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71" r:id="rId5"/>
    <p:sldId id="272" r:id="rId6"/>
    <p:sldId id="270" r:id="rId7"/>
    <p:sldId id="264" r:id="rId8"/>
    <p:sldId id="273" r:id="rId9"/>
    <p:sldId id="274" r:id="rId10"/>
    <p:sldId id="275" r:id="rId11"/>
    <p:sldId id="276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CDE"/>
    <a:srgbClr val="8E4D98"/>
    <a:srgbClr val="70B644"/>
    <a:srgbClr val="E93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83533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62C917D-CFDF-4D88-8DB1-8AF10A969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31F5AA-5703-4B05-8D14-3E2723CD22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94CF6-E379-4701-9B6E-44C0DD38A145}" type="datetimeFigureOut">
              <a:rPr lang="fr-FR" smtClean="0"/>
              <a:t>27/08/2020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6174B8-3644-47F7-BDDD-4EDFB93737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A4C571-C298-43E6-BB52-F54EF193D2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05941-23E7-418E-B294-17AE6C616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84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ECF6-61A7-4590-8672-C79E774A53CC}" type="datetimeFigureOut">
              <a:rPr lang="es-419" smtClean="0"/>
              <a:t>27/8/2020</a:t>
            </a:fld>
            <a:endParaRPr lang="es-419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419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4245-488B-4711-A177-506B53866B02}" type="slidenum">
              <a:rPr lang="es-419" smtClean="0"/>
              <a:t>‹N°›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192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4245-488B-4711-A177-506B53866B02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7970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4245-488B-4711-A177-506B53866B02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926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4245-488B-4711-A177-506B53866B02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0564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4245-488B-4711-A177-506B53866B02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2746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B3E9C-07E0-4178-BBC9-9124E32D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0483"/>
            <a:ext cx="9144000" cy="20062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EFA0D3-6130-4B38-ACAC-35E51C2D3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036"/>
            <a:ext cx="9144000" cy="1655762"/>
          </a:xfrm>
        </p:spPr>
        <p:txBody>
          <a:bodyPr/>
          <a:lstStyle>
            <a:lvl1pPr marL="0" indent="0" algn="ctr">
              <a:buNone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0D8DEB8A-C538-4DEA-99EF-1743BB7E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023" y="6362123"/>
            <a:ext cx="3607722" cy="365125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1F63C518-B8F4-4635-B78E-76EA365E02D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040059" y="316568"/>
            <a:ext cx="3932237" cy="645460"/>
          </a:xfrm>
        </p:spPr>
        <p:txBody>
          <a:bodyPr/>
          <a:lstStyle>
            <a:lvl1pPr marL="0" indent="0" algn="r"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4C6B9C5-2BF1-4B17-AF8D-3BC9E8FB0D9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09" y="1634778"/>
            <a:ext cx="1423958" cy="1280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99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27B30D-368E-446E-A02D-9C706BFA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5684"/>
            <a:ext cx="6172200" cy="4881564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969E5E-B451-4B13-8A34-26D2426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0278D94-F73F-4C57-A55B-FDD1BC00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568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E55821D-AE9E-43FE-8A60-4BF6951E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566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707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841B1-1E46-42EE-BE84-9541A426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568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8B5128-B226-4CA7-96BC-DD94A284E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56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9081FF-7406-4C99-986A-7B22BC44B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566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B478BD-4693-40CC-A03C-B762CC8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47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431CDF-64A4-4CAB-A3DE-990E1F27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7B1078-AF2B-407C-8912-DF85C549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3A52213-FD21-4A36-94CB-6BFBB592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60933"/>
            <a:ext cx="10219592" cy="12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9362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9520A2-0B15-47C0-874F-32A97074D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9683" y="562709"/>
            <a:ext cx="2628900" cy="561425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33D83C-21B9-4EDF-99C1-322556249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10053"/>
            <a:ext cx="8191500" cy="486691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52D2C7-70F5-48B8-A140-EB29BE47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1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69F0DA-9F56-4A09-8DF2-F812C48F3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E6AA2A-C081-4190-879E-5515E68B2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35" y="2412141"/>
            <a:ext cx="1763618" cy="6701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1EA54A-3FD6-43A0-B18F-B02CE4C60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4" y="2412141"/>
            <a:ext cx="1838671" cy="69869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9C5C552-F580-44C8-A6DD-72C535796729}"/>
              </a:ext>
            </a:extLst>
          </p:cNvPr>
          <p:cNvGrpSpPr/>
          <p:nvPr userDrawn="1"/>
        </p:nvGrpSpPr>
        <p:grpSpPr>
          <a:xfrm>
            <a:off x="9323387" y="3282824"/>
            <a:ext cx="1317625" cy="1360170"/>
            <a:chOff x="0" y="0"/>
            <a:chExt cx="1318231" cy="136067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8B415C0-6BB0-4427-883F-72B37C0AF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061" y="839972"/>
              <a:ext cx="1233170" cy="52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232A30A-11BB-4E74-B7E2-B34DDDB9B6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861060" cy="6216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5150001-B0EF-4546-9D42-1900C2FE6AB3}"/>
              </a:ext>
            </a:extLst>
          </p:cNvPr>
          <p:cNvGrpSpPr/>
          <p:nvPr userDrawn="1"/>
        </p:nvGrpSpPr>
        <p:grpSpPr>
          <a:xfrm>
            <a:off x="2818211" y="3593542"/>
            <a:ext cx="2887980" cy="1120140"/>
            <a:chOff x="0" y="0"/>
            <a:chExt cx="2887980" cy="112027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0555F01-AE2B-444F-9BB5-B051F7DFD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3498"/>
              <a:ext cx="2887980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6936DC8-FC73-4459-B6DB-8127A51A34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32" y="0"/>
              <a:ext cx="1426845" cy="10407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9" name="Image 36297">
            <a:extLst>
              <a:ext uri="{FF2B5EF4-FFF2-40B4-BE49-F238E27FC236}">
                <a16:creationId xmlns:a16="http://schemas.microsoft.com/office/drawing/2014/main" id="{1D4B07B9-16B4-4E3D-997E-D4FD2345E1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23" y="2486725"/>
            <a:ext cx="1112837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36308">
            <a:extLst>
              <a:ext uri="{FF2B5EF4-FFF2-40B4-BE49-F238E27FC236}">
                <a16:creationId xmlns:a16="http://schemas.microsoft.com/office/drawing/2014/main" id="{DEDD1AC2-AB09-4B21-BB7B-1130F267F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65" y="5124192"/>
            <a:ext cx="98425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312E75C1-E42F-44C6-B2ED-ABB0A7B4A467}"/>
              </a:ext>
            </a:extLst>
          </p:cNvPr>
          <p:cNvGrpSpPr/>
          <p:nvPr userDrawn="1"/>
        </p:nvGrpSpPr>
        <p:grpSpPr>
          <a:xfrm>
            <a:off x="6854093" y="3389630"/>
            <a:ext cx="1320165" cy="2348865"/>
            <a:chOff x="0" y="0"/>
            <a:chExt cx="1320165" cy="234886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F5E53E3-2FD3-4F36-B025-BDF79F2602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4100"/>
              <a:ext cx="1008380" cy="401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542DD86-B581-4ABB-8DDA-BBDCFDC52F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50" y="0"/>
              <a:ext cx="1009015" cy="2348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Image 9">
            <a:extLst>
              <a:ext uri="{FF2B5EF4-FFF2-40B4-BE49-F238E27FC236}">
                <a16:creationId xmlns:a16="http://schemas.microsoft.com/office/drawing/2014/main" id="{35F4EBF8-97DA-4FCB-82BC-C75313556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85" y="2207325"/>
            <a:ext cx="1230313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10">
            <a:extLst>
              <a:ext uri="{FF2B5EF4-FFF2-40B4-BE49-F238E27FC236}">
                <a16:creationId xmlns:a16="http://schemas.microsoft.com/office/drawing/2014/main" id="{4143DA92-1A73-4835-A02B-91572DB072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85" y="2518475"/>
            <a:ext cx="1149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 11">
            <a:extLst>
              <a:ext uri="{FF2B5EF4-FFF2-40B4-BE49-F238E27FC236}">
                <a16:creationId xmlns:a16="http://schemas.microsoft.com/office/drawing/2014/main" id="{E5660CCC-B7F1-48BC-96C2-8B86D17A10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10" y="2280350"/>
            <a:ext cx="8128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12">
            <a:extLst>
              <a:ext uri="{FF2B5EF4-FFF2-40B4-BE49-F238E27FC236}">
                <a16:creationId xmlns:a16="http://schemas.microsoft.com/office/drawing/2014/main" id="{1680EE5E-7F14-401C-A5FB-11B2570918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98" y="5216004"/>
            <a:ext cx="992187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 31">
            <a:extLst>
              <a:ext uri="{FF2B5EF4-FFF2-40B4-BE49-F238E27FC236}">
                <a16:creationId xmlns:a16="http://schemas.microsoft.com/office/drawing/2014/main" id="{B23B7F51-DE9A-46BC-B02C-1E4B8B6AB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38" y="5348823"/>
            <a:ext cx="37147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36292">
            <a:extLst>
              <a:ext uri="{FF2B5EF4-FFF2-40B4-BE49-F238E27FC236}">
                <a16:creationId xmlns:a16="http://schemas.microsoft.com/office/drawing/2014/main" id="{81DE44E4-7447-448E-BB9E-DFC152FE8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10" y="2427988"/>
            <a:ext cx="1223963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7DDF28EF-4BE2-473D-9A2B-94D735D3592A}"/>
              </a:ext>
            </a:extLst>
          </p:cNvPr>
          <p:cNvGrpSpPr/>
          <p:nvPr userDrawn="1"/>
        </p:nvGrpSpPr>
        <p:grpSpPr>
          <a:xfrm>
            <a:off x="780130" y="3593542"/>
            <a:ext cx="1101725" cy="951230"/>
            <a:chOff x="0" y="0"/>
            <a:chExt cx="1101894" cy="951714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ADEAB06-7C09-48D2-9EAF-225169380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24" y="624689"/>
              <a:ext cx="775970" cy="32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63FE4D0-25B1-467A-B6FE-C824D63743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75106" flipH="1">
              <a:off x="0" y="0"/>
              <a:ext cx="999490" cy="731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21">
            <a:extLst>
              <a:ext uri="{FF2B5EF4-FFF2-40B4-BE49-F238E27FC236}">
                <a16:creationId xmlns:a16="http://schemas.microsoft.com/office/drawing/2014/main" id="{98868D65-D0BD-4E51-9649-3B8BD45ACE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0DC94FD5-F588-4E84-A064-A8019CD660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DE38F7CF-7B0B-4D33-B3FB-178B1D69F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E81A7353-0780-411C-976C-0300CE3778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18B2B1F-2409-4C0F-BB9F-8712E4B000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52C6A6CD-2671-4682-8F72-08009DE9CB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space réservé du titre 1">
            <a:extLst>
              <a:ext uri="{FF2B5EF4-FFF2-40B4-BE49-F238E27FC236}">
                <a16:creationId xmlns:a16="http://schemas.microsoft.com/office/drawing/2014/main" id="{901C54C4-A12E-4705-A57B-F5F297E0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96101"/>
            <a:ext cx="10162442" cy="12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0526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07E761F-3C38-4527-97D8-C4360B922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2" y="3625990"/>
            <a:ext cx="4853928" cy="26605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6AA14B-5E80-4762-86F9-DB0361323826}"/>
              </a:ext>
            </a:extLst>
          </p:cNvPr>
          <p:cNvSpPr/>
          <p:nvPr userDrawn="1"/>
        </p:nvSpPr>
        <p:spPr>
          <a:xfrm>
            <a:off x="6743700" y="3429001"/>
            <a:ext cx="5448300" cy="28574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8F9D8D-3117-4FC8-95B2-AC92F99C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95B41-124B-44FB-BA87-CF6C0EF2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664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BD25621-DED4-42C2-A79E-AF1CC7E5FC4B}"/>
              </a:ext>
            </a:extLst>
          </p:cNvPr>
          <p:cNvCxnSpPr>
            <a:cxnSpLocks/>
          </p:cNvCxnSpPr>
          <p:nvPr userDrawn="1"/>
        </p:nvCxnSpPr>
        <p:spPr>
          <a:xfrm>
            <a:off x="808890" y="6243108"/>
            <a:ext cx="1059766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17A3DAD8-A3F2-4CE0-8E32-069AF5EC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8178"/>
            <a:ext cx="10219592" cy="12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334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8F9D8D-3117-4FC8-95B2-AC92F99C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95B41-124B-44FB-BA87-CF6C0EF2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664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17A3DAD8-A3F2-4CE0-8E32-069AF5EC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8178"/>
            <a:ext cx="10219592" cy="12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0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89256-6861-4A11-B708-8B436E46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98683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76E527-E0B4-41B5-8174-B7BAA641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9868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189DD-6153-4EB5-8161-ECFDE3DE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35803-7536-4156-AABA-8EA21DCC3BEA}"/>
              </a:ext>
            </a:extLst>
          </p:cNvPr>
          <p:cNvSpPr/>
          <p:nvPr userDrawn="1"/>
        </p:nvSpPr>
        <p:spPr>
          <a:xfrm>
            <a:off x="8570422" y="0"/>
            <a:ext cx="3630370" cy="6857999"/>
          </a:xfrm>
          <a:custGeom>
            <a:avLst/>
            <a:gdLst>
              <a:gd name="connsiteX0" fmla="*/ 0 w 3437792"/>
              <a:gd name="connsiteY0" fmla="*/ 0 h 6945801"/>
              <a:gd name="connsiteX1" fmla="*/ 3437792 w 3437792"/>
              <a:gd name="connsiteY1" fmla="*/ 0 h 6945801"/>
              <a:gd name="connsiteX2" fmla="*/ 3437792 w 3437792"/>
              <a:gd name="connsiteY2" fmla="*/ 6945801 h 6945801"/>
              <a:gd name="connsiteX3" fmla="*/ 0 w 3437792"/>
              <a:gd name="connsiteY3" fmla="*/ 6945801 h 6945801"/>
              <a:gd name="connsiteX4" fmla="*/ 0 w 3437792"/>
              <a:gd name="connsiteY4" fmla="*/ 0 h 6945801"/>
              <a:gd name="connsiteX0" fmla="*/ 0 w 3437792"/>
              <a:gd name="connsiteY0" fmla="*/ 0 h 6945801"/>
              <a:gd name="connsiteX1" fmla="*/ 3437792 w 3437792"/>
              <a:gd name="connsiteY1" fmla="*/ 0 h 6945801"/>
              <a:gd name="connsiteX2" fmla="*/ 3437792 w 3437792"/>
              <a:gd name="connsiteY2" fmla="*/ 6945801 h 6945801"/>
              <a:gd name="connsiteX3" fmla="*/ 1055077 w 3437792"/>
              <a:gd name="connsiteY3" fmla="*/ 6945801 h 6945801"/>
              <a:gd name="connsiteX4" fmla="*/ 0 w 3437792"/>
              <a:gd name="connsiteY4" fmla="*/ 0 h 69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792" h="6945801">
                <a:moveTo>
                  <a:pt x="0" y="0"/>
                </a:moveTo>
                <a:lnTo>
                  <a:pt x="3437792" y="0"/>
                </a:lnTo>
                <a:lnTo>
                  <a:pt x="3437792" y="6945801"/>
                </a:lnTo>
                <a:lnTo>
                  <a:pt x="1055077" y="69458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A18C86-6F7C-4772-8915-DDA139E194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4" y="6089651"/>
            <a:ext cx="2418433" cy="6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2F93860-CE4C-4158-98D6-7DAA1BAEF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2" y="3625990"/>
            <a:ext cx="4853928" cy="2660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D4A2E7-1E8A-4939-9607-385C80BF296C}"/>
              </a:ext>
            </a:extLst>
          </p:cNvPr>
          <p:cNvSpPr/>
          <p:nvPr userDrawn="1"/>
        </p:nvSpPr>
        <p:spPr>
          <a:xfrm>
            <a:off x="6743700" y="3429001"/>
            <a:ext cx="5448300" cy="292735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D7886F-3EAF-4BDB-A480-2FB9416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8177"/>
            <a:ext cx="10219592" cy="126821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92D108-5C94-47C6-BEF7-F70EE4F60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59F387-68E4-4A23-8E4F-9A413706F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E9D64-9DFD-41B2-974B-3D2724F4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9F8D2D-0B97-403E-8BA9-BDC068B6A72B}"/>
              </a:ext>
            </a:extLst>
          </p:cNvPr>
          <p:cNvCxnSpPr>
            <a:cxnSpLocks/>
          </p:cNvCxnSpPr>
          <p:nvPr userDrawn="1"/>
        </p:nvCxnSpPr>
        <p:spPr>
          <a:xfrm>
            <a:off x="808890" y="6243108"/>
            <a:ext cx="1059766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1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F7846DA-F9E4-4B55-B612-4032AA97F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2" y="3625990"/>
            <a:ext cx="4853928" cy="266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72E414-2B21-4385-A8FA-85683477C7C9}"/>
              </a:ext>
            </a:extLst>
          </p:cNvPr>
          <p:cNvSpPr/>
          <p:nvPr userDrawn="1"/>
        </p:nvSpPr>
        <p:spPr>
          <a:xfrm>
            <a:off x="6743700" y="3429001"/>
            <a:ext cx="5448300" cy="28574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72CA7-9C48-4300-95BE-4CA3D9A7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64EA9A-BD24-4B51-8F0D-6D3A5FC12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1F3D26-7C28-46C9-BD87-8E0D79C2F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118E00-DA2D-43BE-9CF9-6F02122CE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6FCCDF-425F-4D82-8301-23C0CFCC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AC22C9-BDA4-439A-9344-933116E6A4EF}"/>
              </a:ext>
            </a:extLst>
          </p:cNvPr>
          <p:cNvCxnSpPr>
            <a:cxnSpLocks/>
          </p:cNvCxnSpPr>
          <p:nvPr userDrawn="1"/>
        </p:nvCxnSpPr>
        <p:spPr>
          <a:xfrm>
            <a:off x="808890" y="6243108"/>
            <a:ext cx="1059766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D17F182F-C014-4D30-9A24-F8C8C621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8177"/>
            <a:ext cx="10229117" cy="126821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1457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828CE1-530F-4673-8275-50FCD67F1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2" y="3625990"/>
            <a:ext cx="4853928" cy="2660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1D65F9-6375-4E07-A514-F59BED65E230}"/>
              </a:ext>
            </a:extLst>
          </p:cNvPr>
          <p:cNvSpPr/>
          <p:nvPr userDrawn="1"/>
        </p:nvSpPr>
        <p:spPr>
          <a:xfrm>
            <a:off x="6743700" y="3112478"/>
            <a:ext cx="5448300" cy="317402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BEE5E7-9BB6-4EE0-8174-6721F9FB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BD907A-60DC-4B3D-9D99-DA2858E2EF23}"/>
              </a:ext>
            </a:extLst>
          </p:cNvPr>
          <p:cNvCxnSpPr>
            <a:cxnSpLocks/>
          </p:cNvCxnSpPr>
          <p:nvPr userDrawn="1"/>
        </p:nvCxnSpPr>
        <p:spPr>
          <a:xfrm>
            <a:off x="808890" y="6243108"/>
            <a:ext cx="1059766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A57FCD37-30F2-4A83-B508-1308F9CC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8179"/>
            <a:ext cx="10238642" cy="12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9024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BEE5E7-9BB6-4EE0-8174-6721F9FB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BD907A-60DC-4B3D-9D99-DA2858E2EF23}"/>
              </a:ext>
            </a:extLst>
          </p:cNvPr>
          <p:cNvCxnSpPr>
            <a:cxnSpLocks/>
          </p:cNvCxnSpPr>
          <p:nvPr userDrawn="1"/>
        </p:nvCxnSpPr>
        <p:spPr>
          <a:xfrm>
            <a:off x="808890" y="6243108"/>
            <a:ext cx="1059766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A57FCD37-30F2-4A83-B508-1308F9CC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8179"/>
            <a:ext cx="10229117" cy="12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879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6A0449-3075-4D84-AE64-11F5C2CC2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2" y="3625990"/>
            <a:ext cx="4853928" cy="26605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FDEC86-5F00-4365-A8F0-2E79E7BDA9B2}"/>
              </a:ext>
            </a:extLst>
          </p:cNvPr>
          <p:cNvSpPr/>
          <p:nvPr userDrawn="1"/>
        </p:nvSpPr>
        <p:spPr>
          <a:xfrm>
            <a:off x="6743700" y="3121270"/>
            <a:ext cx="5448300" cy="316523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6C75C-37DA-4157-A9BD-574AE2A3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4288-479E-415A-8DA5-ED352FAAB244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A1B4967-802B-4658-B63D-2242CF4225E6}"/>
              </a:ext>
            </a:extLst>
          </p:cNvPr>
          <p:cNvCxnSpPr>
            <a:cxnSpLocks/>
          </p:cNvCxnSpPr>
          <p:nvPr userDrawn="1"/>
        </p:nvCxnSpPr>
        <p:spPr>
          <a:xfrm>
            <a:off x="808890" y="6243108"/>
            <a:ext cx="1059766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EF1FED-F651-4EFA-B0F0-20228BCF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8178"/>
            <a:ext cx="10191017" cy="12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D21E9C-2EE4-4D72-B520-94241512F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82DD5D-6371-46B7-8886-CE1BE9BE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890" y="63349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4288-479E-415A-8DA5-ED352FAAB2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0F017-DB83-4193-A9D0-9ACE6EB4C640}"/>
              </a:ext>
            </a:extLst>
          </p:cNvPr>
          <p:cNvSpPr/>
          <p:nvPr userDrawn="1"/>
        </p:nvSpPr>
        <p:spPr>
          <a:xfrm>
            <a:off x="-8794" y="-1"/>
            <a:ext cx="12200793" cy="325358"/>
          </a:xfrm>
          <a:custGeom>
            <a:avLst/>
            <a:gdLst>
              <a:gd name="connsiteX0" fmla="*/ 0 w 12192000"/>
              <a:gd name="connsiteY0" fmla="*/ 0 h 453048"/>
              <a:gd name="connsiteX1" fmla="*/ 12192000 w 12192000"/>
              <a:gd name="connsiteY1" fmla="*/ 0 h 453048"/>
              <a:gd name="connsiteX2" fmla="*/ 12192000 w 12192000"/>
              <a:gd name="connsiteY2" fmla="*/ 453048 h 453048"/>
              <a:gd name="connsiteX3" fmla="*/ 0 w 12192000"/>
              <a:gd name="connsiteY3" fmla="*/ 453048 h 453048"/>
              <a:gd name="connsiteX4" fmla="*/ 0 w 12192000"/>
              <a:gd name="connsiteY4" fmla="*/ 0 h 453048"/>
              <a:gd name="connsiteX0" fmla="*/ 8793 w 12200793"/>
              <a:gd name="connsiteY0" fmla="*/ 0 h 453048"/>
              <a:gd name="connsiteX1" fmla="*/ 12200793 w 12200793"/>
              <a:gd name="connsiteY1" fmla="*/ 0 h 453048"/>
              <a:gd name="connsiteX2" fmla="*/ 12200793 w 12200793"/>
              <a:gd name="connsiteY2" fmla="*/ 453048 h 453048"/>
              <a:gd name="connsiteX3" fmla="*/ 0 w 12200793"/>
              <a:gd name="connsiteY3" fmla="*/ 171694 h 453048"/>
              <a:gd name="connsiteX4" fmla="*/ 8793 w 12200793"/>
              <a:gd name="connsiteY4" fmla="*/ 0 h 45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3" h="453048">
                <a:moveTo>
                  <a:pt x="8793" y="0"/>
                </a:moveTo>
                <a:lnTo>
                  <a:pt x="12200793" y="0"/>
                </a:lnTo>
                <a:lnTo>
                  <a:pt x="12200793" y="453048"/>
                </a:lnTo>
                <a:lnTo>
                  <a:pt x="0" y="171694"/>
                </a:lnTo>
                <a:lnTo>
                  <a:pt x="87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56FE5CD-F1A0-4D61-9587-3966AE336006}"/>
              </a:ext>
            </a:extLst>
          </p:cNvPr>
          <p:cNvCxnSpPr>
            <a:cxnSpLocks/>
          </p:cNvCxnSpPr>
          <p:nvPr userDrawn="1"/>
        </p:nvCxnSpPr>
        <p:spPr>
          <a:xfrm>
            <a:off x="808890" y="6243108"/>
            <a:ext cx="1059766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38100" dist="30000" dir="5400000" rotWithShape="0">
              <a:srgbClr val="000000">
                <a:alpha val="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7AD84-8B62-4C26-BE0A-BA9CDC1AC59D}"/>
              </a:ext>
            </a:extLst>
          </p:cNvPr>
          <p:cNvSpPr txBox="1"/>
          <p:nvPr userDrawn="1"/>
        </p:nvSpPr>
        <p:spPr>
          <a:xfrm>
            <a:off x="808890" y="6392946"/>
            <a:ext cx="10544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© Tous droits réservés  - opendigitaleducation.com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38AFA8-2742-4229-AE13-0589EFAC32E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" y="157934"/>
            <a:ext cx="1591366" cy="6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particuliers/vosdroits/F321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c3-charte%20d'utilisation%20-%20parents%20V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thdf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enthdf.fr/timeline/preferencesView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BB462-73A6-44E0-87CE-44486998C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2070483"/>
            <a:ext cx="11363092" cy="2006217"/>
          </a:xfrm>
        </p:spPr>
        <p:txBody>
          <a:bodyPr>
            <a:normAutofit/>
          </a:bodyPr>
          <a:lstStyle/>
          <a:p>
            <a:r>
              <a:rPr lang="fr-FR" dirty="0" smtClean="0"/>
              <a:t>Présentation ENT Hauts De France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46CA8F-17F9-4774-9E70-3008B28BD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Rentrée </a:t>
            </a:r>
            <a:r>
              <a:rPr lang="fr-FR" dirty="0" smtClean="0"/>
              <a:t>scolaire 2019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62C15-B812-46E2-8C69-6E6129505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FLORENCE CERNUTA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36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71698" y="332510"/>
            <a:ext cx="10515600" cy="5985164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Télécharger l’application One Pocket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Choisir le portail ENT Hauts de France</a:t>
            </a:r>
          </a:p>
          <a:p>
            <a:endParaRPr lang="fr-FR" dirty="0" smtClean="0"/>
          </a:p>
          <a:p>
            <a:r>
              <a:rPr lang="fr-FR" dirty="0" smtClean="0"/>
              <a:t>Se connecter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93" y="1659517"/>
            <a:ext cx="3741940" cy="23980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46" y="207819"/>
            <a:ext cx="3089252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6" y="399011"/>
            <a:ext cx="3026459" cy="60191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66" y="217106"/>
            <a:ext cx="3209285" cy="63829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5" t="-970" r="1719" b="38182"/>
          <a:stretch/>
        </p:blipFill>
        <p:spPr>
          <a:xfrm>
            <a:off x="8677915" y="2112121"/>
            <a:ext cx="3242536" cy="430599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400824" y="616117"/>
            <a:ext cx="379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Sur l’application, choisir les services pour lesquels vous aurez des notifications.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2874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3BBB462-73A6-44E0-87CE-44486998C5C7}"/>
              </a:ext>
            </a:extLst>
          </p:cNvPr>
          <p:cNvSpPr txBox="1">
            <a:spLocks/>
          </p:cNvSpPr>
          <p:nvPr/>
        </p:nvSpPr>
        <p:spPr>
          <a:xfrm>
            <a:off x="1524000" y="2070483"/>
            <a:ext cx="10230196" cy="200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  <a:t>À bientôt sur </a:t>
            </a:r>
            <a:r>
              <a:rPr lang="fr-F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l’ENT des Hauts de France</a:t>
            </a:r>
            <a:endParaRPr lang="fr-F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9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3558" y="-202193"/>
            <a:ext cx="10219592" cy="1268212"/>
          </a:xfrm>
        </p:spPr>
        <p:txBody>
          <a:bodyPr/>
          <a:lstStyle/>
          <a:p>
            <a:r>
              <a:rPr lang="es-419" dirty="0"/>
              <a:t>1. ONE, qu’est-ce que c’est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800" y="884953"/>
            <a:ext cx="114522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marR="0">
              <a:buClr>
                <a:srgbClr val="21BFEE"/>
              </a:buClr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est un espace numérique de travail (ENT) pensé pour l’école primaire.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58800" y="1432943"/>
            <a:ext cx="5459678" cy="1439426"/>
            <a:chOff x="458800" y="1432943"/>
            <a:chExt cx="5459678" cy="143942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428577-9ED0-441C-881B-843D96605676}"/>
                </a:ext>
              </a:extLst>
            </p:cNvPr>
            <p:cNvSpPr/>
            <p:nvPr/>
          </p:nvSpPr>
          <p:spPr>
            <a:xfrm>
              <a:off x="458800" y="1432943"/>
              <a:ext cx="5459678" cy="1439426"/>
            </a:xfrm>
            <a:prstGeom prst="rect">
              <a:avLst/>
            </a:prstGeom>
            <a:solidFill>
              <a:srgbClr val="E93E5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B8EF461-A403-4CB0-8844-76D032863F73}"/>
                </a:ext>
              </a:extLst>
            </p:cNvPr>
            <p:cNvSpPr txBox="1"/>
            <p:nvPr/>
          </p:nvSpPr>
          <p:spPr>
            <a:xfrm>
              <a:off x="1554044" y="1634739"/>
              <a:ext cx="4210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Une solution </a:t>
              </a:r>
              <a:r>
                <a:rPr lang="fr-FR" b="1" dirty="0">
                  <a:solidFill>
                    <a:srgbClr val="E93E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facile</a:t>
              </a: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à utiliser pour mettre en réseau enseignants, personnels de l’école, élèves et parents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E32168B-C155-4FD1-A594-33B2A1E4C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56" y="1735488"/>
              <a:ext cx="953527" cy="834336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490898" y="3155664"/>
            <a:ext cx="5459678" cy="1439426"/>
            <a:chOff x="490898" y="3155664"/>
            <a:chExt cx="5459678" cy="143942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09C6CF-13AC-4601-86FD-248C47AF89F0}"/>
                </a:ext>
              </a:extLst>
            </p:cNvPr>
            <p:cNvSpPr/>
            <p:nvPr/>
          </p:nvSpPr>
          <p:spPr>
            <a:xfrm>
              <a:off x="490898" y="3155664"/>
              <a:ext cx="5459678" cy="1439426"/>
            </a:xfrm>
            <a:prstGeom prst="rect">
              <a:avLst/>
            </a:prstGeom>
            <a:solidFill>
              <a:srgbClr val="48ACDE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47C1E25-554B-4A54-B1EB-3640E274BBAD}"/>
                </a:ext>
              </a:extLst>
            </p:cNvPr>
            <p:cNvSpPr txBox="1"/>
            <p:nvPr/>
          </p:nvSpPr>
          <p:spPr>
            <a:xfrm>
              <a:off x="1567560" y="3454100"/>
              <a:ext cx="39521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Une plateforme </a:t>
              </a:r>
              <a:r>
                <a:rPr lang="fr-FR" b="1" dirty="0">
                  <a:solidFill>
                    <a:srgbClr val="48ACD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sécurisée</a:t>
              </a: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qui réunit tous les services et ressources numériques au même endroit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FBDC858-11AD-4463-AD67-63D05452D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33" y="3583158"/>
              <a:ext cx="963754" cy="834336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6166950" y="1307900"/>
            <a:ext cx="5506570" cy="1439426"/>
            <a:chOff x="6166950" y="1307900"/>
            <a:chExt cx="5506570" cy="14394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CDA4F7-347E-4E68-AC10-7F11257C8C6A}"/>
                </a:ext>
              </a:extLst>
            </p:cNvPr>
            <p:cNvSpPr/>
            <p:nvPr/>
          </p:nvSpPr>
          <p:spPr>
            <a:xfrm>
              <a:off x="6166950" y="1307900"/>
              <a:ext cx="5459678" cy="1439426"/>
            </a:xfrm>
            <a:prstGeom prst="rect">
              <a:avLst/>
            </a:prstGeom>
            <a:solidFill>
              <a:srgbClr val="70B64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0397" y="1707819"/>
              <a:ext cx="453312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19100" marR="0">
                <a:buClr>
                  <a:srgbClr val="21BFEE"/>
                </a:buClr>
              </a:pP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 espace qui facilite la </a:t>
              </a:r>
              <a:r>
                <a:rPr lang="fr-FR" b="1" dirty="0">
                  <a:solidFill>
                    <a:srgbClr val="70B64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communication</a:t>
              </a: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avec les parents et valorise les activités réalisées en classe 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87034F8-6799-44CE-8C72-FDD6CE5C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791" y="1770274"/>
              <a:ext cx="1149029" cy="775595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059923" y="3155086"/>
            <a:ext cx="5459678" cy="1439426"/>
            <a:chOff x="6059923" y="3155086"/>
            <a:chExt cx="5459678" cy="143942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836F43-9F34-4F78-994F-B22F5CFB0B73}"/>
                </a:ext>
              </a:extLst>
            </p:cNvPr>
            <p:cNvSpPr/>
            <p:nvPr/>
          </p:nvSpPr>
          <p:spPr>
            <a:xfrm>
              <a:off x="6059923" y="3155086"/>
              <a:ext cx="5459678" cy="1439426"/>
            </a:xfrm>
            <a:prstGeom prst="rect">
              <a:avLst/>
            </a:prstGeom>
            <a:solidFill>
              <a:srgbClr val="8E4D98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40397" y="3413134"/>
              <a:ext cx="40614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19100" marR="0">
                <a:buClr>
                  <a:srgbClr val="21BFEE"/>
                </a:buClr>
              </a:pP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 outils pour </a:t>
              </a:r>
              <a:r>
                <a:rPr lang="fr-FR" b="1" dirty="0">
                  <a:solidFill>
                    <a:srgbClr val="8E4D9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créer</a:t>
              </a: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ou faire créer par les enfants, des contenus pédagogiques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87C24C9-CC56-40B2-943D-143AA9A95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501" y="3490006"/>
              <a:ext cx="634085" cy="1020640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3172469" y="4712193"/>
            <a:ext cx="5709657" cy="1324415"/>
            <a:chOff x="3172469" y="4712193"/>
            <a:chExt cx="5709657" cy="1324415"/>
          </a:xfrm>
        </p:grpSpPr>
        <p:sp>
          <p:nvSpPr>
            <p:cNvPr id="2" name="Rectangle 1"/>
            <p:cNvSpPr/>
            <p:nvPr/>
          </p:nvSpPr>
          <p:spPr>
            <a:xfrm>
              <a:off x="3172469" y="4712193"/>
              <a:ext cx="5709657" cy="13116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Picture 336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543623" y="4836279"/>
              <a:ext cx="841892" cy="11181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449793" y="4836279"/>
              <a:ext cx="40614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19100" marR="0">
                <a:buClr>
                  <a:srgbClr val="21BFEE"/>
                </a:buClr>
              </a:pPr>
              <a:r>
                <a:rPr lang="fr-FR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Une application smartphone pour  </a:t>
              </a:r>
              <a:r>
                <a:rPr lang="fr-FR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notifier </a:t>
              </a: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les parents dès qu’une nouvelle publication a eu lieu sur l’ENT.</a:t>
              </a:r>
              <a:endParaRPr lang="fr-F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42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1. ONE, qu’est-ce que c’est ? </a:t>
            </a:r>
            <a:endParaRPr lang="es-419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EBCD0E9-A408-449B-B9E9-C0AD4450D70D}"/>
              </a:ext>
            </a:extLst>
          </p:cNvPr>
          <p:cNvSpPr/>
          <p:nvPr/>
        </p:nvSpPr>
        <p:spPr>
          <a:xfrm>
            <a:off x="753626" y="2170444"/>
            <a:ext cx="10631055" cy="3617407"/>
          </a:xfrm>
          <a:prstGeom prst="roundRect">
            <a:avLst/>
          </a:prstGeom>
          <a:noFill/>
          <a:ln w="57150">
            <a:solidFill>
              <a:srgbClr val="48A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RÃ©sultat de recherche d'images pour &quot;rgpd&quot;">
            <a:extLst>
              <a:ext uri="{FF2B5EF4-FFF2-40B4-BE49-F238E27FC236}">
                <a16:creationId xmlns:a16="http://schemas.microsoft.com/office/drawing/2014/main" id="{419CFBF5-02F9-4188-9354-A63FCD09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241">
            <a:off x="1110083" y="2669755"/>
            <a:ext cx="1609748" cy="11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-CIv4lyB6FBo/W4ek2oV2llI/AAAAAAAAAVs/MzKKOrx_3iUl_h2aWo27K70DPuNaZG8JgCL0BGAYYCw/h133/one%2Bmade%2Bin%2Bfrance.jpg">
            <a:extLst>
              <a:ext uri="{FF2B5EF4-FFF2-40B4-BE49-F238E27FC236}">
                <a16:creationId xmlns:a16="http://schemas.microsoft.com/office/drawing/2014/main" id="{351DBACC-252C-4135-8729-5612F7EF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564">
            <a:off x="1600120" y="4200683"/>
            <a:ext cx="1228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271F54-3E03-442B-BCB5-E1DE12D30DAD}"/>
              </a:ext>
            </a:extLst>
          </p:cNvPr>
          <p:cNvSpPr/>
          <p:nvPr/>
        </p:nvSpPr>
        <p:spPr>
          <a:xfrm>
            <a:off x="3175279" y="1959429"/>
            <a:ext cx="3768132" cy="361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AA35B-6BF8-4C3C-9259-B0253BDA5860}"/>
              </a:ext>
            </a:extLst>
          </p:cNvPr>
          <p:cNvSpPr/>
          <p:nvPr/>
        </p:nvSpPr>
        <p:spPr>
          <a:xfrm>
            <a:off x="3462276" y="1863603"/>
            <a:ext cx="8656320" cy="3130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espace 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fr-F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sécurisé </a:t>
            </a:r>
          </a:p>
          <a:p>
            <a:pPr lvl="0">
              <a:lnSpc>
                <a:spcPct val="150000"/>
              </a:lnSpc>
            </a:pPr>
            <a:endParaRPr lang="fr-FR" sz="22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Hébergé en France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publicité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réutilisation ou de revente des données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Conforme aux recommandations du Ministère (SDET)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Conforme au RGPD </a:t>
            </a:r>
            <a:endParaRPr lang="es-419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4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ESPACE SECURISE : seuls accèdent ceux qui ont un code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Nécessité de ne pas diffuser son identifiant et son mot de passe.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Nécessité de ne pas se connecter avec le mot de passe d’un autre utilisateur.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Nécessité de ne pas sortir les contenus déposés sur l’ENT avec l’autorisation des responsables des élèves qui ont signé pour une </a:t>
            </a:r>
            <a:r>
              <a:rPr lang="fr-FR" u="sng" dirty="0" smtClean="0"/>
              <a:t>utilisation sécurisée sur l’ENT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b="1" dirty="0" smtClean="0"/>
              <a:t>                          Et pas sur </a:t>
            </a:r>
            <a:r>
              <a:rPr lang="fr-FR" b="1" dirty="0" err="1" smtClean="0"/>
              <a:t>facebook</a:t>
            </a:r>
            <a:r>
              <a:rPr lang="fr-FR" b="1" dirty="0" smtClean="0"/>
              <a:t> ni </a:t>
            </a:r>
            <a:r>
              <a:rPr lang="fr-FR" b="1" dirty="0" err="1" smtClean="0"/>
              <a:t>instagram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CHARTE POUR RENFORCER LA SECURITE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3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Sanctions pénales</a:t>
            </a:r>
            <a:endParaRPr lang="fr-FR" dirty="0"/>
          </a:p>
          <a:p>
            <a:r>
              <a:rPr lang="fr-FR" dirty="0"/>
              <a:t>Photographier ou filmer, sans son consentement, l'image d'une personne se trouvant dans un lieu privé ou transmettre son image (même s'il n'y a pas diffusion), est puni </a:t>
            </a:r>
            <a:r>
              <a:rPr lang="fr-FR" b="1" u="sng" dirty="0"/>
              <a:t>d'un an d'emprisonnement et de 45 000 € d'amende.</a:t>
            </a:r>
          </a:p>
          <a:p>
            <a:r>
              <a:rPr lang="fr-FR" dirty="0"/>
              <a:t>Publier le montage réalisé avec l'image d'une personne sans son consentement, s'il n'apparaît pas clairement qu'il s'agit d'un montage, est puni </a:t>
            </a:r>
            <a:r>
              <a:rPr lang="fr-FR" b="1" u="sng" dirty="0"/>
              <a:t>d'un an emprisonnement et de 15 000 € d'amende.</a:t>
            </a:r>
          </a:p>
          <a:p>
            <a:endParaRPr lang="fr-FR" b="1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Droit à l’image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16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err="1" smtClean="0"/>
              <a:t>Pour</a:t>
            </a:r>
            <a:r>
              <a:rPr lang="es-419" dirty="0" smtClean="0"/>
              <a:t> </a:t>
            </a:r>
            <a:r>
              <a:rPr lang="es-419" dirty="0" err="1"/>
              <a:t>quoi</a:t>
            </a:r>
            <a:r>
              <a:rPr lang="es-419" dirty="0"/>
              <a:t> faire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21386"/>
          <a:stretch/>
        </p:blipFill>
        <p:spPr>
          <a:xfrm>
            <a:off x="587954" y="1612284"/>
            <a:ext cx="853971" cy="8550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14" y="3110109"/>
            <a:ext cx="873021" cy="8496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54" y="3175491"/>
            <a:ext cx="847700" cy="8636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302" y="4690258"/>
            <a:ext cx="885800" cy="885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04" y="4670772"/>
            <a:ext cx="866750" cy="8828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293" y="1614872"/>
            <a:ext cx="793828" cy="8246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78143" y="1535272"/>
            <a:ext cx="476141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>
              <a:buClr>
                <a:srgbClr val="21BFEE"/>
              </a:buClr>
            </a:pPr>
            <a:r>
              <a:rPr lang="fr-FR" sz="1600" b="1" dirty="0">
                <a:solidFill>
                  <a:srgbClr val="FB8C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BLOG</a:t>
            </a:r>
          </a:p>
          <a:p>
            <a:pPr marL="419100">
              <a:buClr>
                <a:srgbClr val="21BFEE"/>
              </a:buClr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Vous partez avec vos élèves en classe découverte et souhaitez publier en direct des photos ou un carnet du séjour ? Vous avez décidé de lancer un potager bio dans l’école et voulez faire connaitre votre projet ? Créez un blog 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0044" y="4690258"/>
            <a:ext cx="475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>
              <a:buClr>
                <a:srgbClr val="21BFEE"/>
              </a:buClr>
            </a:pPr>
            <a:r>
              <a:rPr lang="fr-FR" sz="1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CARNET DE LIAISON</a:t>
            </a:r>
          </a:p>
          <a:p>
            <a:pPr marL="419100">
              <a:buClr>
                <a:srgbClr val="21BFEE"/>
              </a:buClr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On allège les cartables grâce au carnet de liaison numérique. Avec le suivi de lecture, on peut même s’assurer que tout le monde a bien lu ou relancer ceux qui n’ont pas pris connaissance de l’information.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6263" y="3134226"/>
            <a:ext cx="4833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>
              <a:buClr>
                <a:srgbClr val="21BFEE"/>
              </a:buClr>
            </a:pPr>
            <a:r>
              <a:rPr lang="fr-FR" sz="1600" b="1" dirty="0">
                <a:solidFill>
                  <a:srgbClr val="43AD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CAHIER DE TEXTES</a:t>
            </a:r>
          </a:p>
          <a:p>
            <a:pPr marL="419100">
              <a:buClr>
                <a:srgbClr val="21BFEE"/>
              </a:buClr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Vous souhaitez planifier et organiser les activités des élèves en fonction des jours de la semaine ? Pensez au cahier de textes. Il permettra aussi aux élèves absents de rattraper leur retard à la maison.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6263" y="4606562"/>
            <a:ext cx="4833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>
              <a:buClr>
                <a:srgbClr val="21BFEE"/>
              </a:buClr>
            </a:pPr>
            <a:r>
              <a:rPr lang="fr-FR" sz="1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CAHIER MULTIMEDIA</a:t>
            </a:r>
          </a:p>
          <a:p>
            <a:pPr marL="419100">
              <a:buClr>
                <a:srgbClr val="21BFEE"/>
              </a:buClr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Cahier de calcul, de lecture, de géographie ou même de chansons… À chaque idée son cahier multimédia ! Des cahiers interactifs amusants qui se lisent et se relisent, à l’école comme  à la maison.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0044" y="1535272"/>
            <a:ext cx="47537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>
              <a:buClr>
                <a:srgbClr val="21BFEE"/>
              </a:buClr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L’ESPACE DOCUMENTAIRE</a:t>
            </a:r>
          </a:p>
          <a:p>
            <a:pPr marL="419100">
              <a:buClr>
                <a:srgbClr val="21BFEE"/>
              </a:buClr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Fini les clés USB ! Voici votre espace pour conserver tous vos documents. Vous pouvez les télécharger, les copier, les commenter et même les partager. Tout simplement.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0044" y="3108286"/>
            <a:ext cx="475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>
              <a:buClr>
                <a:srgbClr val="21BFEE"/>
              </a:buClr>
            </a:pPr>
            <a:r>
              <a:rPr lang="fr-FR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MESSAGERIE</a:t>
            </a:r>
          </a:p>
          <a:p>
            <a:pPr marL="419100">
              <a:buClr>
                <a:srgbClr val="21BFEE"/>
              </a:buClr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L’application Messagerie permet d’envoyer simplement un message à un utilisateur ou à un groupe d’utilisateurs (un collègue, quelques élèves, les parents d’élèves d’une classe entière, etc.). En un mot, indispensable !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1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2485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hlinkClick r:id="rId3" action="ppaction://hlinkfile"/>
              </a:rPr>
              <a:t>Signer la charte simplifiée </a:t>
            </a:r>
            <a:r>
              <a:rPr lang="fr-FR" dirty="0" smtClean="0"/>
              <a:t>pour obtenir son identifiant, son mot de passe provisoire ( code d’activation) et celui de son(ses) enfant(s).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charte complète sera visible sur l’ENT ( en bas de la page « mon profil ») et affichée à l’école.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Sur un navigateur ( </a:t>
            </a:r>
            <a:r>
              <a:rPr lang="fr-FR" dirty="0" err="1" smtClean="0"/>
              <a:t>mozilla</a:t>
            </a:r>
            <a:r>
              <a:rPr lang="fr-FR" dirty="0" smtClean="0"/>
              <a:t> Firefox/</a:t>
            </a:r>
            <a:r>
              <a:rPr lang="fr-FR" dirty="0" err="1" smtClean="0"/>
              <a:t>google</a:t>
            </a:r>
            <a:r>
              <a:rPr lang="fr-FR" dirty="0" smtClean="0"/>
              <a:t> chrome/Opéra/Safari…) en cherchant </a:t>
            </a:r>
            <a:r>
              <a:rPr lang="fr-FR" dirty="0" err="1" smtClean="0"/>
              <a:t>ent</a:t>
            </a:r>
            <a:r>
              <a:rPr lang="fr-FR" dirty="0" smtClean="0"/>
              <a:t> </a:t>
            </a:r>
            <a:r>
              <a:rPr lang="fr-FR" dirty="0" err="1" smtClean="0"/>
              <a:t>hdf</a:t>
            </a:r>
            <a:r>
              <a:rPr lang="fr-FR" dirty="0" smtClean="0"/>
              <a:t> on trouve l’adresse </a:t>
            </a:r>
            <a:r>
              <a:rPr lang="fr-FR" dirty="0" smtClean="0">
                <a:hlinkClick r:id="rId4"/>
              </a:rPr>
              <a:t>https://enthdf.fr</a:t>
            </a:r>
            <a:r>
              <a:rPr lang="fr-F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Se connecter une première fois : il faudra alors trouver un nouveau mot de passe , renseigner son adresse mail pour recevoir vos notifications ou retrouver votre mot de passe en cas d’oubli.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Paramétrer son profil : son thème, son profil ( attention à son image), ce qu’on veut rendre visible, ce qu’on veut garder pour soi. 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0B050"/>
                </a:solidFill>
              </a:rPr>
              <a:t>	</a:t>
            </a:r>
            <a:r>
              <a:rPr lang="fr-FR" i="1" dirty="0" smtClean="0">
                <a:solidFill>
                  <a:srgbClr val="00B050"/>
                </a:solidFill>
              </a:rPr>
              <a:t>Education aux médias de l’information pour les élèves.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4208" y="0"/>
            <a:ext cx="10219592" cy="1268212"/>
          </a:xfrm>
        </p:spPr>
        <p:txBody>
          <a:bodyPr/>
          <a:lstStyle/>
          <a:p>
            <a:pPr algn="ctr"/>
            <a:r>
              <a:rPr lang="fr-FR" dirty="0" smtClean="0"/>
              <a:t>Comment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13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L’application One Pocket sert à recevoir rapidement des notifications à conditions de les paramétrer .</a:t>
            </a:r>
          </a:p>
          <a:p>
            <a:r>
              <a:rPr lang="fr-FR" dirty="0" smtClean="0"/>
              <a:t>Sur le navigateur , dans l’espace mon compte, gérer les notifications.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Préparer son application One Pocket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82" y="3697225"/>
            <a:ext cx="2235200" cy="584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07"/>
          <a:stretch/>
        </p:blipFill>
        <p:spPr>
          <a:xfrm>
            <a:off x="838200" y="4194599"/>
            <a:ext cx="9431482" cy="21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54084" y="351875"/>
            <a:ext cx="10515600" cy="5999048"/>
          </a:xfrm>
        </p:spPr>
        <p:txBody>
          <a:bodyPr/>
          <a:lstStyle/>
          <a:p>
            <a:r>
              <a:rPr lang="fr-FR" dirty="0" smtClean="0"/>
              <a:t>Vous pouvez paramétrer chaque service dans sa globalité ( bandeau bleu) ou paramétrer chaque composant de chaque service ( en blanc sous le bandeau bleu)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9" y="3888723"/>
            <a:ext cx="2235200" cy="584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4648" t="16079" r="16990" b="20967"/>
          <a:stretch/>
        </p:blipFill>
        <p:spPr>
          <a:xfrm>
            <a:off x="3123739" y="1586097"/>
            <a:ext cx="8894617" cy="46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2D38"/>
      </a:dk1>
      <a:lt1>
        <a:sysClr val="window" lastClr="FFFFFF"/>
      </a:lt1>
      <a:dk2>
        <a:srgbClr val="279BC7"/>
      </a:dk2>
      <a:lt2>
        <a:srgbClr val="C9F1FD"/>
      </a:lt2>
      <a:accent1>
        <a:srgbClr val="F8A24B"/>
      </a:accent1>
      <a:accent2>
        <a:srgbClr val="FBC08A"/>
      </a:accent2>
      <a:accent3>
        <a:srgbClr val="BFBFBF"/>
      </a:accent3>
      <a:accent4>
        <a:srgbClr val="954F72"/>
      </a:accent4>
      <a:accent5>
        <a:srgbClr val="5B9BD5"/>
      </a:accent5>
      <a:accent6>
        <a:srgbClr val="FFC000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625</Words>
  <Application>Microsoft Office PowerPoint</Application>
  <PresentationFormat>Grand écran</PresentationFormat>
  <Paragraphs>69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Lato</vt:lpstr>
      <vt:lpstr>Times New Roman</vt:lpstr>
      <vt:lpstr>Wingdings</vt:lpstr>
      <vt:lpstr>Thème Office</vt:lpstr>
      <vt:lpstr>Présentation ENT Hauts De France</vt:lpstr>
      <vt:lpstr>1. ONE, qu’est-ce que c’est ? </vt:lpstr>
      <vt:lpstr>1. ONE, qu’est-ce que c’est ? </vt:lpstr>
      <vt:lpstr>CHARTE POUR RENFORCER LA SECURITE</vt:lpstr>
      <vt:lpstr>Droit à l’image  </vt:lpstr>
      <vt:lpstr>Pour quoi faire ?</vt:lpstr>
      <vt:lpstr>Comment faire ?</vt:lpstr>
      <vt:lpstr>Préparer son application One Pocket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Esther Baumard</dc:creator>
  <cp:lastModifiedBy>Florence Cernuta</cp:lastModifiedBy>
  <cp:revision>89</cp:revision>
  <dcterms:created xsi:type="dcterms:W3CDTF">2018-07-30T12:24:33Z</dcterms:created>
  <dcterms:modified xsi:type="dcterms:W3CDTF">2020-08-27T19:23:13Z</dcterms:modified>
</cp:coreProperties>
</file>