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 id="2147483684" r:id="rId2"/>
  </p:sldMasterIdLst>
  <p:notesMasterIdLst>
    <p:notesMasterId r:id="rId32"/>
  </p:notesMasterIdLst>
  <p:sldIdLst>
    <p:sldId id="280" r:id="rId3"/>
    <p:sldId id="281" r:id="rId4"/>
    <p:sldId id="384" r:id="rId5"/>
    <p:sldId id="319" r:id="rId6"/>
    <p:sldId id="374" r:id="rId7"/>
    <p:sldId id="382" r:id="rId8"/>
    <p:sldId id="284" r:id="rId9"/>
    <p:sldId id="385" r:id="rId10"/>
    <p:sldId id="279" r:id="rId11"/>
    <p:sldId id="309" r:id="rId12"/>
    <p:sldId id="368" r:id="rId13"/>
    <p:sldId id="262" r:id="rId14"/>
    <p:sldId id="378" r:id="rId15"/>
    <p:sldId id="263" r:id="rId16"/>
    <p:sldId id="380" r:id="rId17"/>
    <p:sldId id="381" r:id="rId18"/>
    <p:sldId id="276" r:id="rId19"/>
    <p:sldId id="370" r:id="rId20"/>
    <p:sldId id="367" r:id="rId21"/>
    <p:sldId id="264" r:id="rId22"/>
    <p:sldId id="277" r:id="rId23"/>
    <p:sldId id="312" r:id="rId24"/>
    <p:sldId id="313" r:id="rId25"/>
    <p:sldId id="314" r:id="rId26"/>
    <p:sldId id="315" r:id="rId27"/>
    <p:sldId id="386" r:id="rId28"/>
    <p:sldId id="391" r:id="rId29"/>
    <p:sldId id="393" r:id="rId30"/>
    <p:sldId id="39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09" autoAdjust="0"/>
    <p:restoredTop sz="73129"/>
  </p:normalViewPr>
  <p:slideViewPr>
    <p:cSldViewPr snapToGrid="0">
      <p:cViewPr varScale="1">
        <p:scale>
          <a:sx n="92" d="100"/>
          <a:sy n="92" d="100"/>
        </p:scale>
        <p:origin x="1768" y="168"/>
      </p:cViewPr>
      <p:guideLst/>
    </p:cSldViewPr>
  </p:slideViewPr>
  <p:notesTextViewPr>
    <p:cViewPr>
      <p:scale>
        <a:sx n="1" d="1"/>
        <a:sy n="1" d="1"/>
      </p:scale>
      <p:origin x="0" y="0"/>
    </p:cViewPr>
  </p:notesTextViewPr>
  <p:notesViewPr>
    <p:cSldViewPr snapToGrid="0">
      <p:cViewPr>
        <p:scale>
          <a:sx n="160" d="100"/>
          <a:sy n="160" d="100"/>
        </p:scale>
        <p:origin x="2952" y="-24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CD7756-E6A6-0945-A7EB-9D91C566A386}" type="doc">
      <dgm:prSet loTypeId="urn:microsoft.com/office/officeart/2005/8/layout/cycle8" loCatId="" qsTypeId="urn:microsoft.com/office/officeart/2005/8/quickstyle/simple1" qsCatId="simple" csTypeId="urn:microsoft.com/office/officeart/2005/8/colors/accent1_2" csCatId="accent1" phldr="1"/>
      <dgm:spPr/>
    </dgm:pt>
    <dgm:pt modelId="{1E278002-4705-7040-9487-E439C2540C53}">
      <dgm:prSet phldrT="[Texte]" custT="1"/>
      <dgm:spPr/>
      <dgm:t>
        <a:bodyPr/>
        <a:lstStyle/>
        <a:p>
          <a:r>
            <a:rPr lang="fr-FR" sz="3200" dirty="0"/>
            <a:t>phonologique</a:t>
          </a:r>
        </a:p>
      </dgm:t>
    </dgm:pt>
    <dgm:pt modelId="{A1C20BD9-5386-B34A-BBD7-875D7BC6747B}" type="parTrans" cxnId="{81C7D488-E8FA-F848-A236-CBED6FE4E93A}">
      <dgm:prSet/>
      <dgm:spPr/>
      <dgm:t>
        <a:bodyPr/>
        <a:lstStyle/>
        <a:p>
          <a:endParaRPr lang="fr-FR"/>
        </a:p>
      </dgm:t>
    </dgm:pt>
    <dgm:pt modelId="{3A94DB80-43BF-F948-B5BD-C87FB0440ED3}" type="sibTrans" cxnId="{81C7D488-E8FA-F848-A236-CBED6FE4E93A}">
      <dgm:prSet/>
      <dgm:spPr/>
      <dgm:t>
        <a:bodyPr/>
        <a:lstStyle/>
        <a:p>
          <a:endParaRPr lang="fr-FR"/>
        </a:p>
      </dgm:t>
    </dgm:pt>
    <dgm:pt modelId="{A562F796-A7D5-894E-8199-05A4BE9F45BD}">
      <dgm:prSet phldrT="[Texte]" custT="1"/>
      <dgm:spPr/>
      <dgm:t>
        <a:bodyPr/>
        <a:lstStyle/>
        <a:p>
          <a:r>
            <a:rPr lang="fr-FR" sz="3200" dirty="0"/>
            <a:t>morphologique</a:t>
          </a:r>
        </a:p>
      </dgm:t>
    </dgm:pt>
    <dgm:pt modelId="{C9367864-DA02-E246-B009-34BC43335566}" type="parTrans" cxnId="{EC1CBD56-AE8D-A340-B776-5498F3289B72}">
      <dgm:prSet/>
      <dgm:spPr/>
      <dgm:t>
        <a:bodyPr/>
        <a:lstStyle/>
        <a:p>
          <a:endParaRPr lang="fr-FR"/>
        </a:p>
      </dgm:t>
    </dgm:pt>
    <dgm:pt modelId="{B881F13A-0BA5-BA4F-87FA-E1843C4AFF12}" type="sibTrans" cxnId="{EC1CBD56-AE8D-A340-B776-5498F3289B72}">
      <dgm:prSet/>
      <dgm:spPr/>
      <dgm:t>
        <a:bodyPr/>
        <a:lstStyle/>
        <a:p>
          <a:endParaRPr lang="fr-FR"/>
        </a:p>
      </dgm:t>
    </dgm:pt>
    <dgm:pt modelId="{708B4441-8E7F-3743-8648-90707D189609}">
      <dgm:prSet phldrT="[Texte]" custT="1"/>
      <dgm:spPr/>
      <dgm:t>
        <a:bodyPr/>
        <a:lstStyle/>
        <a:p>
          <a:r>
            <a:rPr lang="fr-FR" sz="3200" dirty="0"/>
            <a:t>syntaxique</a:t>
          </a:r>
        </a:p>
      </dgm:t>
    </dgm:pt>
    <dgm:pt modelId="{A7B42852-20D8-A448-AC99-442A9500CB32}" type="parTrans" cxnId="{29E9A04E-D938-BE4F-AA24-89502262F8B7}">
      <dgm:prSet/>
      <dgm:spPr/>
      <dgm:t>
        <a:bodyPr/>
        <a:lstStyle/>
        <a:p>
          <a:endParaRPr lang="fr-FR"/>
        </a:p>
      </dgm:t>
    </dgm:pt>
    <dgm:pt modelId="{BE03FFCB-5E34-8A4F-AC85-8C6BA9A88A8B}" type="sibTrans" cxnId="{29E9A04E-D938-BE4F-AA24-89502262F8B7}">
      <dgm:prSet/>
      <dgm:spPr/>
      <dgm:t>
        <a:bodyPr/>
        <a:lstStyle/>
        <a:p>
          <a:endParaRPr lang="fr-FR"/>
        </a:p>
      </dgm:t>
    </dgm:pt>
    <dgm:pt modelId="{E82F59B1-E08F-F149-A5A2-EF43459060B3}">
      <dgm:prSet phldrT="[Texte]" custT="1"/>
      <dgm:spPr/>
      <dgm:t>
        <a:bodyPr/>
        <a:lstStyle/>
        <a:p>
          <a:r>
            <a:rPr lang="fr-FR" sz="3200" dirty="0"/>
            <a:t>sémantique</a:t>
          </a:r>
        </a:p>
      </dgm:t>
    </dgm:pt>
    <dgm:pt modelId="{A8151155-5D78-7C4A-924B-91AA93BE717C}" type="sibTrans" cxnId="{952B7251-049A-2E44-9D6A-C56DD1DF8790}">
      <dgm:prSet/>
      <dgm:spPr/>
      <dgm:t>
        <a:bodyPr/>
        <a:lstStyle/>
        <a:p>
          <a:endParaRPr lang="fr-FR"/>
        </a:p>
      </dgm:t>
    </dgm:pt>
    <dgm:pt modelId="{60DF645B-8254-074C-95CB-3E7ED1D34572}" type="parTrans" cxnId="{952B7251-049A-2E44-9D6A-C56DD1DF8790}">
      <dgm:prSet/>
      <dgm:spPr/>
      <dgm:t>
        <a:bodyPr/>
        <a:lstStyle/>
        <a:p>
          <a:endParaRPr lang="fr-FR"/>
        </a:p>
      </dgm:t>
    </dgm:pt>
    <dgm:pt modelId="{53D1D777-2E31-CB44-BE84-E6323089D1BF}" type="pres">
      <dgm:prSet presAssocID="{A8CD7756-E6A6-0945-A7EB-9D91C566A386}" presName="compositeShape" presStyleCnt="0">
        <dgm:presLayoutVars>
          <dgm:chMax val="7"/>
          <dgm:dir/>
          <dgm:resizeHandles val="exact"/>
        </dgm:presLayoutVars>
      </dgm:prSet>
      <dgm:spPr/>
    </dgm:pt>
    <dgm:pt modelId="{76744319-194C-DD43-8ED3-04CD8C4AA4C5}" type="pres">
      <dgm:prSet presAssocID="{A8CD7756-E6A6-0945-A7EB-9D91C566A386}" presName="wedge1" presStyleLbl="node1" presStyleIdx="0" presStyleCnt="4" custScaleX="167152" custScaleY="100948"/>
      <dgm:spPr/>
    </dgm:pt>
    <dgm:pt modelId="{95636EBB-3141-C64D-B4CA-B3D7FADC4674}" type="pres">
      <dgm:prSet presAssocID="{A8CD7756-E6A6-0945-A7EB-9D91C566A386}" presName="dummy1a" presStyleCnt="0"/>
      <dgm:spPr/>
    </dgm:pt>
    <dgm:pt modelId="{E106CD1A-5FD3-384A-9DD2-CA4DE56705EC}" type="pres">
      <dgm:prSet presAssocID="{A8CD7756-E6A6-0945-A7EB-9D91C566A386}" presName="dummy1b" presStyleCnt="0"/>
      <dgm:spPr/>
    </dgm:pt>
    <dgm:pt modelId="{2CAEE61E-F53E-A241-A535-A68BDA4CF73C}" type="pres">
      <dgm:prSet presAssocID="{A8CD7756-E6A6-0945-A7EB-9D91C566A386}" presName="wedge1Tx" presStyleLbl="node1" presStyleIdx="0" presStyleCnt="4">
        <dgm:presLayoutVars>
          <dgm:chMax val="0"/>
          <dgm:chPref val="0"/>
          <dgm:bulletEnabled val="1"/>
        </dgm:presLayoutVars>
      </dgm:prSet>
      <dgm:spPr/>
    </dgm:pt>
    <dgm:pt modelId="{1F0F769C-1B24-0B48-A722-B371A98BE049}" type="pres">
      <dgm:prSet presAssocID="{A8CD7756-E6A6-0945-A7EB-9D91C566A386}" presName="wedge2" presStyleLbl="node1" presStyleIdx="1" presStyleCnt="4" custScaleX="166659" custScaleY="98291"/>
      <dgm:spPr/>
    </dgm:pt>
    <dgm:pt modelId="{4AF807CE-CF03-0E42-BB88-DD9736F456AE}" type="pres">
      <dgm:prSet presAssocID="{A8CD7756-E6A6-0945-A7EB-9D91C566A386}" presName="dummy2a" presStyleCnt="0"/>
      <dgm:spPr/>
    </dgm:pt>
    <dgm:pt modelId="{0F29C08C-1DF9-E241-902D-3FEDB1D6482F}" type="pres">
      <dgm:prSet presAssocID="{A8CD7756-E6A6-0945-A7EB-9D91C566A386}" presName="dummy2b" presStyleCnt="0"/>
      <dgm:spPr/>
    </dgm:pt>
    <dgm:pt modelId="{A120C8A4-1F9D-414F-99FB-7D13B9DF494E}" type="pres">
      <dgm:prSet presAssocID="{A8CD7756-E6A6-0945-A7EB-9D91C566A386}" presName="wedge2Tx" presStyleLbl="node1" presStyleIdx="1" presStyleCnt="4">
        <dgm:presLayoutVars>
          <dgm:chMax val="0"/>
          <dgm:chPref val="0"/>
          <dgm:bulletEnabled val="1"/>
        </dgm:presLayoutVars>
      </dgm:prSet>
      <dgm:spPr/>
    </dgm:pt>
    <dgm:pt modelId="{EBE99B7F-91D4-6844-8A45-A05F119B5A63}" type="pres">
      <dgm:prSet presAssocID="{A8CD7756-E6A6-0945-A7EB-9D91C566A386}" presName="wedge3" presStyleLbl="node1" presStyleIdx="2" presStyleCnt="4" custScaleX="169390" custScaleY="96731"/>
      <dgm:spPr/>
    </dgm:pt>
    <dgm:pt modelId="{26376D74-E2D6-BA46-BD1B-214946BF0408}" type="pres">
      <dgm:prSet presAssocID="{A8CD7756-E6A6-0945-A7EB-9D91C566A386}" presName="dummy3a" presStyleCnt="0"/>
      <dgm:spPr/>
    </dgm:pt>
    <dgm:pt modelId="{03271330-C7BA-3A45-B70C-674E93DC54A1}" type="pres">
      <dgm:prSet presAssocID="{A8CD7756-E6A6-0945-A7EB-9D91C566A386}" presName="dummy3b" presStyleCnt="0"/>
      <dgm:spPr/>
    </dgm:pt>
    <dgm:pt modelId="{11B0768E-BB56-7349-BF91-CCC39C0718FA}" type="pres">
      <dgm:prSet presAssocID="{A8CD7756-E6A6-0945-A7EB-9D91C566A386}" presName="wedge3Tx" presStyleLbl="node1" presStyleIdx="2" presStyleCnt="4">
        <dgm:presLayoutVars>
          <dgm:chMax val="0"/>
          <dgm:chPref val="0"/>
          <dgm:bulletEnabled val="1"/>
        </dgm:presLayoutVars>
      </dgm:prSet>
      <dgm:spPr/>
    </dgm:pt>
    <dgm:pt modelId="{448B7C2A-112A-2A40-919B-C8AB954D424E}" type="pres">
      <dgm:prSet presAssocID="{A8CD7756-E6A6-0945-A7EB-9D91C566A386}" presName="wedge4" presStyleLbl="node1" presStyleIdx="3" presStyleCnt="4" custScaleX="170170" custScaleY="100948"/>
      <dgm:spPr/>
    </dgm:pt>
    <dgm:pt modelId="{258E202A-4FA2-B24D-940C-06DF5D13D1C1}" type="pres">
      <dgm:prSet presAssocID="{A8CD7756-E6A6-0945-A7EB-9D91C566A386}" presName="dummy4a" presStyleCnt="0"/>
      <dgm:spPr/>
    </dgm:pt>
    <dgm:pt modelId="{BD8725F0-5AAA-E14D-8E3B-C94D52FA3DB3}" type="pres">
      <dgm:prSet presAssocID="{A8CD7756-E6A6-0945-A7EB-9D91C566A386}" presName="dummy4b" presStyleCnt="0"/>
      <dgm:spPr/>
    </dgm:pt>
    <dgm:pt modelId="{799D1ECD-BEF2-8D46-BE7F-E2F42D6DA115}" type="pres">
      <dgm:prSet presAssocID="{A8CD7756-E6A6-0945-A7EB-9D91C566A386}" presName="wedge4Tx" presStyleLbl="node1" presStyleIdx="3" presStyleCnt="4">
        <dgm:presLayoutVars>
          <dgm:chMax val="0"/>
          <dgm:chPref val="0"/>
          <dgm:bulletEnabled val="1"/>
        </dgm:presLayoutVars>
      </dgm:prSet>
      <dgm:spPr/>
    </dgm:pt>
    <dgm:pt modelId="{55D0F9D9-79B5-FA42-A0E4-95C0F2F1137E}" type="pres">
      <dgm:prSet presAssocID="{A8151155-5D78-7C4A-924B-91AA93BE717C}" presName="arrowWedge1" presStyleLbl="fgSibTrans2D1" presStyleIdx="0" presStyleCnt="4" custScaleX="115432"/>
      <dgm:spPr>
        <a:noFill/>
      </dgm:spPr>
    </dgm:pt>
    <dgm:pt modelId="{0ACF510F-A2BA-5A49-8AD1-2ACAB8F85E53}" type="pres">
      <dgm:prSet presAssocID="{3A94DB80-43BF-F948-B5BD-C87FB0440ED3}" presName="arrowWedge2" presStyleLbl="fgSibTrans2D1" presStyleIdx="1" presStyleCnt="4" custScaleX="121901"/>
      <dgm:spPr>
        <a:noFill/>
      </dgm:spPr>
    </dgm:pt>
    <dgm:pt modelId="{2893D29A-6EB9-2446-BB0E-8E6A185FF571}" type="pres">
      <dgm:prSet presAssocID="{BE03FFCB-5E34-8A4F-AC85-8C6BA9A88A8B}" presName="arrowWedge3" presStyleLbl="fgSibTrans2D1" presStyleIdx="2" presStyleCnt="4" custScaleX="115766"/>
      <dgm:spPr>
        <a:noFill/>
      </dgm:spPr>
    </dgm:pt>
    <dgm:pt modelId="{BA1B4EAA-E93C-FB4C-9E0D-9CCEDD8A2CC9}" type="pres">
      <dgm:prSet presAssocID="{B881F13A-0BA5-BA4F-87FA-E1843C4AFF12}" presName="arrowWedge4" presStyleLbl="fgSibTrans2D1" presStyleIdx="3" presStyleCnt="4" custScaleX="119920"/>
      <dgm:spPr>
        <a:noFill/>
      </dgm:spPr>
    </dgm:pt>
  </dgm:ptLst>
  <dgm:cxnLst>
    <dgm:cxn modelId="{AFB42E1C-3D84-CF4B-899C-A86E7831A806}" type="presOf" srcId="{E82F59B1-E08F-F149-A5A2-EF43459060B3}" destId="{2CAEE61E-F53E-A241-A535-A68BDA4CF73C}" srcOrd="1" destOrd="0" presId="urn:microsoft.com/office/officeart/2005/8/layout/cycle8"/>
    <dgm:cxn modelId="{87ABF71E-198D-A84D-98C6-8DDC6E1D0A2F}" type="presOf" srcId="{1E278002-4705-7040-9487-E439C2540C53}" destId="{A120C8A4-1F9D-414F-99FB-7D13B9DF494E}" srcOrd="1" destOrd="0" presId="urn:microsoft.com/office/officeart/2005/8/layout/cycle8"/>
    <dgm:cxn modelId="{1D5A883B-8B33-C24E-9CC6-201A47412147}" type="presOf" srcId="{A562F796-A7D5-894E-8199-05A4BE9F45BD}" destId="{448B7C2A-112A-2A40-919B-C8AB954D424E}" srcOrd="0" destOrd="0" presId="urn:microsoft.com/office/officeart/2005/8/layout/cycle8"/>
    <dgm:cxn modelId="{29E9A04E-D938-BE4F-AA24-89502262F8B7}" srcId="{A8CD7756-E6A6-0945-A7EB-9D91C566A386}" destId="{708B4441-8E7F-3743-8648-90707D189609}" srcOrd="2" destOrd="0" parTransId="{A7B42852-20D8-A448-AC99-442A9500CB32}" sibTransId="{BE03FFCB-5E34-8A4F-AC85-8C6BA9A88A8B}"/>
    <dgm:cxn modelId="{952B7251-049A-2E44-9D6A-C56DD1DF8790}" srcId="{A8CD7756-E6A6-0945-A7EB-9D91C566A386}" destId="{E82F59B1-E08F-F149-A5A2-EF43459060B3}" srcOrd="0" destOrd="0" parTransId="{60DF645B-8254-074C-95CB-3E7ED1D34572}" sibTransId="{A8151155-5D78-7C4A-924B-91AA93BE717C}"/>
    <dgm:cxn modelId="{EC1CBD56-AE8D-A340-B776-5498F3289B72}" srcId="{A8CD7756-E6A6-0945-A7EB-9D91C566A386}" destId="{A562F796-A7D5-894E-8199-05A4BE9F45BD}" srcOrd="3" destOrd="0" parTransId="{C9367864-DA02-E246-B009-34BC43335566}" sibTransId="{B881F13A-0BA5-BA4F-87FA-E1843C4AFF12}"/>
    <dgm:cxn modelId="{546EDB6A-2EC0-E946-90BE-942F34585479}" type="presOf" srcId="{708B4441-8E7F-3743-8648-90707D189609}" destId="{11B0768E-BB56-7349-BF91-CCC39C0718FA}" srcOrd="1" destOrd="0" presId="urn:microsoft.com/office/officeart/2005/8/layout/cycle8"/>
    <dgm:cxn modelId="{1A0D5374-8E11-4140-B89F-19F4BA1B5AAE}" type="presOf" srcId="{1E278002-4705-7040-9487-E439C2540C53}" destId="{1F0F769C-1B24-0B48-A722-B371A98BE049}" srcOrd="0" destOrd="0" presId="urn:microsoft.com/office/officeart/2005/8/layout/cycle8"/>
    <dgm:cxn modelId="{1655CF81-5285-8746-AFD0-C68478335387}" type="presOf" srcId="{A562F796-A7D5-894E-8199-05A4BE9F45BD}" destId="{799D1ECD-BEF2-8D46-BE7F-E2F42D6DA115}" srcOrd="1" destOrd="0" presId="urn:microsoft.com/office/officeart/2005/8/layout/cycle8"/>
    <dgm:cxn modelId="{81C7D488-E8FA-F848-A236-CBED6FE4E93A}" srcId="{A8CD7756-E6A6-0945-A7EB-9D91C566A386}" destId="{1E278002-4705-7040-9487-E439C2540C53}" srcOrd="1" destOrd="0" parTransId="{A1C20BD9-5386-B34A-BBD7-875D7BC6747B}" sibTransId="{3A94DB80-43BF-F948-B5BD-C87FB0440ED3}"/>
    <dgm:cxn modelId="{49B28D8A-86D6-2743-9F25-F96C10601F02}" type="presOf" srcId="{A8CD7756-E6A6-0945-A7EB-9D91C566A386}" destId="{53D1D777-2E31-CB44-BE84-E6323089D1BF}" srcOrd="0" destOrd="0" presId="urn:microsoft.com/office/officeart/2005/8/layout/cycle8"/>
    <dgm:cxn modelId="{28B68093-A9C3-9B4B-8B52-E38E7856C11F}" type="presOf" srcId="{708B4441-8E7F-3743-8648-90707D189609}" destId="{EBE99B7F-91D4-6844-8A45-A05F119B5A63}" srcOrd="0" destOrd="0" presId="urn:microsoft.com/office/officeart/2005/8/layout/cycle8"/>
    <dgm:cxn modelId="{1A593AA3-AE00-8B4E-A1C5-E4DD9EA7F34F}" type="presOf" srcId="{E82F59B1-E08F-F149-A5A2-EF43459060B3}" destId="{76744319-194C-DD43-8ED3-04CD8C4AA4C5}" srcOrd="0" destOrd="0" presId="urn:microsoft.com/office/officeart/2005/8/layout/cycle8"/>
    <dgm:cxn modelId="{0E46F872-2C3D-0D49-B093-DA6A5FB3ABA6}" type="presParOf" srcId="{53D1D777-2E31-CB44-BE84-E6323089D1BF}" destId="{76744319-194C-DD43-8ED3-04CD8C4AA4C5}" srcOrd="0" destOrd="0" presId="urn:microsoft.com/office/officeart/2005/8/layout/cycle8"/>
    <dgm:cxn modelId="{F8DDB9B8-C0BD-A548-A3A9-36DF35AD2E2B}" type="presParOf" srcId="{53D1D777-2E31-CB44-BE84-E6323089D1BF}" destId="{95636EBB-3141-C64D-B4CA-B3D7FADC4674}" srcOrd="1" destOrd="0" presId="urn:microsoft.com/office/officeart/2005/8/layout/cycle8"/>
    <dgm:cxn modelId="{12FA2FF3-1C99-0043-A304-5D0449F88790}" type="presParOf" srcId="{53D1D777-2E31-CB44-BE84-E6323089D1BF}" destId="{E106CD1A-5FD3-384A-9DD2-CA4DE56705EC}" srcOrd="2" destOrd="0" presId="urn:microsoft.com/office/officeart/2005/8/layout/cycle8"/>
    <dgm:cxn modelId="{253278FD-1A24-7A4F-99CE-6D4E66116149}" type="presParOf" srcId="{53D1D777-2E31-CB44-BE84-E6323089D1BF}" destId="{2CAEE61E-F53E-A241-A535-A68BDA4CF73C}" srcOrd="3" destOrd="0" presId="urn:microsoft.com/office/officeart/2005/8/layout/cycle8"/>
    <dgm:cxn modelId="{D064C12B-8D27-2C49-B8F9-D7C559C68D8B}" type="presParOf" srcId="{53D1D777-2E31-CB44-BE84-E6323089D1BF}" destId="{1F0F769C-1B24-0B48-A722-B371A98BE049}" srcOrd="4" destOrd="0" presId="urn:microsoft.com/office/officeart/2005/8/layout/cycle8"/>
    <dgm:cxn modelId="{D61CAC09-E802-4E47-A4AD-ADDB22CB06AE}" type="presParOf" srcId="{53D1D777-2E31-CB44-BE84-E6323089D1BF}" destId="{4AF807CE-CF03-0E42-BB88-DD9736F456AE}" srcOrd="5" destOrd="0" presId="urn:microsoft.com/office/officeart/2005/8/layout/cycle8"/>
    <dgm:cxn modelId="{3D3AD200-F105-8B41-81F6-78FDD106BA9D}" type="presParOf" srcId="{53D1D777-2E31-CB44-BE84-E6323089D1BF}" destId="{0F29C08C-1DF9-E241-902D-3FEDB1D6482F}" srcOrd="6" destOrd="0" presId="urn:microsoft.com/office/officeart/2005/8/layout/cycle8"/>
    <dgm:cxn modelId="{397DE8F5-28A7-F344-B859-5F38111A6D71}" type="presParOf" srcId="{53D1D777-2E31-CB44-BE84-E6323089D1BF}" destId="{A120C8A4-1F9D-414F-99FB-7D13B9DF494E}" srcOrd="7" destOrd="0" presId="urn:microsoft.com/office/officeart/2005/8/layout/cycle8"/>
    <dgm:cxn modelId="{280051EF-7CC9-5148-B398-F8EDAA634274}" type="presParOf" srcId="{53D1D777-2E31-CB44-BE84-E6323089D1BF}" destId="{EBE99B7F-91D4-6844-8A45-A05F119B5A63}" srcOrd="8" destOrd="0" presId="urn:microsoft.com/office/officeart/2005/8/layout/cycle8"/>
    <dgm:cxn modelId="{3DEB8B52-1E78-3C4D-97D7-02DAFA523EF0}" type="presParOf" srcId="{53D1D777-2E31-CB44-BE84-E6323089D1BF}" destId="{26376D74-E2D6-BA46-BD1B-214946BF0408}" srcOrd="9" destOrd="0" presId="urn:microsoft.com/office/officeart/2005/8/layout/cycle8"/>
    <dgm:cxn modelId="{04B1EFBD-1716-344A-8D97-7F3B8512A78B}" type="presParOf" srcId="{53D1D777-2E31-CB44-BE84-E6323089D1BF}" destId="{03271330-C7BA-3A45-B70C-674E93DC54A1}" srcOrd="10" destOrd="0" presId="urn:microsoft.com/office/officeart/2005/8/layout/cycle8"/>
    <dgm:cxn modelId="{9D39BC2C-981E-FE42-A0FC-9D667E7FEA38}" type="presParOf" srcId="{53D1D777-2E31-CB44-BE84-E6323089D1BF}" destId="{11B0768E-BB56-7349-BF91-CCC39C0718FA}" srcOrd="11" destOrd="0" presId="urn:microsoft.com/office/officeart/2005/8/layout/cycle8"/>
    <dgm:cxn modelId="{17F748E8-D3D8-CF45-9E53-1A6F48D4A26A}" type="presParOf" srcId="{53D1D777-2E31-CB44-BE84-E6323089D1BF}" destId="{448B7C2A-112A-2A40-919B-C8AB954D424E}" srcOrd="12" destOrd="0" presId="urn:microsoft.com/office/officeart/2005/8/layout/cycle8"/>
    <dgm:cxn modelId="{9AE3439B-F0D0-BE4F-8ACE-4B54661080EE}" type="presParOf" srcId="{53D1D777-2E31-CB44-BE84-E6323089D1BF}" destId="{258E202A-4FA2-B24D-940C-06DF5D13D1C1}" srcOrd="13" destOrd="0" presId="urn:microsoft.com/office/officeart/2005/8/layout/cycle8"/>
    <dgm:cxn modelId="{28184287-CE59-024B-8B2A-A191C5654470}" type="presParOf" srcId="{53D1D777-2E31-CB44-BE84-E6323089D1BF}" destId="{BD8725F0-5AAA-E14D-8E3B-C94D52FA3DB3}" srcOrd="14" destOrd="0" presId="urn:microsoft.com/office/officeart/2005/8/layout/cycle8"/>
    <dgm:cxn modelId="{47DD13FD-7A83-DF48-9B81-10E729B02045}" type="presParOf" srcId="{53D1D777-2E31-CB44-BE84-E6323089D1BF}" destId="{799D1ECD-BEF2-8D46-BE7F-E2F42D6DA115}" srcOrd="15" destOrd="0" presId="urn:microsoft.com/office/officeart/2005/8/layout/cycle8"/>
    <dgm:cxn modelId="{574168FA-6D37-7A49-8394-6B9217747BAA}" type="presParOf" srcId="{53D1D777-2E31-CB44-BE84-E6323089D1BF}" destId="{55D0F9D9-79B5-FA42-A0E4-95C0F2F1137E}" srcOrd="16" destOrd="0" presId="urn:microsoft.com/office/officeart/2005/8/layout/cycle8"/>
    <dgm:cxn modelId="{EC04FC21-BD6A-8045-9617-84F12C9889CA}" type="presParOf" srcId="{53D1D777-2E31-CB44-BE84-E6323089D1BF}" destId="{0ACF510F-A2BA-5A49-8AD1-2ACAB8F85E53}" srcOrd="17" destOrd="0" presId="urn:microsoft.com/office/officeart/2005/8/layout/cycle8"/>
    <dgm:cxn modelId="{D467AD44-9EE9-E04F-8796-98D326E5A479}" type="presParOf" srcId="{53D1D777-2E31-CB44-BE84-E6323089D1BF}" destId="{2893D29A-6EB9-2446-BB0E-8E6A185FF571}" srcOrd="18" destOrd="0" presId="urn:microsoft.com/office/officeart/2005/8/layout/cycle8"/>
    <dgm:cxn modelId="{D38A0094-6F17-CF4C-B582-575926EA9429}" type="presParOf" srcId="{53D1D777-2E31-CB44-BE84-E6323089D1BF}" destId="{BA1B4EAA-E93C-FB4C-9E0D-9CCEDD8A2CC9}"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44319-194C-DD43-8ED3-04CD8C4AA4C5}">
      <dsp:nvSpPr>
        <dsp:cNvPr id="0" name=""/>
        <dsp:cNvSpPr/>
      </dsp:nvSpPr>
      <dsp:spPr>
        <a:xfrm>
          <a:off x="552620" y="300949"/>
          <a:ext cx="6997194" cy="4225811"/>
        </a:xfrm>
        <a:prstGeom prst="pie">
          <a:avLst>
            <a:gd name="adj1" fmla="val 16200000"/>
            <a:gd name="adj2" fmla="val 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sémantique</a:t>
          </a:r>
        </a:p>
      </dsp:txBody>
      <dsp:txXfrm>
        <a:off x="4266964" y="1176798"/>
        <a:ext cx="2582297" cy="1157067"/>
      </dsp:txXfrm>
    </dsp:sp>
    <dsp:sp modelId="{1F0F769C-1B24-0B48-A722-B371A98BE049}">
      <dsp:nvSpPr>
        <dsp:cNvPr id="0" name=""/>
        <dsp:cNvSpPr/>
      </dsp:nvSpPr>
      <dsp:spPr>
        <a:xfrm>
          <a:off x="562939" y="497096"/>
          <a:ext cx="6976556" cy="4114585"/>
        </a:xfrm>
        <a:prstGeom prst="pie">
          <a:avLst>
            <a:gd name="adj1" fmla="val 0"/>
            <a:gd name="adj2" fmla="val 54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phonologique</a:t>
          </a:r>
        </a:p>
      </dsp:txBody>
      <dsp:txXfrm>
        <a:off x="4266327" y="2632272"/>
        <a:ext cx="2574681" cy="1126612"/>
      </dsp:txXfrm>
    </dsp:sp>
    <dsp:sp modelId="{EBE99B7F-91D4-6844-8A45-A05F119B5A63}">
      <dsp:nvSpPr>
        <dsp:cNvPr id="0" name=""/>
        <dsp:cNvSpPr/>
      </dsp:nvSpPr>
      <dsp:spPr>
        <a:xfrm>
          <a:off x="365243" y="529748"/>
          <a:ext cx="7090879" cy="4049282"/>
        </a:xfrm>
        <a:prstGeom prst="pie">
          <a:avLst>
            <a:gd name="adj1" fmla="val 5400000"/>
            <a:gd name="adj2" fmla="val 108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syntaxique</a:t>
          </a:r>
        </a:p>
      </dsp:txBody>
      <dsp:txXfrm>
        <a:off x="1075175" y="2631036"/>
        <a:ext cx="2616872" cy="1108731"/>
      </dsp:txXfrm>
    </dsp:sp>
    <dsp:sp modelId="{448B7C2A-112A-2A40-919B-C8AB954D424E}">
      <dsp:nvSpPr>
        <dsp:cNvPr id="0" name=""/>
        <dsp:cNvSpPr/>
      </dsp:nvSpPr>
      <dsp:spPr>
        <a:xfrm>
          <a:off x="348917" y="300949"/>
          <a:ext cx="7123531" cy="4225811"/>
        </a:xfrm>
        <a:prstGeom prst="pie">
          <a:avLst>
            <a:gd name="adj1" fmla="val 108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morphologique</a:t>
          </a:r>
        </a:p>
      </dsp:txBody>
      <dsp:txXfrm>
        <a:off x="1062118" y="1176798"/>
        <a:ext cx="2628922" cy="1157067"/>
      </dsp:txXfrm>
    </dsp:sp>
    <dsp:sp modelId="{55D0F9D9-79B5-FA42-A0E4-95C0F2F1137E}">
      <dsp:nvSpPr>
        <dsp:cNvPr id="0" name=""/>
        <dsp:cNvSpPr/>
      </dsp:nvSpPr>
      <dsp:spPr>
        <a:xfrm>
          <a:off x="1315816" y="61478"/>
          <a:ext cx="5430393" cy="4704408"/>
        </a:xfrm>
        <a:prstGeom prst="circularArrow">
          <a:avLst>
            <a:gd name="adj1" fmla="val 5085"/>
            <a:gd name="adj2" fmla="val 327528"/>
            <a:gd name="adj3" fmla="val 21272472"/>
            <a:gd name="adj4" fmla="val 16200000"/>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0ACF510F-A2BA-5A49-8AD1-2ACAB8F85E53}">
      <dsp:nvSpPr>
        <dsp:cNvPr id="0" name=""/>
        <dsp:cNvSpPr/>
      </dsp:nvSpPr>
      <dsp:spPr>
        <a:xfrm>
          <a:off x="1163859" y="202486"/>
          <a:ext cx="5734721" cy="4704408"/>
        </a:xfrm>
        <a:prstGeom prst="circularArrow">
          <a:avLst>
            <a:gd name="adj1" fmla="val 5085"/>
            <a:gd name="adj2" fmla="val 327528"/>
            <a:gd name="adj3" fmla="val 5072472"/>
            <a:gd name="adj4" fmla="val 0"/>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2893D29A-6EB9-2446-BB0E-8E6A185FF571}">
      <dsp:nvSpPr>
        <dsp:cNvPr id="0" name=""/>
        <dsp:cNvSpPr/>
      </dsp:nvSpPr>
      <dsp:spPr>
        <a:xfrm>
          <a:off x="1166473" y="202753"/>
          <a:ext cx="5446106" cy="4704408"/>
        </a:xfrm>
        <a:prstGeom prst="circularArrow">
          <a:avLst>
            <a:gd name="adj1" fmla="val 5085"/>
            <a:gd name="adj2" fmla="val 327528"/>
            <a:gd name="adj3" fmla="val 10472472"/>
            <a:gd name="adj4" fmla="val 5400000"/>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 modelId="{BA1B4EAA-E93C-FB4C-9E0D-9CCEDD8A2CC9}">
      <dsp:nvSpPr>
        <dsp:cNvPr id="0" name=""/>
        <dsp:cNvSpPr/>
      </dsp:nvSpPr>
      <dsp:spPr>
        <a:xfrm>
          <a:off x="1068426" y="61478"/>
          <a:ext cx="5641527" cy="4704408"/>
        </a:xfrm>
        <a:prstGeom prst="circularArrow">
          <a:avLst>
            <a:gd name="adj1" fmla="val 5085"/>
            <a:gd name="adj2" fmla="val 327528"/>
            <a:gd name="adj3" fmla="val 15872472"/>
            <a:gd name="adj4" fmla="val 10800000"/>
            <a:gd name="adj5" fmla="val 5932"/>
          </a:avLst>
        </a:prstGeom>
        <a:no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421A6-6AB1-4602-83F0-201468487EB7}" type="datetimeFigureOut">
              <a:rPr lang="fr-FR" smtClean="0"/>
              <a:t>25/03/2021</a:t>
            </a:fld>
            <a:endParaRPr lang="fr-FR"/>
          </a:p>
        </p:txBody>
      </p:sp>
      <p:sp>
        <p:nvSpPr>
          <p:cNvPr id="4" name="Espace réservé de l'image des diapositives 3"/>
          <p:cNvSpPr>
            <a:spLocks noGrp="1" noRot="1" noChangeAspect="1"/>
          </p:cNvSpPr>
          <p:nvPr>
            <p:ph type="sldImg" idx="2"/>
          </p:nvPr>
        </p:nvSpPr>
        <p:spPr>
          <a:xfrm>
            <a:off x="1371600" y="458788"/>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348915" y="3581984"/>
            <a:ext cx="6244389" cy="510322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4"/>
            <a:ext cx="2971800" cy="458787"/>
          </a:xfrm>
          <a:prstGeom prst="rect">
            <a:avLst/>
          </a:prstGeom>
        </p:spPr>
        <p:txBody>
          <a:bodyPr vert="horz" lIns="91440" tIns="45720" rIns="91440" bIns="45720" rtlCol="0" anchor="b"/>
          <a:lstStyle>
            <a:lvl1pPr algn="r">
              <a:defRPr sz="1200"/>
            </a:lvl1pPr>
          </a:lstStyle>
          <a:p>
            <a:fld id="{833CA17F-E058-422B-B30E-F04B5EB521AC}" type="slidenum">
              <a:rPr lang="fr-FR" smtClean="0"/>
              <a:t>‹N°›</a:t>
            </a:fld>
            <a:endParaRPr lang="fr-FR"/>
          </a:p>
        </p:txBody>
      </p:sp>
    </p:spTree>
    <p:extLst>
      <p:ext uri="{BB962C8B-B14F-4D97-AF65-F5344CB8AC3E}">
        <p14:creationId xmlns:p14="http://schemas.microsoft.com/office/powerpoint/2010/main" val="360514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ache.media.eduscol.education.fr/file/Langage/18/9/Ress_c1_langage_oralecrit_demarche_apprendre_529189.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education.gouv.fr/pid25535/bulletin_officiel.html?cid_bo=8694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a:t>
            </a:fld>
            <a:endParaRPr lang="fr-FR"/>
          </a:p>
        </p:txBody>
      </p:sp>
    </p:spTree>
    <p:extLst>
      <p:ext uri="{BB962C8B-B14F-4D97-AF65-F5344CB8AC3E}">
        <p14:creationId xmlns:p14="http://schemas.microsoft.com/office/powerpoint/2010/main" val="312155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Les connaissances phonologiques et plus particulièrement la conscience phonémique associées à l’acquisition des premières connaissances alphabétiques (connaissance des lettres, principe alphabétique, code) sont des prédicteurs puissants pour identifier les mots écrits.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Les capacités langagières précoces (vocabulaire, compréhension orale) jouent également un rôle fondamental dans la mesure où elles prédisent les performances en compréhension écrite dès le cours préparatoire. L’accent mis sur ces cinq grandes compétences ne doit toutefois pas occulter d'autres compétences associées qui jouent un rôle dans l’apprentissage de la lecture notamment les habiletés morphologiques, la dénomination rapide (fluence), la mémoire de travail.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10</a:t>
            </a:fld>
            <a:endParaRPr lang="fr-FR"/>
          </a:p>
        </p:txBody>
      </p:sp>
    </p:spTree>
    <p:extLst>
      <p:ext uri="{BB962C8B-B14F-4D97-AF65-F5344CB8AC3E}">
        <p14:creationId xmlns:p14="http://schemas.microsoft.com/office/powerpoint/2010/main" val="349780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1" kern="1200" dirty="0">
                <a:solidFill>
                  <a:schemeClr val="tx1"/>
                </a:solidFill>
                <a:effectLst/>
                <a:latin typeface="+mn-lt"/>
                <a:ea typeface="+mn-ea"/>
                <a:cs typeface="+mn-cs"/>
              </a:rPr>
              <a:t>Que signifie le terme « conscience » pour le traitement des sons de parole ?</a:t>
            </a:r>
          </a:p>
          <a:p>
            <a:r>
              <a:rPr lang="fr-FR" sz="1200" b="1" i="1" kern="1200" dirty="0">
                <a:solidFill>
                  <a:schemeClr val="tx1"/>
                </a:solidFill>
                <a:effectLst/>
                <a:latin typeface="+mn-lt"/>
                <a:ea typeface="+mn-ea"/>
                <a:cs typeface="+mn-cs"/>
              </a:rPr>
              <a:t>La conscience lexicale</a:t>
            </a:r>
            <a:r>
              <a:rPr lang="fr-FR" sz="1200" i="1" kern="1200" dirty="0">
                <a:solidFill>
                  <a:schemeClr val="tx1"/>
                </a:solidFill>
                <a:effectLst/>
                <a:latin typeface="+mn-lt"/>
                <a:ea typeface="+mn-ea"/>
                <a:cs typeface="+mn-cs"/>
              </a:rPr>
              <a:t>, avoir conscience des mots, correspond à la capacité à isoler un mot dans un énoncé et à en comprendre le sens. L’enfant est alors capable d’effectuer des manipulations telles que compter les mots ou les déplacer dans une séquence de parole. La </a:t>
            </a:r>
            <a:r>
              <a:rPr lang="fr-FR" sz="1200" b="1" i="1" kern="1200" dirty="0">
                <a:solidFill>
                  <a:schemeClr val="tx1"/>
                </a:solidFill>
                <a:effectLst/>
                <a:latin typeface="+mn-lt"/>
                <a:ea typeface="+mn-ea"/>
                <a:cs typeface="+mn-cs"/>
              </a:rPr>
              <a:t>conscience syllabique</a:t>
            </a:r>
            <a:r>
              <a:rPr lang="fr-FR" sz="1200" i="1" kern="1200" dirty="0">
                <a:solidFill>
                  <a:schemeClr val="tx1"/>
                </a:solidFill>
                <a:effectLst/>
                <a:latin typeface="+mn-lt"/>
                <a:ea typeface="+mn-ea"/>
                <a:cs typeface="+mn-cs"/>
              </a:rPr>
              <a:t>, avoir conscience des syllabes, c’est être capable de compter le nombre de syllabes orales dans un mot, par exemple, dire que dans /</a:t>
            </a:r>
            <a:r>
              <a:rPr lang="fr-FR" sz="1200" i="1" kern="1200" dirty="0" err="1">
                <a:solidFill>
                  <a:schemeClr val="tx1"/>
                </a:solidFill>
                <a:effectLst/>
                <a:latin typeface="+mn-lt"/>
                <a:ea typeface="+mn-ea"/>
                <a:cs typeface="+mn-cs"/>
              </a:rPr>
              <a:t>choKola</a:t>
            </a:r>
            <a:r>
              <a:rPr lang="fr-FR" sz="1200" i="1" kern="1200" dirty="0">
                <a:solidFill>
                  <a:schemeClr val="tx1"/>
                </a:solidFill>
                <a:effectLst/>
                <a:latin typeface="+mn-lt"/>
                <a:ea typeface="+mn-ea"/>
                <a:cs typeface="+mn-cs"/>
              </a:rPr>
              <a:t>/ (chocolat) il y a trois syllabes. </a:t>
            </a:r>
            <a:r>
              <a:rPr lang="fr-FR" sz="1200" b="1" i="1" kern="1200" dirty="0">
                <a:solidFill>
                  <a:schemeClr val="tx1"/>
                </a:solidFill>
                <a:effectLst/>
                <a:latin typeface="+mn-lt"/>
                <a:ea typeface="+mn-ea"/>
                <a:cs typeface="+mn-cs"/>
              </a:rPr>
              <a:t>La conscience infra-syllabique </a:t>
            </a:r>
            <a:r>
              <a:rPr lang="fr-FR" sz="1200" i="1" kern="1200" dirty="0">
                <a:solidFill>
                  <a:schemeClr val="tx1"/>
                </a:solidFill>
                <a:effectLst/>
                <a:latin typeface="+mn-lt"/>
                <a:ea typeface="+mn-ea"/>
                <a:cs typeface="+mn-cs"/>
              </a:rPr>
              <a:t>est la capacité à segmenter une syllabe en attaque et en rime, par exemple être capable de dire que dans tronc il y a deux parties /tr/ et /on/. La </a:t>
            </a:r>
            <a:r>
              <a:rPr lang="fr-FR" sz="1200" b="1" i="1" kern="1200" dirty="0">
                <a:solidFill>
                  <a:schemeClr val="tx1"/>
                </a:solidFill>
                <a:effectLst/>
                <a:latin typeface="+mn-lt"/>
                <a:ea typeface="+mn-ea"/>
                <a:cs typeface="+mn-cs"/>
              </a:rPr>
              <a:t>conscience phonémique </a:t>
            </a:r>
            <a:r>
              <a:rPr lang="fr-FR" sz="1200" i="1" kern="1200" dirty="0">
                <a:solidFill>
                  <a:schemeClr val="tx1"/>
                </a:solidFill>
                <a:effectLst/>
                <a:latin typeface="+mn-lt"/>
                <a:ea typeface="+mn-ea"/>
                <a:cs typeface="+mn-cs"/>
              </a:rPr>
              <a:t>correspond à la capacité d’analyse phonémique, par exemple dire que dans /</a:t>
            </a:r>
            <a:r>
              <a:rPr lang="fr-FR" sz="1200" i="1" kern="1200" dirty="0" err="1">
                <a:solidFill>
                  <a:schemeClr val="tx1"/>
                </a:solidFill>
                <a:effectLst/>
                <a:latin typeface="+mn-lt"/>
                <a:ea typeface="+mn-ea"/>
                <a:cs typeface="+mn-cs"/>
              </a:rPr>
              <a:t>Kado</a:t>
            </a:r>
            <a:r>
              <a:rPr lang="fr-FR" sz="1200" i="1" kern="1200" dirty="0">
                <a:solidFill>
                  <a:schemeClr val="tx1"/>
                </a:solidFill>
                <a:effectLst/>
                <a:latin typeface="+mn-lt"/>
                <a:ea typeface="+mn-ea"/>
                <a:cs typeface="+mn-cs"/>
              </a:rPr>
              <a:t>/ (cadeau) il y a quatre phonèmes.</a:t>
            </a:r>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Le terme </a:t>
            </a:r>
            <a:r>
              <a:rPr lang="fr-FR" sz="1200" b="1" i="1" kern="1200" dirty="0">
                <a:solidFill>
                  <a:schemeClr val="tx1"/>
                </a:solidFill>
                <a:effectLst/>
                <a:latin typeface="+mn-lt"/>
                <a:ea typeface="+mn-ea"/>
                <a:cs typeface="+mn-cs"/>
              </a:rPr>
              <a:t>conscience phonologique </a:t>
            </a:r>
            <a:r>
              <a:rPr lang="fr-FR" sz="1200" i="1" kern="1200" dirty="0">
                <a:solidFill>
                  <a:schemeClr val="tx1"/>
                </a:solidFill>
                <a:effectLst/>
                <a:latin typeface="+mn-lt"/>
                <a:ea typeface="+mn-ea"/>
                <a:cs typeface="+mn-cs"/>
              </a:rPr>
              <a:t>est un terme générique qui désigne la capacité à manipuler de façon intentionnelle les unités phonologiques d’un mot (syllabe, infra-syllabe, phonème).</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Liberman, I. Y. (1973). Segmentation of the spoken word and reading acquisition. </a:t>
            </a:r>
            <a:r>
              <a:rPr lang="fr-FR" sz="1200" i="1" kern="1200" dirty="0">
                <a:solidFill>
                  <a:schemeClr val="tx1"/>
                </a:solidFill>
                <a:effectLst/>
                <a:latin typeface="+mn-lt"/>
                <a:ea typeface="+mn-ea"/>
                <a:cs typeface="+mn-cs"/>
              </a:rPr>
              <a:t>Bulletin of the </a:t>
            </a:r>
            <a:r>
              <a:rPr lang="fr-FR" sz="1200" i="1" kern="1200" dirty="0" err="1">
                <a:solidFill>
                  <a:schemeClr val="tx1"/>
                </a:solidFill>
                <a:effectLst/>
                <a:latin typeface="+mn-lt"/>
                <a:ea typeface="+mn-ea"/>
                <a:cs typeface="+mn-cs"/>
              </a:rPr>
              <a:t>Orton</a:t>
            </a:r>
            <a:r>
              <a:rPr lang="fr-FR" sz="1200" i="1" kern="1200" dirty="0">
                <a:solidFill>
                  <a:schemeClr val="tx1"/>
                </a:solidFill>
                <a:effectLst/>
                <a:latin typeface="+mn-lt"/>
                <a:ea typeface="+mn-ea"/>
                <a:cs typeface="+mn-cs"/>
              </a:rPr>
              <a:t> Society, 23, </a:t>
            </a:r>
            <a:r>
              <a:rPr lang="fr-FR" sz="1200" kern="1200" dirty="0">
                <a:solidFill>
                  <a:schemeClr val="tx1"/>
                </a:solidFill>
                <a:effectLst/>
                <a:latin typeface="+mn-lt"/>
                <a:ea typeface="+mn-ea"/>
                <a:cs typeface="+mn-cs"/>
              </a:rPr>
              <a:t>pp.65-77.</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11</a:t>
            </a:fld>
            <a:endParaRPr lang="fr-FR"/>
          </a:p>
        </p:txBody>
      </p:sp>
    </p:spTree>
    <p:extLst>
      <p:ext uri="{BB962C8B-B14F-4D97-AF65-F5344CB8AC3E}">
        <p14:creationId xmlns:p14="http://schemas.microsoft.com/office/powerpoint/2010/main" val="765970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compétence de lecteur repose sur </a:t>
            </a:r>
            <a:r>
              <a:rPr lang="fr-FR" sz="1200" b="1" kern="1200" dirty="0">
                <a:solidFill>
                  <a:schemeClr val="tx1"/>
                </a:solidFill>
                <a:effectLst/>
                <a:latin typeface="+mn-lt"/>
                <a:ea typeface="+mn-ea"/>
                <a:cs typeface="+mn-cs"/>
              </a:rPr>
              <a:t>un faisceau de composantes</a:t>
            </a:r>
            <a:r>
              <a:rPr lang="fr-FR" sz="1200" kern="1200" dirty="0">
                <a:solidFill>
                  <a:schemeClr val="tx1"/>
                </a:solidFill>
                <a:effectLst/>
                <a:latin typeface="+mn-lt"/>
                <a:ea typeface="+mn-ea"/>
                <a:cs typeface="+mn-cs"/>
              </a:rPr>
              <a:t>. Qu'il entende un mot ou qu'il le lise, l'être humain sollicite   les mêmes aires dans son cerveau. Il apprend d'abord à parler, développe son langage et ses capacités de compréhension,  puis découvre que la langue peut aussi être codée sous forme de signes tracés sur un support. Le langage est fait de mots, de phrases, d'intentions, de prosodie ; il apparait fluide. L'enfant parle mais il ignore que ce langage peut se découper en plusieurs catégories - la phrase, le mot, la syllabe, le phonème.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compétences phonologiques (capacité à manipuler les unités de paroles) et la connaissance du nom des lettres sont essentielles à travailler car elles </a:t>
            </a:r>
            <a:r>
              <a:rPr lang="fr-FR" sz="1200" b="1" kern="1200" dirty="0">
                <a:solidFill>
                  <a:schemeClr val="tx1"/>
                </a:solidFill>
                <a:effectLst/>
                <a:latin typeface="+mn-lt"/>
                <a:ea typeface="+mn-ea"/>
                <a:cs typeface="+mn-cs"/>
              </a:rPr>
              <a:t>préparent l'apprentissage ultérieur </a:t>
            </a:r>
            <a:r>
              <a:rPr lang="fr-FR" sz="1200" kern="1200" dirty="0">
                <a:solidFill>
                  <a:schemeClr val="tx1"/>
                </a:solidFill>
                <a:effectLst/>
                <a:latin typeface="+mn-lt"/>
                <a:ea typeface="+mn-ea"/>
                <a:cs typeface="+mn-cs"/>
              </a:rPr>
              <a:t>du code. Leur développement doit prendre une juste place dans l'ensemble des apprentissages prévus par le programme d'enseignement de l'école maternelle.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Comprendre le principe alphabétique de la langue suppose l'acquisition d'une </a:t>
            </a:r>
            <a:r>
              <a:rPr lang="fr-FR" sz="1200" b="1" kern="1200" dirty="0">
                <a:solidFill>
                  <a:schemeClr val="tx1"/>
                </a:solidFill>
                <a:effectLst/>
                <a:latin typeface="+mn-lt"/>
                <a:ea typeface="+mn-ea"/>
                <a:cs typeface="+mn-cs"/>
              </a:rPr>
              <a:t>nouvelle attitude, métacognitive</a:t>
            </a:r>
            <a:r>
              <a:rPr lang="fr-FR" sz="1200" kern="1200" dirty="0">
                <a:solidFill>
                  <a:schemeClr val="tx1"/>
                </a:solidFill>
                <a:effectLst/>
                <a:latin typeface="+mn-lt"/>
                <a:ea typeface="+mn-ea"/>
                <a:cs typeface="+mn-cs"/>
              </a:rPr>
              <a:t>, pour les élèves :</a:t>
            </a:r>
          </a:p>
          <a:p>
            <a:pPr lvl="0"/>
            <a:r>
              <a:rPr lang="fr-FR" sz="1200" kern="1200" dirty="0">
                <a:solidFill>
                  <a:schemeClr val="tx1"/>
                </a:solidFill>
                <a:effectLst/>
                <a:latin typeface="+mn-lt"/>
                <a:ea typeface="+mn-ea"/>
                <a:cs typeface="+mn-cs"/>
              </a:rPr>
              <a:t>se décentrer, s'abstraire de la fonction de communication pour se centrer sur les éléments formels (éléments sonores, graphiques) ;</a:t>
            </a:r>
          </a:p>
          <a:p>
            <a:pPr lvl="0"/>
            <a:r>
              <a:rPr lang="fr-FR" sz="1200" kern="1200" dirty="0">
                <a:solidFill>
                  <a:schemeClr val="tx1"/>
                </a:solidFill>
                <a:effectLst/>
                <a:latin typeface="+mn-lt"/>
                <a:ea typeface="+mn-ea"/>
                <a:cs typeface="+mn-cs"/>
              </a:rPr>
              <a:t>traiter les mots et les énoncés comme des objets ;</a:t>
            </a:r>
          </a:p>
          <a:p>
            <a:pPr lvl="0"/>
            <a:r>
              <a:rPr lang="fr-FR" sz="1200" kern="1200" dirty="0">
                <a:solidFill>
                  <a:schemeClr val="tx1"/>
                </a:solidFill>
                <a:effectLst/>
                <a:latin typeface="+mn-lt"/>
                <a:ea typeface="+mn-ea"/>
                <a:cs typeface="+mn-cs"/>
              </a:rPr>
              <a:t>inventer des mots qui n'existent pas, jouer avec les mots usuels, les décomposer, les recomposer.</a:t>
            </a:r>
          </a:p>
          <a:p>
            <a:endParaRPr lang="fr-FR" dirty="0"/>
          </a:p>
        </p:txBody>
      </p:sp>
      <p:sp>
        <p:nvSpPr>
          <p:cNvPr id="4" name="Espace réservé du numéro de diapositive 3"/>
          <p:cNvSpPr>
            <a:spLocks noGrp="1"/>
          </p:cNvSpPr>
          <p:nvPr>
            <p:ph type="sldNum" sz="quarter" idx="10"/>
          </p:nvPr>
        </p:nvSpPr>
        <p:spPr/>
        <p:txBody>
          <a:bodyPr/>
          <a:lstStyle/>
          <a:p>
            <a:fld id="{833CA17F-E058-422B-B30E-F04B5EB521AC}" type="slidenum">
              <a:rPr lang="fr-FR" smtClean="0"/>
              <a:t>12</a:t>
            </a:fld>
            <a:endParaRPr lang="fr-FR"/>
          </a:p>
        </p:txBody>
      </p:sp>
    </p:spTree>
    <p:extLst>
      <p:ext uri="{BB962C8B-B14F-4D97-AF65-F5344CB8AC3E}">
        <p14:creationId xmlns:p14="http://schemas.microsoft.com/office/powerpoint/2010/main" val="312712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Les mots</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Isoler les mots dans la chaîne parlée n’est pas chose aisée puisqu’à l’oral les frontières entre les mots n’apparaissent pas dans la langue française.</a:t>
            </a:r>
          </a:p>
          <a:p>
            <a:r>
              <a:rPr lang="fr-FR" sz="1200" kern="1200" dirty="0">
                <a:solidFill>
                  <a:schemeClr val="tx1"/>
                </a:solidFill>
                <a:effectLst/>
                <a:latin typeface="+mn-lt"/>
                <a:ea typeface="+mn-ea"/>
                <a:cs typeface="+mn-cs"/>
              </a:rPr>
              <a:t>Le mot dans sa dimension orale constitue une suite de phonèmes qui, combinés entre eux, forment des syllabes qui permettent d'accéder au sens du mot, contrairement aux syllabes et aux phonèmes envisagés isolément. Le mot est repéré dans le flux de la parole parce qu’il relie immédiatement le signifiant au signifié. Ainsi on distingue les mots </a:t>
            </a:r>
            <a:r>
              <a:rPr lang="fr-FR" sz="1200" i="1" kern="1200" dirty="0">
                <a:solidFill>
                  <a:schemeClr val="tx1"/>
                </a:solidFill>
                <a:effectLst/>
                <a:latin typeface="+mn-lt"/>
                <a:ea typeface="+mn-ea"/>
                <a:cs typeface="+mn-cs"/>
              </a:rPr>
              <a:t>poule </a:t>
            </a:r>
            <a:r>
              <a:rPr lang="fr-FR" sz="1200" kern="1200" dirty="0">
                <a:solidFill>
                  <a:schemeClr val="tx1"/>
                </a:solidFill>
                <a:effectLst/>
                <a:latin typeface="+mn-lt"/>
                <a:ea typeface="+mn-ea"/>
                <a:cs typeface="+mn-cs"/>
              </a:rPr>
              <a:t>et </a:t>
            </a:r>
            <a:r>
              <a:rPr lang="fr-FR" sz="1200" i="1" kern="1200" dirty="0">
                <a:solidFill>
                  <a:schemeClr val="tx1"/>
                </a:solidFill>
                <a:effectLst/>
                <a:latin typeface="+mn-lt"/>
                <a:ea typeface="+mn-ea"/>
                <a:cs typeface="+mn-cs"/>
              </a:rPr>
              <a:t>boule</a:t>
            </a:r>
            <a:r>
              <a:rPr lang="fr-FR" sz="1200" kern="1200" dirty="0">
                <a:solidFill>
                  <a:schemeClr val="tx1"/>
                </a:solidFill>
                <a:effectLst/>
                <a:latin typeface="+mn-lt"/>
                <a:ea typeface="+mn-ea"/>
                <a:cs typeface="+mn-cs"/>
              </a:rPr>
              <a:t>, non pas par une analyse consciente des phonèmes /p/ et /b/ qui changent, mais par le sens. Plus l’élève a un stock de mots disponibles important, plus il lui est facile de le repérer dans une phrase puisqu’il est identifié comme une unité de sens.</a:t>
            </a:r>
          </a:p>
          <a:p>
            <a:r>
              <a:rPr lang="fr-FR" sz="1200" kern="1200" dirty="0">
                <a:solidFill>
                  <a:schemeClr val="tx1"/>
                </a:solidFill>
                <a:effectLst/>
                <a:latin typeface="+mn-lt"/>
                <a:ea typeface="+mn-ea"/>
                <a:cs typeface="+mn-cs"/>
              </a:rPr>
              <a:t>Le mot dans sa dimension graphique est appréhendable par les espaces ou signes qui le séparent des autres mots. Le lien oral-écrit constitue donc un appui précieux pour accéder à l’unité mot. Cette notion, complexe jusqu’au CE1, est approfondie tout au long de l’apprentissage de la lecture et de l’écriture.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13</a:t>
            </a:fld>
            <a:endParaRPr lang="fr-FR"/>
          </a:p>
        </p:txBody>
      </p:sp>
    </p:spTree>
    <p:extLst>
      <p:ext uri="{BB962C8B-B14F-4D97-AF65-F5344CB8AC3E}">
        <p14:creationId xmlns:p14="http://schemas.microsoft.com/office/powerpoint/2010/main" val="104941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Le mot</a:t>
            </a:r>
          </a:p>
          <a:p>
            <a:r>
              <a:rPr lang="fr-FR" sz="1200" kern="1200" dirty="0">
                <a:solidFill>
                  <a:schemeClr val="tx1"/>
                </a:solidFill>
                <a:effectLst/>
                <a:latin typeface="+mn-lt"/>
                <a:ea typeface="+mn-ea"/>
                <a:cs typeface="+mn-cs"/>
              </a:rPr>
              <a:t>Ces capacités, nécessaires au futur apprentissage de la lecture, sont difficiles à acquérir pour les jeunes enfants.  </a:t>
            </a:r>
          </a:p>
          <a:p>
            <a:r>
              <a:rPr lang="fr-FR" sz="1200" kern="1200" dirty="0">
                <a:solidFill>
                  <a:schemeClr val="tx1"/>
                </a:solidFill>
                <a:effectLst/>
                <a:latin typeface="+mn-lt"/>
                <a:ea typeface="+mn-ea"/>
                <a:cs typeface="+mn-cs"/>
              </a:rPr>
              <a:t>L'entraînement à la décomposition de la parole en unités sonores, stimulé par des activités ludiques, requiert une attention particulière de la part des professeurs. Il fait l'objet d'un travail méthodique depuis la petite section. Pour amener les élèves à développer ces compétences, l'enseignant les conduit à chanter, à jouer avec la voix, à vivre corporellement des comptines et des chants. En moyenne et grande sections, tout énoncé peut devenir prétexte à des jeux vocaux et des jeux de langage : on produit, on écoute, on répète, on imite, on continue une suite de mots ; on répète ou transforme des comptines, des textes courts, des mots isolés. Dans toutes ces activités, le plaisir de jouer avec les mots doit demeurer un vecteur de motivation. </a:t>
            </a:r>
          </a:p>
          <a:p>
            <a:r>
              <a:rPr lang="fr-FR" sz="1200" kern="1200" dirty="0">
                <a:solidFill>
                  <a:schemeClr val="tx1"/>
                </a:solidFill>
                <a:effectLst/>
                <a:latin typeface="+mn-lt"/>
                <a:ea typeface="+mn-ea"/>
                <a:cs typeface="+mn-cs"/>
              </a:rPr>
              <a:t>En parallèle des activités de jeux avec les éléments sonores de la langue, des activités de transcription écrite des propos des  élèves (dictée à l'adulte) vont leur permettre peu à peu de comprendre que l'écriture transcrit la parole et que cette transcription suppose une segmentation en différents types d'unités.</a:t>
            </a:r>
          </a:p>
          <a:p>
            <a:r>
              <a:rPr lang="fr-FR" sz="1200" b="1" kern="1200" dirty="0">
                <a:solidFill>
                  <a:schemeClr val="tx1"/>
                </a:solidFill>
                <a:effectLst/>
                <a:latin typeface="+mn-lt"/>
                <a:ea typeface="+mn-ea"/>
                <a:cs typeface="+mn-cs"/>
              </a:rPr>
              <a:t>La prise de conscience de la segmentation de l'écrit en mots séparés les uns des autres, qui ne correspond pas à la forme apparente de l'oral, est une étape essentielle dans la compréhension du principe alphabétique</a:t>
            </a:r>
            <a:r>
              <a:rPr lang="fr-FR" sz="1200" kern="1200" dirty="0">
                <a:solidFill>
                  <a:schemeClr val="tx1"/>
                </a:solidFill>
                <a:effectLst/>
                <a:latin typeface="+mn-lt"/>
                <a:ea typeface="+mn-ea"/>
                <a:cs typeface="+mn-cs"/>
              </a:rPr>
              <a:t>.</a:t>
            </a: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833CA17F-E058-422B-B30E-F04B5EB521AC}" type="slidenum">
              <a:rPr lang="fr-FR" smtClean="0"/>
              <a:t>14</a:t>
            </a:fld>
            <a:endParaRPr lang="fr-FR"/>
          </a:p>
        </p:txBody>
      </p:sp>
    </p:spTree>
    <p:extLst>
      <p:ext uri="{BB962C8B-B14F-4D97-AF65-F5344CB8AC3E}">
        <p14:creationId xmlns:p14="http://schemas.microsoft.com/office/powerpoint/2010/main" val="178339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15</a:t>
            </a:fld>
            <a:endParaRPr lang="fr-FR"/>
          </a:p>
        </p:txBody>
      </p:sp>
    </p:spTree>
    <p:extLst>
      <p:ext uri="{BB962C8B-B14F-4D97-AF65-F5344CB8AC3E}">
        <p14:creationId xmlns:p14="http://schemas.microsoft.com/office/powerpoint/2010/main" val="1873355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Exemple : </a:t>
            </a:r>
            <a:r>
              <a:rPr lang="fr-FR" dirty="0"/>
              <a:t>« banane » comporte 2 syllabes orales et 3 « syllabes écrites. »</a:t>
            </a:r>
          </a:p>
          <a:p>
            <a:r>
              <a:rPr lang="fr-FR" dirty="0"/>
              <a:t>Une syllabe, dans la langue française, est toujours composée d’un noyau vocalique avec un phonème voyelle (/a/, /i/, /o/, /ou/, /en/…). Devant ce noyau, on peut trouver </a:t>
            </a:r>
            <a:r>
              <a:rPr lang="fr-FR" b="1" dirty="0"/>
              <a:t>une attaque </a:t>
            </a:r>
            <a:r>
              <a:rPr lang="fr-FR" dirty="0"/>
              <a:t>(un ou deux phonèmes consonnes). </a:t>
            </a:r>
            <a:r>
              <a:rPr lang="fr-FR" b="1" dirty="0"/>
              <a:t>La rime </a:t>
            </a:r>
            <a:r>
              <a:rPr lang="fr-FR" dirty="0"/>
              <a:t>de la syllabe est composée du noyau vocalique seul ou accompagné d’une coda comme dans bar avec /b/ = l’attaque, /</a:t>
            </a:r>
            <a:r>
              <a:rPr lang="fr-FR" dirty="0" err="1"/>
              <a:t>ar</a:t>
            </a:r>
            <a:r>
              <a:rPr lang="fr-FR" dirty="0"/>
              <a:t>/ = la rime, composée d’un</a:t>
            </a:r>
          </a:p>
          <a:p>
            <a:pPr marL="0" indent="0">
              <a:buNone/>
            </a:pPr>
            <a:r>
              <a:rPr lang="fr-FR" dirty="0"/>
              <a:t>noyau vocalique /a/ et d’une coda /r/. </a:t>
            </a:r>
          </a:p>
          <a:p>
            <a:pPr marL="0" indent="0">
              <a:buNone/>
            </a:pPr>
            <a:endParaRPr lang="fr-FR" dirty="0"/>
          </a:p>
          <a:p>
            <a:r>
              <a:rPr lang="fr-FR" sz="1200" b="1" kern="1200" dirty="0">
                <a:solidFill>
                  <a:schemeClr val="tx1"/>
                </a:solidFill>
                <a:effectLst/>
                <a:latin typeface="+mn-lt"/>
                <a:ea typeface="+mn-ea"/>
                <a:cs typeface="+mn-cs"/>
              </a:rPr>
              <a:t>La syllabe orale</a:t>
            </a:r>
          </a:p>
          <a:p>
            <a:r>
              <a:rPr lang="fr-FR" sz="1200" kern="1200" dirty="0">
                <a:solidFill>
                  <a:schemeClr val="tx1"/>
                </a:solidFill>
                <a:effectLst/>
                <a:latin typeface="+mn-lt"/>
                <a:ea typeface="+mn-ea"/>
                <a:cs typeface="+mn-cs"/>
              </a:rPr>
              <a:t>L'unité que les enfants parviennent le mieux à isoler </a:t>
            </a:r>
            <a:r>
              <a:rPr lang="fr-FR" sz="1200" kern="1200" dirty="0" err="1">
                <a:solidFill>
                  <a:schemeClr val="tx1"/>
                </a:solidFill>
                <a:effectLst/>
                <a:latin typeface="+mn-lt"/>
                <a:ea typeface="+mn-ea"/>
                <a:cs typeface="+mn-cs"/>
              </a:rPr>
              <a:t>phoniquement</a:t>
            </a:r>
            <a:r>
              <a:rPr lang="fr-FR" sz="1200" kern="1200" dirty="0">
                <a:solidFill>
                  <a:schemeClr val="tx1"/>
                </a:solidFill>
                <a:effectLst/>
                <a:latin typeface="+mn-lt"/>
                <a:ea typeface="+mn-ea"/>
                <a:cs typeface="+mn-cs"/>
              </a:rPr>
              <a:t> est la syllabe orale : ce groupe de sons qui se prononce en une seule émission de voix est une </a:t>
            </a:r>
            <a:r>
              <a:rPr lang="fr-FR" sz="1200" b="1" kern="1200" dirty="0">
                <a:solidFill>
                  <a:schemeClr val="tx1"/>
                </a:solidFill>
                <a:effectLst/>
                <a:latin typeface="+mn-lt"/>
                <a:ea typeface="+mn-ea"/>
                <a:cs typeface="+mn-cs"/>
              </a:rPr>
              <a:t>réalité articulatoire naturelle</a:t>
            </a:r>
            <a:r>
              <a:rPr lang="fr-FR" sz="1200" kern="1200" dirty="0">
                <a:solidFill>
                  <a:schemeClr val="tx1"/>
                </a:solidFill>
                <a:effectLst/>
                <a:latin typeface="+mn-lt"/>
                <a:ea typeface="+mn-ea"/>
                <a:cs typeface="+mn-cs"/>
              </a:rPr>
              <a:t>. Ce repérage est possible dès la moyenne section, mais c'est en grande section que la syllabe est véritablement identifiée</a:t>
            </a:r>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16</a:t>
            </a:fld>
            <a:endParaRPr lang="fr-FR"/>
          </a:p>
        </p:txBody>
      </p:sp>
    </p:spTree>
    <p:extLst>
      <p:ext uri="{BB962C8B-B14F-4D97-AF65-F5344CB8AC3E}">
        <p14:creationId xmlns:p14="http://schemas.microsoft.com/office/powerpoint/2010/main" val="373835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Des tâches diverses sont proposées aux enfants : écoute, manipulation, comptage, segmentation, isolement, suppression et ajout d'unités, fusion, substitution, inversion, détection d'intrus, catégorisation, recherche d'invariant, etc.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fin d'école maternelle, il est attendu que tous les élèves réussissent cette segmentation et reconnaissent oralement les syllabes constitutives d'un mot.</a:t>
            </a:r>
          </a:p>
          <a:p>
            <a:endParaRPr lang="fr-FR" dirty="0"/>
          </a:p>
          <a:p>
            <a:r>
              <a:rPr lang="fr-FR" sz="2000" b="1" u="sng" dirty="0"/>
              <a:t>Point de vigilance </a:t>
            </a:r>
            <a:r>
              <a:rPr lang="fr-FR" dirty="0"/>
              <a:t>: choix des mots (bateau / banane / lion : combien de syllabes ? Dans le 59 / dans le 13 )</a:t>
            </a:r>
          </a:p>
        </p:txBody>
      </p:sp>
      <p:sp>
        <p:nvSpPr>
          <p:cNvPr id="4" name="Espace réservé du numéro de diapositive 3"/>
          <p:cNvSpPr>
            <a:spLocks noGrp="1"/>
          </p:cNvSpPr>
          <p:nvPr>
            <p:ph type="sldNum" sz="quarter" idx="10"/>
          </p:nvPr>
        </p:nvSpPr>
        <p:spPr/>
        <p:txBody>
          <a:bodyPr/>
          <a:lstStyle/>
          <a:p>
            <a:fld id="{833CA17F-E058-422B-B30E-F04B5EB521AC}" type="slidenum">
              <a:rPr lang="fr-FR" smtClean="0"/>
              <a:t>17</a:t>
            </a:fld>
            <a:endParaRPr lang="fr-FR"/>
          </a:p>
        </p:txBody>
      </p:sp>
    </p:spTree>
    <p:extLst>
      <p:ext uri="{BB962C8B-B14F-4D97-AF65-F5344CB8AC3E}">
        <p14:creationId xmlns:p14="http://schemas.microsoft.com/office/powerpoint/2010/main" val="3758777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b="1" dirty="0"/>
              <a:t>Phonème</a:t>
            </a:r>
          </a:p>
          <a:p>
            <a:r>
              <a:rPr lang="fr-FR" dirty="0"/>
              <a:t>Le phonème est la plus petite unité distinctive de la chaine parlée, c’est-à-dire la plus petite unité de son capable de produire un changement de sens lorsqu’on substitue un phonème à un autre.</a:t>
            </a:r>
          </a:p>
          <a:p>
            <a:r>
              <a:rPr lang="fr-FR" dirty="0"/>
              <a:t>Par exemple, /r/ et /∫/ sont deux phonèmes différents puisque la substitution de /∫/ à /r/ entraine un changement de sens : rat/chat ([ra] / [∫a])</a:t>
            </a:r>
          </a:p>
          <a:p>
            <a:r>
              <a:rPr lang="fr-FR" dirty="0"/>
              <a:t>Par contre, il existe en français deux sons /r/ différents : un /r/ roulé et un /r/ non roulé (point de vue phonétique) mais ils correspondent à un seul phonème /R/ (point de vue phonologique) puisque la substitution de l’un à l’autre ne conduit pas à des significations différentes du mot rat.</a:t>
            </a:r>
          </a:p>
          <a:p>
            <a:r>
              <a:rPr lang="fr-FR" dirty="0"/>
              <a:t>Il existe, en français, 36 phonèmes qui sont codés par ce qui est appelé l’Alphabet phonétique international (A.P.I.) à l’aide de symboles spécifiques qui permettent de distinguer les phonèmes de leur représentation </a:t>
            </a:r>
            <a:r>
              <a:rPr lang="fr-FR" dirty="0" err="1"/>
              <a:t>graphémique</a:t>
            </a:r>
            <a:r>
              <a:rPr lang="fr-FR" dirty="0"/>
              <a:t>.</a:t>
            </a:r>
          </a:p>
          <a:p>
            <a:endParaRPr lang="fr-FR" dirty="0"/>
          </a:p>
          <a:p>
            <a:r>
              <a:rPr lang="fr-FR" sz="1200" b="1" i="1" kern="1200" dirty="0">
                <a:solidFill>
                  <a:schemeClr val="tx1"/>
                </a:solidFill>
                <a:effectLst/>
                <a:latin typeface="+mn-lt"/>
                <a:ea typeface="+mn-ea"/>
                <a:cs typeface="+mn-cs"/>
              </a:rPr>
              <a:t>La conscience phonémique et l’apprentissage de la lecture</a:t>
            </a:r>
          </a:p>
          <a:p>
            <a:r>
              <a:rPr lang="fr-FR" sz="1200" i="1" kern="1200" dirty="0">
                <a:solidFill>
                  <a:schemeClr val="tx1"/>
                </a:solidFill>
                <a:effectLst/>
                <a:latin typeface="+mn-lt"/>
                <a:ea typeface="+mn-ea"/>
                <a:cs typeface="+mn-cs"/>
              </a:rPr>
              <a:t>Les capacités précoces d’analyse phonémique permettent de pronostiquer le futur niveau de lecture des enfants, même quand il est tenu compte de leur niveau de pré-lecture (vocabulaire, conscience syllabique, concepts sur l'écrit, etc.). Tel est le principal résultat de synthèses sur les relations entre prédicteurs précoces de l’apprentissage de la lecture (à 4-5 ans) et performances ultérieures en lecture (CP ou CE1.) Des corrélations élevées ont été mises en évidence entre les capacités d’analyse phonémique précoces et le niveau ultérieur de lecture ce qui fournit un puissant argument en faveur de l’importance de ces capacités dans l’acquisition de la lecture.</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18</a:t>
            </a:fld>
            <a:endParaRPr lang="fr-FR"/>
          </a:p>
        </p:txBody>
      </p:sp>
    </p:spTree>
    <p:extLst>
      <p:ext uri="{BB962C8B-B14F-4D97-AF65-F5344CB8AC3E}">
        <p14:creationId xmlns:p14="http://schemas.microsoft.com/office/powerpoint/2010/main" val="3066253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Cinq signes diacritiques accent aigu-grave-circonflexe-tréma- et la cédille- </a:t>
            </a:r>
          </a:p>
          <a:p>
            <a:pPr marL="190500">
              <a:spcBef>
                <a:spcPts val="394"/>
              </a:spcBef>
            </a:pPr>
            <a:r>
              <a:rPr lang="fr-FR" sz="1600" b="1" kern="0" dirty="0">
                <a:latin typeface="Verdana" panose="020B0604030504040204" pitchFamily="34" charset="0"/>
                <a:ea typeface="Verdana" panose="020B0604030504040204" pitchFamily="34" charset="0"/>
                <a:cs typeface="Verdana" panose="020B0604030504040204" pitchFamily="34" charset="0"/>
              </a:rPr>
              <a:t>Graphème</a:t>
            </a:r>
          </a:p>
          <a:p>
            <a:pPr marL="190500" marR="357664">
              <a:lnSpc>
                <a:spcPct val="111000"/>
              </a:lnSpc>
              <a:spcBef>
                <a:spcPts val="454"/>
              </a:spcBef>
            </a:pPr>
            <a:r>
              <a:rPr lang="fr-FR" sz="1200" dirty="0">
                <a:latin typeface="Gill Sans MT" panose="020B0502020104020203" pitchFamily="34" charset="77"/>
                <a:ea typeface="Gill Sans MT" panose="020B0502020104020203" pitchFamily="34" charset="77"/>
                <a:cs typeface="Gill Sans MT" panose="020B0502020104020203" pitchFamily="34" charset="77"/>
              </a:rPr>
              <a:t>Le</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graphème</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est</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la</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plus</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petite</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unité</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du</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système</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graphique</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destiné</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à</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transcrire</a:t>
            </a:r>
            <a:r>
              <a:rPr lang="fr-FR" sz="1200" spc="-98"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les</a:t>
            </a:r>
            <a:r>
              <a:rPr lang="fr-FR" sz="1200" spc="-9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phonèmes. </a:t>
            </a:r>
          </a:p>
          <a:p>
            <a:pPr marL="190500" marR="357664">
              <a:lnSpc>
                <a:spcPct val="111000"/>
              </a:lnSpc>
              <a:spcBef>
                <a:spcPts val="454"/>
              </a:spcBef>
            </a:pPr>
            <a:r>
              <a:rPr lang="fr-FR" sz="1200" dirty="0">
                <a:latin typeface="Gill Sans MT" panose="020B0502020104020203" pitchFamily="34" charset="77"/>
                <a:ea typeface="Gill Sans MT" panose="020B0502020104020203" pitchFamily="34" charset="77"/>
                <a:cs typeface="Gill Sans MT" panose="020B0502020104020203" pitchFamily="34" charset="77"/>
              </a:rPr>
              <a:t>Il</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est</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constitué</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par</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une</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ou</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plusieurs</a:t>
            </a:r>
            <a:r>
              <a:rPr lang="fr-FR" sz="1200" spc="-109"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lettres</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[o]</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o,</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au,</a:t>
            </a:r>
            <a:r>
              <a:rPr lang="fr-FR" sz="1200" spc="-109"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eau</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(3</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graphèmes</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pour</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un</a:t>
            </a:r>
            <a:r>
              <a:rPr lang="fr-FR" sz="1200" spc="-113"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phonème). Il</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est</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donc,</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distinct</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de</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la</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lettre</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comme</a:t>
            </a:r>
            <a:r>
              <a:rPr lang="fr-FR" sz="1200" spc="-60" dirty="0">
                <a:latin typeface="Gill Sans MT" panose="020B0502020104020203" pitchFamily="34" charset="77"/>
                <a:ea typeface="Gill Sans MT" panose="020B0502020104020203" pitchFamily="34" charset="77"/>
                <a:cs typeface="Gill Sans MT" panose="020B0502020104020203" pitchFamily="34" charset="77"/>
              </a:rPr>
              <a:t> </a:t>
            </a:r>
            <a:r>
              <a:rPr lang="fr-FR" sz="1200" spc="-11" dirty="0">
                <a:latin typeface="Gill Sans MT" panose="020B0502020104020203" pitchFamily="34" charset="77"/>
                <a:ea typeface="Gill Sans MT" panose="020B0502020104020203" pitchFamily="34" charset="77"/>
                <a:cs typeface="Gill Sans MT" panose="020B0502020104020203" pitchFamily="34" charset="77"/>
              </a:rPr>
              <a:t>le</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phonème</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spc="-11" dirty="0">
                <a:latin typeface="Gill Sans MT" panose="020B0502020104020203" pitchFamily="34" charset="77"/>
                <a:ea typeface="Gill Sans MT" panose="020B0502020104020203" pitchFamily="34" charset="77"/>
                <a:cs typeface="Gill Sans MT" panose="020B0502020104020203" pitchFamily="34" charset="77"/>
              </a:rPr>
              <a:t>l’est</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du</a:t>
            </a:r>
            <a:r>
              <a:rPr lang="fr-FR" sz="1200" spc="-64" dirty="0">
                <a:latin typeface="Gill Sans MT" panose="020B0502020104020203" pitchFamily="34" charset="77"/>
                <a:ea typeface="Gill Sans MT" panose="020B0502020104020203" pitchFamily="34" charset="77"/>
                <a:cs typeface="Gill Sans MT" panose="020B0502020104020203" pitchFamily="34" charset="77"/>
              </a:rPr>
              <a:t> </a:t>
            </a:r>
            <a:r>
              <a:rPr lang="fr-FR" sz="1200" dirty="0">
                <a:latin typeface="Gill Sans MT" panose="020B0502020104020203" pitchFamily="34" charset="77"/>
                <a:ea typeface="Gill Sans MT" panose="020B0502020104020203" pitchFamily="34" charset="77"/>
                <a:cs typeface="Gill Sans MT" panose="020B0502020104020203" pitchFamily="34" charset="77"/>
              </a:rPr>
              <a:t>son.</a:t>
            </a:r>
          </a:p>
          <a:p>
            <a:pPr marL="190500">
              <a:spcBef>
                <a:spcPts val="581"/>
              </a:spcBef>
            </a:pPr>
            <a:r>
              <a:rPr lang="fr-FR" sz="1200" b="1" dirty="0">
                <a:latin typeface="Verdana" panose="020B0604030504040204" pitchFamily="34" charset="0"/>
                <a:ea typeface="Gill Sans MT" panose="020B0502020104020203" pitchFamily="34" charset="77"/>
                <a:cs typeface="Gill Sans MT" panose="020B0502020104020203" pitchFamily="34" charset="77"/>
              </a:rPr>
              <a:t>Digramme : </a:t>
            </a:r>
            <a:r>
              <a:rPr lang="fr-FR" sz="1200" dirty="0">
                <a:latin typeface="Gill Sans MT" panose="020B0502020104020203" pitchFamily="34" charset="77"/>
                <a:ea typeface="Gill Sans MT" panose="020B0502020104020203" pitchFamily="34" charset="77"/>
                <a:cs typeface="Gill Sans MT" panose="020B0502020104020203" pitchFamily="34" charset="77"/>
              </a:rPr>
              <a:t>ensemble de deux lettres.</a:t>
            </a:r>
            <a:endParaRPr lang="fr-FR" sz="1800" dirty="0">
              <a:latin typeface="Gill Sans MT" panose="020B0502020104020203" pitchFamily="34" charset="77"/>
              <a:ea typeface="Gill Sans MT" panose="020B0502020104020203" pitchFamily="34" charset="77"/>
              <a:cs typeface="Gill Sans MT" panose="020B0502020104020203" pitchFamily="34" charset="77"/>
            </a:endParaRPr>
          </a:p>
          <a:p>
            <a:pPr marL="190500">
              <a:spcBef>
                <a:spcPts val="686"/>
              </a:spcBef>
            </a:pPr>
            <a:r>
              <a:rPr lang="fr-FR" sz="1200" b="1" dirty="0">
                <a:latin typeface="Verdana" panose="020B0604030504040204" pitchFamily="34" charset="0"/>
                <a:ea typeface="Gill Sans MT" panose="020B0502020104020203" pitchFamily="34" charset="77"/>
                <a:cs typeface="Gill Sans MT" panose="020B0502020104020203" pitchFamily="34" charset="77"/>
              </a:rPr>
              <a:t>Trigramme : </a:t>
            </a:r>
            <a:r>
              <a:rPr lang="fr-FR" sz="1200" dirty="0">
                <a:latin typeface="Gill Sans MT" panose="020B0502020104020203" pitchFamily="34" charset="77"/>
                <a:ea typeface="Gill Sans MT" panose="020B0502020104020203" pitchFamily="34" charset="77"/>
                <a:cs typeface="Gill Sans MT" panose="020B0502020104020203" pitchFamily="34" charset="77"/>
              </a:rPr>
              <a:t>ensemble de trois lettres.</a:t>
            </a:r>
            <a:endParaRPr lang="fr-FR" sz="1800" dirty="0">
              <a:latin typeface="Gill Sans MT" panose="020B0502020104020203" pitchFamily="34" charset="77"/>
              <a:ea typeface="Gill Sans MT" panose="020B0502020104020203" pitchFamily="34" charset="77"/>
              <a:cs typeface="Gill Sans MT" panose="020B0502020104020203" pitchFamily="34" charset="77"/>
            </a:endParaRPr>
          </a:p>
          <a:p>
            <a:pPr marL="14288">
              <a:spcBef>
                <a:spcPts val="720"/>
              </a:spcBef>
            </a:pPr>
            <a:r>
              <a:rPr lang="fr-FR" sz="1800" b="1" kern="0" dirty="0">
                <a:latin typeface="Verdana" panose="020B0604030504040204" pitchFamily="34" charset="0"/>
                <a:ea typeface="Verdana" panose="020B0604030504040204" pitchFamily="34" charset="0"/>
                <a:cs typeface="Verdana" panose="020B0604030504040204" pitchFamily="34" charset="0"/>
              </a:rPr>
              <a:t>Correspondances graphèmes &lt;=&gt; phonèmes</a:t>
            </a:r>
          </a:p>
          <a:p>
            <a:pPr marL="14288" marR="329565">
              <a:lnSpc>
                <a:spcPct val="111000"/>
              </a:lnSpc>
              <a:spcBef>
                <a:spcPts val="450"/>
              </a:spcBef>
            </a:pPr>
            <a:r>
              <a:rPr lang="fr-FR" dirty="0">
                <a:latin typeface="Gill Sans MT" panose="020B0502020104020203" pitchFamily="34" charset="77"/>
                <a:ea typeface="Gill Sans MT" panose="020B0502020104020203" pitchFamily="34" charset="77"/>
                <a:cs typeface="Gill Sans MT" panose="020B0502020104020203" pitchFamily="34" charset="77"/>
              </a:rPr>
              <a:t>À</a:t>
            </a:r>
            <a:r>
              <a:rPr lang="fr-FR" spc="-41"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chaque</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phonème</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correspond</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un</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ou</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plusieurs</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graphèmes</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composés</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d’une,</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deux</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ou</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spc="-19" dirty="0">
                <a:latin typeface="Gill Sans MT" panose="020B0502020104020203" pitchFamily="34" charset="77"/>
                <a:ea typeface="Gill Sans MT" panose="020B0502020104020203" pitchFamily="34" charset="77"/>
                <a:cs typeface="Gill Sans MT" panose="020B0502020104020203" pitchFamily="34" charset="77"/>
              </a:rPr>
              <a:t>trois </a:t>
            </a:r>
            <a:r>
              <a:rPr lang="fr-FR" dirty="0">
                <a:latin typeface="Gill Sans MT" panose="020B0502020104020203" pitchFamily="34" charset="77"/>
                <a:ea typeface="Gill Sans MT" panose="020B0502020104020203" pitchFamily="34" charset="77"/>
                <a:cs typeface="Gill Sans MT" panose="020B0502020104020203" pitchFamily="34" charset="77"/>
              </a:rPr>
              <a:t>lettres,</a:t>
            </a:r>
            <a:r>
              <a:rPr lang="fr-FR" spc="-41"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avec</a:t>
            </a:r>
            <a:r>
              <a:rPr lang="fr-FR" spc="-41"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l’apport</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éventuel</a:t>
            </a:r>
            <a:r>
              <a:rPr lang="fr-FR" spc="-41"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de</a:t>
            </a:r>
            <a:r>
              <a:rPr lang="fr-FR" spc="-38"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signes</a:t>
            </a:r>
            <a:r>
              <a:rPr lang="fr-FR" spc="-41"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diacritiques.</a:t>
            </a:r>
          </a:p>
          <a:p>
            <a:pPr marL="14288" marR="604838">
              <a:lnSpc>
                <a:spcPct val="111000"/>
              </a:lnSpc>
              <a:spcBef>
                <a:spcPts val="641"/>
              </a:spcBef>
            </a:pPr>
            <a:r>
              <a:rPr lang="fr-FR" dirty="0">
                <a:latin typeface="Gill Sans MT" panose="020B0502020104020203" pitchFamily="34" charset="77"/>
                <a:ea typeface="Gill Sans MT" panose="020B0502020104020203" pitchFamily="34" charset="77"/>
                <a:cs typeface="Gill Sans MT" panose="020B0502020104020203" pitchFamily="34" charset="77"/>
              </a:rPr>
              <a:t>Les</a:t>
            </a:r>
            <a:r>
              <a:rPr lang="fr-FR" spc="-150"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phonèmes-voyelles</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s’entendent</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alors</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que</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les</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phonèmes-consonnes</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ne</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peuvent</a:t>
            </a:r>
            <a:r>
              <a:rPr lang="fr-FR" spc="-146" dirty="0">
                <a:latin typeface="Gill Sans MT" panose="020B0502020104020203" pitchFamily="34" charset="77"/>
                <a:ea typeface="Gill Sans MT" panose="020B0502020104020203" pitchFamily="34" charset="77"/>
                <a:cs typeface="Gill Sans MT" panose="020B0502020104020203" pitchFamily="34" charset="77"/>
              </a:rPr>
              <a:t> </a:t>
            </a:r>
            <a:r>
              <a:rPr lang="fr-FR" spc="-23" dirty="0">
                <a:latin typeface="Gill Sans MT" panose="020B0502020104020203" pitchFamily="34" charset="77"/>
                <a:ea typeface="Gill Sans MT" panose="020B0502020104020203" pitchFamily="34" charset="77"/>
                <a:cs typeface="Gill Sans MT" panose="020B0502020104020203" pitchFamily="34" charset="77"/>
              </a:rPr>
              <a:t>être </a:t>
            </a:r>
            <a:r>
              <a:rPr lang="fr-FR" dirty="0">
                <a:latin typeface="Gill Sans MT" panose="020B0502020104020203" pitchFamily="34" charset="77"/>
                <a:ea typeface="Gill Sans MT" panose="020B0502020104020203" pitchFamily="34" charset="77"/>
                <a:cs typeface="Gill Sans MT" panose="020B0502020104020203" pitchFamily="34" charset="77"/>
              </a:rPr>
              <a:t>sonorisés</a:t>
            </a:r>
            <a:r>
              <a:rPr lang="fr-FR" spc="-60"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qu’associés</a:t>
            </a:r>
            <a:r>
              <a:rPr lang="fr-FR" spc="-5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à</a:t>
            </a:r>
            <a:r>
              <a:rPr lang="fr-FR" spc="-5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des</a:t>
            </a:r>
            <a:r>
              <a:rPr lang="fr-FR" spc="-56" dirty="0">
                <a:latin typeface="Gill Sans MT" panose="020B0502020104020203" pitchFamily="34" charset="77"/>
                <a:ea typeface="Gill Sans MT" panose="020B0502020104020203" pitchFamily="34" charset="77"/>
                <a:cs typeface="Gill Sans MT" panose="020B0502020104020203" pitchFamily="34" charset="77"/>
              </a:rPr>
              <a:t> </a:t>
            </a:r>
            <a:r>
              <a:rPr lang="fr-FR" dirty="0">
                <a:latin typeface="Gill Sans MT" panose="020B0502020104020203" pitchFamily="34" charset="77"/>
                <a:ea typeface="Gill Sans MT" panose="020B0502020104020203" pitchFamily="34" charset="77"/>
                <a:cs typeface="Gill Sans MT" panose="020B0502020104020203" pitchFamily="34" charset="77"/>
              </a:rPr>
              <a:t>phonèmes-voyelles.</a:t>
            </a:r>
          </a:p>
          <a:p>
            <a:r>
              <a:rPr lang="fr-FR" sz="1800" dirty="0">
                <a:latin typeface="Gill Sans MT" panose="020B0502020104020203" pitchFamily="34" charset="77"/>
                <a:ea typeface="Gill Sans MT" panose="020B0502020104020203" pitchFamily="34" charset="77"/>
                <a:cs typeface="Gill Sans MT" panose="020B0502020104020203" pitchFamily="34" charset="77"/>
              </a:rPr>
              <a:t>Inversement, en lecture, chaque lettre ou groupe de lettres peut correspondre à un phonème</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19</a:t>
            </a:fld>
            <a:endParaRPr lang="fr-FR"/>
          </a:p>
        </p:txBody>
      </p:sp>
    </p:spTree>
    <p:extLst>
      <p:ext uri="{BB962C8B-B14F-4D97-AF65-F5344CB8AC3E}">
        <p14:creationId xmlns:p14="http://schemas.microsoft.com/office/powerpoint/2010/main" val="323191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0675" y="227013"/>
            <a:ext cx="2081213" cy="1560512"/>
          </a:xfrm>
        </p:spPr>
      </p:sp>
      <p:sp>
        <p:nvSpPr>
          <p:cNvPr id="3" name="Espace réservé des notes 2"/>
          <p:cNvSpPr>
            <a:spLocks noGrp="1"/>
          </p:cNvSpPr>
          <p:nvPr>
            <p:ph type="body" idx="1"/>
          </p:nvPr>
        </p:nvSpPr>
        <p:spPr>
          <a:xfrm>
            <a:off x="320842" y="1920458"/>
            <a:ext cx="6352673" cy="6966868"/>
          </a:xfrm>
        </p:spPr>
        <p:txBody>
          <a:bodyPr/>
          <a:lstStyle/>
          <a:p>
            <a:r>
              <a:rPr lang="fr-FR" dirty="0"/>
              <a:t>Priorité nationale qui se concrétise par la publication de documents </a:t>
            </a:r>
          </a:p>
          <a:p>
            <a:r>
              <a:rPr lang="fr-FR" dirty="0"/>
              <a:t>Et qui s’appuie sur éléments de recherche</a:t>
            </a:r>
          </a:p>
          <a:p>
            <a:r>
              <a:rPr lang="fr-FR" dirty="0"/>
              <a:t>Éléments prédicteurs pour l’apprentissage la lecture et de l’écriture </a:t>
            </a:r>
          </a:p>
          <a:p>
            <a:r>
              <a:rPr lang="fr-FR" sz="1200" b="1" i="1" kern="1200" dirty="0">
                <a:solidFill>
                  <a:schemeClr val="tx1"/>
                </a:solidFill>
                <a:effectLst/>
                <a:latin typeface="+mn-lt"/>
                <a:ea typeface="+mn-ea"/>
                <a:cs typeface="+mn-cs"/>
              </a:rPr>
              <a:t>La conscience phonémique et l’apprentissage de la lecture</a:t>
            </a:r>
          </a:p>
          <a:p>
            <a:r>
              <a:rPr lang="fr-FR" sz="1200" i="1" kern="1200" dirty="0">
                <a:solidFill>
                  <a:schemeClr val="tx1"/>
                </a:solidFill>
                <a:effectLst/>
                <a:latin typeface="+mn-lt"/>
                <a:ea typeface="+mn-ea"/>
                <a:cs typeface="+mn-cs"/>
              </a:rPr>
              <a:t>Les capacités précoces d’analyse phonémique permettent de pronostiquer le futur niveau de lecture des enfants, même quand il est tenu compte de leur niveau de pré-lecture (vocabulaire, conscience syllabique, concepts sur l'écrit, etc.). Tel est le principal résultat de synthèses sur les relations entre prédicteurs précoces de l’apprentissage de la lecture (à 4-5 ans) et performances ultérieures en lecture (CP ou CE1.) Des corrélations élevées ont été mises en évidence entre les capacités d’analyse phonémique précoces et le niveau ultérieur de lecture ce qui fournit un puissant argument en faveur de l’importance de ces capacités dans l’acquisition de la lecture.</a:t>
            </a:r>
            <a:endParaRPr lang="fr-FR" sz="1200" kern="1200" dirty="0">
              <a:solidFill>
                <a:schemeClr val="tx1"/>
              </a:solidFill>
              <a:effectLst/>
              <a:latin typeface="+mn-lt"/>
              <a:ea typeface="+mn-ea"/>
              <a:cs typeface="+mn-cs"/>
            </a:endParaRPr>
          </a:p>
          <a:p>
            <a:endParaRPr lang="fr-FR" dirty="0"/>
          </a:p>
          <a:p>
            <a:endParaRPr lang="fr-FR" sz="1200" kern="1200" dirty="0">
              <a:solidFill>
                <a:schemeClr val="tx1"/>
              </a:solidFill>
              <a:effectLst/>
              <a:latin typeface="+mn-lt"/>
              <a:ea typeface="+mn-ea"/>
              <a:cs typeface="+mn-cs"/>
            </a:endParaRPr>
          </a:p>
          <a:p>
            <a:r>
              <a:rPr lang="fr-FR" sz="1000" kern="1200" dirty="0">
                <a:solidFill>
                  <a:schemeClr val="tx1"/>
                </a:solidFill>
                <a:effectLst/>
                <a:latin typeface="+mn-lt"/>
                <a:ea typeface="+mn-ea"/>
                <a:cs typeface="+mn-cs"/>
              </a:rPr>
              <a:t>Commencer à réfléchir sur la langue et acquérir une conscience phonologique </a:t>
            </a:r>
            <a:endParaRPr lang="fr-FR" sz="1000" dirty="0"/>
          </a:p>
          <a:p>
            <a:r>
              <a:rPr lang="fr-FR" sz="1000" kern="1200" dirty="0">
                <a:solidFill>
                  <a:schemeClr val="tx1"/>
                </a:solidFill>
                <a:effectLst/>
                <a:latin typeface="+mn-lt"/>
                <a:ea typeface="+mn-ea"/>
                <a:cs typeface="+mn-cs"/>
              </a:rPr>
              <a:t>Dès leur plus jeune âge, les enfants sont intéressés par la langue ou les langues qu'ils entendent. Ils font spontanément et sans en avoir conscience des tentatives pour en reproduire les sons, les formes et les structures afin d'entrer en communication avec leur entourage. C'est à partir de trois-quatre ans qu'ils peuvent prendre du recul et avoir conscience des efforts à faire pour maîtriser une langue et accomplir ces efforts intentionnellement. On peut alors centrer leur attention sur le vocabulaire, sur la syntaxe et sur les unités sonores de la langue française dont la reconnaissance sera indispensable pour apprendre à maîtriser le fonctionnement de l’</a:t>
            </a:r>
            <a:r>
              <a:rPr lang="fr-FR" sz="1000" dirty="0"/>
              <a:t>é</a:t>
            </a:r>
            <a:r>
              <a:rPr lang="fr-FR" sz="1000" kern="1200" dirty="0">
                <a:solidFill>
                  <a:schemeClr val="tx1"/>
                </a:solidFill>
                <a:effectLst/>
                <a:latin typeface="+mn-lt"/>
                <a:ea typeface="+mn-ea"/>
                <a:cs typeface="+mn-cs"/>
              </a:rPr>
              <a:t>criture du français. </a:t>
            </a:r>
            <a:r>
              <a:rPr lang="fr-FR" sz="1000" b="1" kern="1200" dirty="0">
                <a:solidFill>
                  <a:schemeClr val="tx1"/>
                </a:solidFill>
                <a:effectLst/>
                <a:latin typeface="+mn-lt"/>
                <a:ea typeface="+mn-ea"/>
                <a:cs typeface="+mn-cs"/>
              </a:rPr>
              <a:t>L'acquisition et le développement de la conscience phonologique</a:t>
            </a:r>
            <a:br>
              <a:rPr lang="fr-FR" sz="1000" b="1"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Pour pouvoir lire et écrire, les enfants devront réaliser deux grandes acquisitions : </a:t>
            </a:r>
            <a:r>
              <a:rPr lang="fr-FR" sz="1000" u="sng" kern="1200" dirty="0">
                <a:solidFill>
                  <a:schemeClr val="tx1"/>
                </a:solidFill>
                <a:effectLst/>
                <a:latin typeface="+mn-lt"/>
                <a:ea typeface="+mn-ea"/>
                <a:cs typeface="+mn-cs"/>
              </a:rPr>
              <a:t>identifier les unités sonores que l'on emploie lorsqu'on parle français </a:t>
            </a:r>
            <a:r>
              <a:rPr lang="fr-FR" sz="1000" kern="1200" dirty="0">
                <a:solidFill>
                  <a:schemeClr val="tx1"/>
                </a:solidFill>
                <a:effectLst/>
                <a:latin typeface="+mn-lt"/>
                <a:ea typeface="+mn-ea"/>
                <a:cs typeface="+mn-cs"/>
              </a:rPr>
              <a:t>(conscience phonologique) et </a:t>
            </a:r>
            <a:r>
              <a:rPr lang="fr-FR" sz="1000" u="sng" kern="1200" dirty="0">
                <a:solidFill>
                  <a:schemeClr val="tx1"/>
                </a:solidFill>
                <a:effectLst/>
                <a:latin typeface="+mn-lt"/>
                <a:ea typeface="+mn-ea"/>
                <a:cs typeface="+mn-cs"/>
              </a:rPr>
              <a:t>comprendre que l’</a:t>
            </a:r>
            <a:r>
              <a:rPr lang="fr-FR" sz="1000" u="sng" dirty="0"/>
              <a:t>é</a:t>
            </a:r>
            <a:r>
              <a:rPr lang="fr-FR" sz="1000" u="sng" kern="1200" dirty="0">
                <a:solidFill>
                  <a:schemeClr val="tx1"/>
                </a:solidFill>
                <a:effectLst/>
                <a:latin typeface="+mn-lt"/>
                <a:ea typeface="+mn-ea"/>
                <a:cs typeface="+mn-cs"/>
              </a:rPr>
              <a:t>criture du français est un code au moyen duquel on transcrit des sons </a:t>
            </a:r>
            <a:r>
              <a:rPr lang="fr-FR" sz="1000" kern="1200" dirty="0">
                <a:solidFill>
                  <a:schemeClr val="tx1"/>
                </a:solidFill>
                <a:effectLst/>
                <a:latin typeface="+mn-lt"/>
                <a:ea typeface="+mn-ea"/>
                <a:cs typeface="+mn-cs"/>
              </a:rPr>
              <a:t>(principe alphabétique).</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Lorsqu'ils apprennent à parler, les enfants reproduisent les mots qu'ils ont entendus et donc les sons de la langue qu'on leur parle. S'il leur arrive de jouer avec les sons, cela se fait de manière aléatoire. À l’</a:t>
            </a:r>
            <a:r>
              <a:rPr lang="fr-FR" sz="1000" dirty="0"/>
              <a:t>é</a:t>
            </a:r>
            <a:r>
              <a:rPr lang="fr-FR" sz="1000" kern="1200" dirty="0">
                <a:solidFill>
                  <a:schemeClr val="tx1"/>
                </a:solidFill>
                <a:effectLst/>
                <a:latin typeface="+mn-lt"/>
                <a:ea typeface="+mn-ea"/>
                <a:cs typeface="+mn-cs"/>
              </a:rPr>
              <a:t>cole maternelle, ils apprennent à manipuler volontairement les sons, à les identifier à l'oreille donc à les dissocier d'autres sons, à repérer des ressemblances et des différences. Pour pouvoir s’intéresser aux syllabes et aux phonèmes, il faut que les enfants se détachent du sens des mots.</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L'unité la plus aisément perceptible est la syllabe. Une fois que les enfants sont capables d'identifier des syllabes communes à plusieurs mots, de les isoler, ils peuvent alors s'attacher à repérer des éléments plus petits qui entrent dans la composition des syllabes. Parce que les sons-voyelles sont plus aisés à percevoir que les sons-consonnes et qu'ils constituent parfois des syllabes, c'est par eux qu'il convient de commencer sans vouloir faire identifier tous ceux qui existent en français et sans exclure de faire percevoir quelques sons-consonnes parmi les plus accessibles.</a:t>
            </a:r>
            <a:br>
              <a:rPr lang="fr-FR" sz="1000" kern="1200" dirty="0">
                <a:solidFill>
                  <a:schemeClr val="tx1"/>
                </a:solidFill>
                <a:effectLst/>
                <a:latin typeface="+mn-lt"/>
                <a:ea typeface="+mn-ea"/>
                <a:cs typeface="+mn-cs"/>
              </a:rPr>
            </a:br>
            <a:r>
              <a:rPr lang="fr-FR" sz="1000" kern="1200" dirty="0">
                <a:solidFill>
                  <a:schemeClr val="tx1"/>
                </a:solidFill>
                <a:effectLst/>
                <a:latin typeface="+mn-lt"/>
                <a:ea typeface="+mn-ea"/>
                <a:cs typeface="+mn-cs"/>
              </a:rPr>
              <a:t>Pour développer la conscience phonologique, l'enseignant habitue les enfants à décomposer volontairement ce qu'ils entendent en syllabes orales : en utilisant le frappé d'une suite sonore, en « découpant » oralement des mots connus en syllabes, en repérant une syllabe identique dans des mots à deux syllabes, puis en intervertissant des syllabes, toujours sans support matériel, ni écrit ni imagé. Ces jeux phoniques peuvent être pratiqués en grand groupe, mais l'enseignant privilégie l'organisation en petits groupes pour des enfants qui participent peu ou avec difficulté́ en grand groupe. Dans le courant de la grande section, il consacre des séances courtes de manière régulière à ces jeux, en particulier avec les enfants pour lesquels il ne repère pas d’</a:t>
            </a:r>
            <a:r>
              <a:rPr lang="fr-FR" sz="1000" dirty="0"/>
              <a:t>é</a:t>
            </a:r>
            <a:r>
              <a:rPr lang="fr-FR" sz="1000" kern="1200" dirty="0">
                <a:solidFill>
                  <a:schemeClr val="tx1"/>
                </a:solidFill>
                <a:effectLst/>
                <a:latin typeface="+mn-lt"/>
                <a:ea typeface="+mn-ea"/>
                <a:cs typeface="+mn-cs"/>
              </a:rPr>
              <a:t>volution dans les essais d’</a:t>
            </a:r>
            <a:r>
              <a:rPr lang="fr-FR" sz="1000" dirty="0"/>
              <a:t>é</a:t>
            </a:r>
            <a:r>
              <a:rPr lang="fr-FR" sz="1000" kern="1200" dirty="0">
                <a:solidFill>
                  <a:schemeClr val="tx1"/>
                </a:solidFill>
                <a:effectLst/>
                <a:latin typeface="+mn-lt"/>
                <a:ea typeface="+mn-ea"/>
                <a:cs typeface="+mn-cs"/>
              </a:rPr>
              <a:t>criture. Pour ceux qui en sont capables, des activités similaires peuvent être amorcées sur des sons-voyelles - notamment ceux qui constituent une syllabe dans les mots fréquentés - et quelques sons-consonnes. Ces jeux et activités structurées sur les constituants sonores de la langue n'occupent qu'une part des activités langagières.</a:t>
            </a:r>
            <a:endParaRPr lang="fr-FR" sz="1000"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a:t>
            </a:fld>
            <a:endParaRPr lang="fr-FR"/>
          </a:p>
        </p:txBody>
      </p:sp>
    </p:spTree>
    <p:extLst>
      <p:ext uri="{BB962C8B-B14F-4D97-AF65-F5344CB8AC3E}">
        <p14:creationId xmlns:p14="http://schemas.microsoft.com/office/powerpoint/2010/main" val="63082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511175"/>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Le nom des lettres et le son qu'elles produisent</a:t>
            </a:r>
          </a:p>
          <a:p>
            <a:r>
              <a:rPr lang="fr-FR" sz="1200" kern="1200" dirty="0">
                <a:solidFill>
                  <a:schemeClr val="tx1"/>
                </a:solidFill>
                <a:effectLst/>
                <a:latin typeface="+mn-lt"/>
                <a:ea typeface="+mn-ea"/>
                <a:cs typeface="+mn-cs"/>
              </a:rPr>
              <a:t>Quand l'élève comprend que le mot est lui-même constitué d'éléments sonores </a:t>
            </a:r>
            <a:r>
              <a:rPr lang="fr-FR" sz="1200" kern="1200" dirty="0" err="1">
                <a:solidFill>
                  <a:schemeClr val="tx1"/>
                </a:solidFill>
                <a:effectLst/>
                <a:latin typeface="+mn-lt"/>
                <a:ea typeface="+mn-ea"/>
                <a:cs typeface="+mn-cs"/>
              </a:rPr>
              <a:t>segmentables</a:t>
            </a:r>
            <a:r>
              <a:rPr lang="fr-FR" sz="1200" kern="1200" dirty="0">
                <a:solidFill>
                  <a:schemeClr val="tx1"/>
                </a:solidFill>
                <a:effectLst/>
                <a:latin typeface="+mn-lt"/>
                <a:ea typeface="+mn-ea"/>
                <a:cs typeface="+mn-cs"/>
              </a:rPr>
              <a:t> (syllabes, rimes, attaques éventuellement), l'attention peut se porter sur le repérage des unités plus petites - les lettres - dans leur rapport avec les sons : les phonèmes.</a:t>
            </a:r>
          </a:p>
          <a:p>
            <a:r>
              <a:rPr lang="fr-FR" sz="1200" kern="1200" dirty="0">
                <a:solidFill>
                  <a:schemeClr val="tx1"/>
                </a:solidFill>
                <a:effectLst/>
                <a:latin typeface="+mn-lt"/>
                <a:ea typeface="+mn-ea"/>
                <a:cs typeface="+mn-cs"/>
              </a:rPr>
              <a:t>Les lettres doivent être reconnues grâce à leurs caractéristiques et indépendamment de la place qu'elles occupent dans l'alphabet. Les élèves apprennent progressivement à identifier chaque lettre par ses trois composantes : nom, valeur sonore et tracé. Le prénom est un support privilégié pour mettre en évidence la permanence des lettres et de leur alignement de gauche à droite. Dans un premier temps, la graphie en lettres capitales permet de mieux prendre conscience de l'individualité de chaque lettre, mais la reconnaissance des lettres de l'alphabet et la connaissance des correspondances entre les graphies en cursive,   en script et en capitales d'imprimerie est une compétence attendue des élèves en fin de grande section.</a:t>
            </a:r>
          </a:p>
        </p:txBody>
      </p:sp>
      <p:sp>
        <p:nvSpPr>
          <p:cNvPr id="4" name="Espace réservé du numéro de diapositive 3"/>
          <p:cNvSpPr>
            <a:spLocks noGrp="1"/>
          </p:cNvSpPr>
          <p:nvPr>
            <p:ph type="sldNum" sz="quarter" idx="10"/>
          </p:nvPr>
        </p:nvSpPr>
        <p:spPr/>
        <p:txBody>
          <a:bodyPr/>
          <a:lstStyle/>
          <a:p>
            <a:fld id="{833CA17F-E058-422B-B30E-F04B5EB521AC}" type="slidenum">
              <a:rPr lang="fr-FR" smtClean="0"/>
              <a:t>20</a:t>
            </a:fld>
            <a:endParaRPr lang="fr-FR"/>
          </a:p>
        </p:txBody>
      </p:sp>
    </p:spTree>
    <p:extLst>
      <p:ext uri="{BB962C8B-B14F-4D97-AF65-F5344CB8AC3E}">
        <p14:creationId xmlns:p14="http://schemas.microsoft.com/office/powerpoint/2010/main" val="2339134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Le phonème</a:t>
            </a:r>
          </a:p>
          <a:p>
            <a:r>
              <a:rPr lang="fr-FR" sz="1200" kern="1200" dirty="0">
                <a:solidFill>
                  <a:schemeClr val="tx1"/>
                </a:solidFill>
                <a:effectLst/>
                <a:latin typeface="+mn-lt"/>
                <a:ea typeface="+mn-ea"/>
                <a:cs typeface="+mn-cs"/>
              </a:rPr>
              <a:t>Quand l'enfant est sensible aux similitudes sonores, qu'il est capable de segmenter la parole en mots et les mots en syllabes,  qu'il connaît les lettres et le son qu'elles produisent, on peut envisager la découverte du phonème (développer la conscience phonémique). L'enseignant commence par travailler sur des sons-voyelles, plus aisés à percevoir que les sons-consonnes, puis propose des consonnes constrictives dont le son est bien perceptible et continu (f, v, s, z, </a:t>
            </a:r>
            <a:r>
              <a:rPr lang="fr-FR" sz="1200" kern="1200" dirty="0" err="1">
                <a:solidFill>
                  <a:schemeClr val="tx1"/>
                </a:solidFill>
                <a:effectLst/>
                <a:latin typeface="+mn-lt"/>
                <a:ea typeface="+mn-ea"/>
                <a:cs typeface="+mn-cs"/>
              </a:rPr>
              <a:t>ch</a:t>
            </a:r>
            <a:r>
              <a:rPr lang="fr-FR" sz="1200" kern="1200" dirty="0">
                <a:solidFill>
                  <a:schemeClr val="tx1"/>
                </a:solidFill>
                <a:effectLst/>
                <a:latin typeface="+mn-lt"/>
                <a:ea typeface="+mn-ea"/>
                <a:cs typeface="+mn-cs"/>
              </a:rPr>
              <a:t>, j, r, voire i dans une moindre mesure). Il organise aussi la progressivité des activités proposées, celles portant sur la rime, par exemple, étant plus faciles que celles qui affectent le début d'un mot. Les élèves sont entraînés à répéter, repérer puis isoler un son, trier des mots proposés    sur le mode « j'entends/j'entends pas », localiser et coder la place d'un phonème dans un mot (première, deuxième syllabe/début, milieu, fin de mot), comparer des mots pour trouver un phonème commun, distinguer des sons proches (f/v ; s/</a:t>
            </a:r>
            <a:r>
              <a:rPr lang="fr-FR" sz="1200" kern="1200" dirty="0" err="1">
                <a:solidFill>
                  <a:schemeClr val="tx1"/>
                </a:solidFill>
                <a:effectLst/>
                <a:latin typeface="+mn-lt"/>
                <a:ea typeface="+mn-ea"/>
                <a:cs typeface="+mn-cs"/>
              </a:rPr>
              <a:t>ch</a:t>
            </a:r>
            <a:r>
              <a:rPr lang="fr-FR" sz="1200" kern="1200" dirty="0">
                <a:solidFill>
                  <a:schemeClr val="tx1"/>
                </a:solidFill>
                <a:effectLst/>
                <a:latin typeface="+mn-lt"/>
                <a:ea typeface="+mn-ea"/>
                <a:cs typeface="+mn-cs"/>
              </a:rPr>
              <a:t> ; s/z ; </a:t>
            </a:r>
            <a:r>
              <a:rPr lang="fr-FR" sz="1200" kern="1200" dirty="0" err="1">
                <a:solidFill>
                  <a:schemeClr val="tx1"/>
                </a:solidFill>
                <a:effectLst/>
                <a:latin typeface="+mn-lt"/>
                <a:ea typeface="+mn-ea"/>
                <a:cs typeface="+mn-cs"/>
              </a:rPr>
              <a:t>ch</a:t>
            </a:r>
            <a:r>
              <a:rPr lang="fr-FR" sz="1200" kern="1200" dirty="0">
                <a:solidFill>
                  <a:schemeClr val="tx1"/>
                </a:solidFill>
                <a:effectLst/>
                <a:latin typeface="+mn-lt"/>
                <a:ea typeface="+mn-ea"/>
                <a:cs typeface="+mn-cs"/>
              </a:rPr>
              <a:t>/f).</a:t>
            </a:r>
          </a:p>
          <a:p>
            <a:r>
              <a:rPr lang="fr-FR" sz="1200" kern="1200" dirty="0">
                <a:solidFill>
                  <a:schemeClr val="tx1"/>
                </a:solidFill>
                <a:effectLst/>
                <a:latin typeface="+mn-lt"/>
                <a:ea typeface="+mn-ea"/>
                <a:cs typeface="+mn-cs"/>
              </a:rPr>
              <a:t>Il est attendu des enfants, à la fin de l'école maternelle, la capacité de discriminer des syllabes, des sons-voyelles et quelques sons-consonnes (hors des consonnes occlusives) comme p, b, t, d, k, g, voire m, n dans une moindre mesure, ces sons étant difficilement perceptibles.</a:t>
            </a:r>
          </a:p>
          <a:p>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La conscience phonémique, la lecture et l’écriture sont étroitement liées : le développement de la conscience phonémique favorise l’entrée dans l’apprentissage de la lecture-écriture.</a:t>
            </a:r>
            <a:endParaRPr lang="fr-FR" sz="16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La conscience phonémique s’acquiert progressivement.</a:t>
            </a:r>
            <a:endParaRPr lang="fr-FR" sz="16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La manipulation de phonèmes sans support écrit est un exercice très difficile : les lecteurs ont tendance à mobiliser leurs connaissances de l’écrit pour réaliser des exercices de conscience phonémique.</a:t>
            </a:r>
            <a:endParaRPr lang="fr-FR" sz="16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Les entraînements phonémiques sont plus efficaces quand ils portent sur le lien oral-écrit (lettres-sons par exemple) comparativement aux entraînements effectués uniquement à l’oral ou avec des supports visuels comme des images.</a:t>
            </a:r>
            <a:endParaRPr lang="fr-FR" sz="16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833CA17F-E058-422B-B30E-F04B5EB521AC}" type="slidenum">
              <a:rPr lang="fr-FR" smtClean="0"/>
              <a:t>21</a:t>
            </a:fld>
            <a:endParaRPr lang="fr-FR"/>
          </a:p>
        </p:txBody>
      </p:sp>
    </p:spTree>
    <p:extLst>
      <p:ext uri="{BB962C8B-B14F-4D97-AF65-F5344CB8AC3E}">
        <p14:creationId xmlns:p14="http://schemas.microsoft.com/office/powerpoint/2010/main" val="1866502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Points d’attention :</a:t>
            </a:r>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dispenser un enseignement progressif et adapté à l’âge des élèves :</a:t>
            </a:r>
          </a:p>
          <a:p>
            <a:r>
              <a:rPr lang="fr-FR" sz="1200" i="1" kern="1200" dirty="0">
                <a:solidFill>
                  <a:schemeClr val="tx1"/>
                </a:solidFill>
                <a:effectLst/>
                <a:latin typeface="+mn-lt"/>
                <a:ea typeface="+mn-ea"/>
                <a:cs typeface="+mn-cs"/>
              </a:rPr>
              <a:t>« La connaissance et la manipulation des unités sonores de la langue française font l'objet d'un enseignement progressif. Dès la petite section, la construction d'une conscience phonologique est régulièrement travaillée. Elle se structure jusqu'à la grande section par des activités appropriées. » </a:t>
            </a:r>
            <a:r>
              <a:rPr lang="fr-FR" sz="1200" kern="1200" dirty="0">
                <a:solidFill>
                  <a:schemeClr val="tx1"/>
                </a:solidFill>
                <a:effectLst/>
                <a:latin typeface="+mn-lt"/>
                <a:ea typeface="+mn-ea"/>
                <a:cs typeface="+mn-cs"/>
              </a:rPr>
              <a:t>Circulaire de rentrée 2019, Les priorités pour l'école primaire, note de service n° 2019-087 du 28-5- 2019.</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se détacher de la fonction communicative du langage. La langue est à envisager comme un matériau. Le sens ne doit pas parasiter l’objectif poursuivi :</a:t>
            </a:r>
          </a:p>
          <a:p>
            <a:r>
              <a:rPr lang="fr-FR" sz="1200" i="1" kern="1200" dirty="0">
                <a:solidFill>
                  <a:schemeClr val="tx1"/>
                </a:solidFill>
                <a:effectLst/>
                <a:latin typeface="+mn-lt"/>
                <a:ea typeface="+mn-ea"/>
                <a:cs typeface="+mn-cs"/>
              </a:rPr>
              <a:t>« Pour pouvoir s’intéresser aux syllabes et aux phonèmes, il faut que les enfants se détachent du sens des mots. </a:t>
            </a:r>
            <a:r>
              <a:rPr lang="fr-FR" sz="1200" kern="1200" dirty="0">
                <a:solidFill>
                  <a:schemeClr val="tx1"/>
                </a:solidFill>
                <a:effectLst/>
                <a:latin typeface="+mn-lt"/>
                <a:ea typeface="+mn-ea"/>
                <a:cs typeface="+mn-cs"/>
              </a:rPr>
              <a:t>» Programme de l’école maternelle, </a:t>
            </a:r>
            <a:r>
              <a:rPr lang="fr-FR" sz="1200" i="1" kern="1200" dirty="0">
                <a:solidFill>
                  <a:schemeClr val="tx1"/>
                </a:solidFill>
                <a:effectLst/>
                <a:latin typeface="+mn-lt"/>
                <a:ea typeface="+mn-ea"/>
                <a:cs typeface="+mn-cs"/>
              </a:rPr>
              <a:t>Bulletin officiel </a:t>
            </a:r>
            <a:r>
              <a:rPr lang="fr-FR" sz="1200" kern="1200" dirty="0">
                <a:solidFill>
                  <a:schemeClr val="tx1"/>
                </a:solidFill>
                <a:effectLst/>
                <a:latin typeface="+mn-lt"/>
                <a:ea typeface="+mn-ea"/>
                <a:cs typeface="+mn-cs"/>
              </a:rPr>
              <a:t>spécial n°2 du 26 mars 2015.</a:t>
            </a:r>
          </a:p>
          <a:p>
            <a:r>
              <a:rPr lang="fr-FR" sz="1200" kern="1200" dirty="0">
                <a:solidFill>
                  <a:schemeClr val="tx1"/>
                </a:solidFill>
                <a:effectLst/>
                <a:latin typeface="+mn-lt"/>
                <a:ea typeface="+mn-ea"/>
                <a:cs typeface="+mn-cs"/>
              </a:rPr>
              <a:t> </a:t>
            </a:r>
          </a:p>
          <a:p>
            <a:pPr lvl="0"/>
            <a:r>
              <a:rPr lang="fr-FR" sz="1200" kern="1200" dirty="0">
                <a:solidFill>
                  <a:schemeClr val="tx1"/>
                </a:solidFill>
                <a:effectLst/>
                <a:latin typeface="+mn-lt"/>
                <a:ea typeface="+mn-ea"/>
                <a:cs typeface="+mn-cs"/>
              </a:rPr>
              <a:t>favoriser la métacognition. C’est en menant un enseignement explicite que le professeur amène les élèves à prendre du recul sur ce qu’ils font et à comprendre les procédures en jeu :</a:t>
            </a:r>
          </a:p>
          <a:p>
            <a:r>
              <a:rPr lang="fr-FR" sz="1200" i="1" kern="1200" dirty="0">
                <a:solidFill>
                  <a:schemeClr val="tx1"/>
                </a:solidFill>
                <a:effectLst/>
                <a:latin typeface="+mn-lt"/>
                <a:ea typeface="+mn-ea"/>
                <a:cs typeface="+mn-cs"/>
              </a:rPr>
              <a:t>« L’enseignant veille alors à expliquer aux enfants ce qu’ils sont en train d’apprendre, à leur faire comprendre le sens des efforts demandés et à leur faire percevoir les progrès réalisés. </a:t>
            </a:r>
            <a:r>
              <a:rPr lang="fr-FR" sz="1200" kern="1200" dirty="0">
                <a:solidFill>
                  <a:schemeClr val="tx1"/>
                </a:solidFill>
                <a:effectLst/>
                <a:latin typeface="+mn-lt"/>
                <a:ea typeface="+mn-ea"/>
                <a:cs typeface="+mn-cs"/>
              </a:rPr>
              <a:t>» Programme de l’école maternelle, </a:t>
            </a:r>
            <a:r>
              <a:rPr lang="fr-FR" sz="1200" i="1" kern="1200" dirty="0">
                <a:solidFill>
                  <a:schemeClr val="tx1"/>
                </a:solidFill>
                <a:effectLst/>
                <a:latin typeface="+mn-lt"/>
                <a:ea typeface="+mn-ea"/>
                <a:cs typeface="+mn-cs"/>
              </a:rPr>
              <a:t>Bulletin officiel </a:t>
            </a:r>
            <a:r>
              <a:rPr lang="fr-FR" sz="1200" kern="1200" dirty="0">
                <a:solidFill>
                  <a:schemeClr val="tx1"/>
                </a:solidFill>
                <a:effectLst/>
                <a:latin typeface="+mn-lt"/>
                <a:ea typeface="+mn-ea"/>
                <a:cs typeface="+mn-cs"/>
              </a:rPr>
              <a:t>spécial n°2 du 26 mars 2015.</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22</a:t>
            </a:fld>
            <a:endParaRPr lang="fr-FR"/>
          </a:p>
        </p:txBody>
      </p:sp>
    </p:spTree>
    <p:extLst>
      <p:ext uri="{BB962C8B-B14F-4D97-AF65-F5344CB8AC3E}">
        <p14:creationId xmlns:p14="http://schemas.microsoft.com/office/powerpoint/2010/main" val="679909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a:xfrm>
            <a:off x="348915" y="3581984"/>
            <a:ext cx="6244389" cy="5273258"/>
          </a:xfrm>
        </p:spPr>
        <p:txBody>
          <a:bodyPr/>
          <a:lstStyle/>
          <a:p>
            <a:r>
              <a:rPr lang="fr-FR" sz="1200" kern="1200" dirty="0">
                <a:solidFill>
                  <a:schemeClr val="tx1"/>
                </a:solidFill>
                <a:effectLst/>
                <a:latin typeface="+mn-lt"/>
                <a:ea typeface="+mn-ea"/>
                <a:cs typeface="+mn-cs"/>
              </a:rPr>
              <a:t>Toutes les modalités d’apprentissage définies dans le programme sont mises au service du développement de la conscience phonologique. Afin de favoriser l’implication des élèves dans les tâches proposées, la modalité apprendre en jouant doit être envisagée conjointement avec les autres modalités d’apprentissage.</a:t>
            </a:r>
          </a:p>
          <a:p>
            <a:r>
              <a:rPr lang="fr-FR" sz="1200" kern="1200" dirty="0">
                <a:solidFill>
                  <a:schemeClr val="tx1"/>
                </a:solidFill>
                <a:effectLst/>
                <a:latin typeface="+mn-lt"/>
                <a:ea typeface="+mn-ea"/>
                <a:cs typeface="+mn-cs"/>
              </a:rPr>
              <a:t> </a:t>
            </a:r>
          </a:p>
          <a:p>
            <a:r>
              <a:rPr lang="fr-FR" sz="1200" i="1" kern="1200" dirty="0">
                <a:solidFill>
                  <a:schemeClr val="tx1"/>
                </a:solidFill>
                <a:effectLst/>
                <a:latin typeface="+mn-lt"/>
                <a:ea typeface="+mn-ea"/>
                <a:cs typeface="+mn-cs"/>
              </a:rPr>
              <a:t>« Dans toutes ces activités, le plaisir de jouer avec les mots doit demeurer un vecteur de motivation.» </a:t>
            </a:r>
            <a:r>
              <a:rPr lang="fr-FR" sz="1200" kern="1200" dirty="0">
                <a:solidFill>
                  <a:schemeClr val="tx1"/>
                </a:solidFill>
                <a:effectLst/>
                <a:latin typeface="+mn-lt"/>
                <a:ea typeface="+mn-ea"/>
                <a:cs typeface="+mn-cs"/>
              </a:rPr>
              <a:t>Recommandations pédagogiques, L'école maternelle, école du langage, note de service n°2019-084 du 28-5-2019.</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Apprendre en réfléchissant et en résolvant des problèmes</a:t>
            </a:r>
          </a:p>
          <a:p>
            <a:r>
              <a:rPr lang="fr-FR" sz="1200" kern="1200" dirty="0">
                <a:solidFill>
                  <a:schemeClr val="tx1"/>
                </a:solidFill>
                <a:effectLst/>
                <a:latin typeface="+mn-lt"/>
                <a:ea typeface="+mn-ea"/>
                <a:cs typeface="+mn-cs"/>
              </a:rPr>
              <a:t>Par des situations variées, le professeur amène l’élève à effectuer des opérations mentales sur les unités de la langue qui ne sont pas accessibles d’emblée. Les diverses manipulations sur les unités de la langue (suppression, substitution…) sont des situations mobilisant cette modalité d’apprentissage.</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Apprendre en s’exerçant</a:t>
            </a:r>
          </a:p>
          <a:p>
            <a:r>
              <a:rPr lang="fr-FR" sz="1200" kern="1200" dirty="0">
                <a:solidFill>
                  <a:schemeClr val="tx1"/>
                </a:solidFill>
                <a:effectLst/>
                <a:latin typeface="+mn-lt"/>
                <a:ea typeface="+mn-ea"/>
                <a:cs typeface="+mn-cs"/>
              </a:rPr>
              <a:t>Pour développer les habiletés phonologiques, les élèves ont besoin d’entraînement. Les activités ritualisées favorisent l’appropriation. Des activités en autonomie prolongeant les situations dirigées peuvent être proposées aux élèves dans un espace dédié au sein de la classe (par exemple, classer les mots en fonction du nombre de syllabes sur le tableau, classer des mots en fonction de la règle</a:t>
            </a:r>
          </a:p>
          <a:p>
            <a:r>
              <a:rPr lang="fr-FR" sz="1200" kern="1200" dirty="0">
                <a:solidFill>
                  <a:schemeClr val="tx1"/>
                </a:solidFill>
                <a:effectLst/>
                <a:latin typeface="+mn-lt"/>
                <a:ea typeface="+mn-ea"/>
                <a:cs typeface="+mn-cs"/>
              </a:rPr>
              <a:t>« j’entends/je n’entends pas » avec des fiches autocorrectives).</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Apprendre en se remémorant et en mémorisant</a:t>
            </a:r>
          </a:p>
          <a:p>
            <a:r>
              <a:rPr lang="fr-FR" sz="1200" kern="1200" dirty="0">
                <a:solidFill>
                  <a:schemeClr val="tx1"/>
                </a:solidFill>
                <a:effectLst/>
                <a:latin typeface="+mn-lt"/>
                <a:ea typeface="+mn-ea"/>
                <a:cs typeface="+mn-cs"/>
              </a:rPr>
              <a:t>Il est important de revenir régulièrement sur les différentes activités en lien avec les procédures afin qu’elles soient mémorisées et puissent être disponibles rapidement. Par ailleurs, se remémorer est l’occasion de faire le lien entre les diverses activités et de faire apparaître ce sur quoi les élèves peuvent s’appuyer pour commencer un nouvel apprentissage.</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23</a:t>
            </a:fld>
            <a:endParaRPr lang="fr-FR"/>
          </a:p>
        </p:txBody>
      </p:sp>
    </p:spTree>
    <p:extLst>
      <p:ext uri="{BB962C8B-B14F-4D97-AF65-F5344CB8AC3E}">
        <p14:creationId xmlns:p14="http://schemas.microsoft.com/office/powerpoint/2010/main" val="3507679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b="1" dirty="0"/>
              <a:t>Les organisations sont variées en fonction des besoins </a:t>
            </a:r>
            <a:r>
              <a:rPr lang="fr-FR" dirty="0"/>
              <a:t>et de l’avancée dans l’apprentissage. Les activités dirigées peuvent être menées en grand groupe, en petit groupe :</a:t>
            </a:r>
          </a:p>
          <a:p>
            <a:pPr lvl="0"/>
            <a:r>
              <a:rPr lang="fr-FR" dirty="0"/>
              <a:t>du grand groupe vers le petit groupe : le professeur garde avec lui les élèves qui en ont le plus besoin ;</a:t>
            </a:r>
          </a:p>
          <a:p>
            <a:pPr lvl="0"/>
            <a:r>
              <a:rPr lang="fr-FR" dirty="0"/>
              <a:t>du petit groupe vers le grand groupe : à partir d’un nouvel apprentissage introduit en petit groupe, proposer des entraînements collectifs qui tiennent compte également de groupe de besoin.</a:t>
            </a:r>
          </a:p>
          <a:p>
            <a:r>
              <a:rPr lang="fr-FR" dirty="0"/>
              <a:t>Le petit groupe est à privilégier pour débuter un nouvel apprentissage ou pour les élèves les plus fragiles</a:t>
            </a:r>
            <a:r>
              <a:rPr lang="fr-FR" sz="1200" kern="1200" dirty="0">
                <a:solidFill>
                  <a:schemeClr val="tx1"/>
                </a:solidFill>
                <a:effectLst/>
                <a:latin typeface="+mn-lt"/>
                <a:ea typeface="+mn-ea"/>
                <a:cs typeface="+mn-cs"/>
              </a:rPr>
              <a:t> </a:t>
            </a:r>
          </a:p>
          <a:p>
            <a:endParaRPr lang="fr-FR" dirty="0"/>
          </a:p>
          <a:p>
            <a:r>
              <a:rPr lang="fr-FR" sz="1200" kern="1200" dirty="0">
                <a:solidFill>
                  <a:schemeClr val="tx1"/>
                </a:solidFill>
                <a:effectLst/>
                <a:latin typeface="+mn-lt"/>
                <a:ea typeface="+mn-ea"/>
                <a:cs typeface="+mn-cs"/>
              </a:rPr>
              <a:t>LA DIFFÉRENCIATION</a:t>
            </a:r>
          </a:p>
          <a:p>
            <a:r>
              <a:rPr lang="fr-FR" sz="1200" kern="1200" dirty="0">
                <a:solidFill>
                  <a:schemeClr val="tx1"/>
                </a:solidFill>
                <a:effectLst/>
                <a:latin typeface="+mn-lt"/>
                <a:ea typeface="+mn-ea"/>
                <a:cs typeface="+mn-cs"/>
              </a:rPr>
              <a:t>Le temps des interventions ciblées mériterait d'être augmenté pour les élèves éprouvant des difficultés persistantes ou dont la progression est lente en mettant en place des ateliers en fonction des profils langagiers des élèves.</a:t>
            </a:r>
          </a:p>
          <a:p>
            <a:r>
              <a:rPr lang="fr-FR" sz="1200" kern="1200" dirty="0">
                <a:solidFill>
                  <a:schemeClr val="tx1"/>
                </a:solidFill>
                <a:effectLst/>
                <a:latin typeface="+mn-lt"/>
                <a:ea typeface="+mn-ea"/>
                <a:cs typeface="+mn-cs"/>
              </a:rPr>
              <a:t>En d'autres termes, une prévention des difficultés devrait s'accompagner de pratiques pédagogiques différenciées selon le profil des élèves. Les interventions ciblées en ateliers seront développées en fonction du niveau des élèves dans différents domaines évalués (phonologie, lettres, notamment). Il ne s'agit pas de remédier aux difficultés mais d'adapter les exercices et le temps qui leur est consacré pour que l'enseignement cible précisément les besoins des élèves, afin qu’ils réussissent selon leur rythme.</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24</a:t>
            </a:fld>
            <a:endParaRPr lang="fr-FR"/>
          </a:p>
        </p:txBody>
      </p:sp>
    </p:spTree>
    <p:extLst>
      <p:ext uri="{BB962C8B-B14F-4D97-AF65-F5344CB8AC3E}">
        <p14:creationId xmlns:p14="http://schemas.microsoft.com/office/powerpoint/2010/main" val="1965537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b="1" dirty="0"/>
              <a:t>Points d’attention :</a:t>
            </a:r>
            <a:endParaRPr lang="fr-FR" sz="1200" dirty="0"/>
          </a:p>
          <a:p>
            <a:pPr lvl="0"/>
            <a:r>
              <a:rPr lang="fr-FR" sz="1200" dirty="0"/>
              <a:t>les activités phonologiques sont inscrites à l’emploi du temps ;</a:t>
            </a:r>
          </a:p>
          <a:p>
            <a:pPr lvl="0"/>
            <a:r>
              <a:rPr lang="fr-FR" sz="1200" dirty="0"/>
              <a:t>les séances doivent être courtes et fréquentes ;</a:t>
            </a:r>
          </a:p>
          <a:p>
            <a:pPr lvl="0"/>
            <a:r>
              <a:rPr lang="fr-FR" sz="1200" dirty="0"/>
              <a:t>le professeur se saisit des situations incidentes : propositions des élèves (par exemple : « vendredi on entend comme dans Valentin »), ou autres occasions. Dans ce contexte, il veille à faire expliciter et à établir le lien avec les apprentissages ;</a:t>
            </a:r>
          </a:p>
          <a:p>
            <a:r>
              <a:rPr lang="fr-FR" sz="1200" dirty="0"/>
              <a:t>les temps informels sont également mobilisés (par exemple, lors de l’appel ou lorsque les élèves doivent partir de façon échelonnée « j’appelle les élèves dont le prénom commence par /s/ ».)</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25</a:t>
            </a:fld>
            <a:endParaRPr lang="fr-FR"/>
          </a:p>
        </p:txBody>
      </p:sp>
    </p:spTree>
    <p:extLst>
      <p:ext uri="{BB962C8B-B14F-4D97-AF65-F5344CB8AC3E}">
        <p14:creationId xmlns:p14="http://schemas.microsoft.com/office/powerpoint/2010/main" val="176124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26</a:t>
            </a:fld>
            <a:endParaRPr lang="fr-FR"/>
          </a:p>
        </p:txBody>
      </p:sp>
    </p:spTree>
    <p:extLst>
      <p:ext uri="{BB962C8B-B14F-4D97-AF65-F5344CB8AC3E}">
        <p14:creationId xmlns:p14="http://schemas.microsoft.com/office/powerpoint/2010/main" val="1330547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495300"/>
            <a:ext cx="4114800" cy="3086100"/>
          </a:xfrm>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La voix et l’écoute au service du développement de la conscience phonologique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t>
            </a:r>
            <a:r>
              <a:rPr lang="fr-FR" sz="1200" i="1" kern="1200" dirty="0">
                <a:solidFill>
                  <a:schemeClr val="tx1"/>
                </a:solidFill>
                <a:effectLst/>
                <a:latin typeface="+mn-lt"/>
                <a:ea typeface="+mn-ea"/>
                <a:cs typeface="+mn-cs"/>
              </a:rPr>
              <a:t>univers sonore </a:t>
            </a:r>
            <a:r>
              <a:rPr lang="fr-FR" sz="1200" kern="1200" dirty="0">
                <a:solidFill>
                  <a:schemeClr val="tx1"/>
                </a:solidFill>
                <a:effectLst/>
                <a:latin typeface="+mn-lt"/>
                <a:ea typeface="+mn-ea"/>
                <a:cs typeface="+mn-cs"/>
              </a:rPr>
              <a:t>est un domaine à investir pour faciliter le développement des habiletés phonologiques. C’est un outil pour découvrir et jouer avec les sonorités et les unités de la langue. Les jeux vocaux, les comptines, les chants, les jeux rythmiques, les jeux d’écoute soutiennent le développement de la conscience phonologique tout au long de l’école maternelle. Les tâches proposées peuvent avoir des degrés de complexité très différents.</a:t>
            </a:r>
          </a:p>
          <a:p>
            <a:r>
              <a:rPr lang="fr-FR" sz="1200" b="1" kern="1200" dirty="0">
                <a:solidFill>
                  <a:schemeClr val="tx1"/>
                </a:solidFill>
                <a:effectLst/>
                <a:latin typeface="+mn-lt"/>
                <a:ea typeface="+mn-ea"/>
                <a:cs typeface="+mn-cs"/>
              </a:rPr>
              <a:t>Les jeux d’écoute</a:t>
            </a:r>
          </a:p>
          <a:p>
            <a:r>
              <a:rPr lang="fr-FR" sz="1200" kern="1200" dirty="0">
                <a:solidFill>
                  <a:schemeClr val="tx1"/>
                </a:solidFill>
                <a:effectLst/>
                <a:latin typeface="+mn-lt"/>
                <a:ea typeface="+mn-ea"/>
                <a:cs typeface="+mn-cs"/>
              </a:rPr>
              <a:t>Les jeux d’écoute permettent de travailler notamment l’écoute active et la mémoire auditive, aptitudes précieuses pour atteindre les objectifs du programme de l’école maternelle dont l’acquisition de la conscience phonologique.</a:t>
            </a:r>
          </a:p>
          <a:p>
            <a:r>
              <a:rPr lang="fr-FR" sz="1200" b="1" kern="1200" dirty="0">
                <a:solidFill>
                  <a:schemeClr val="tx1"/>
                </a:solidFill>
                <a:effectLst/>
                <a:latin typeface="+mn-lt"/>
                <a:ea typeface="+mn-ea"/>
                <a:cs typeface="+mn-cs"/>
              </a:rPr>
              <a:t>Les comptines et les formulettes</a:t>
            </a:r>
          </a:p>
          <a:p>
            <a:r>
              <a:rPr lang="fr-FR" sz="1200" kern="1200" dirty="0">
                <a:solidFill>
                  <a:schemeClr val="tx1"/>
                </a:solidFill>
                <a:effectLst/>
                <a:latin typeface="+mn-lt"/>
                <a:ea typeface="+mn-ea"/>
                <a:cs typeface="+mn-cs"/>
              </a:rPr>
              <a:t>Les activités autour des comptines sont à la croisée des chemins entre l’oral et l’univers sonore. Les activités de phonologie doivent porter sur les sons de la langue et non sur le sens. Mobiliser des comptines et des formulettes est l’une des entrées pour s’en détacher et prendre du recul à l’égard du sens véhiculé par le langage.</a:t>
            </a:r>
          </a:p>
          <a:p>
            <a:endParaRPr lang="fr-FR"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 […] un autre intérêt des comptines et des formulettes apparentées réside dans le fait qu’elles favorisent une approche ludique qui attire l’attention sur les unités distinctives de la langue et prépare, de manière implicite puis explicite, le travail de structuration et les premiers traitements réflexifs. » </a:t>
            </a:r>
            <a:r>
              <a:rPr lang="fr-FR" sz="1200" kern="1200" dirty="0">
                <a:solidFill>
                  <a:schemeClr val="tx1"/>
                </a:solidFill>
                <a:effectLst/>
                <a:latin typeface="+mn-lt"/>
                <a:ea typeface="+mn-ea"/>
                <a:cs typeface="+mn-cs"/>
              </a:rPr>
              <a:t>Extrait des Ressources pour l’école maternelle </a:t>
            </a:r>
            <a:r>
              <a:rPr lang="fr-FR" sz="1200" i="1" kern="1200" dirty="0">
                <a:solidFill>
                  <a:schemeClr val="tx1"/>
                </a:solidFill>
                <a:effectLst/>
                <a:latin typeface="+mn-lt"/>
                <a:ea typeface="+mn-ea"/>
                <a:cs typeface="+mn-cs"/>
              </a:rPr>
              <a:t>- Mobiliser le langage dans toutes ses dimensions - </a:t>
            </a:r>
            <a:r>
              <a:rPr lang="fr-FR" sz="1200" kern="1200" dirty="0">
                <a:solidFill>
                  <a:schemeClr val="tx1"/>
                </a:solidFill>
                <a:effectLst/>
                <a:latin typeface="+mn-lt"/>
                <a:ea typeface="+mn-ea"/>
                <a:cs typeface="+mn-cs"/>
                <a:hlinkClick r:id="rId3"/>
              </a:rPr>
              <a:t>Partie II.3 - Le lien oral-écrit - Ressources pour la classe : démarches pour apprendre des comptines,</a:t>
            </a:r>
            <a:r>
              <a:rPr lang="fr-FR" sz="12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hlinkClick r:id="rId3"/>
              </a:rPr>
              <a:t>formulettes et jeux de doigts</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3CA17F-E058-422B-B30E-F04B5EB521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195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s notes 2"/>
          <p:cNvSpPr>
            <a:spLocks noGrp="1"/>
          </p:cNvSpPr>
          <p:nvPr>
            <p:ph type="body" idx="1"/>
          </p:nvPr>
        </p:nvSpPr>
        <p:spPr>
          <a:xfrm>
            <a:off x="316831" y="1865478"/>
            <a:ext cx="6244389" cy="6123490"/>
          </a:xfrm>
        </p:spPr>
        <p:txBody>
          <a:bodyPr/>
          <a:lstStyle/>
          <a:p>
            <a:r>
              <a:rPr lang="fr-FR" sz="1200" kern="1200" dirty="0">
                <a:solidFill>
                  <a:schemeClr val="tx1"/>
                </a:solidFill>
                <a:effectLst/>
                <a:latin typeface="+mn-lt"/>
                <a:ea typeface="+mn-ea"/>
                <a:cs typeface="+mn-cs"/>
              </a:rPr>
              <a:t>Par ailleurs, les comptines (et dérivés) sont des supports très riches pour jouer avec les sonorités de la langue et participer au développement des habiletés phonologiques. Les ressemblances sonores (rimes, assonances, allitérations) peuvent être travaillées. À partir des comptines les élèves peuvent repérer des mots qui se ressemblent, produire de nouvelles rimes, de nouvelles assonances. Leur dimension rythmique permet également d’envisager la segmentation en syllabes.</a:t>
            </a:r>
          </a:p>
          <a:p>
            <a:r>
              <a:rPr lang="fr-FR" sz="1200" kern="1200" dirty="0">
                <a:solidFill>
                  <a:schemeClr val="tx1"/>
                </a:solidFill>
                <a:effectLst/>
                <a:latin typeface="+mn-lt"/>
                <a:ea typeface="+mn-ea"/>
                <a:cs typeface="+mn-cs"/>
              </a:rPr>
              <a:t>Il est utile que le répertoire de comptines travaillées fasse l’objet d’une réflexion au sein du cycle en s’appuyant sur un outil qui cible les objectifs poursuivis, les comptines mobilisables et les activités proposées tout au long du cycle.</a:t>
            </a:r>
          </a:p>
          <a:p>
            <a:r>
              <a:rPr lang="fr-FR" sz="1200" kern="1200" dirty="0">
                <a:solidFill>
                  <a:schemeClr val="tx1"/>
                </a:solidFill>
                <a:effectLst/>
                <a:latin typeface="+mn-lt"/>
                <a:ea typeface="+mn-ea"/>
                <a:cs typeface="+mn-cs"/>
              </a:rPr>
              <a:t>Enfin, l’articulation peut également être travaillée autour de comptines mobilisant des sons proches.</a:t>
            </a:r>
          </a:p>
          <a:p>
            <a:r>
              <a:rPr lang="fr-FR" sz="1200" kern="1200" dirty="0">
                <a:solidFill>
                  <a:schemeClr val="tx1"/>
                </a:solidFill>
                <a:effectLst/>
                <a:latin typeface="+mn-lt"/>
                <a:ea typeface="+mn-ea"/>
                <a:cs typeface="+mn-cs"/>
              </a:rPr>
              <a:t> </a:t>
            </a:r>
          </a:p>
          <a:p>
            <a:r>
              <a:rPr lang="fr-FR" sz="1200" b="1" kern="1200" dirty="0">
                <a:solidFill>
                  <a:schemeClr val="tx1"/>
                </a:solidFill>
                <a:effectLst/>
                <a:latin typeface="+mn-lt"/>
                <a:ea typeface="+mn-ea"/>
                <a:cs typeface="+mn-cs"/>
              </a:rPr>
              <a:t>Les jeux vocaux</a:t>
            </a:r>
          </a:p>
          <a:p>
            <a:r>
              <a:rPr lang="fr-FR" sz="1200" kern="1200" dirty="0">
                <a:solidFill>
                  <a:schemeClr val="tx1"/>
                </a:solidFill>
                <a:effectLst/>
                <a:latin typeface="+mn-lt"/>
                <a:ea typeface="+mn-ea"/>
                <a:cs typeface="+mn-cs"/>
              </a:rPr>
              <a:t>Les jeux vocaux mettent les élèves en situation de production. Ils peuvent de ce fait, faire le lien entre ce qu’ils entendent et ce qu’ils produisent.</a:t>
            </a:r>
          </a:p>
          <a:p>
            <a:r>
              <a:rPr lang="fr-FR" sz="1200" kern="1200" dirty="0">
                <a:solidFill>
                  <a:schemeClr val="tx1"/>
                </a:solidFill>
                <a:effectLst/>
                <a:latin typeface="+mn-lt"/>
                <a:ea typeface="+mn-ea"/>
                <a:cs typeface="+mn-cs"/>
              </a:rPr>
              <a:t> </a:t>
            </a:r>
          </a:p>
          <a:p>
            <a:r>
              <a:rPr lang="fr-FR" sz="1200" i="1" kern="1200" dirty="0">
                <a:solidFill>
                  <a:schemeClr val="tx1"/>
                </a:solidFill>
                <a:effectLst/>
                <a:latin typeface="+mn-lt"/>
                <a:ea typeface="+mn-ea"/>
                <a:cs typeface="+mn-cs"/>
              </a:rPr>
              <a:t>« Par les usages qu'ils font de leur voix, les enfants construisent les bases de leur future voix d'adulte, parlée et chantée. L'école maternelle propose des situations qui leur permettent progressivement d'en découvrir la richesse, les incitent à dépasser les usages courants en les engageant dans une exploration ludique (chuchotements, cris, respirations, bruits, imitations d'animaux ou d'éléments</a:t>
            </a:r>
            <a:endParaRPr lang="fr-FR" sz="1200" kern="1200" dirty="0">
              <a:solidFill>
                <a:schemeClr val="tx1"/>
              </a:solidFill>
              <a:effectLst/>
              <a:latin typeface="+mn-lt"/>
              <a:ea typeface="+mn-ea"/>
              <a:cs typeface="+mn-cs"/>
            </a:endParaRPr>
          </a:p>
          <a:p>
            <a:br>
              <a:rPr lang="fr-FR" sz="1200" kern="1200" dirty="0">
                <a:solidFill>
                  <a:schemeClr val="tx1"/>
                </a:solidFill>
                <a:effectLst/>
                <a:latin typeface="+mn-lt"/>
                <a:ea typeface="+mn-ea"/>
                <a:cs typeface="+mn-cs"/>
              </a:rPr>
            </a:br>
            <a:r>
              <a:rPr lang="fr-FR" sz="1200" i="1" kern="1200" dirty="0">
                <a:solidFill>
                  <a:schemeClr val="tx1"/>
                </a:solidFill>
                <a:effectLst/>
                <a:latin typeface="+mn-lt"/>
                <a:ea typeface="+mn-ea"/>
                <a:cs typeface="+mn-cs"/>
              </a:rPr>
              <a:t>sonores de la vie quotidienne, jeux de hauteur...). » </a:t>
            </a:r>
            <a:r>
              <a:rPr lang="fr-FR" sz="1200" kern="1200" dirty="0">
                <a:solidFill>
                  <a:schemeClr val="tx1"/>
                </a:solidFill>
                <a:effectLst/>
                <a:latin typeface="+mn-lt"/>
                <a:ea typeface="+mn-ea"/>
                <a:cs typeface="+mn-cs"/>
              </a:rPr>
              <a:t>Extrait du Programme d’enseignement de l’école maternelle (arrêté du 18-2-2015 – </a:t>
            </a:r>
            <a:r>
              <a:rPr lang="fr-FR" sz="1200" i="1" kern="1200" dirty="0">
                <a:solidFill>
                  <a:schemeClr val="tx1"/>
                </a:solidFill>
                <a:effectLst/>
                <a:latin typeface="+mn-lt"/>
                <a:ea typeface="+mn-ea"/>
                <a:cs typeface="+mn-cs"/>
              </a:rPr>
              <a:t>Bulletin officiel </a:t>
            </a:r>
            <a:r>
              <a:rPr lang="fr-FR" sz="1200" kern="1200" dirty="0">
                <a:solidFill>
                  <a:schemeClr val="tx1"/>
                </a:solidFill>
                <a:effectLst/>
                <a:latin typeface="+mn-lt"/>
                <a:ea typeface="+mn-ea"/>
                <a:cs typeface="+mn-cs"/>
              </a:rPr>
              <a:t>spécial n°2 du 26 mars 2015) :</a:t>
            </a:r>
          </a:p>
          <a:p>
            <a:r>
              <a:rPr lang="fr-FR" sz="1200" kern="1200" dirty="0">
                <a:solidFill>
                  <a:schemeClr val="tx1"/>
                </a:solidFill>
                <a:effectLst/>
                <a:latin typeface="+mn-lt"/>
                <a:ea typeface="+mn-ea"/>
                <a:cs typeface="+mn-cs"/>
              </a:rPr>
              <a:t>3.1.2 Univers sonores :</a:t>
            </a:r>
            <a:r>
              <a:rPr lang="fr-FR" sz="1200" kern="1200" dirty="0">
                <a:solidFill>
                  <a:schemeClr val="tx1"/>
                </a:solidFill>
                <a:effectLst/>
                <a:latin typeface="+mn-lt"/>
                <a:ea typeface="+mn-ea"/>
                <a:cs typeface="+mn-cs"/>
                <a:hlinkClick r:id="rId3"/>
              </a:rPr>
              <a:t>https://www.education.gouv.fr/pid25535/bulletin_officiel.html?cid_bo=86940</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Il est par exemple plus aisé d’identifier un phonème dans un mot lorsque l’on s’est amusé à le reproduire en imitant un bruit (par exemple, en imitant le bruit de l’abeille [z] ou le bruit du vent [v], [f], du serpent [s]…). Par la production on affine l’écoute et réciproquement. Les 36 phonèmes de la langue française ne représentent qu’une infime partie des sons du monde</a:t>
            </a:r>
            <a:r>
              <a:rPr lang="fr-FR" dirty="0">
                <a:effectLst/>
              </a:rPr>
              <a:t> </a:t>
            </a:r>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33CA17F-E058-422B-B30E-F04B5EB521A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811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29</a:t>
            </a:fld>
            <a:endParaRPr lang="fr-FR"/>
          </a:p>
        </p:txBody>
      </p:sp>
    </p:spTree>
    <p:extLst>
      <p:ext uri="{BB962C8B-B14F-4D97-AF65-F5344CB8AC3E}">
        <p14:creationId xmlns:p14="http://schemas.microsoft.com/office/powerpoint/2010/main" val="359071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0675" y="227013"/>
            <a:ext cx="2081213" cy="1560512"/>
          </a:xfrm>
        </p:spPr>
      </p:sp>
      <p:sp>
        <p:nvSpPr>
          <p:cNvPr id="3" name="Espace réservé des notes 2"/>
          <p:cNvSpPr>
            <a:spLocks noGrp="1"/>
          </p:cNvSpPr>
          <p:nvPr>
            <p:ph type="body" idx="1"/>
          </p:nvPr>
        </p:nvSpPr>
        <p:spPr>
          <a:xfrm>
            <a:off x="320842" y="1920458"/>
            <a:ext cx="6352673" cy="6966868"/>
          </a:xfrm>
        </p:spPr>
        <p:txBody>
          <a:bodyPr/>
          <a:lstStyle/>
          <a:p>
            <a:r>
              <a:rPr lang="fr-FR" sz="1200" kern="1200" dirty="0">
                <a:solidFill>
                  <a:schemeClr val="tx1"/>
                </a:solidFill>
                <a:effectLst/>
                <a:latin typeface="+mn-lt"/>
                <a:ea typeface="+mn-ea"/>
                <a:cs typeface="+mn-cs"/>
              </a:rPr>
              <a:t>Commencer à réfléchir sur la langue et acquérir une conscience phonologique </a:t>
            </a:r>
            <a:endParaRPr lang="fr-FR" dirty="0"/>
          </a:p>
          <a:p>
            <a:r>
              <a:rPr lang="fr-FR" sz="1200" kern="1200" dirty="0">
                <a:solidFill>
                  <a:schemeClr val="tx1"/>
                </a:solidFill>
                <a:effectLst/>
                <a:latin typeface="+mn-lt"/>
                <a:ea typeface="+mn-ea"/>
                <a:cs typeface="+mn-cs"/>
              </a:rPr>
              <a:t>Dès leur plus jeune âge, les enfants sont intéressés par la langue ou les langues qu'ils entendent. Ils font spontanément et sans en avoir conscience des tentatives pour en reproduire les sons, les formes et les structures afin d'entrer en communication avec leur entourage. C'est à partir de trois-quatre ans qu'ils peuvent prendre du recul et avoir conscience des efforts à faire pour maîtriser une langue et accomplir ces efforts intentionnellement. On peut alors centrer leur attention sur le vocabulaire, sur la syntaxe et sur les unités sonores de la langue française dont la reconnaissance sera indispensable pour apprendre à maîtriser le fonctionnement de l’</a:t>
            </a:r>
            <a:r>
              <a:rPr lang="fr-FR" dirty="0"/>
              <a:t>é</a:t>
            </a:r>
            <a:r>
              <a:rPr lang="fr-FR" sz="1200" kern="1200" dirty="0">
                <a:solidFill>
                  <a:schemeClr val="tx1"/>
                </a:solidFill>
                <a:effectLst/>
                <a:latin typeface="+mn-lt"/>
                <a:ea typeface="+mn-ea"/>
                <a:cs typeface="+mn-cs"/>
              </a:rPr>
              <a:t>criture du français. </a:t>
            </a:r>
            <a:r>
              <a:rPr lang="fr-FR" sz="1200" b="1" kern="1200" dirty="0">
                <a:solidFill>
                  <a:schemeClr val="tx1"/>
                </a:solidFill>
                <a:effectLst/>
                <a:latin typeface="+mn-lt"/>
                <a:ea typeface="+mn-ea"/>
                <a:cs typeface="+mn-cs"/>
              </a:rPr>
              <a:t>L'acquisition et le développement de la conscience phonologique</a:t>
            </a:r>
            <a:br>
              <a:rPr lang="fr-FR" sz="1200" b="1"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Pour pouvoir lire et écrire, les enfants devront réaliser deux grandes acquisitions : </a:t>
            </a:r>
            <a:r>
              <a:rPr lang="fr-FR" sz="1200" u="sng" kern="1200" dirty="0">
                <a:solidFill>
                  <a:schemeClr val="tx1"/>
                </a:solidFill>
                <a:effectLst/>
                <a:latin typeface="+mn-lt"/>
                <a:ea typeface="+mn-ea"/>
                <a:cs typeface="+mn-cs"/>
              </a:rPr>
              <a:t>identifier les unités sonores que l'on emploie lorsqu'on parle français </a:t>
            </a:r>
            <a:r>
              <a:rPr lang="fr-FR" sz="1200" kern="1200" dirty="0">
                <a:solidFill>
                  <a:schemeClr val="tx1"/>
                </a:solidFill>
                <a:effectLst/>
                <a:latin typeface="+mn-lt"/>
                <a:ea typeface="+mn-ea"/>
                <a:cs typeface="+mn-cs"/>
              </a:rPr>
              <a:t>(conscience phonologique) et </a:t>
            </a:r>
            <a:r>
              <a:rPr lang="fr-FR" sz="1200" u="sng" kern="1200" dirty="0">
                <a:solidFill>
                  <a:schemeClr val="tx1"/>
                </a:solidFill>
                <a:effectLst/>
                <a:latin typeface="+mn-lt"/>
                <a:ea typeface="+mn-ea"/>
                <a:cs typeface="+mn-cs"/>
              </a:rPr>
              <a:t>comprendre que l’</a:t>
            </a:r>
            <a:r>
              <a:rPr lang="fr-FR" u="sng" dirty="0"/>
              <a:t>é</a:t>
            </a:r>
            <a:r>
              <a:rPr lang="fr-FR" sz="1200" u="sng" kern="1200" dirty="0">
                <a:solidFill>
                  <a:schemeClr val="tx1"/>
                </a:solidFill>
                <a:effectLst/>
                <a:latin typeface="+mn-lt"/>
                <a:ea typeface="+mn-ea"/>
                <a:cs typeface="+mn-cs"/>
              </a:rPr>
              <a:t>criture du français est un code au moyen duquel on transcrit des sons </a:t>
            </a:r>
            <a:r>
              <a:rPr lang="fr-FR" sz="1200" kern="1200" dirty="0">
                <a:solidFill>
                  <a:schemeClr val="tx1"/>
                </a:solidFill>
                <a:effectLst/>
                <a:latin typeface="+mn-lt"/>
                <a:ea typeface="+mn-ea"/>
                <a:cs typeface="+mn-cs"/>
              </a:rPr>
              <a:t>(principe alphabétique).</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Lorsqu'ils apprennent à parler, les enfants reproduisent les mots qu'ils ont entendus et donc les sons de la langue qu'on leur parle. S'il leur arrive de jouer avec les sons, cela se fait de manière aléatoire. À l’</a:t>
            </a:r>
            <a:r>
              <a:rPr lang="fr-FR" dirty="0"/>
              <a:t>é</a:t>
            </a:r>
            <a:r>
              <a:rPr lang="fr-FR" sz="1200" kern="1200" dirty="0">
                <a:solidFill>
                  <a:schemeClr val="tx1"/>
                </a:solidFill>
                <a:effectLst/>
                <a:latin typeface="+mn-lt"/>
                <a:ea typeface="+mn-ea"/>
                <a:cs typeface="+mn-cs"/>
              </a:rPr>
              <a:t>cole maternelle, ils apprennent à manipuler volontairement les sons, à les identifier à l'oreille donc à les dissocier d'autres sons, à repérer des ressemblances et des différences. Pour pouvoir s’intéresser aux syllabes et aux phonèmes, il faut que les enfants se détachent du sens des mots.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L'unité la plus aisément perceptible est la syllabe. Une fois que les enfants sont capables d'identifier des syllabes communes à plusieurs mots, de les isoler, ils peuvent alors s'attacher à repérer des éléments plus petits qui entrent dans la composition des syllabes. Parce que les sons-voyelles sont plus aisés à percevoir que les sons-consonnes et qu'ils constituent parfois des syllabes, c'est par eux qu'il convient de commencer sans vouloir faire identifier tous ceux qui existent en français et sans exclure de faire percevoir quelques sons-consonnes parmi les plus accessibles.</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Pour développer la conscience phonologique, l'enseignant habitue les enfants à décomposer volontairement ce qu'ils entendent en syllabes orales : en utilisant le frappé d'une suite sonore, en « découpant » oralement des mots connus en syllabes, en repérant une syllabe identique dans des mots à deux syllabes, puis en intervertissant des syllabes, toujours sans support matériel, ni écrit ni imagé. Ces jeux phoniques peuvent être pratiqués en grand groupe, mais l'enseignant privilégie l'organisation en petits groupes pour des enfants qui participent peu ou avec difficulté́ en grand groupe. Dans le courant de la grande section, il consacre des séances courtes de manière régulière à ces jeux, en particulier avec les enfants pour lesquels il ne repère pas d’</a:t>
            </a:r>
            <a:r>
              <a:rPr lang="fr-FR" dirty="0"/>
              <a:t>é</a:t>
            </a:r>
            <a:r>
              <a:rPr lang="fr-FR" sz="1200" kern="1200" dirty="0">
                <a:solidFill>
                  <a:schemeClr val="tx1"/>
                </a:solidFill>
                <a:effectLst/>
                <a:latin typeface="+mn-lt"/>
                <a:ea typeface="+mn-ea"/>
                <a:cs typeface="+mn-cs"/>
              </a:rPr>
              <a:t>volution dans les essais d’</a:t>
            </a:r>
            <a:r>
              <a:rPr lang="fr-FR" dirty="0"/>
              <a:t>é</a:t>
            </a:r>
            <a:r>
              <a:rPr lang="fr-FR" sz="1200" kern="1200" dirty="0">
                <a:solidFill>
                  <a:schemeClr val="tx1"/>
                </a:solidFill>
                <a:effectLst/>
                <a:latin typeface="+mn-lt"/>
                <a:ea typeface="+mn-ea"/>
                <a:cs typeface="+mn-cs"/>
              </a:rPr>
              <a:t>criture. Pour ceux qui en sont capables, des activités similaires peuvent être amorcées sur des sons-voyelles - notamment ceux qui constituent une syllabe dans les mots fréquentés - et quelques sons-consonnes. Ces jeux et activités structurées sur les constituants sonores de la langue n'occupent qu'une part des activités langagières.</a:t>
            </a:r>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3</a:t>
            </a:fld>
            <a:endParaRPr lang="fr-FR"/>
          </a:p>
        </p:txBody>
      </p:sp>
    </p:spTree>
    <p:extLst>
      <p:ext uri="{BB962C8B-B14F-4D97-AF65-F5344CB8AC3E}">
        <p14:creationId xmlns:p14="http://schemas.microsoft.com/office/powerpoint/2010/main" val="298156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priorité départementale au vu des résultats sur ce sujet aux évaluations  début CP. Même si les évaluations ne sont pas destinées à mesurer les acquis des élèves, mais qu’elles servent à indiquer de façon prédictive les compétences qui sont à travailler particulièrement pour chaque élève afin de construire la compétence globale de lecture-écriture.</a:t>
            </a:r>
          </a:p>
          <a:p>
            <a:endParaRPr lang="fr-FR" dirty="0"/>
          </a:p>
          <a:p>
            <a:r>
              <a:rPr lang="fr-FR" dirty="0"/>
              <a:t>La finalité de la lecture est la compréhension : d’après les travaux de recherche, le niveau de compréhension du langage écrit dépend principalement de la maîtrise de deux autres compétences : le niveau de compréhension du langage oral et le degré d’automatisation des procédures d’identification des mots écrits.</a:t>
            </a: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4</a:t>
            </a:fld>
            <a:endParaRPr lang="fr-FR"/>
          </a:p>
        </p:txBody>
      </p:sp>
    </p:spTree>
    <p:extLst>
      <p:ext uri="{BB962C8B-B14F-4D97-AF65-F5344CB8AC3E}">
        <p14:creationId xmlns:p14="http://schemas.microsoft.com/office/powerpoint/2010/main" val="427647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Compétence évaluée</a:t>
            </a:r>
            <a:r>
              <a:rPr lang="fr-FR" dirty="0"/>
              <a:t> : discriminer des sons</a:t>
            </a:r>
          </a:p>
          <a:p>
            <a:r>
              <a:rPr lang="fr-FR" dirty="0"/>
              <a:t>Activité : entourer la lettre qui correspond au son du premier phonème d’un mot dicté</a:t>
            </a:r>
          </a:p>
          <a:p>
            <a:r>
              <a:rPr lang="fr-FR" dirty="0"/>
              <a:t>Consigne de passation : je vais dire les cinq lettres de chaque ligne. Ensuite je vais dire un mot. Ecoutez bien le son au début de ce mot. Entourez la lettre qui correspond à ce son. Je vais répéter deux fois</a:t>
            </a:r>
          </a:p>
          <a:p>
            <a:r>
              <a:rPr lang="fr-FR" dirty="0"/>
              <a:t>Nous allons faire un exemple ensemble-mettez votre doigt sur le rond noir-les cinq lettres sont m n b d et f entourez la lettre qui correspond au son que vous entendez au début du mot feuille;</a:t>
            </a:r>
          </a:p>
          <a:p>
            <a:r>
              <a:rPr lang="fr-FR" dirty="0"/>
              <a:t>On entend (f) au début du mot feuille, c’est le « f » qui fait le son (f), il fallait donc entourer la lettre « f »</a:t>
            </a:r>
          </a:p>
          <a:p>
            <a:r>
              <a:rPr lang="fr-FR" dirty="0"/>
              <a:t>Poule-dent-fil-lune-</a:t>
            </a:r>
          </a:p>
          <a:p>
            <a:r>
              <a:rPr lang="fr-FR" dirty="0"/>
              <a:t>Mal-bon-rose-sol-tard-vol</a:t>
            </a:r>
          </a:p>
          <a:p>
            <a:endParaRPr lang="fr-FR" dirty="0"/>
          </a:p>
          <a:p>
            <a:r>
              <a:rPr lang="fr-FR" sz="1200" b="1" kern="1200" dirty="0">
                <a:solidFill>
                  <a:schemeClr val="tx1"/>
                </a:solidFill>
                <a:effectLst/>
                <a:latin typeface="+mn-lt"/>
                <a:ea typeface="+mn-ea"/>
                <a:cs typeface="+mn-cs"/>
              </a:rPr>
              <a:t>Type de difficultés rencontrées généralement par les élèves</a:t>
            </a:r>
          </a:p>
          <a:p>
            <a:r>
              <a:rPr lang="fr-FR" sz="1200" b="1" kern="1200" dirty="0">
                <a:solidFill>
                  <a:schemeClr val="tx1"/>
                </a:solidFill>
                <a:effectLst/>
                <a:latin typeface="+mn-lt"/>
                <a:ea typeface="+mn-ea"/>
                <a:cs typeface="+mn-cs"/>
              </a:rPr>
              <a:t>Langage</a:t>
            </a:r>
          </a:p>
          <a:p>
            <a:pPr lvl="0"/>
            <a:r>
              <a:rPr lang="fr-FR" sz="1200" kern="1200" dirty="0">
                <a:solidFill>
                  <a:schemeClr val="tx1"/>
                </a:solidFill>
                <a:effectLst/>
                <a:latin typeface="+mn-lt"/>
                <a:ea typeface="+mn-ea"/>
                <a:cs typeface="+mn-cs"/>
              </a:rPr>
              <a:t>L’élève a des difficultés à segmenter une syllabe simple comme TA.</a:t>
            </a:r>
          </a:p>
          <a:p>
            <a:pPr lvl="0"/>
            <a:r>
              <a:rPr lang="fr-FR" sz="1200" kern="1200" dirty="0">
                <a:solidFill>
                  <a:schemeClr val="tx1"/>
                </a:solidFill>
                <a:effectLst/>
                <a:latin typeface="+mn-lt"/>
                <a:ea typeface="+mn-ea"/>
                <a:cs typeface="+mn-cs"/>
              </a:rPr>
              <a:t>L’élève a des difficultés à fusionner deux sons comme &lt;</a:t>
            </a:r>
            <a:r>
              <a:rPr lang="fr-FR" sz="1200" kern="1200" dirty="0" err="1">
                <a:solidFill>
                  <a:schemeClr val="tx1"/>
                </a:solidFill>
                <a:effectLst/>
                <a:latin typeface="+mn-lt"/>
                <a:ea typeface="+mn-ea"/>
                <a:cs typeface="+mn-cs"/>
              </a:rPr>
              <a:t>T</a:t>
            </a:r>
            <a:r>
              <a:rPr lang="fr-FR" sz="1200" kern="1200" dirty="0">
                <a:solidFill>
                  <a:schemeClr val="tx1"/>
                </a:solidFill>
                <a:effectLst/>
                <a:latin typeface="+mn-lt"/>
                <a:ea typeface="+mn-ea"/>
                <a:cs typeface="+mn-cs"/>
              </a:rPr>
              <a:t>&gt; et &lt;O&gt;.</a:t>
            </a:r>
          </a:p>
          <a:p>
            <a:pPr lvl="0"/>
            <a:r>
              <a:rPr lang="fr-FR" sz="1200" kern="1200" dirty="0">
                <a:solidFill>
                  <a:schemeClr val="tx1"/>
                </a:solidFill>
                <a:effectLst/>
                <a:latin typeface="+mn-lt"/>
                <a:ea typeface="+mn-ea"/>
                <a:cs typeface="+mn-cs"/>
              </a:rPr>
              <a:t>L’élève inverse des sons quand on lui demande de segmenter une syllabe de structure voyelle-consonne (VC) ou lors d’une fusion VC.</a:t>
            </a:r>
          </a:p>
          <a:p>
            <a:pPr lvl="0"/>
            <a:r>
              <a:rPr lang="fr-FR" sz="1200" kern="1200" dirty="0">
                <a:solidFill>
                  <a:schemeClr val="tx1"/>
                </a:solidFill>
                <a:effectLst/>
                <a:latin typeface="+mn-lt"/>
                <a:ea typeface="+mn-ea"/>
                <a:cs typeface="+mn-cs"/>
              </a:rPr>
              <a:t>L’élève a des difficultés à différencier le phonème de la syllabe.</a:t>
            </a:r>
          </a:p>
          <a:p>
            <a:pPr lvl="0"/>
            <a:r>
              <a:rPr lang="fr-FR" sz="1200" kern="1200" dirty="0">
                <a:solidFill>
                  <a:schemeClr val="tx1"/>
                </a:solidFill>
                <a:effectLst/>
                <a:latin typeface="+mn-lt"/>
                <a:ea typeface="+mn-ea"/>
                <a:cs typeface="+mn-cs"/>
              </a:rPr>
              <a:t>L’élève confond des phonèmes proches au niveau sonore (/p/-/</a:t>
            </a:r>
            <a:r>
              <a:rPr lang="fr-FR" sz="1200" kern="1200" dirty="0" err="1">
                <a:solidFill>
                  <a:schemeClr val="tx1"/>
                </a:solidFill>
                <a:effectLst/>
                <a:latin typeface="+mn-lt"/>
                <a:ea typeface="+mn-ea"/>
                <a:cs typeface="+mn-cs"/>
              </a:rPr>
              <a:t>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a:t>
            </a:r>
            <a:r>
              <a:rPr lang="fr-FR" sz="1200" kern="1200" dirty="0">
                <a:solidFill>
                  <a:schemeClr val="tx1"/>
                </a:solidFill>
                <a:effectLst/>
                <a:latin typeface="+mn-lt"/>
                <a:ea typeface="+mn-ea"/>
                <a:cs typeface="+mn-cs"/>
              </a:rPr>
              <a:t>/-/d/, /f/-/s/, /f/-/v/, /s/-</a:t>
            </a:r>
          </a:p>
          <a:p>
            <a:r>
              <a:rPr lang="fr-FR" sz="1200" kern="1200" dirty="0">
                <a:solidFill>
                  <a:schemeClr val="tx1"/>
                </a:solidFill>
                <a:effectLst/>
                <a:latin typeface="+mn-lt"/>
                <a:ea typeface="+mn-ea"/>
                <a:cs typeface="+mn-cs"/>
              </a:rPr>
              <a:t>/z/…).</a:t>
            </a:r>
          </a:p>
          <a:p>
            <a:pPr lvl="0"/>
            <a:r>
              <a:rPr lang="fr-FR" sz="1200" kern="1200" dirty="0">
                <a:solidFill>
                  <a:schemeClr val="tx1"/>
                </a:solidFill>
                <a:effectLst/>
                <a:latin typeface="+mn-lt"/>
                <a:ea typeface="+mn-ea"/>
                <a:cs typeface="+mn-cs"/>
              </a:rPr>
              <a:t>L’élève a des difficultés de segmentation des mots en phonèmes (ces difficultés sont fonction du type de mot : il est plus facile de supprimer le phonème au début de « gare » que celui au début de « gras »).</a:t>
            </a:r>
          </a:p>
          <a:p>
            <a:r>
              <a:rPr lang="fr-FR" sz="1200" b="1" kern="1200" dirty="0">
                <a:solidFill>
                  <a:schemeClr val="tx1"/>
                </a:solidFill>
                <a:effectLst/>
                <a:latin typeface="+mn-lt"/>
                <a:ea typeface="+mn-ea"/>
                <a:cs typeface="+mn-cs"/>
              </a:rPr>
              <a:t>Mémoire</a:t>
            </a:r>
          </a:p>
          <a:p>
            <a:pPr lvl="0"/>
            <a:r>
              <a:rPr lang="fr-FR" sz="1200" kern="1200" dirty="0">
                <a:solidFill>
                  <a:schemeClr val="tx1"/>
                </a:solidFill>
                <a:effectLst/>
                <a:latin typeface="+mn-lt"/>
                <a:ea typeface="+mn-ea"/>
                <a:cs typeface="+mn-cs"/>
              </a:rPr>
              <a:t>L’élève a des difficultés de mémorisation immédiate (ses résultats sont fonction du nombre de phonèmes).</a:t>
            </a:r>
          </a:p>
          <a:p>
            <a:endParaRPr lang="fr-FR" dirty="0"/>
          </a:p>
          <a:p>
            <a:r>
              <a:rPr lang="fr-FR" dirty="0"/>
              <a:t>	</a:t>
            </a:r>
          </a:p>
          <a:p>
            <a:r>
              <a:rPr lang="fr-FR" dirty="0"/>
              <a:t>Ces compétences sont systémiques : elles se complètent, se répondent et sont à enseigner/à apprendre en parallèle. Quand l’une fait défaut, l’enfant ne dispose pas de tous les moyens pour entrer dans la lecture/écriture. Il est donc capital pour l’enseignant de disposer d’éléments de diagnostique ainsi que d’outils d’évaluation précis pour apprécier le degré de maîtrise de chaque composante, pour chaque enfant. Ce que rend plus aisé l’effectif à 12.</a:t>
            </a:r>
          </a:p>
          <a:p>
            <a:r>
              <a:rPr lang="fr-FR" dirty="0"/>
              <a:t>De tels outils sont disponibles: indicateurs de 50 pages.</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5</a:t>
            </a:fld>
            <a:endParaRPr lang="fr-FR"/>
          </a:p>
        </p:txBody>
      </p:sp>
    </p:spTree>
    <p:extLst>
      <p:ext uri="{BB962C8B-B14F-4D97-AF65-F5344CB8AC3E}">
        <p14:creationId xmlns:p14="http://schemas.microsoft.com/office/powerpoint/2010/main" val="59508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 Le dispositif </a:t>
            </a:r>
            <a:r>
              <a:rPr lang="fr-FR" sz="1200" kern="1200" dirty="0" err="1">
                <a:solidFill>
                  <a:schemeClr val="tx1"/>
                </a:solidFill>
                <a:effectLst/>
                <a:latin typeface="+mn-lt"/>
                <a:ea typeface="+mn-ea"/>
                <a:cs typeface="+mn-cs"/>
              </a:rPr>
              <a:t>ÉvalAide</a:t>
            </a:r>
            <a:r>
              <a:rPr lang="fr-FR" sz="1200" kern="1200" dirty="0">
                <a:solidFill>
                  <a:schemeClr val="tx1"/>
                </a:solidFill>
                <a:effectLst/>
                <a:latin typeface="+mn-lt"/>
                <a:ea typeface="+mn-ea"/>
                <a:cs typeface="+mn-cs"/>
              </a:rPr>
              <a:t> évalue les </a:t>
            </a:r>
            <a:r>
              <a:rPr lang="fr-FR" sz="1200" b="1" kern="1200" dirty="0">
                <a:solidFill>
                  <a:schemeClr val="tx1"/>
                </a:solidFill>
                <a:effectLst/>
                <a:latin typeface="+mn-lt"/>
                <a:ea typeface="+mn-ea"/>
                <a:cs typeface="+mn-cs"/>
              </a:rPr>
              <a:t>compétences cognitives de tous les élèves français en début et en milieu de CP ainsi qu’en début de CE1.</a:t>
            </a:r>
            <a:r>
              <a:rPr lang="fr-FR" sz="1200" kern="1200" dirty="0">
                <a:solidFill>
                  <a:schemeClr val="tx1"/>
                </a:solidFill>
                <a:effectLst/>
                <a:latin typeface="+mn-lt"/>
                <a:ea typeface="+mn-ea"/>
                <a:cs typeface="+mn-cs"/>
              </a:rPr>
              <a:t> L’</a:t>
            </a:r>
            <a:r>
              <a:rPr lang="fr-FR" sz="1200" u="sng" kern="1200" dirty="0">
                <a:solidFill>
                  <a:schemeClr val="tx1"/>
                </a:solidFill>
                <a:effectLst/>
                <a:latin typeface="+mn-lt"/>
                <a:ea typeface="+mn-ea"/>
                <a:cs typeface="+mn-cs"/>
              </a:rPr>
              <a:t>objectif</a:t>
            </a:r>
            <a:r>
              <a:rPr lang="fr-FR" sz="1200" kern="1200" dirty="0">
                <a:solidFill>
                  <a:schemeClr val="tx1"/>
                </a:solidFill>
                <a:effectLst/>
                <a:latin typeface="+mn-lt"/>
                <a:ea typeface="+mn-ea"/>
                <a:cs typeface="+mn-cs"/>
              </a:rPr>
              <a:t> est </a:t>
            </a:r>
            <a:r>
              <a:rPr lang="fr-FR" sz="1200" u="sng" kern="1200" dirty="0">
                <a:solidFill>
                  <a:schemeClr val="tx1"/>
                </a:solidFill>
                <a:effectLst/>
                <a:latin typeface="+mn-lt"/>
                <a:ea typeface="+mn-ea"/>
                <a:cs typeface="+mn-cs"/>
              </a:rPr>
              <a:t>d’identifier les besoins spécifiques de chaque élève afin de mieux adapter l’intervention pédagogique des enseignants</a:t>
            </a:r>
            <a:r>
              <a:rPr lang="fr-FR" sz="1200" kern="1200" dirty="0">
                <a:solidFill>
                  <a:schemeClr val="tx1"/>
                </a:solidFill>
                <a:effectLst/>
                <a:latin typeface="+mn-lt"/>
                <a:ea typeface="+mn-ea"/>
                <a:cs typeface="+mn-cs"/>
              </a:rPr>
              <a:t>. Les évaluations fournissent des </a:t>
            </a:r>
            <a:r>
              <a:rPr lang="fr-FR" sz="1200" b="1" kern="1200" dirty="0">
                <a:solidFill>
                  <a:schemeClr val="tx1"/>
                </a:solidFill>
                <a:effectLst/>
                <a:latin typeface="+mn-lt"/>
                <a:ea typeface="+mn-ea"/>
                <a:cs typeface="+mn-cs"/>
              </a:rPr>
              <a:t>repères précis sur les acquis et les progrès de chaque élève dans différents domaines du langage</a:t>
            </a:r>
            <a:r>
              <a:rPr lang="fr-FR" sz="1200" kern="1200" dirty="0">
                <a:solidFill>
                  <a:schemeClr val="tx1"/>
                </a:solidFill>
                <a:effectLst/>
                <a:latin typeface="+mn-lt"/>
                <a:ea typeface="+mn-ea"/>
                <a:cs typeface="+mn-cs"/>
              </a:rPr>
              <a:t> et des mathématiques.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Pour chaque test, nous indiquons ses </a:t>
            </a:r>
            <a:r>
              <a:rPr lang="fr-FR" sz="1200" b="1" kern="1200" dirty="0">
                <a:solidFill>
                  <a:schemeClr val="tx1"/>
                </a:solidFill>
                <a:effectLst/>
                <a:latin typeface="+mn-lt"/>
                <a:ea typeface="+mn-ea"/>
                <a:cs typeface="+mn-cs"/>
              </a:rPr>
              <a:t>fondements scientifiques</a:t>
            </a:r>
            <a:r>
              <a:rPr lang="fr-FR" sz="1200" kern="1200" dirty="0">
                <a:solidFill>
                  <a:schemeClr val="tx1"/>
                </a:solidFill>
                <a:effectLst/>
                <a:latin typeface="+mn-lt"/>
                <a:ea typeface="+mn-ea"/>
                <a:cs typeface="+mn-cs"/>
              </a:rPr>
              <a:t> et son </a:t>
            </a:r>
            <a:r>
              <a:rPr lang="fr-FR" sz="1200" b="1" kern="1200" dirty="0">
                <a:solidFill>
                  <a:schemeClr val="tx1"/>
                </a:solidFill>
                <a:effectLst/>
                <a:latin typeface="+mn-lt"/>
                <a:ea typeface="+mn-ea"/>
                <a:cs typeface="+mn-cs"/>
              </a:rPr>
              <a:t>intérêt pour détecter ou anticiper d’éventuelles difficultés scolaires afin de minimiser le délai entre le diagnostic et l’intervention pédagogique.</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Grâce au dispositif national </a:t>
            </a:r>
            <a:r>
              <a:rPr lang="fr-FR" sz="1200" kern="1200" dirty="0" err="1">
                <a:solidFill>
                  <a:schemeClr val="tx1"/>
                </a:solidFill>
                <a:effectLst/>
                <a:latin typeface="+mn-lt"/>
                <a:ea typeface="+mn-ea"/>
                <a:cs typeface="+mn-cs"/>
              </a:rPr>
              <a:t>ÉvalAide</a:t>
            </a:r>
            <a:r>
              <a:rPr lang="fr-FR" sz="1200" kern="1200" dirty="0">
                <a:solidFill>
                  <a:schemeClr val="tx1"/>
                </a:solidFill>
                <a:effectLst/>
                <a:latin typeface="+mn-lt"/>
                <a:ea typeface="+mn-ea"/>
                <a:cs typeface="+mn-cs"/>
              </a:rPr>
              <a:t>, les enseignants peuvent </a:t>
            </a:r>
            <a:r>
              <a:rPr lang="fr-FR" sz="1200" b="1" kern="1200" dirty="0">
                <a:solidFill>
                  <a:schemeClr val="tx1"/>
                </a:solidFill>
                <a:effectLst/>
                <a:latin typeface="+mn-lt"/>
                <a:ea typeface="+mn-ea"/>
                <a:cs typeface="+mn-cs"/>
              </a:rPr>
              <a:t>déterminer précisément où les compétences de leurs élèves se situent,</a:t>
            </a:r>
            <a:r>
              <a:rPr lang="fr-FR" sz="1200" kern="1200" dirty="0">
                <a:solidFill>
                  <a:schemeClr val="tx1"/>
                </a:solidFill>
                <a:effectLst/>
                <a:latin typeface="+mn-lt"/>
                <a:ea typeface="+mn-ea"/>
                <a:cs typeface="+mn-cs"/>
              </a:rPr>
              <a:t> non seulement au sein de leur classe et de leur établissement, mais également par rapport à tous les élèves français. </a:t>
            </a:r>
            <a:r>
              <a:rPr lang="fr-FR" sz="1200" b="1" kern="1200" dirty="0">
                <a:solidFill>
                  <a:schemeClr val="tx1"/>
                </a:solidFill>
                <a:effectLst/>
                <a:latin typeface="+mn-lt"/>
                <a:ea typeface="+mn-ea"/>
                <a:cs typeface="+mn-cs"/>
              </a:rPr>
              <a:t>Disposer d’une référence nationale est un moyen pour lutter contre les inégalités territoriales,</a:t>
            </a:r>
            <a:r>
              <a:rPr lang="fr-FR" sz="1200" kern="1200" dirty="0">
                <a:solidFill>
                  <a:schemeClr val="tx1"/>
                </a:solidFill>
                <a:effectLst/>
                <a:latin typeface="+mn-lt"/>
                <a:ea typeface="+mn-ea"/>
                <a:cs typeface="+mn-cs"/>
              </a:rPr>
              <a:t> et contre les inégalités dans leur ensemble. »</a:t>
            </a:r>
          </a:p>
          <a:p>
            <a:endParaRPr lang="fr-FR" sz="1200" kern="1200" dirty="0">
              <a:solidFill>
                <a:schemeClr val="tx1"/>
              </a:solidFill>
              <a:effectLst/>
              <a:latin typeface="+mn-lt"/>
              <a:ea typeface="+mn-ea"/>
              <a:cs typeface="+mn-cs"/>
            </a:endParaRPr>
          </a:p>
          <a:p>
            <a:r>
              <a:rPr lang="fr-FR" sz="1200" i="1" u="sng" kern="1200" dirty="0">
                <a:solidFill>
                  <a:schemeClr val="tx1"/>
                </a:solidFill>
                <a:effectLst/>
                <a:latin typeface="+mn-lt"/>
                <a:ea typeface="+mn-ea"/>
                <a:cs typeface="+mn-cs"/>
              </a:rPr>
              <a:t>Évaluer pour mieux aider - </a:t>
            </a:r>
            <a:r>
              <a:rPr lang="fr-FR" sz="1200" i="1" u="sng" kern="1200" dirty="0" err="1">
                <a:solidFill>
                  <a:schemeClr val="tx1"/>
                </a:solidFill>
                <a:effectLst/>
                <a:latin typeface="+mn-lt"/>
                <a:ea typeface="+mn-ea"/>
                <a:cs typeface="+mn-cs"/>
              </a:rPr>
              <a:t>ÉvalAide</a:t>
            </a:r>
            <a:r>
              <a:rPr lang="fr-FR" sz="1200" i="1" u="sng" kern="1200" dirty="0">
                <a:solidFill>
                  <a:schemeClr val="tx1"/>
                </a:solidFill>
                <a:effectLst/>
                <a:latin typeface="+mn-lt"/>
                <a:ea typeface="+mn-ea"/>
                <a:cs typeface="+mn-cs"/>
              </a:rPr>
              <a:t>, un dispositif scientifique de prévention des difficultés en lecture et en mathématiques</a:t>
            </a:r>
            <a:r>
              <a:rPr lang="fr-FR" sz="1200" i="0" u="none" kern="1200" dirty="0">
                <a:solidFill>
                  <a:schemeClr val="tx1"/>
                </a:solidFill>
                <a:effectLst/>
                <a:latin typeface="+mn-lt"/>
                <a:ea typeface="+mn-ea"/>
                <a:cs typeface="+mn-cs"/>
              </a:rPr>
              <a:t>, page</a:t>
            </a:r>
            <a:r>
              <a:rPr lang="fr-FR" sz="1200" i="0" u="none" kern="1200" baseline="0" dirty="0">
                <a:solidFill>
                  <a:schemeClr val="tx1"/>
                </a:solidFill>
                <a:effectLst/>
                <a:latin typeface="+mn-lt"/>
                <a:ea typeface="+mn-ea"/>
                <a:cs typeface="+mn-cs"/>
              </a:rPr>
              <a:t> 1</a:t>
            </a:r>
            <a:r>
              <a:rPr lang="fr-FR" sz="1200" kern="1200" dirty="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6</a:t>
            </a:fld>
            <a:endParaRPr lang="fr-FR"/>
          </a:p>
        </p:txBody>
      </p:sp>
    </p:spTree>
    <p:extLst>
      <p:ext uri="{BB962C8B-B14F-4D97-AF65-F5344CB8AC3E}">
        <p14:creationId xmlns:p14="http://schemas.microsoft.com/office/powerpoint/2010/main" val="123120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semble nécessaire de se doter d’outils d’observations </a:t>
            </a:r>
            <a:r>
              <a:rPr lang="fr-FR" dirty="0" err="1"/>
              <a:t>critériés</a:t>
            </a:r>
            <a:r>
              <a:rPr lang="fr-FR" dirty="0"/>
              <a:t> afin d’identifier les réussites ainsi que les obstacles que les enfants rencontrent.</a:t>
            </a:r>
          </a:p>
          <a:p>
            <a:r>
              <a:rPr lang="fr-FR" dirty="0"/>
              <a:t>L’observation fine est facilitée dans une classe à effectif réduit – analyser les fragilités et ou difficultés des élèves permet alors de mettre en œuvre des modalités d’organisation des apprentissages spécifiques et différenciées.</a:t>
            </a: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7</a:t>
            </a:fld>
            <a:endParaRPr lang="fr-FR"/>
          </a:p>
        </p:txBody>
      </p:sp>
    </p:spTree>
    <p:extLst>
      <p:ext uri="{BB962C8B-B14F-4D97-AF65-F5344CB8AC3E}">
        <p14:creationId xmlns:p14="http://schemas.microsoft.com/office/powerpoint/2010/main" val="345185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 observables en lien avec les attendus de fin d’école maternelle se déclinent sur tout le parcours de l’élève- et peuvent donc faire l’objet d’une réflexion d’équipe afin de mettre en œuvre des progressions et des outils de suivi des élèves et d’être en mesure d’agir vite auprès des élèves qui en montreraient le besoin.</a:t>
            </a:r>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8</a:t>
            </a:fld>
            <a:endParaRPr lang="fr-FR"/>
          </a:p>
        </p:txBody>
      </p:sp>
    </p:spTree>
    <p:extLst>
      <p:ext uri="{BB962C8B-B14F-4D97-AF65-F5344CB8AC3E}">
        <p14:creationId xmlns:p14="http://schemas.microsoft.com/office/powerpoint/2010/main" val="9970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acquisitions progressivement réalisées à l’école maternelle sont déterminantes pour la maîtrise future des savoirs fondamentaux. Le besoin d'exploration et de découverte des jeunes élèves est stimulé par les professeurs et leur permet de les conduire vers la maîtrise de compétences et de connaissances nouvelles. La place accordée aux activités permettant de découvrir, de manipuler, expérimenter, de jouer, d’échanger, entre élèves et avec les adultes, est réaffirmée.</a:t>
            </a:r>
            <a:br>
              <a:rPr lang="fr-FR" dirty="0"/>
            </a:br>
            <a:r>
              <a:rPr lang="fr-FR" dirty="0"/>
              <a:t>La connaissance et la manipulation des unités sonores de la langue française font l'objet d'un enseignement progressif. Dès la petite section, la construction d'une conscience phonologique est régulièrement travaillée. Elle se structure jusqu'à la grande section par des activités appropriées. La connaissance du nom des lettres et du son qu'elles produisent est progressivement enseignée.</a:t>
            </a:r>
          </a:p>
          <a:p>
            <a:endParaRPr lang="fr-FR" dirty="0"/>
          </a:p>
          <a:p>
            <a:r>
              <a:rPr lang="fr-FR" dirty="0"/>
              <a:t>Ce travail s’inscrit dans un cadre global et systémique d’apprentissage illustré par le schéma suivant présentant les 5 piliers de la lecture :</a:t>
            </a:r>
          </a:p>
          <a:p>
            <a:endParaRPr lang="fr-FR" dirty="0"/>
          </a:p>
        </p:txBody>
      </p:sp>
      <p:sp>
        <p:nvSpPr>
          <p:cNvPr id="4" name="Espace réservé du numéro de diapositive 3"/>
          <p:cNvSpPr>
            <a:spLocks noGrp="1"/>
          </p:cNvSpPr>
          <p:nvPr>
            <p:ph type="sldNum" sz="quarter" idx="5"/>
          </p:nvPr>
        </p:nvSpPr>
        <p:spPr/>
        <p:txBody>
          <a:bodyPr/>
          <a:lstStyle/>
          <a:p>
            <a:fld id="{833CA17F-E058-422B-B30E-F04B5EB521AC}" type="slidenum">
              <a:rPr lang="fr-FR" smtClean="0"/>
              <a:t>9</a:t>
            </a:fld>
            <a:endParaRPr lang="fr-FR"/>
          </a:p>
        </p:txBody>
      </p:sp>
    </p:spTree>
    <p:extLst>
      <p:ext uri="{BB962C8B-B14F-4D97-AF65-F5344CB8AC3E}">
        <p14:creationId xmlns:p14="http://schemas.microsoft.com/office/powerpoint/2010/main" val="172237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fr-FR"/>
              <a:t>Modifiez le style du titre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tx1">
                    <a:lumMod val="65000"/>
                    <a:lumOff val="35000"/>
                  </a:schemeClr>
                </a:solidFill>
              </a:defRPr>
            </a:lvl1pPr>
          </a:lstStyle>
          <a:p>
            <a:fld id="{9334D819-9F07-4261-B09B-9E467E5D9002}" type="datetimeFigureOut">
              <a:rPr lang="en-US" smtClean="0"/>
              <a:pPr/>
              <a:t>3/25/21</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tx1">
                    <a:lumMod val="65000"/>
                    <a:lumOff val="35000"/>
                  </a:schemeClr>
                </a:solidFill>
              </a:defRPr>
            </a:lvl1pPr>
          </a:lstStyle>
          <a:p>
            <a:fld id="{71766878-3199-4EAB-94E7-2D6D11070E14}" type="slidenum">
              <a:rPr lang="en-US" smtClean="0"/>
              <a:pPr/>
              <a:t>‹N°›</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3436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588352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701794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fr-FR"/>
              <a:t>Modifiez le style du titre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tx1">
                    <a:lumMod val="65000"/>
                    <a:lumOff val="35000"/>
                  </a:schemeClr>
                </a:solidFill>
              </a:defRPr>
            </a:lvl1pPr>
          </a:lstStyle>
          <a:p>
            <a:fld id="{9334D819-9F07-4261-B09B-9E467E5D9002}" type="datetimeFigureOut">
              <a:rPr lang="en-US" smtClean="0"/>
              <a:pPr/>
              <a:t>3/25/21</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tx1">
                    <a:lumMod val="65000"/>
                    <a:lumOff val="35000"/>
                  </a:schemeClr>
                </a:solidFill>
              </a:defRPr>
            </a:lvl1pPr>
          </a:lstStyle>
          <a:p>
            <a:fld id="{71766878-3199-4EAB-94E7-2D6D11070E14}" type="slidenum">
              <a:rPr lang="en-US" smtClean="0"/>
              <a:pPr/>
              <a:t>‹N°›</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0" y="0"/>
            <a:ext cx="2125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8365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3832630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smtClean="0"/>
              <a:pPr/>
              <a:t>3/25/21</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1766878-3199-4EAB-94E7-2D6D11070E14}" type="slidenum">
              <a:rPr lang="en-US" smtClean="0"/>
              <a:pPr/>
              <a:t>‹N°›</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p:cNvGrpSpPr/>
          <p:nvPr/>
        </p:nvGrpSpPr>
        <p:grpSpPr>
          <a:xfrm>
            <a:off x="0" y="0"/>
            <a:ext cx="2110979" cy="6858000"/>
            <a:chOff x="0" y="0"/>
            <a:chExt cx="2110979" cy="6858000"/>
          </a:xfrm>
        </p:grpSpPr>
        <p:sp>
          <p:nvSpPr>
            <p:cNvPr id="9" name="Freeform 8"/>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450911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pPr/>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543291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941832" y="2909102"/>
            <a:ext cx="3611880" cy="299639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975398" y="2909102"/>
            <a:ext cx="3611880" cy="299639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pPr/>
              <a:t>3/25/21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036053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pPr/>
              <a:t>3/25/21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657281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pPr/>
              <a:t>3/25/21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03828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smtClean="0"/>
              <a:pPr/>
              <a:t>3/25/21</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71766878-3199-4EAB-94E7-2D6D11070E14}" type="slidenum">
              <a:rPr lang="en-US" smtClean="0"/>
              <a:pPr/>
              <a:t>‹N°›</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566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3954928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11" name="Freeform 11"/>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74463" y="6375679"/>
            <a:ext cx="924342" cy="348462"/>
          </a:xfrm>
        </p:spPr>
        <p:txBody>
          <a:bodyPr/>
          <a:lstStyle/>
          <a:p>
            <a:fld id="{9334D819-9F07-4261-B09B-9E467E5D9002}" type="datetimeFigureOut">
              <a:rPr lang="en-US" smtClean="0"/>
              <a:pPr/>
              <a:t>3/25/21</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71766878-3199-4EAB-94E7-2D6D11070E14}" type="slidenum">
              <a:rPr lang="en-US" smtClean="0"/>
              <a:pPr/>
              <a:t>‹N°›</a:t>
            </a:fld>
            <a:endParaRPr lang="en-US" dirty="0"/>
          </a:p>
        </p:txBody>
      </p:sp>
      <p:sp>
        <p:nvSpPr>
          <p:cNvPr id="13" name="Rectangle 12"/>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7918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38077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3/25/21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‹N°›</a:t>
            </a:fld>
            <a:endParaRPr lang="en-US" dirty="0"/>
          </a:p>
        </p:txBody>
      </p:sp>
    </p:spTree>
    <p:extLst>
      <p:ext uri="{BB962C8B-B14F-4D97-AF65-F5344CB8AC3E}">
        <p14:creationId xmlns:p14="http://schemas.microsoft.com/office/powerpoint/2010/main" val="2626812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smtClean="0"/>
              <a:pPr/>
              <a:t>3/25/21</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1766878-3199-4EAB-94E7-2D6D11070E14}" type="slidenum">
              <a:rPr lang="en-US" smtClean="0"/>
              <a:pPr/>
              <a:t>‹N°›</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82127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3/25/21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561328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fr-FR"/>
              <a:t>Modifiez le style du titre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941832" y="2909102"/>
            <a:ext cx="3611880" cy="2996398"/>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975398" y="2909102"/>
            <a:ext cx="3611880" cy="2996398"/>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3/25/21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083831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3/25/21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258711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3/25/21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a:t>
            </a:fld>
            <a:endParaRPr lang="en-US" dirty="0"/>
          </a:p>
        </p:txBody>
      </p:sp>
    </p:spTree>
    <p:extLst>
      <p:ext uri="{BB962C8B-B14F-4D97-AF65-F5344CB8AC3E}">
        <p14:creationId xmlns:p14="http://schemas.microsoft.com/office/powerpoint/2010/main" val="1868142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smtClean="0"/>
              <a:t>3/25/21</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71766878-3199-4EAB-94E7-2D6D11070E14}" type="slidenum">
              <a:rPr lang="en-US" smtClean="0"/>
              <a:t>‹N°›</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2759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574463" y="6375679"/>
            <a:ext cx="924342" cy="348462"/>
          </a:xfrm>
        </p:spPr>
        <p:txBody>
          <a:bodyPr/>
          <a:lstStyle/>
          <a:p>
            <a:fld id="{9334D819-9F07-4261-B09B-9E467E5D9002}" type="datetimeFigureOut">
              <a:rPr lang="en-US" smtClean="0"/>
              <a:t>3/25/21</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71766878-3199-4EAB-94E7-2D6D11070E14}" type="slidenum">
              <a:rPr lang="en-US" smtClean="0"/>
              <a:t>‹N°›</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7951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smtClean="0"/>
              <a:pPr/>
              <a:t>3/25/21</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smtClean="0"/>
              <a:pPr/>
              <a:t>‹N°›</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1">
              <a:lumMod val="85000"/>
              <a:lumOff val="15000"/>
            </a:schemeClr>
          </a:solidFill>
          <a:ln>
            <a:noFill/>
          </a:ln>
        </p:spPr>
      </p:sp>
    </p:spTree>
    <p:extLst>
      <p:ext uri="{BB962C8B-B14F-4D97-AF65-F5344CB8AC3E}">
        <p14:creationId xmlns:p14="http://schemas.microsoft.com/office/powerpoint/2010/main" val="3457806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685800" rtl="0"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8" pos="594" userDrawn="1">
          <p15:clr>
            <a:srgbClr val="F26B43"/>
          </p15:clr>
        </p15:guide>
        <p15:guide id="9" pos="5400" userDrawn="1">
          <p15:clr>
            <a:srgbClr val="F26B43"/>
          </p15:clr>
        </p15:guide>
        <p15:guide id="10" orient="horz" pos="4008" userDrawn="1">
          <p15:clr>
            <a:srgbClr val="F26B43"/>
          </p15:clr>
        </p15:guide>
        <p15:guide id="11" orient="horz" pos="1440" userDrawn="1">
          <p15:clr>
            <a:srgbClr val="F26B43"/>
          </p15:clr>
        </p15:guide>
        <p15:guide id="12" orient="horz" pos="3720" userDrawn="1">
          <p15:clr>
            <a:srgbClr val="F26B43"/>
          </p15:clr>
        </p15:guide>
        <p15:guide id="13" orient="horz" pos="2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smtClean="0"/>
              <a:pPr/>
              <a:t>3/25/21</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smtClean="0"/>
              <a:pPr/>
              <a:t>‹N°›</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1">
              <a:lumMod val="85000"/>
              <a:lumOff val="15000"/>
            </a:schemeClr>
          </a:solidFill>
          <a:ln>
            <a:noFill/>
          </a:ln>
        </p:spPr>
      </p:sp>
    </p:spTree>
    <p:extLst>
      <p:ext uri="{BB962C8B-B14F-4D97-AF65-F5344CB8AC3E}">
        <p14:creationId xmlns:p14="http://schemas.microsoft.com/office/powerpoint/2010/main" val="33591410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685800" rtl="0"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8" pos="594">
          <p15:clr>
            <a:srgbClr val="F26B43"/>
          </p15:clr>
        </p15:guide>
        <p15:guide id="9" pos="5400">
          <p15:clr>
            <a:srgbClr val="F26B43"/>
          </p15:clr>
        </p15:guide>
        <p15:guide id="10" orient="horz" pos="4008">
          <p15:clr>
            <a:srgbClr val="F26B43"/>
          </p15:clr>
        </p15:guide>
        <p15:guide id="11" orient="horz" pos="1440">
          <p15:clr>
            <a:srgbClr val="F26B43"/>
          </p15:clr>
        </p15:guide>
        <p15:guide id="12" orient="horz" pos="3720">
          <p15:clr>
            <a:srgbClr val="F26B43"/>
          </p15:clr>
        </p15:guide>
        <p15:guide id="13"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3A772-AFB2-324A-997A-2020768D0432}"/>
              </a:ext>
            </a:extLst>
          </p:cNvPr>
          <p:cNvSpPr>
            <a:spLocks noGrp="1"/>
          </p:cNvSpPr>
          <p:nvPr>
            <p:ph type="ctrTitle"/>
          </p:nvPr>
        </p:nvSpPr>
        <p:spPr/>
        <p:txBody>
          <a:bodyPr/>
          <a:lstStyle/>
          <a:p>
            <a:r>
              <a:rPr lang="fr-FR" sz="3600" dirty="0"/>
              <a:t>Conscience phonologique</a:t>
            </a:r>
            <a:br>
              <a:rPr lang="fr-FR" dirty="0"/>
            </a:br>
            <a:r>
              <a:rPr lang="fr-FR" sz="3600" dirty="0"/>
              <a:t>conscience phonémique</a:t>
            </a:r>
            <a:br>
              <a:rPr lang="fr-FR" dirty="0"/>
            </a:br>
            <a:r>
              <a:rPr lang="fr-FR" sz="3600" dirty="0"/>
              <a:t>Principe alphabétique</a:t>
            </a:r>
            <a:endParaRPr lang="fr-FR" dirty="0"/>
          </a:p>
        </p:txBody>
      </p:sp>
      <p:sp>
        <p:nvSpPr>
          <p:cNvPr id="3" name="Sous-titre 2">
            <a:extLst>
              <a:ext uri="{FF2B5EF4-FFF2-40B4-BE49-F238E27FC236}">
                <a16:creationId xmlns:a16="http://schemas.microsoft.com/office/drawing/2014/main" id="{EA891AC5-DA1E-9144-A50F-CEA72DCFE939}"/>
              </a:ext>
            </a:extLst>
          </p:cNvPr>
          <p:cNvSpPr>
            <a:spLocks noGrp="1"/>
          </p:cNvSpPr>
          <p:nvPr>
            <p:ph type="subTitle" idx="1"/>
          </p:nvPr>
        </p:nvSpPr>
        <p:spPr/>
        <p:txBody>
          <a:bodyPr>
            <a:normAutofit/>
          </a:bodyPr>
          <a:lstStyle/>
          <a:p>
            <a:r>
              <a:rPr lang="fr-FR" dirty="0"/>
              <a:t>DISPOSITIF DES CLASSES DÉDOUBLÉES</a:t>
            </a:r>
          </a:p>
          <a:p>
            <a:r>
              <a:rPr lang="fr-FR" dirty="0"/>
              <a:t>ENSEIGNANTS DE GS</a:t>
            </a:r>
          </a:p>
        </p:txBody>
      </p:sp>
    </p:spTree>
    <p:extLst>
      <p:ext uri="{BB962C8B-B14F-4D97-AF65-F5344CB8AC3E}">
        <p14:creationId xmlns:p14="http://schemas.microsoft.com/office/powerpoint/2010/main" val="1166412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4D446A-193E-BA49-BBCA-AE6D43850EB8}"/>
              </a:ext>
            </a:extLst>
          </p:cNvPr>
          <p:cNvSpPr>
            <a:spLocks noGrp="1"/>
          </p:cNvSpPr>
          <p:nvPr>
            <p:ph type="title"/>
          </p:nvPr>
        </p:nvSpPr>
        <p:spPr>
          <a:xfrm>
            <a:off x="938758" y="382385"/>
            <a:ext cx="7633742" cy="927800"/>
          </a:xfrm>
        </p:spPr>
        <p:txBody>
          <a:bodyPr>
            <a:normAutofit/>
          </a:bodyPr>
          <a:lstStyle/>
          <a:p>
            <a:pPr algn="ctr"/>
            <a:r>
              <a:rPr lang="fr-FR" sz="4400" dirty="0"/>
              <a:t>Les cinq piliers de la lecture </a:t>
            </a:r>
          </a:p>
        </p:txBody>
      </p:sp>
      <p:pic>
        <p:nvPicPr>
          <p:cNvPr id="5" name="Espace réservé du contenu 4">
            <a:extLst>
              <a:ext uri="{FF2B5EF4-FFF2-40B4-BE49-F238E27FC236}">
                <a16:creationId xmlns:a16="http://schemas.microsoft.com/office/drawing/2014/main" id="{89543490-61FE-A947-8003-ADECD1E7DD80}"/>
              </a:ext>
            </a:extLst>
          </p:cNvPr>
          <p:cNvPicPr>
            <a:picLocks noGrp="1" noChangeAspect="1"/>
          </p:cNvPicPr>
          <p:nvPr>
            <p:ph idx="1"/>
          </p:nvPr>
        </p:nvPicPr>
        <p:blipFill>
          <a:blip r:embed="rId3"/>
          <a:stretch>
            <a:fillRect/>
          </a:stretch>
        </p:blipFill>
        <p:spPr>
          <a:xfrm>
            <a:off x="998783" y="1446663"/>
            <a:ext cx="7513146" cy="4612943"/>
          </a:xfrm>
        </p:spPr>
      </p:pic>
    </p:spTree>
    <p:extLst>
      <p:ext uri="{BB962C8B-B14F-4D97-AF65-F5344CB8AC3E}">
        <p14:creationId xmlns:p14="http://schemas.microsoft.com/office/powerpoint/2010/main" val="345769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FC245-7106-CA4E-AE8B-577859F05477}"/>
              </a:ext>
            </a:extLst>
          </p:cNvPr>
          <p:cNvSpPr>
            <a:spLocks noGrp="1"/>
          </p:cNvSpPr>
          <p:nvPr>
            <p:ph type="title"/>
          </p:nvPr>
        </p:nvSpPr>
        <p:spPr>
          <a:xfrm>
            <a:off x="938758" y="382385"/>
            <a:ext cx="7633742" cy="1350881"/>
          </a:xfrm>
        </p:spPr>
        <p:txBody>
          <a:bodyPr>
            <a:noAutofit/>
          </a:bodyPr>
          <a:lstStyle/>
          <a:p>
            <a:pPr algn="ctr"/>
            <a:r>
              <a:rPr lang="fr-FR" sz="4000" b="1" dirty="0"/>
              <a:t>Développer et entraîner </a:t>
            </a:r>
            <a:br>
              <a:rPr lang="fr-FR" sz="4000" b="1" dirty="0"/>
            </a:br>
            <a:r>
              <a:rPr lang="fr-FR" sz="4000" b="1" dirty="0"/>
              <a:t>la conscience phonologique</a:t>
            </a:r>
            <a:endParaRPr lang="fr-FR" sz="4000" dirty="0"/>
          </a:p>
        </p:txBody>
      </p:sp>
      <p:sp>
        <p:nvSpPr>
          <p:cNvPr id="3" name="Espace réservé du contenu 2">
            <a:extLst>
              <a:ext uri="{FF2B5EF4-FFF2-40B4-BE49-F238E27FC236}">
                <a16:creationId xmlns:a16="http://schemas.microsoft.com/office/drawing/2014/main" id="{4CB04B9A-883D-9046-9F7B-66D4AA7AD0EC}"/>
              </a:ext>
            </a:extLst>
          </p:cNvPr>
          <p:cNvSpPr>
            <a:spLocks noGrp="1"/>
          </p:cNvSpPr>
          <p:nvPr>
            <p:ph idx="1"/>
          </p:nvPr>
        </p:nvSpPr>
        <p:spPr>
          <a:xfrm>
            <a:off x="938758" y="1733266"/>
            <a:ext cx="7633742" cy="4872250"/>
          </a:xfrm>
        </p:spPr>
        <p:txBody>
          <a:bodyPr>
            <a:normAutofit lnSpcReduction="10000"/>
          </a:bodyPr>
          <a:lstStyle/>
          <a:p>
            <a:pPr marL="0" indent="0" algn="ctr">
              <a:buNone/>
            </a:pPr>
            <a:r>
              <a:rPr lang="fr-FR" sz="2400" b="1" i="1" dirty="0">
                <a:solidFill>
                  <a:schemeClr val="accent1">
                    <a:lumMod val="75000"/>
                  </a:schemeClr>
                </a:solidFill>
              </a:rPr>
              <a:t>1. De quoi parle-t-on ?</a:t>
            </a:r>
          </a:p>
          <a:p>
            <a:pPr marL="0" indent="0">
              <a:buNone/>
            </a:pPr>
            <a:r>
              <a:rPr lang="fr-FR" sz="2400" b="1" dirty="0"/>
              <a:t>Conscience phonologique</a:t>
            </a:r>
          </a:p>
          <a:p>
            <a:pPr marL="0" indent="0">
              <a:buNone/>
            </a:pPr>
            <a:r>
              <a:rPr lang="fr-FR" sz="2400" dirty="0"/>
              <a:t>C’est la capacité à identifier les composants phonologiques de la langue et à pratiquer des opérations sur ces composants (les localiser, les enlever, les substituer, les inverser, les combiner).</a:t>
            </a:r>
          </a:p>
          <a:p>
            <a:endParaRPr lang="fr-FR" sz="2400" dirty="0"/>
          </a:p>
          <a:p>
            <a:pPr marL="0" indent="0">
              <a:buNone/>
            </a:pPr>
            <a:r>
              <a:rPr lang="fr-FR" sz="2400" b="1" dirty="0"/>
              <a:t>Conscience syllabique </a:t>
            </a:r>
            <a:r>
              <a:rPr lang="fr-FR" sz="2400" dirty="0"/>
              <a:t>(identification des syllabes) </a:t>
            </a:r>
          </a:p>
          <a:p>
            <a:pPr marL="0" indent="0">
              <a:buNone/>
            </a:pPr>
            <a:r>
              <a:rPr lang="fr-FR" sz="2400" dirty="0"/>
              <a:t>Elle est première puis vient la </a:t>
            </a:r>
            <a:r>
              <a:rPr lang="fr-FR" sz="2400" b="1" dirty="0"/>
              <a:t>conscience phonémique </a:t>
            </a:r>
            <a:r>
              <a:rPr lang="fr-FR" sz="2400" dirty="0"/>
              <a:t>(identification des phonèmes) dans le développement de l’enfant.</a:t>
            </a:r>
          </a:p>
          <a:p>
            <a:endParaRPr lang="fr-FR" dirty="0"/>
          </a:p>
        </p:txBody>
      </p:sp>
    </p:spTree>
    <p:extLst>
      <p:ext uri="{BB962C8B-B14F-4D97-AF65-F5344CB8AC3E}">
        <p14:creationId xmlns:p14="http://schemas.microsoft.com/office/powerpoint/2010/main" val="246627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b="1" dirty="0"/>
              <a:t>Développer et entraîner </a:t>
            </a:r>
            <a:br>
              <a:rPr lang="fr-FR" sz="4900" b="1" dirty="0"/>
            </a:br>
            <a:r>
              <a:rPr lang="fr-FR" sz="4900" b="1" dirty="0"/>
              <a:t>la conscience phonologique</a:t>
            </a:r>
            <a:br>
              <a:rPr lang="fr-FR" b="1" dirty="0"/>
            </a:br>
            <a:endParaRPr lang="fr-FR" dirty="0"/>
          </a:p>
        </p:txBody>
      </p:sp>
      <p:sp>
        <p:nvSpPr>
          <p:cNvPr id="3" name="Espace réservé du contenu 2"/>
          <p:cNvSpPr>
            <a:spLocks noGrp="1"/>
          </p:cNvSpPr>
          <p:nvPr>
            <p:ph idx="1"/>
          </p:nvPr>
        </p:nvSpPr>
        <p:spPr>
          <a:xfrm>
            <a:off x="938758" y="1874517"/>
            <a:ext cx="7633742" cy="4601098"/>
          </a:xfrm>
        </p:spPr>
        <p:txBody>
          <a:bodyPr>
            <a:normAutofit fontScale="92500" lnSpcReduction="10000"/>
          </a:bodyPr>
          <a:lstStyle/>
          <a:p>
            <a:pPr marL="0" indent="0" algn="ctr">
              <a:buNone/>
            </a:pPr>
            <a:r>
              <a:rPr lang="fr-FR" sz="1800" b="1" i="1" dirty="0">
                <a:solidFill>
                  <a:schemeClr val="accent1">
                    <a:lumMod val="75000"/>
                  </a:schemeClr>
                </a:solidFill>
              </a:rPr>
              <a:t>11. Pourquoi ? Comment ?</a:t>
            </a:r>
            <a:endParaRPr lang="fr-FR" sz="1800" dirty="0"/>
          </a:p>
          <a:p>
            <a:r>
              <a:rPr lang="fr-FR" sz="2400" dirty="0"/>
              <a:t>Développement des compétences phonologiques et connaissance du nom des lettres préparent l’apprentissage ultérieur du code.</a:t>
            </a:r>
          </a:p>
          <a:p>
            <a:r>
              <a:rPr lang="fr-FR" sz="2400" dirty="0"/>
              <a:t>Compréhension du principe alphabétique nécessite de la part de l’élève une </a:t>
            </a:r>
            <a:r>
              <a:rPr lang="fr-FR" sz="2400" b="1" dirty="0"/>
              <a:t>attitude métacognitive </a:t>
            </a:r>
            <a:r>
              <a:rPr lang="fr-FR" sz="2400" dirty="0"/>
              <a:t>– s’abstraire de la fonction de communication du langage pour s’intéresser aux éléments formels ( sonores et graphiques)- traiter les mots et les énoncés comme des objets</a:t>
            </a:r>
          </a:p>
          <a:p>
            <a:endParaRPr lang="fr-FR" sz="2400" dirty="0"/>
          </a:p>
          <a:p>
            <a:pPr marL="0" indent="0">
              <a:buNone/>
            </a:pPr>
            <a:r>
              <a:rPr lang="fr-FR" sz="2400" dirty="0"/>
              <a:t>	Travail sur les différentes catégories du langage : la phrase, le mot, la syllabe, le phonème</a:t>
            </a:r>
          </a:p>
        </p:txBody>
      </p:sp>
      <p:sp>
        <p:nvSpPr>
          <p:cNvPr id="4" name="Flèche vers la droite 3">
            <a:extLst>
              <a:ext uri="{FF2B5EF4-FFF2-40B4-BE49-F238E27FC236}">
                <a16:creationId xmlns:a16="http://schemas.microsoft.com/office/drawing/2014/main" id="{CCFD2871-5597-AB42-958C-295178E8651D}"/>
              </a:ext>
            </a:extLst>
          </p:cNvPr>
          <p:cNvSpPr/>
          <p:nvPr/>
        </p:nvSpPr>
        <p:spPr>
          <a:xfrm>
            <a:off x="938758" y="5625152"/>
            <a:ext cx="723900"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2868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B884F-1201-2243-BAF4-684615229FF9}"/>
              </a:ext>
            </a:extLst>
          </p:cNvPr>
          <p:cNvSpPr>
            <a:spLocks noGrp="1"/>
          </p:cNvSpPr>
          <p:nvPr>
            <p:ph type="title"/>
          </p:nvPr>
        </p:nvSpPr>
        <p:spPr>
          <a:xfrm>
            <a:off x="938758" y="398427"/>
            <a:ext cx="7633742" cy="997236"/>
          </a:xfrm>
        </p:spPr>
        <p:txBody>
          <a:bodyPr>
            <a:noAutofit/>
          </a:bodyPr>
          <a:lstStyle/>
          <a:p>
            <a:pPr algn="ctr"/>
            <a:r>
              <a:rPr lang="fr-FR" sz="2800" b="1" dirty="0"/>
              <a:t>Développer et entraîner la conscience phonologique : </a:t>
            </a:r>
            <a:r>
              <a:rPr lang="fr-FR" sz="3600" b="1" dirty="0"/>
              <a:t>Le mot</a:t>
            </a:r>
            <a:endParaRPr lang="fr-FR" sz="2400" dirty="0"/>
          </a:p>
        </p:txBody>
      </p:sp>
      <p:graphicFrame>
        <p:nvGraphicFramePr>
          <p:cNvPr id="4" name="Espace réservé du contenu 3">
            <a:extLst>
              <a:ext uri="{FF2B5EF4-FFF2-40B4-BE49-F238E27FC236}">
                <a16:creationId xmlns:a16="http://schemas.microsoft.com/office/drawing/2014/main" id="{99A12CDD-F030-5E4B-B809-9BB60E5F6EF2}"/>
              </a:ext>
            </a:extLst>
          </p:cNvPr>
          <p:cNvGraphicFramePr>
            <a:graphicFrameLocks noGrp="1"/>
          </p:cNvGraphicFramePr>
          <p:nvPr>
            <p:ph idx="1"/>
            <p:extLst>
              <p:ext uri="{D42A27DB-BD31-4B8C-83A1-F6EECF244321}">
                <p14:modId xmlns:p14="http://schemas.microsoft.com/office/powerpoint/2010/main" val="1662177608"/>
              </p:ext>
            </p:extLst>
          </p:nvPr>
        </p:nvGraphicFramePr>
        <p:xfrm>
          <a:off x="673768" y="1874517"/>
          <a:ext cx="7898732" cy="4983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space réservé du contenu 2">
            <a:extLst>
              <a:ext uri="{FF2B5EF4-FFF2-40B4-BE49-F238E27FC236}">
                <a16:creationId xmlns:a16="http://schemas.microsoft.com/office/drawing/2014/main" id="{95E59279-0030-BA45-89A7-7ACD05A06F08}"/>
              </a:ext>
            </a:extLst>
          </p:cNvPr>
          <p:cNvSpPr txBox="1">
            <a:spLocks/>
          </p:cNvSpPr>
          <p:nvPr/>
        </p:nvSpPr>
        <p:spPr>
          <a:xfrm>
            <a:off x="806263" y="1395663"/>
            <a:ext cx="7633742" cy="564730"/>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sz="2400" b="1" i="1" dirty="0">
                <a:solidFill>
                  <a:schemeClr val="accent1">
                    <a:lumMod val="75000"/>
                  </a:schemeClr>
                </a:solidFill>
              </a:rPr>
              <a:t>1. De quoi parle-t-on ?</a:t>
            </a:r>
          </a:p>
          <a:p>
            <a:pPr marL="0" indent="0">
              <a:buNone/>
            </a:pPr>
            <a:endParaRPr lang="fr-FR" dirty="0"/>
          </a:p>
        </p:txBody>
      </p:sp>
      <p:sp>
        <p:nvSpPr>
          <p:cNvPr id="3" name="Ellipse 2">
            <a:extLst>
              <a:ext uri="{FF2B5EF4-FFF2-40B4-BE49-F238E27FC236}">
                <a16:creationId xmlns:a16="http://schemas.microsoft.com/office/drawing/2014/main" id="{777BD76B-087C-824B-8243-29450A129846}"/>
              </a:ext>
            </a:extLst>
          </p:cNvPr>
          <p:cNvSpPr/>
          <p:nvPr/>
        </p:nvSpPr>
        <p:spPr>
          <a:xfrm>
            <a:off x="3330054" y="3428999"/>
            <a:ext cx="2538483" cy="16343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t>4 aspects</a:t>
            </a:r>
          </a:p>
        </p:txBody>
      </p:sp>
    </p:spTree>
    <p:extLst>
      <p:ext uri="{BB962C8B-B14F-4D97-AF65-F5344CB8AC3E}">
        <p14:creationId xmlns:p14="http://schemas.microsoft.com/office/powerpoint/2010/main" val="127826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8466" y="368671"/>
            <a:ext cx="8178800" cy="810424"/>
          </a:xfrm>
        </p:spPr>
        <p:txBody>
          <a:bodyPr>
            <a:noAutofit/>
          </a:bodyPr>
          <a:lstStyle/>
          <a:p>
            <a:pPr algn="ctr"/>
            <a:r>
              <a:rPr lang="fr-FR" sz="2400" b="1" dirty="0"/>
              <a:t>Développer et entraîner la conscience phonologique</a:t>
            </a:r>
            <a:br>
              <a:rPr lang="fr-FR" sz="2400" b="1" dirty="0"/>
            </a:br>
            <a:r>
              <a:rPr lang="fr-FR" sz="3200" b="1" dirty="0"/>
              <a:t>Le mot</a:t>
            </a:r>
            <a:endParaRPr lang="fr-FR" sz="2400" dirty="0"/>
          </a:p>
        </p:txBody>
      </p:sp>
      <p:sp>
        <p:nvSpPr>
          <p:cNvPr id="3" name="Espace réservé du contenu 2"/>
          <p:cNvSpPr>
            <a:spLocks noGrp="1"/>
          </p:cNvSpPr>
          <p:nvPr>
            <p:ph idx="1"/>
          </p:nvPr>
        </p:nvSpPr>
        <p:spPr>
          <a:xfrm>
            <a:off x="703995" y="1828800"/>
            <a:ext cx="7907742" cy="3424408"/>
          </a:xfrm>
        </p:spPr>
        <p:txBody>
          <a:bodyPr>
            <a:normAutofit lnSpcReduction="10000"/>
          </a:bodyPr>
          <a:lstStyle/>
          <a:p>
            <a:pPr marL="0" indent="0">
              <a:buNone/>
            </a:pPr>
            <a:r>
              <a:rPr lang="fr-FR" sz="1800" dirty="0"/>
              <a:t>Un travail méthodique dès la petite section, au travers d’activités ludiques pour entraîner à la décomposition de la parole en unités </a:t>
            </a:r>
            <a:r>
              <a:rPr lang="fr-FR" sz="1800" b="1" dirty="0"/>
              <a:t>sonores- le plaisir de jouer avec les mots = vecteur de motivation</a:t>
            </a:r>
          </a:p>
          <a:p>
            <a:r>
              <a:rPr lang="fr-FR" sz="1800" b="1" dirty="0"/>
              <a:t>PS </a:t>
            </a:r>
            <a:r>
              <a:rPr lang="fr-FR" sz="1800" dirty="0"/>
              <a:t>: chanter, jouer avec la voix, vivre corporellement des comptines et des chants</a:t>
            </a:r>
          </a:p>
          <a:p>
            <a:r>
              <a:rPr lang="fr-FR" sz="1800" b="1" dirty="0"/>
              <a:t>MS/GS </a:t>
            </a:r>
            <a:r>
              <a:rPr lang="fr-FR" sz="1800" dirty="0"/>
              <a:t>: jeux vocaux et jeux de langage, produire, écouter, répéter, imiter, transformer, décomposer, recomposer des comptines, des textes courts, des mots isolés</a:t>
            </a:r>
          </a:p>
          <a:p>
            <a:pPr marL="0" indent="0">
              <a:buNone/>
            </a:pPr>
            <a:r>
              <a:rPr lang="fr-FR" sz="1800" dirty="0"/>
              <a:t>En parallèle, des </a:t>
            </a:r>
            <a:r>
              <a:rPr lang="fr-FR" sz="1800" b="1" dirty="0"/>
              <a:t>activités de transcription écrite </a:t>
            </a:r>
            <a:r>
              <a:rPr lang="fr-FR" sz="1800" dirty="0"/>
              <a:t>(dictée à l’adulte) pour amener à comprendre que l’écrit transcrit la parole et que la transcription suppose une segmentation en différents types d’unités</a:t>
            </a:r>
          </a:p>
        </p:txBody>
      </p:sp>
      <p:sp>
        <p:nvSpPr>
          <p:cNvPr id="4" name="Flèche droite 3"/>
          <p:cNvSpPr/>
          <p:nvPr/>
        </p:nvSpPr>
        <p:spPr>
          <a:xfrm>
            <a:off x="806263" y="4897608"/>
            <a:ext cx="8063681" cy="1864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A</a:t>
            </a:r>
            <a:r>
              <a:rPr lang="fr-FR" dirty="0"/>
              <a:t>mener les élèves à prendre conscience de la segmentation de l’écrit en mots séparés les uns des autres - différence entre chaine orale et chaine écrite</a:t>
            </a:r>
          </a:p>
          <a:p>
            <a:pPr algn="ctr"/>
            <a:r>
              <a:rPr lang="fr-FR" dirty="0"/>
              <a:t>Compréhension  du principe alphabétique</a:t>
            </a:r>
          </a:p>
        </p:txBody>
      </p:sp>
      <p:sp>
        <p:nvSpPr>
          <p:cNvPr id="5" name="Espace réservé du contenu 2">
            <a:extLst>
              <a:ext uri="{FF2B5EF4-FFF2-40B4-BE49-F238E27FC236}">
                <a16:creationId xmlns:a16="http://schemas.microsoft.com/office/drawing/2014/main" id="{C208A0A6-D15C-2047-B3D6-4499EA96426A}"/>
              </a:ext>
            </a:extLst>
          </p:cNvPr>
          <p:cNvSpPr txBox="1">
            <a:spLocks/>
          </p:cNvSpPr>
          <p:nvPr/>
        </p:nvSpPr>
        <p:spPr>
          <a:xfrm>
            <a:off x="806263" y="1395663"/>
            <a:ext cx="7633742" cy="433137"/>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b="1" i="1" dirty="0">
                <a:solidFill>
                  <a:schemeClr val="accent1">
                    <a:lumMod val="75000"/>
                  </a:schemeClr>
                </a:solidFill>
              </a:rPr>
              <a:t>11. Pourquoi ? Comment ?</a:t>
            </a:r>
          </a:p>
          <a:p>
            <a:pPr marL="0" indent="0">
              <a:buNone/>
            </a:pPr>
            <a:endParaRPr lang="fr-FR" sz="1800" dirty="0"/>
          </a:p>
        </p:txBody>
      </p:sp>
    </p:spTree>
    <p:extLst>
      <p:ext uri="{BB962C8B-B14F-4D97-AF65-F5344CB8AC3E}">
        <p14:creationId xmlns:p14="http://schemas.microsoft.com/office/powerpoint/2010/main" val="278445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strips(down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trips(down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strips(down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strips(downLeft)">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strips(down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981AF-3FC5-F046-92D9-E57B56E68A90}"/>
              </a:ext>
            </a:extLst>
          </p:cNvPr>
          <p:cNvSpPr/>
          <p:nvPr/>
        </p:nvSpPr>
        <p:spPr>
          <a:xfrm>
            <a:off x="4824595" y="3285491"/>
            <a:ext cx="3160609"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BATEAU</a:t>
            </a:r>
          </a:p>
        </p:txBody>
      </p:sp>
      <p:sp>
        <p:nvSpPr>
          <p:cNvPr id="3" name="Rectangle 2">
            <a:extLst>
              <a:ext uri="{FF2B5EF4-FFF2-40B4-BE49-F238E27FC236}">
                <a16:creationId xmlns:a16="http://schemas.microsoft.com/office/drawing/2014/main" id="{1886E506-1E23-404A-B2E3-D3E812B46B91}"/>
              </a:ext>
            </a:extLst>
          </p:cNvPr>
          <p:cNvSpPr/>
          <p:nvPr/>
        </p:nvSpPr>
        <p:spPr>
          <a:xfrm>
            <a:off x="1063262" y="4526514"/>
            <a:ext cx="3358612"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BANANE</a:t>
            </a:r>
          </a:p>
        </p:txBody>
      </p:sp>
      <p:sp>
        <p:nvSpPr>
          <p:cNvPr id="4" name="Rectangle 3">
            <a:extLst>
              <a:ext uri="{FF2B5EF4-FFF2-40B4-BE49-F238E27FC236}">
                <a16:creationId xmlns:a16="http://schemas.microsoft.com/office/drawing/2014/main" id="{F48B0D7D-37DC-2041-92A7-7EABDEB72B81}"/>
              </a:ext>
            </a:extLst>
          </p:cNvPr>
          <p:cNvSpPr/>
          <p:nvPr/>
        </p:nvSpPr>
        <p:spPr>
          <a:xfrm>
            <a:off x="5540314" y="5181606"/>
            <a:ext cx="2032929" cy="923330"/>
          </a:xfrm>
          <a:prstGeom prst="rect">
            <a:avLst/>
          </a:prstGeom>
          <a:noFill/>
        </p:spPr>
        <p:txBody>
          <a:bodyPr wrap="none" lIns="91440" tIns="45720" rIns="91440" bIns="45720">
            <a:spAutoFit/>
          </a:bodyPr>
          <a:lstStyle/>
          <a:p>
            <a:pPr algn="ctr"/>
            <a:r>
              <a:rPr lang="fr-FR" sz="5400" b="1" cap="none" spc="0" dirty="0">
                <a:ln w="22225">
                  <a:solidFill>
                    <a:schemeClr val="accent2"/>
                  </a:solidFill>
                  <a:prstDash val="solid"/>
                </a:ln>
                <a:solidFill>
                  <a:schemeClr val="accent2">
                    <a:lumMod val="40000"/>
                    <a:lumOff val="60000"/>
                  </a:schemeClr>
                </a:solidFill>
                <a:effectLst/>
              </a:rPr>
              <a:t>LION</a:t>
            </a:r>
          </a:p>
        </p:txBody>
      </p:sp>
      <p:sp>
        <p:nvSpPr>
          <p:cNvPr id="5" name="Espace réservé du contenu 2">
            <a:extLst>
              <a:ext uri="{FF2B5EF4-FFF2-40B4-BE49-F238E27FC236}">
                <a16:creationId xmlns:a16="http://schemas.microsoft.com/office/drawing/2014/main" id="{37357EC2-7927-4246-A10A-F5160D07ED8B}"/>
              </a:ext>
            </a:extLst>
          </p:cNvPr>
          <p:cNvSpPr txBox="1">
            <a:spLocks/>
          </p:cNvSpPr>
          <p:nvPr/>
        </p:nvSpPr>
        <p:spPr>
          <a:xfrm>
            <a:off x="473242" y="2689707"/>
            <a:ext cx="8197516" cy="595784"/>
          </a:xfrm>
          <a:prstGeom prst="rect">
            <a:avLst/>
          </a:prstGeom>
        </p:spPr>
        <p:txBody>
          <a:bodyPr vert="horz" lIns="91440" tIns="45720" rIns="91440" bIns="45720" rtlCol="0">
            <a:normAutofit fontScale="62500" lnSpcReduction="20000"/>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sz="5800" b="1" i="1" dirty="0">
                <a:solidFill>
                  <a:schemeClr val="accent1">
                    <a:lumMod val="75000"/>
                  </a:schemeClr>
                </a:solidFill>
              </a:rPr>
              <a:t>Combien de syllabes ? </a:t>
            </a:r>
          </a:p>
          <a:p>
            <a:pPr marL="0" indent="0">
              <a:buNone/>
            </a:pPr>
            <a:endParaRPr lang="fr-FR" dirty="0"/>
          </a:p>
        </p:txBody>
      </p:sp>
      <p:sp>
        <p:nvSpPr>
          <p:cNvPr id="6" name="Titre 1">
            <a:extLst>
              <a:ext uri="{FF2B5EF4-FFF2-40B4-BE49-F238E27FC236}">
                <a16:creationId xmlns:a16="http://schemas.microsoft.com/office/drawing/2014/main" id="{56DE7F8D-05EC-D54B-82AA-EF723FC247C6}"/>
              </a:ext>
            </a:extLst>
          </p:cNvPr>
          <p:cNvSpPr txBox="1">
            <a:spLocks/>
          </p:cNvSpPr>
          <p:nvPr/>
        </p:nvSpPr>
        <p:spPr>
          <a:xfrm>
            <a:off x="938758" y="382385"/>
            <a:ext cx="7633742" cy="980287"/>
          </a:xfrm>
          <a:prstGeom prst="rect">
            <a:avLst/>
          </a:prstGeom>
        </p:spPr>
        <p:txBody>
          <a:bodyPr>
            <a:normAutofit/>
          </a:bodyPr>
          <a:lstStyle>
            <a:lvl1pPr algn="l" defTabSz="685800" rtl="0"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a:lstStyle>
          <a:p>
            <a:pPr algn="ctr"/>
            <a:r>
              <a:rPr lang="fr-FR" sz="2400" b="1" dirty="0"/>
              <a:t>Développer et entraîner la conscience phonologique : </a:t>
            </a:r>
            <a:r>
              <a:rPr lang="fr-FR" sz="3600" b="1" dirty="0"/>
              <a:t>LA SYLLABE</a:t>
            </a:r>
            <a:endParaRPr lang="fr-FR" sz="2400" dirty="0"/>
          </a:p>
        </p:txBody>
      </p:sp>
      <p:sp>
        <p:nvSpPr>
          <p:cNvPr id="8" name="Espace réservé du contenu 2">
            <a:extLst>
              <a:ext uri="{FF2B5EF4-FFF2-40B4-BE49-F238E27FC236}">
                <a16:creationId xmlns:a16="http://schemas.microsoft.com/office/drawing/2014/main" id="{61531849-0CDC-9243-A3B0-3B5F1ECA7346}"/>
              </a:ext>
            </a:extLst>
          </p:cNvPr>
          <p:cNvSpPr txBox="1">
            <a:spLocks/>
          </p:cNvSpPr>
          <p:nvPr/>
        </p:nvSpPr>
        <p:spPr>
          <a:xfrm>
            <a:off x="806263" y="1475873"/>
            <a:ext cx="7633742" cy="564730"/>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sz="2400" b="1" i="1" dirty="0">
                <a:solidFill>
                  <a:schemeClr val="accent1">
                    <a:lumMod val="75000"/>
                  </a:schemeClr>
                </a:solidFill>
              </a:rPr>
              <a:t>1. De quoi parle-t-on ?</a:t>
            </a:r>
          </a:p>
          <a:p>
            <a:pPr marL="0" indent="0">
              <a:buNone/>
            </a:pPr>
            <a:endParaRPr lang="fr-FR" dirty="0"/>
          </a:p>
        </p:txBody>
      </p:sp>
    </p:spTree>
    <p:extLst>
      <p:ext uri="{BB962C8B-B14F-4D97-AF65-F5344CB8AC3E}">
        <p14:creationId xmlns:p14="http://schemas.microsoft.com/office/powerpoint/2010/main" val="391491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heckerboard(across)">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6C3479-384E-DC49-8BCC-9AC63888EC12}"/>
              </a:ext>
            </a:extLst>
          </p:cNvPr>
          <p:cNvSpPr>
            <a:spLocks noGrp="1"/>
          </p:cNvSpPr>
          <p:nvPr>
            <p:ph type="title"/>
          </p:nvPr>
        </p:nvSpPr>
        <p:spPr>
          <a:xfrm>
            <a:off x="938758" y="382385"/>
            <a:ext cx="7633742" cy="980287"/>
          </a:xfrm>
        </p:spPr>
        <p:txBody>
          <a:bodyPr>
            <a:normAutofit/>
          </a:bodyPr>
          <a:lstStyle/>
          <a:p>
            <a:pPr algn="ctr"/>
            <a:r>
              <a:rPr lang="fr-FR" sz="2400" b="1" dirty="0"/>
              <a:t>Développer et entraîner la conscience phonologique : </a:t>
            </a:r>
            <a:r>
              <a:rPr lang="fr-FR" sz="3200" b="1" dirty="0"/>
              <a:t>LA SYLLABE</a:t>
            </a:r>
            <a:endParaRPr lang="fr-FR" sz="2400" dirty="0"/>
          </a:p>
        </p:txBody>
      </p:sp>
      <p:sp>
        <p:nvSpPr>
          <p:cNvPr id="3" name="Espace réservé du contenu 2">
            <a:extLst>
              <a:ext uri="{FF2B5EF4-FFF2-40B4-BE49-F238E27FC236}">
                <a16:creationId xmlns:a16="http://schemas.microsoft.com/office/drawing/2014/main" id="{EA7469AA-6D13-E14C-B491-667454564C70}"/>
              </a:ext>
            </a:extLst>
          </p:cNvPr>
          <p:cNvSpPr>
            <a:spLocks noGrp="1"/>
          </p:cNvSpPr>
          <p:nvPr>
            <p:ph idx="1"/>
          </p:nvPr>
        </p:nvSpPr>
        <p:spPr>
          <a:xfrm>
            <a:off x="938758" y="2286002"/>
            <a:ext cx="7633742" cy="4073855"/>
          </a:xfrm>
        </p:spPr>
        <p:txBody>
          <a:bodyPr>
            <a:noAutofit/>
          </a:bodyPr>
          <a:lstStyle/>
          <a:p>
            <a:r>
              <a:rPr lang="fr-FR" sz="2800" b="1" dirty="0"/>
              <a:t>Syllabe orale</a:t>
            </a:r>
          </a:p>
          <a:p>
            <a:pPr marL="0" indent="0">
              <a:buNone/>
            </a:pPr>
            <a:r>
              <a:rPr lang="fr-FR" sz="2800" dirty="0"/>
              <a:t>Phonème ou combinaison de phonèmes dont le noyau est une voyelle prononcée parfois entourée d’une ou plusieurs consonnes.</a:t>
            </a:r>
          </a:p>
          <a:p>
            <a:r>
              <a:rPr lang="fr-FR" sz="2800" b="1" dirty="0"/>
              <a:t>Syllabe écrite</a:t>
            </a:r>
          </a:p>
          <a:p>
            <a:pPr marL="0" indent="0">
              <a:buNone/>
            </a:pPr>
            <a:r>
              <a:rPr lang="fr-FR" sz="2800" dirty="0"/>
              <a:t>La syllabe écrite s’appuie sur un découpage de lettres axé sur les voyelles graphiques.</a:t>
            </a:r>
          </a:p>
        </p:txBody>
      </p:sp>
      <p:sp>
        <p:nvSpPr>
          <p:cNvPr id="4" name="Espace réservé du contenu 2">
            <a:extLst>
              <a:ext uri="{FF2B5EF4-FFF2-40B4-BE49-F238E27FC236}">
                <a16:creationId xmlns:a16="http://schemas.microsoft.com/office/drawing/2014/main" id="{B5EE7AB2-61A3-724F-AEDC-DFDF357FD8F0}"/>
              </a:ext>
            </a:extLst>
          </p:cNvPr>
          <p:cNvSpPr txBox="1">
            <a:spLocks/>
          </p:cNvSpPr>
          <p:nvPr/>
        </p:nvSpPr>
        <p:spPr>
          <a:xfrm>
            <a:off x="806263" y="1475873"/>
            <a:ext cx="7633742" cy="564730"/>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sz="2400" b="1" i="1" dirty="0">
                <a:solidFill>
                  <a:schemeClr val="accent1">
                    <a:lumMod val="75000"/>
                  </a:schemeClr>
                </a:solidFill>
              </a:rPr>
              <a:t>1. De quoi parle-t-on ?</a:t>
            </a:r>
          </a:p>
          <a:p>
            <a:pPr marL="0" indent="0">
              <a:buNone/>
            </a:pPr>
            <a:endParaRPr lang="fr-FR" dirty="0"/>
          </a:p>
        </p:txBody>
      </p:sp>
    </p:spTree>
    <p:extLst>
      <p:ext uri="{BB962C8B-B14F-4D97-AF65-F5344CB8AC3E}">
        <p14:creationId xmlns:p14="http://schemas.microsoft.com/office/powerpoint/2010/main" val="459786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862055" y="772379"/>
            <a:ext cx="7633742" cy="719789"/>
          </a:xfrm>
        </p:spPr>
        <p:txBody>
          <a:bodyPr>
            <a:normAutofit fontScale="90000"/>
          </a:bodyPr>
          <a:lstStyle/>
          <a:p>
            <a:pPr algn="ctr"/>
            <a:r>
              <a:rPr lang="fr-FR" sz="2100" b="1" dirty="0"/>
              <a:t>Développer et entraîner la conscience phonologique</a:t>
            </a:r>
            <a:br>
              <a:rPr lang="fr-FR" sz="2100" b="1" dirty="0"/>
            </a:br>
            <a:r>
              <a:rPr lang="fr-FR" sz="2800" b="1" dirty="0"/>
              <a:t>LA SYLLABE ORALE</a:t>
            </a:r>
            <a:endParaRPr lang="fr-FR" sz="2100" dirty="0"/>
          </a:p>
        </p:txBody>
      </p:sp>
      <p:sp>
        <p:nvSpPr>
          <p:cNvPr id="3" name="Espace réservé du contenu 2"/>
          <p:cNvSpPr>
            <a:spLocks noGrp="1"/>
          </p:cNvSpPr>
          <p:nvPr>
            <p:ph idx="1"/>
          </p:nvPr>
        </p:nvSpPr>
        <p:spPr>
          <a:xfrm>
            <a:off x="785352" y="2146193"/>
            <a:ext cx="7787149" cy="2882153"/>
          </a:xfrm>
        </p:spPr>
        <p:txBody>
          <a:bodyPr>
            <a:normAutofit fontScale="92500" lnSpcReduction="20000"/>
          </a:bodyPr>
          <a:lstStyle/>
          <a:p>
            <a:pPr marL="0" indent="0">
              <a:buNone/>
            </a:pPr>
            <a:endParaRPr lang="fr-FR" dirty="0"/>
          </a:p>
          <a:p>
            <a:r>
              <a:rPr lang="fr-FR" sz="2800" dirty="0"/>
              <a:t>Repérage possible dès la MS / Véritablement identifiée en GS</a:t>
            </a:r>
          </a:p>
          <a:p>
            <a:r>
              <a:rPr lang="fr-FR" sz="2800" dirty="0"/>
              <a:t>Des activités et des tâches diverses : écoute, manipulation, segmentation, suppression, fusion, catégorisation…</a:t>
            </a:r>
          </a:p>
          <a:p>
            <a:r>
              <a:rPr lang="fr-FR" sz="3200" dirty="0"/>
              <a:t>Point de vigilance : choix des mots</a:t>
            </a:r>
          </a:p>
        </p:txBody>
      </p:sp>
      <p:sp>
        <p:nvSpPr>
          <p:cNvPr id="7" name="Flèche droite 6"/>
          <p:cNvSpPr/>
          <p:nvPr/>
        </p:nvSpPr>
        <p:spPr>
          <a:xfrm>
            <a:off x="862055" y="4711808"/>
            <a:ext cx="7968046" cy="21461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En fin d’école maternelle , réussir la segmentation</a:t>
            </a:r>
          </a:p>
          <a:p>
            <a:pPr algn="ctr"/>
            <a:r>
              <a:rPr lang="fr-FR" sz="2400" dirty="0"/>
              <a:t> et reconnaître oralement les syllabes constitutives d’un mot</a:t>
            </a:r>
          </a:p>
        </p:txBody>
      </p:sp>
      <p:sp>
        <p:nvSpPr>
          <p:cNvPr id="5" name="Espace réservé du contenu 2">
            <a:extLst>
              <a:ext uri="{FF2B5EF4-FFF2-40B4-BE49-F238E27FC236}">
                <a16:creationId xmlns:a16="http://schemas.microsoft.com/office/drawing/2014/main" id="{F4B5F24A-BD5A-9749-8941-1E378952433D}"/>
              </a:ext>
            </a:extLst>
          </p:cNvPr>
          <p:cNvSpPr txBox="1">
            <a:spLocks/>
          </p:cNvSpPr>
          <p:nvPr/>
        </p:nvSpPr>
        <p:spPr>
          <a:xfrm>
            <a:off x="785352" y="1581463"/>
            <a:ext cx="7633742" cy="564730"/>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Font typeface="Arial" panose="020B0604020202020204" pitchFamily="34" charset="0"/>
              <a:buNone/>
            </a:pPr>
            <a:r>
              <a:rPr lang="fr-FR" sz="2400" b="1" i="1" dirty="0">
                <a:solidFill>
                  <a:schemeClr val="accent1">
                    <a:lumMod val="75000"/>
                  </a:schemeClr>
                </a:solidFill>
              </a:rPr>
              <a:t>11. Pourquoi ? Comment ?</a:t>
            </a:r>
          </a:p>
          <a:p>
            <a:pPr marL="0" indent="0">
              <a:buNone/>
            </a:pPr>
            <a:endParaRPr lang="fr-FR" dirty="0"/>
          </a:p>
        </p:txBody>
      </p:sp>
    </p:spTree>
    <p:extLst>
      <p:ext uri="{BB962C8B-B14F-4D97-AF65-F5344CB8AC3E}">
        <p14:creationId xmlns:p14="http://schemas.microsoft.com/office/powerpoint/2010/main" val="2705094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P spid="7"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87178-BB47-664B-9FCC-A43EC1EC01B7}"/>
              </a:ext>
            </a:extLst>
          </p:cNvPr>
          <p:cNvSpPr>
            <a:spLocks noGrp="1"/>
          </p:cNvSpPr>
          <p:nvPr>
            <p:ph type="title"/>
          </p:nvPr>
        </p:nvSpPr>
        <p:spPr>
          <a:xfrm>
            <a:off x="938758" y="382385"/>
            <a:ext cx="7633742" cy="756604"/>
          </a:xfrm>
        </p:spPr>
        <p:txBody>
          <a:bodyPr>
            <a:normAutofit fontScale="90000"/>
          </a:bodyPr>
          <a:lstStyle/>
          <a:p>
            <a:pPr algn="ctr"/>
            <a:r>
              <a:rPr lang="fr-FR" sz="2100" b="1" dirty="0">
                <a:solidFill>
                  <a:prstClr val="black">
                    <a:lumMod val="85000"/>
                    <a:lumOff val="15000"/>
                  </a:prstClr>
                </a:solidFill>
              </a:rPr>
              <a:t>Développer et entraîner la conscience phonologique</a:t>
            </a:r>
            <a:br>
              <a:rPr lang="fr-FR" sz="2100" b="1" dirty="0">
                <a:solidFill>
                  <a:prstClr val="black">
                    <a:lumMod val="85000"/>
                    <a:lumOff val="15000"/>
                  </a:prstClr>
                </a:solidFill>
              </a:rPr>
            </a:br>
            <a:r>
              <a:rPr lang="fr-FR" sz="2800" b="1" dirty="0">
                <a:solidFill>
                  <a:prstClr val="black">
                    <a:lumMod val="85000"/>
                    <a:lumOff val="15000"/>
                  </a:prstClr>
                </a:solidFill>
              </a:rPr>
              <a:t>le nom des lettres et le son qu’ELLES </a:t>
            </a:r>
            <a:r>
              <a:rPr lang="fr-FR" sz="2800" b="1" dirty="0" err="1">
                <a:solidFill>
                  <a:prstClr val="black">
                    <a:lumMod val="85000"/>
                    <a:lumOff val="15000"/>
                  </a:prstClr>
                </a:solidFill>
              </a:rPr>
              <a:t>PRODUIsenT</a:t>
            </a:r>
            <a:endParaRPr lang="fr-FR" dirty="0"/>
          </a:p>
        </p:txBody>
      </p:sp>
      <p:sp>
        <p:nvSpPr>
          <p:cNvPr id="3" name="Espace réservé du contenu 2">
            <a:extLst>
              <a:ext uri="{FF2B5EF4-FFF2-40B4-BE49-F238E27FC236}">
                <a16:creationId xmlns:a16="http://schemas.microsoft.com/office/drawing/2014/main" id="{6EE443AD-9EF4-6744-AD31-28DF42D422E2}"/>
              </a:ext>
            </a:extLst>
          </p:cNvPr>
          <p:cNvSpPr>
            <a:spLocks noGrp="1"/>
          </p:cNvSpPr>
          <p:nvPr>
            <p:ph idx="1"/>
          </p:nvPr>
        </p:nvSpPr>
        <p:spPr>
          <a:xfrm>
            <a:off x="682387" y="1485499"/>
            <a:ext cx="8028475" cy="4394496"/>
          </a:xfrm>
        </p:spPr>
        <p:txBody>
          <a:bodyPr>
            <a:noAutofit/>
          </a:bodyPr>
          <a:lstStyle/>
          <a:p>
            <a:pPr marL="0" indent="0">
              <a:buNone/>
            </a:pPr>
            <a:r>
              <a:rPr lang="fr-FR" sz="1800" b="1" dirty="0"/>
              <a:t>Lettre</a:t>
            </a:r>
          </a:p>
          <a:p>
            <a:r>
              <a:rPr lang="fr-FR" sz="1800" dirty="0"/>
              <a:t>La lettre est une unité de l’alphabet qui en compte 26 (6 voyelles et 20 consonnes).</a:t>
            </a:r>
          </a:p>
          <a:p>
            <a:r>
              <a:rPr lang="fr-FR" sz="1800" dirty="0"/>
              <a:t>En français, les lettres, mais aussi les signes diacritiques (les accents, le tréma et la cédille) permettent de transcrire les phonèmes.</a:t>
            </a:r>
          </a:p>
          <a:p>
            <a:pPr marL="0" indent="0">
              <a:buNone/>
            </a:pPr>
            <a:r>
              <a:rPr lang="fr-FR" sz="1800" b="1" dirty="0"/>
              <a:t>Son</a:t>
            </a:r>
          </a:p>
          <a:p>
            <a:r>
              <a:rPr lang="fr-FR" sz="1800" dirty="0"/>
              <a:t>Les sons sont produits par la voix.</a:t>
            </a:r>
          </a:p>
          <a:p>
            <a:r>
              <a:rPr lang="fr-FR" sz="1800" dirty="0"/>
              <a:t>Les sons qui ont une signification dans une langue donnée sont appelés phonèmes. </a:t>
            </a:r>
          </a:p>
          <a:p>
            <a:pPr marL="0" indent="0">
              <a:buNone/>
            </a:pPr>
            <a:r>
              <a:rPr lang="fr-FR" sz="1800" b="1" dirty="0"/>
              <a:t>Phonème</a:t>
            </a:r>
            <a:endParaRPr lang="fr-FR" sz="1800" dirty="0"/>
          </a:p>
          <a:p>
            <a:r>
              <a:rPr lang="fr-FR" sz="1800" dirty="0"/>
              <a:t>Le français en compte 36 : 17 dits « consonantiques » car ils mettent en jeu les 20 consonnes ; 16 « vocaliques » car ils mettent en jeu les 6 voyelles ; 3 intermédiaires</a:t>
            </a:r>
          </a:p>
        </p:txBody>
      </p:sp>
      <p:sp>
        <p:nvSpPr>
          <p:cNvPr id="10" name="Text Box 2">
            <a:extLst>
              <a:ext uri="{FF2B5EF4-FFF2-40B4-BE49-F238E27FC236}">
                <a16:creationId xmlns:a16="http://schemas.microsoft.com/office/drawing/2014/main" id="{009DD0F5-B9F5-534F-B270-1CCB993A44C6}"/>
              </a:ext>
            </a:extLst>
          </p:cNvPr>
          <p:cNvSpPr txBox="1">
            <a:spLocks noChangeAspect="1" noEditPoints="1" noChangeArrowheads="1" noChangeShapeType="1" noTextEdit="1"/>
          </p:cNvSpPr>
          <p:nvPr/>
        </p:nvSpPr>
        <p:spPr bwMode="auto">
          <a:xfrm>
            <a:off x="938759" y="5879995"/>
            <a:ext cx="7772104" cy="765118"/>
          </a:xfrm>
          <a:prstGeom prst="rect">
            <a:avLst/>
          </a:prstGeom>
          <a:solidFill>
            <a:srgbClr val="FEF1E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38"/>
              </a:spcBef>
            </a:pPr>
            <a:r>
              <a:rPr lang="fr-FR" sz="788" dirty="0">
                <a:latin typeface="Gill Sans MT" panose="020B0502020104020203" pitchFamily="34" charset="77"/>
                <a:ea typeface="Gill Sans MT" panose="020B0502020104020203" pitchFamily="34" charset="77"/>
                <a:cs typeface="Gill Sans MT" panose="020B0502020104020203" pitchFamily="34" charset="77"/>
              </a:rPr>
              <a:t> </a:t>
            </a:r>
            <a:endParaRPr lang="fr-FR" sz="750" dirty="0">
              <a:latin typeface="Gill Sans MT" panose="020B0502020104020203" pitchFamily="34" charset="77"/>
              <a:ea typeface="Gill Sans MT" panose="020B0502020104020203" pitchFamily="34" charset="77"/>
              <a:cs typeface="Gill Sans MT" panose="020B0502020104020203" pitchFamily="34" charset="77"/>
            </a:endParaRPr>
          </a:p>
          <a:p>
            <a:pPr marL="134779" marR="171926">
              <a:lnSpc>
                <a:spcPct val="115000"/>
              </a:lnSpc>
            </a:pPr>
            <a:r>
              <a:rPr lang="fr-FR" sz="1600" dirty="0">
                <a:latin typeface="Gill Sans MT" panose="020B0502020104020203" pitchFamily="34" charset="77"/>
                <a:ea typeface="Gill Sans MT" panose="020B0502020104020203" pitchFamily="34" charset="77"/>
                <a:cs typeface="Gill Sans MT" panose="020B0502020104020203" pitchFamily="34" charset="77"/>
              </a:rPr>
              <a:t>Le terme « son » est utilisé avec les élèves pour désigner les phonèmes sans recourir précocement au terme technique.</a:t>
            </a:r>
            <a:endParaRPr lang="fr-FR" dirty="0">
              <a:latin typeface="Gill Sans MT" panose="020B0502020104020203" pitchFamily="34" charset="77"/>
              <a:ea typeface="Gill Sans MT" panose="020B0502020104020203" pitchFamily="34" charset="77"/>
              <a:cs typeface="Gill Sans MT" panose="020B0502020104020203" pitchFamily="34" charset="77"/>
            </a:endParaRPr>
          </a:p>
        </p:txBody>
      </p:sp>
      <p:sp>
        <p:nvSpPr>
          <p:cNvPr id="4" name="Rectangle 3">
            <a:extLst>
              <a:ext uri="{FF2B5EF4-FFF2-40B4-BE49-F238E27FC236}">
                <a16:creationId xmlns:a16="http://schemas.microsoft.com/office/drawing/2014/main" id="{39E701DB-4748-6A4A-B75F-5C47E6020FC4}"/>
              </a:ext>
            </a:extLst>
          </p:cNvPr>
          <p:cNvSpPr/>
          <p:nvPr/>
        </p:nvSpPr>
        <p:spPr>
          <a:xfrm>
            <a:off x="3192509" y="1152216"/>
            <a:ext cx="2431435" cy="369332"/>
          </a:xfrm>
          <a:prstGeom prst="rect">
            <a:avLst/>
          </a:prstGeom>
        </p:spPr>
        <p:txBody>
          <a:bodyPr wrap="none">
            <a:spAutoFit/>
          </a:bodyPr>
          <a:lstStyle/>
          <a:p>
            <a:pPr algn="ctr"/>
            <a:r>
              <a:rPr lang="fr-FR" b="1" i="1" dirty="0">
                <a:solidFill>
                  <a:schemeClr val="accent1">
                    <a:lumMod val="75000"/>
                  </a:schemeClr>
                </a:solidFill>
              </a:rPr>
              <a:t>1. De quoi parle-t-on ?</a:t>
            </a:r>
          </a:p>
        </p:txBody>
      </p:sp>
    </p:spTree>
    <p:extLst>
      <p:ext uri="{BB962C8B-B14F-4D97-AF65-F5344CB8AC3E}">
        <p14:creationId xmlns:p14="http://schemas.microsoft.com/office/powerpoint/2010/main" val="3215547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36547-2E28-B445-A186-1215A77DBF0F}"/>
              </a:ext>
            </a:extLst>
          </p:cNvPr>
          <p:cNvSpPr>
            <a:spLocks noGrp="1"/>
          </p:cNvSpPr>
          <p:nvPr>
            <p:ph type="title"/>
          </p:nvPr>
        </p:nvSpPr>
        <p:spPr>
          <a:xfrm>
            <a:off x="938758" y="680396"/>
            <a:ext cx="7633742" cy="596022"/>
          </a:xfrm>
        </p:spPr>
        <p:txBody>
          <a:bodyPr>
            <a:normAutofit fontScale="90000"/>
          </a:bodyPr>
          <a:lstStyle/>
          <a:p>
            <a:pPr algn="ctr"/>
            <a:r>
              <a:rPr lang="fr-FR" sz="3600" dirty="0"/>
              <a:t>Découvrir le Principe alphabétique</a:t>
            </a:r>
          </a:p>
        </p:txBody>
      </p:sp>
      <p:sp>
        <p:nvSpPr>
          <p:cNvPr id="3" name="Espace réservé du contenu 2">
            <a:extLst>
              <a:ext uri="{FF2B5EF4-FFF2-40B4-BE49-F238E27FC236}">
                <a16:creationId xmlns:a16="http://schemas.microsoft.com/office/drawing/2014/main" id="{62329AFD-0CD5-6C49-8B64-32B416CC201E}"/>
              </a:ext>
            </a:extLst>
          </p:cNvPr>
          <p:cNvSpPr>
            <a:spLocks noGrp="1"/>
          </p:cNvSpPr>
          <p:nvPr>
            <p:ph idx="1"/>
          </p:nvPr>
        </p:nvSpPr>
        <p:spPr>
          <a:xfrm>
            <a:off x="938758" y="2286002"/>
            <a:ext cx="7633742" cy="4046559"/>
          </a:xfrm>
        </p:spPr>
        <p:txBody>
          <a:bodyPr>
            <a:normAutofit lnSpcReduction="10000"/>
          </a:bodyPr>
          <a:lstStyle/>
          <a:p>
            <a:r>
              <a:rPr lang="fr-FR" sz="2400" b="1" dirty="0"/>
              <a:t>Comprendre le principe alphabétique</a:t>
            </a:r>
          </a:p>
          <a:p>
            <a:pPr marL="0" indent="0">
              <a:buNone/>
            </a:pPr>
            <a:r>
              <a:rPr lang="fr-FR" sz="2400" dirty="0"/>
              <a:t>C’est comprendre que les lettres et signes diacritiques se combinent, de manière systématique et prévisible, pour transcrire les sons du langage oral. En français, c’est comprendre également que les lettres s’assemblent de gauche à droite.</a:t>
            </a:r>
          </a:p>
          <a:p>
            <a:pPr marL="0" indent="0">
              <a:buNone/>
            </a:pPr>
            <a:r>
              <a:rPr lang="fr-FR" sz="2400" dirty="0"/>
              <a:t>La maîtrise du principe alphabétique suppose de comprendre qu’à une lettre isolée ou à un groupe de lettres (graphème) correspond un segment du mot oral (phonème).</a:t>
            </a:r>
          </a:p>
          <a:p>
            <a:endParaRPr lang="fr-FR" dirty="0"/>
          </a:p>
        </p:txBody>
      </p:sp>
      <p:sp>
        <p:nvSpPr>
          <p:cNvPr id="4" name="Rectangle 3">
            <a:extLst>
              <a:ext uri="{FF2B5EF4-FFF2-40B4-BE49-F238E27FC236}">
                <a16:creationId xmlns:a16="http://schemas.microsoft.com/office/drawing/2014/main" id="{812AACAE-524E-2442-9EB4-B306BF61C80E}"/>
              </a:ext>
            </a:extLst>
          </p:cNvPr>
          <p:cNvSpPr/>
          <p:nvPr/>
        </p:nvSpPr>
        <p:spPr>
          <a:xfrm>
            <a:off x="3642885" y="1713599"/>
            <a:ext cx="2431435" cy="369332"/>
          </a:xfrm>
          <a:prstGeom prst="rect">
            <a:avLst/>
          </a:prstGeom>
        </p:spPr>
        <p:txBody>
          <a:bodyPr wrap="none">
            <a:spAutoFit/>
          </a:bodyPr>
          <a:lstStyle/>
          <a:p>
            <a:pPr algn="ctr"/>
            <a:r>
              <a:rPr lang="fr-FR" b="1" i="1" dirty="0">
                <a:solidFill>
                  <a:schemeClr val="accent1">
                    <a:lumMod val="75000"/>
                  </a:schemeClr>
                </a:solidFill>
              </a:rPr>
              <a:t>1. De quoi parle-t-on ?</a:t>
            </a:r>
          </a:p>
        </p:txBody>
      </p:sp>
    </p:spTree>
    <p:extLst>
      <p:ext uri="{BB962C8B-B14F-4D97-AF65-F5344CB8AC3E}">
        <p14:creationId xmlns:p14="http://schemas.microsoft.com/office/powerpoint/2010/main" val="1381527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4325B-74B0-3D48-93E7-EFFB68CFFDBE}"/>
              </a:ext>
            </a:extLst>
          </p:cNvPr>
          <p:cNvSpPr>
            <a:spLocks noGrp="1"/>
          </p:cNvSpPr>
          <p:nvPr>
            <p:ph type="title"/>
          </p:nvPr>
        </p:nvSpPr>
        <p:spPr>
          <a:xfrm>
            <a:off x="763954" y="314491"/>
            <a:ext cx="8124092" cy="637886"/>
          </a:xfrm>
        </p:spPr>
        <p:txBody>
          <a:bodyPr>
            <a:normAutofit fontScale="90000"/>
          </a:bodyPr>
          <a:lstStyle/>
          <a:p>
            <a:r>
              <a:rPr lang="fr-FR" dirty="0"/>
              <a:t>Une Priorité nationale</a:t>
            </a:r>
          </a:p>
        </p:txBody>
      </p:sp>
      <p:sp>
        <p:nvSpPr>
          <p:cNvPr id="3" name="Espace réservé du contenu 2">
            <a:extLst>
              <a:ext uri="{FF2B5EF4-FFF2-40B4-BE49-F238E27FC236}">
                <a16:creationId xmlns:a16="http://schemas.microsoft.com/office/drawing/2014/main" id="{0D8ACA6C-95DC-0A42-978C-F65C0A1510B5}"/>
              </a:ext>
            </a:extLst>
          </p:cNvPr>
          <p:cNvSpPr>
            <a:spLocks noGrp="1"/>
          </p:cNvSpPr>
          <p:nvPr>
            <p:ph idx="1"/>
          </p:nvPr>
        </p:nvSpPr>
        <p:spPr>
          <a:xfrm>
            <a:off x="540526" y="1144040"/>
            <a:ext cx="8124092" cy="1558218"/>
          </a:xfrm>
        </p:spPr>
        <p:txBody>
          <a:bodyPr>
            <a:normAutofit/>
          </a:bodyPr>
          <a:lstStyle/>
          <a:p>
            <a:r>
              <a:rPr lang="fr-FR" dirty="0"/>
              <a:t>Déclinée dans plusieurs textes et ressources  :</a:t>
            </a:r>
          </a:p>
          <a:p>
            <a:pPr lvl="1"/>
            <a:r>
              <a:rPr lang="fr-FR" dirty="0"/>
              <a:t>Le B.O. de 2015</a:t>
            </a:r>
          </a:p>
          <a:p>
            <a:pPr lvl="1"/>
            <a:r>
              <a:rPr lang="fr-FR" dirty="0"/>
              <a:t>Les documents ressources </a:t>
            </a:r>
            <a:r>
              <a:rPr lang="fr-FR" dirty="0" err="1"/>
              <a:t>Eduscol</a:t>
            </a:r>
            <a:r>
              <a:rPr lang="fr-FR" dirty="0"/>
              <a:t> </a:t>
            </a:r>
          </a:p>
        </p:txBody>
      </p:sp>
      <p:pic>
        <p:nvPicPr>
          <p:cNvPr id="6" name="Image 5">
            <a:extLst>
              <a:ext uri="{FF2B5EF4-FFF2-40B4-BE49-F238E27FC236}">
                <a16:creationId xmlns:a16="http://schemas.microsoft.com/office/drawing/2014/main" id="{E6DA2948-D23B-5D46-A510-90FBB4FCED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210" y="2702258"/>
            <a:ext cx="2744095" cy="3937715"/>
          </a:xfrm>
          <a:prstGeom prst="rect">
            <a:avLst/>
          </a:prstGeom>
        </p:spPr>
      </p:pic>
      <p:pic>
        <p:nvPicPr>
          <p:cNvPr id="8" name="Image 7">
            <a:extLst>
              <a:ext uri="{FF2B5EF4-FFF2-40B4-BE49-F238E27FC236}">
                <a16:creationId xmlns:a16="http://schemas.microsoft.com/office/drawing/2014/main" id="{55EC5AD7-2CDC-C746-BBFC-92CA618192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6808" y="2702258"/>
            <a:ext cx="2787709" cy="3937715"/>
          </a:xfrm>
          <a:prstGeom prst="rect">
            <a:avLst/>
          </a:prstGeom>
        </p:spPr>
      </p:pic>
    </p:spTree>
    <p:extLst>
      <p:ext uri="{BB962C8B-B14F-4D97-AF65-F5344CB8AC3E}">
        <p14:creationId xmlns:p14="http://schemas.microsoft.com/office/powerpoint/2010/main" val="1368439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68739" y="438699"/>
            <a:ext cx="7633742" cy="719789"/>
          </a:xfrm>
        </p:spPr>
        <p:txBody>
          <a:bodyPr>
            <a:normAutofit fontScale="90000"/>
          </a:bodyPr>
          <a:lstStyle/>
          <a:p>
            <a:pPr algn="ctr"/>
            <a:r>
              <a:rPr lang="fr-FR" sz="2100" b="1" dirty="0"/>
              <a:t>Développer et entraîner la conscience phonologique</a:t>
            </a:r>
            <a:br>
              <a:rPr lang="fr-FR" sz="2100" b="1" dirty="0"/>
            </a:br>
            <a:r>
              <a:rPr lang="fr-FR" sz="2700" b="1" dirty="0"/>
              <a:t>le nom des lettres et le son qu’ELLES </a:t>
            </a:r>
            <a:r>
              <a:rPr lang="fr-FR" sz="2700" b="1" dirty="0" err="1"/>
              <a:t>PRODUIsenT</a:t>
            </a:r>
            <a:endParaRPr lang="fr-FR" sz="2100" dirty="0"/>
          </a:p>
        </p:txBody>
      </p:sp>
      <p:sp>
        <p:nvSpPr>
          <p:cNvPr id="6" name="Flèche droite 5"/>
          <p:cNvSpPr/>
          <p:nvPr/>
        </p:nvSpPr>
        <p:spPr>
          <a:xfrm>
            <a:off x="1138587" y="4760503"/>
            <a:ext cx="7633742"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En fin  de GS : reconnaître les lettres de l’alphabet </a:t>
            </a:r>
          </a:p>
          <a:p>
            <a:pPr algn="ctr"/>
            <a:r>
              <a:rPr lang="fr-FR" sz="1350" dirty="0"/>
              <a:t>et</a:t>
            </a:r>
          </a:p>
          <a:p>
            <a:pPr algn="ctr"/>
            <a:r>
              <a:rPr lang="fr-FR" sz="1350" dirty="0"/>
              <a:t> connaître les correspondances entre les trois graphies</a:t>
            </a:r>
          </a:p>
        </p:txBody>
      </p:sp>
      <p:sp>
        <p:nvSpPr>
          <p:cNvPr id="7" name="Flèche droite 6"/>
          <p:cNvSpPr/>
          <p:nvPr/>
        </p:nvSpPr>
        <p:spPr>
          <a:xfrm>
            <a:off x="818535" y="1697908"/>
            <a:ext cx="2433485"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Comprendre que le mot est </a:t>
            </a:r>
            <a:r>
              <a:rPr lang="fr-FR" sz="1350" dirty="0" err="1"/>
              <a:t>segmentable</a:t>
            </a:r>
            <a:r>
              <a:rPr lang="fr-FR" sz="1350" dirty="0"/>
              <a:t> en syllabes- rimes- attaques</a:t>
            </a:r>
          </a:p>
        </p:txBody>
      </p:sp>
      <p:sp>
        <p:nvSpPr>
          <p:cNvPr id="10" name="Flèche droite 9"/>
          <p:cNvSpPr/>
          <p:nvPr/>
        </p:nvSpPr>
        <p:spPr>
          <a:xfrm>
            <a:off x="3478775" y="2024216"/>
            <a:ext cx="2433485"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Repérer  des unités plus petites : les lettres</a:t>
            </a:r>
          </a:p>
          <a:p>
            <a:pPr algn="ctr"/>
            <a:r>
              <a:rPr lang="fr-FR" sz="1350" dirty="0"/>
              <a:t>le son qu’elles produisent</a:t>
            </a:r>
          </a:p>
        </p:txBody>
      </p:sp>
      <p:sp>
        <p:nvSpPr>
          <p:cNvPr id="11" name="Flèche droite 10"/>
          <p:cNvSpPr/>
          <p:nvPr/>
        </p:nvSpPr>
        <p:spPr>
          <a:xfrm>
            <a:off x="6046840" y="2331167"/>
            <a:ext cx="2433485"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Identifier les lettres par leur trois composantes : nom, valeur sonore, graphie</a:t>
            </a:r>
          </a:p>
        </p:txBody>
      </p:sp>
      <p:sp>
        <p:nvSpPr>
          <p:cNvPr id="12" name="Vague 11"/>
          <p:cNvSpPr/>
          <p:nvPr/>
        </p:nvSpPr>
        <p:spPr>
          <a:xfrm>
            <a:off x="818535" y="3507812"/>
            <a:ext cx="4136923" cy="107571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Le prénom support privilégié  pour comprendre la permanence des lettres et  l’alignement de gauche à droite</a:t>
            </a:r>
          </a:p>
        </p:txBody>
      </p:sp>
    </p:spTree>
    <p:extLst>
      <p:ext uri="{BB962C8B-B14F-4D97-AF65-F5344CB8AC3E}">
        <p14:creationId xmlns:p14="http://schemas.microsoft.com/office/powerpoint/2010/main" val="567708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923768" y="452306"/>
            <a:ext cx="7633742" cy="719789"/>
          </a:xfrm>
        </p:spPr>
        <p:txBody>
          <a:bodyPr>
            <a:normAutofit fontScale="90000"/>
          </a:bodyPr>
          <a:lstStyle/>
          <a:p>
            <a:pPr algn="ctr"/>
            <a:r>
              <a:rPr lang="fr-FR" sz="2100" b="1" dirty="0"/>
              <a:t>Développer et entraîner la conscience phonologique</a:t>
            </a:r>
            <a:br>
              <a:rPr lang="fr-FR" sz="2100" b="1" dirty="0"/>
            </a:br>
            <a:r>
              <a:rPr lang="fr-FR" sz="3100" b="1" dirty="0"/>
              <a:t>le </a:t>
            </a:r>
            <a:r>
              <a:rPr lang="fr-FR" sz="3100" b="1" dirty="0" err="1"/>
              <a:t>phoneme</a:t>
            </a:r>
            <a:endParaRPr lang="fr-FR" sz="2100" dirty="0"/>
          </a:p>
        </p:txBody>
      </p:sp>
      <p:sp>
        <p:nvSpPr>
          <p:cNvPr id="6" name="Flèche droite 5"/>
          <p:cNvSpPr/>
          <p:nvPr/>
        </p:nvSpPr>
        <p:spPr>
          <a:xfrm>
            <a:off x="1138587" y="4374739"/>
            <a:ext cx="7633742" cy="1537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En fin  de maternelle : discriminer des syllabes, des sons-voyelles, les sons consonnes facilement perceptibles</a:t>
            </a:r>
          </a:p>
        </p:txBody>
      </p:sp>
      <p:sp>
        <p:nvSpPr>
          <p:cNvPr id="7" name="Flèche droite 6"/>
          <p:cNvSpPr/>
          <p:nvPr/>
        </p:nvSpPr>
        <p:spPr>
          <a:xfrm>
            <a:off x="725012" y="1863827"/>
            <a:ext cx="1460091"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Segmenter la parole en mot</a:t>
            </a:r>
          </a:p>
        </p:txBody>
      </p:sp>
      <p:sp>
        <p:nvSpPr>
          <p:cNvPr id="11" name="Flèche droite 10"/>
          <p:cNvSpPr/>
          <p:nvPr/>
        </p:nvSpPr>
        <p:spPr>
          <a:xfrm>
            <a:off x="5149022" y="1863827"/>
            <a:ext cx="2433485"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Découvrir le phonème- conscience phonémique</a:t>
            </a:r>
          </a:p>
        </p:txBody>
      </p:sp>
      <p:sp>
        <p:nvSpPr>
          <p:cNvPr id="8" name="Flèche droite 7"/>
          <p:cNvSpPr/>
          <p:nvPr/>
        </p:nvSpPr>
        <p:spPr>
          <a:xfrm>
            <a:off x="2185103" y="1863827"/>
            <a:ext cx="1460091"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Segmenter les mots en syllabe</a:t>
            </a:r>
          </a:p>
        </p:txBody>
      </p:sp>
      <p:sp>
        <p:nvSpPr>
          <p:cNvPr id="9" name="Flèche droite 8"/>
          <p:cNvSpPr/>
          <p:nvPr/>
        </p:nvSpPr>
        <p:spPr>
          <a:xfrm>
            <a:off x="3688931" y="1863827"/>
            <a:ext cx="1460091" cy="1714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Connaitre le nom des lettres et le son qu’elles produisent</a:t>
            </a:r>
          </a:p>
        </p:txBody>
      </p:sp>
      <p:sp>
        <p:nvSpPr>
          <p:cNvPr id="2" name="Pentagone 1"/>
          <p:cNvSpPr/>
          <p:nvPr/>
        </p:nvSpPr>
        <p:spPr>
          <a:xfrm>
            <a:off x="1138587" y="3711064"/>
            <a:ext cx="6692807" cy="99551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Progressivité des activités sur des sons- voyelles puis consonnes constrictives</a:t>
            </a:r>
          </a:p>
          <a:p>
            <a:pPr algn="ctr"/>
            <a:r>
              <a:rPr lang="fr-FR" sz="1350" dirty="0"/>
              <a:t>Répéter, repérer, isoler, trier , localiser,  coder, comparer, distinguer des sons proches…</a:t>
            </a:r>
          </a:p>
        </p:txBody>
      </p:sp>
    </p:spTree>
    <p:extLst>
      <p:ext uri="{BB962C8B-B14F-4D97-AF65-F5344CB8AC3E}">
        <p14:creationId xmlns:p14="http://schemas.microsoft.com/office/powerpoint/2010/main" val="2431683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down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trips(down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1" grpId="0" animBg="1"/>
      <p:bldP spid="8" grpId="0" animBg="1"/>
      <p:bldP spid="9"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85D1B-B2CA-F843-AB3C-35F1FF43FCF5}"/>
              </a:ext>
            </a:extLst>
          </p:cNvPr>
          <p:cNvSpPr>
            <a:spLocks noGrp="1"/>
          </p:cNvSpPr>
          <p:nvPr>
            <p:ph type="title"/>
          </p:nvPr>
        </p:nvSpPr>
        <p:spPr>
          <a:xfrm>
            <a:off x="938758" y="516242"/>
            <a:ext cx="7633742" cy="561743"/>
          </a:xfrm>
        </p:spPr>
        <p:txBody>
          <a:bodyPr>
            <a:normAutofit fontScale="90000"/>
          </a:bodyPr>
          <a:lstStyle/>
          <a:p>
            <a:pPr algn="ctr"/>
            <a:r>
              <a:rPr lang="fr-FR" sz="3600" dirty="0"/>
              <a:t>Mettre en œuvre cet enseignement</a:t>
            </a:r>
          </a:p>
        </p:txBody>
      </p:sp>
      <p:sp>
        <p:nvSpPr>
          <p:cNvPr id="3" name="Espace réservé du contenu 2">
            <a:extLst>
              <a:ext uri="{FF2B5EF4-FFF2-40B4-BE49-F238E27FC236}">
                <a16:creationId xmlns:a16="http://schemas.microsoft.com/office/drawing/2014/main" id="{0A144E21-7CE1-8346-9172-6826BDD2926B}"/>
              </a:ext>
            </a:extLst>
          </p:cNvPr>
          <p:cNvSpPr>
            <a:spLocks noGrp="1"/>
          </p:cNvSpPr>
          <p:nvPr>
            <p:ph idx="1"/>
          </p:nvPr>
        </p:nvSpPr>
        <p:spPr>
          <a:xfrm>
            <a:off x="767166" y="1255593"/>
            <a:ext cx="7805334" cy="5213445"/>
          </a:xfrm>
        </p:spPr>
        <p:txBody>
          <a:bodyPr>
            <a:normAutofit fontScale="62500" lnSpcReduction="20000"/>
          </a:bodyPr>
          <a:lstStyle/>
          <a:p>
            <a:pPr marL="0" indent="0">
              <a:buNone/>
            </a:pPr>
            <a:r>
              <a:rPr lang="fr-FR" sz="2600" dirty="0"/>
              <a:t>Nécessité de mettre en place un </a:t>
            </a:r>
            <a:r>
              <a:rPr lang="fr-FR" sz="2900" b="1" dirty="0"/>
              <a:t>enseignement explicite, spécifique, structuré  et progressif</a:t>
            </a:r>
            <a:endParaRPr lang="fr-FR" sz="2600" b="1" dirty="0"/>
          </a:p>
          <a:p>
            <a:pPr>
              <a:buFont typeface="Wingdings" pitchFamily="2" charset="2"/>
              <a:buChar char="v"/>
            </a:pPr>
            <a:r>
              <a:rPr lang="fr-FR" sz="2600" b="1" dirty="0"/>
              <a:t>Points d’attention :</a:t>
            </a:r>
            <a:endParaRPr lang="fr-FR" sz="2600" dirty="0"/>
          </a:p>
          <a:p>
            <a:pPr lvl="0"/>
            <a:r>
              <a:rPr lang="fr-FR" sz="3200" dirty="0">
                <a:latin typeface="Calibri" panose="020F0502020204030204" pitchFamily="34" charset="0"/>
                <a:cs typeface="Calibri" panose="020F0502020204030204" pitchFamily="34" charset="0"/>
              </a:rPr>
              <a:t>enseignement progressif et adapté à l’âge des élèves :</a:t>
            </a:r>
          </a:p>
          <a:p>
            <a:pPr lvl="0"/>
            <a:r>
              <a:rPr lang="fr-FR" sz="3200" dirty="0">
                <a:latin typeface="Calibri" panose="020F0502020204030204" pitchFamily="34" charset="0"/>
                <a:cs typeface="Calibri" panose="020F0502020204030204" pitchFamily="34" charset="0"/>
              </a:rPr>
              <a:t>se détacher de la fonction communicative du langage. La langue =matériau. Le sens ne doit pas parasiter l’objectif poursuivi  </a:t>
            </a:r>
          </a:p>
          <a:p>
            <a:pPr lvl="0"/>
            <a:r>
              <a:rPr lang="fr-FR" sz="3200" dirty="0">
                <a:latin typeface="Calibri" panose="020F0502020204030204" pitchFamily="34" charset="0"/>
                <a:cs typeface="Calibri" panose="020F0502020204030204" pitchFamily="34" charset="0"/>
              </a:rPr>
              <a:t>favoriser la métacognition. C’est en menant un enseignement explicite que le professeur amène les élèves à prendre du recul sur ce qu’ils font et à comprendre les procédures en jeu : </a:t>
            </a:r>
            <a:r>
              <a:rPr lang="fr-FR" sz="3200" i="1" dirty="0">
                <a:latin typeface="Calibri" panose="020F0502020204030204" pitchFamily="34" charset="0"/>
                <a:cs typeface="Calibri" panose="020F0502020204030204" pitchFamily="34" charset="0"/>
              </a:rPr>
              <a:t>« L’enseignant veille alors à expliquer aux enfants ce qu’ils sont en train d’apprendre, à leur faire comprendre le sens des efforts demandés et à leur faire percevoir les progrès réalisés. </a:t>
            </a:r>
            <a:r>
              <a:rPr lang="fr-FR" sz="3200" dirty="0">
                <a:latin typeface="Calibri" panose="020F0502020204030204" pitchFamily="34" charset="0"/>
                <a:cs typeface="Calibri" panose="020F0502020204030204" pitchFamily="34" charset="0"/>
              </a:rPr>
              <a:t>» Programme de l’école maternelle, </a:t>
            </a:r>
            <a:r>
              <a:rPr lang="fr-FR" sz="3200" i="1" dirty="0">
                <a:latin typeface="Calibri" panose="020F0502020204030204" pitchFamily="34" charset="0"/>
                <a:cs typeface="Calibri" panose="020F0502020204030204" pitchFamily="34" charset="0"/>
              </a:rPr>
              <a:t>Bulletin officiel </a:t>
            </a:r>
            <a:r>
              <a:rPr lang="fr-FR" sz="3200" dirty="0">
                <a:latin typeface="Calibri" panose="020F0502020204030204" pitchFamily="34" charset="0"/>
                <a:cs typeface="Calibri" panose="020F0502020204030204" pitchFamily="34" charset="0"/>
              </a:rPr>
              <a:t>spécial n°2 du 26 mars 2015.</a:t>
            </a:r>
          </a:p>
          <a:p>
            <a:r>
              <a:rPr lang="fr-FR" sz="3200" dirty="0">
                <a:latin typeface="Calibri" panose="020F0502020204030204" pitchFamily="34" charset="0"/>
                <a:cs typeface="Calibri" panose="020F0502020204030204" pitchFamily="34" charset="0"/>
              </a:rPr>
              <a:t>diversifier les activités de manipulation des unités de la langue pour développer chez les élèves des opérations intellectuelles qui leur permettent d’acquérir et de mobiliser des procédures (fusion, suppression, substitution, localisation).</a:t>
            </a:r>
          </a:p>
          <a:p>
            <a:pPr marL="0" indent="0">
              <a:buNone/>
            </a:pPr>
            <a:endParaRPr lang="fr-FR" dirty="0"/>
          </a:p>
        </p:txBody>
      </p:sp>
    </p:spTree>
    <p:extLst>
      <p:ext uri="{BB962C8B-B14F-4D97-AF65-F5344CB8AC3E}">
        <p14:creationId xmlns:p14="http://schemas.microsoft.com/office/powerpoint/2010/main" val="1818553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985D1B-B2CA-F843-AB3C-35F1FF43FCF5}"/>
              </a:ext>
            </a:extLst>
          </p:cNvPr>
          <p:cNvSpPr>
            <a:spLocks noGrp="1"/>
          </p:cNvSpPr>
          <p:nvPr>
            <p:ph type="title"/>
          </p:nvPr>
        </p:nvSpPr>
        <p:spPr>
          <a:xfrm>
            <a:off x="1061588" y="338822"/>
            <a:ext cx="7633742" cy="561743"/>
          </a:xfrm>
        </p:spPr>
        <p:txBody>
          <a:bodyPr>
            <a:normAutofit fontScale="90000"/>
          </a:bodyPr>
          <a:lstStyle/>
          <a:p>
            <a:pPr algn="ctr"/>
            <a:r>
              <a:rPr lang="fr-FR" sz="3600" dirty="0"/>
              <a:t>Des modalités d’apprentissage</a:t>
            </a:r>
          </a:p>
        </p:txBody>
      </p:sp>
      <p:sp>
        <p:nvSpPr>
          <p:cNvPr id="3" name="Espace réservé du contenu 2">
            <a:extLst>
              <a:ext uri="{FF2B5EF4-FFF2-40B4-BE49-F238E27FC236}">
                <a16:creationId xmlns:a16="http://schemas.microsoft.com/office/drawing/2014/main" id="{0A144E21-7CE1-8346-9172-6826BDD2926B}"/>
              </a:ext>
            </a:extLst>
          </p:cNvPr>
          <p:cNvSpPr>
            <a:spLocks noGrp="1"/>
          </p:cNvSpPr>
          <p:nvPr>
            <p:ph idx="1"/>
          </p:nvPr>
        </p:nvSpPr>
        <p:spPr>
          <a:xfrm>
            <a:off x="767166" y="1241947"/>
            <a:ext cx="7805334" cy="5117910"/>
          </a:xfrm>
        </p:spPr>
        <p:txBody>
          <a:bodyPr>
            <a:normAutofit/>
          </a:bodyPr>
          <a:lstStyle/>
          <a:p>
            <a:r>
              <a:rPr lang="fr-FR" sz="2100" dirty="0"/>
              <a:t>Toutes les modalités d’apprentissage définies dans le programme sont mises au service du développement de la conscience phonologique. Afin de favoriser l’implication des élèves dans les tâches proposées, </a:t>
            </a:r>
            <a:r>
              <a:rPr lang="fr-FR" sz="2100" b="1" dirty="0"/>
              <a:t>la modalité apprendre en jouant </a:t>
            </a:r>
            <a:r>
              <a:rPr lang="fr-FR" sz="2100" dirty="0"/>
              <a:t>doit être envisagée conjointement avec les autres modalités d’apprentissage.</a:t>
            </a:r>
          </a:p>
          <a:p>
            <a:r>
              <a:rPr lang="fr-FR" sz="2100" i="1" dirty="0"/>
              <a:t>« Dans toutes ces activités, le plaisir de jouer avec les mots doit demeurer un vecteur de motivation.» </a:t>
            </a:r>
            <a:r>
              <a:rPr lang="fr-FR" sz="2100" dirty="0"/>
              <a:t>Recommandations pédagogiques, L'école maternelle, école du langage, note de service n°2019-084 du 28-5-2019.</a:t>
            </a:r>
          </a:p>
          <a:p>
            <a:r>
              <a:rPr lang="fr-FR" sz="2100" b="1" dirty="0"/>
              <a:t>Apprendre en réfléchissant et en résolvant des problèmes</a:t>
            </a:r>
          </a:p>
          <a:p>
            <a:r>
              <a:rPr lang="fr-FR" sz="2100" b="1" dirty="0"/>
              <a:t>Apprendre en s’exerçant</a:t>
            </a:r>
          </a:p>
          <a:p>
            <a:r>
              <a:rPr lang="fr-FR" sz="2100" b="1" dirty="0"/>
              <a:t>Apprendre en se remémorant et en mémorisant</a:t>
            </a:r>
          </a:p>
          <a:p>
            <a:pPr marL="0" indent="0">
              <a:buNone/>
            </a:pPr>
            <a:endParaRPr lang="fr-FR" dirty="0"/>
          </a:p>
        </p:txBody>
      </p:sp>
    </p:spTree>
    <p:extLst>
      <p:ext uri="{BB962C8B-B14F-4D97-AF65-F5344CB8AC3E}">
        <p14:creationId xmlns:p14="http://schemas.microsoft.com/office/powerpoint/2010/main" val="525672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9FDF4-F4F8-E04A-A861-30E4F07D8EFE}"/>
              </a:ext>
            </a:extLst>
          </p:cNvPr>
          <p:cNvSpPr>
            <a:spLocks noGrp="1"/>
          </p:cNvSpPr>
          <p:nvPr>
            <p:ph type="title"/>
          </p:nvPr>
        </p:nvSpPr>
        <p:spPr>
          <a:xfrm>
            <a:off x="938758" y="557185"/>
            <a:ext cx="7633742" cy="447017"/>
          </a:xfrm>
        </p:spPr>
        <p:txBody>
          <a:bodyPr>
            <a:normAutofit/>
          </a:bodyPr>
          <a:lstStyle/>
          <a:p>
            <a:pPr algn="ctr"/>
            <a:r>
              <a:rPr lang="fr-FR" sz="2400" dirty="0"/>
              <a:t>L’organisation des apprentissages</a:t>
            </a:r>
          </a:p>
        </p:txBody>
      </p:sp>
      <p:sp>
        <p:nvSpPr>
          <p:cNvPr id="3" name="Espace réservé du contenu 2">
            <a:extLst>
              <a:ext uri="{FF2B5EF4-FFF2-40B4-BE49-F238E27FC236}">
                <a16:creationId xmlns:a16="http://schemas.microsoft.com/office/drawing/2014/main" id="{4D59F099-89D2-0645-895E-B35EDB92ACED}"/>
              </a:ext>
            </a:extLst>
          </p:cNvPr>
          <p:cNvSpPr>
            <a:spLocks noGrp="1"/>
          </p:cNvSpPr>
          <p:nvPr>
            <p:ph idx="1"/>
          </p:nvPr>
        </p:nvSpPr>
        <p:spPr>
          <a:xfrm>
            <a:off x="938758" y="1255594"/>
            <a:ext cx="7633742" cy="4899546"/>
          </a:xfrm>
        </p:spPr>
        <p:txBody>
          <a:bodyPr>
            <a:normAutofit lnSpcReduction="10000"/>
          </a:bodyPr>
          <a:lstStyle/>
          <a:p>
            <a:r>
              <a:rPr lang="fr-FR" sz="2400" b="1" dirty="0"/>
              <a:t>Les organisations sont variées en fonction des besoins </a:t>
            </a:r>
            <a:r>
              <a:rPr lang="fr-FR" sz="2400" dirty="0"/>
              <a:t>et de l’avancée dans l’apprentissage. Les activités dirigées peuvent être menées en grand groupe, en petit groupe :</a:t>
            </a:r>
          </a:p>
          <a:p>
            <a:pPr lvl="0"/>
            <a:r>
              <a:rPr lang="fr-FR" sz="2400" dirty="0"/>
              <a:t>du grand groupe vers le petit groupe : le professeur garde avec lui les élèves qui en ont le plus besoin ;</a:t>
            </a:r>
          </a:p>
          <a:p>
            <a:pPr lvl="0"/>
            <a:r>
              <a:rPr lang="fr-FR" sz="2400" dirty="0"/>
              <a:t>du petit groupe vers le grand groupe : à partir d’un nouvel apprentissage introduit en petit groupe, proposer des entraînements collectifs qui tiennent compte également de groupe de besoin.</a:t>
            </a:r>
          </a:p>
          <a:p>
            <a:r>
              <a:rPr lang="fr-FR" sz="2400" dirty="0"/>
              <a:t>Le petit groupe est à privilégier pour débuter un nouvel apprentissage ou pour les élèves les plus fragiles.</a:t>
            </a:r>
          </a:p>
          <a:p>
            <a:endParaRPr lang="fr-FR" dirty="0"/>
          </a:p>
        </p:txBody>
      </p:sp>
    </p:spTree>
    <p:extLst>
      <p:ext uri="{BB962C8B-B14F-4D97-AF65-F5344CB8AC3E}">
        <p14:creationId xmlns:p14="http://schemas.microsoft.com/office/powerpoint/2010/main" val="3169639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9FDF4-F4F8-E04A-A861-30E4F07D8EFE}"/>
              </a:ext>
            </a:extLst>
          </p:cNvPr>
          <p:cNvSpPr>
            <a:spLocks noGrp="1"/>
          </p:cNvSpPr>
          <p:nvPr>
            <p:ph type="title"/>
          </p:nvPr>
        </p:nvSpPr>
        <p:spPr>
          <a:xfrm>
            <a:off x="938758" y="488946"/>
            <a:ext cx="7633742" cy="447017"/>
          </a:xfrm>
        </p:spPr>
        <p:txBody>
          <a:bodyPr>
            <a:normAutofit/>
          </a:bodyPr>
          <a:lstStyle/>
          <a:p>
            <a:pPr algn="ctr"/>
            <a:r>
              <a:rPr lang="fr-FR" sz="2400" dirty="0"/>
              <a:t>L’organisation des apprentissages</a:t>
            </a:r>
          </a:p>
        </p:txBody>
      </p:sp>
      <p:sp>
        <p:nvSpPr>
          <p:cNvPr id="3" name="Espace réservé du contenu 2">
            <a:extLst>
              <a:ext uri="{FF2B5EF4-FFF2-40B4-BE49-F238E27FC236}">
                <a16:creationId xmlns:a16="http://schemas.microsoft.com/office/drawing/2014/main" id="{4D59F099-89D2-0645-895E-B35EDB92ACED}"/>
              </a:ext>
            </a:extLst>
          </p:cNvPr>
          <p:cNvSpPr>
            <a:spLocks noGrp="1"/>
          </p:cNvSpPr>
          <p:nvPr>
            <p:ph idx="1"/>
          </p:nvPr>
        </p:nvSpPr>
        <p:spPr>
          <a:xfrm>
            <a:off x="938758" y="1173706"/>
            <a:ext cx="7633742" cy="5022377"/>
          </a:xfrm>
        </p:spPr>
        <p:txBody>
          <a:bodyPr>
            <a:normAutofit fontScale="92500" lnSpcReduction="10000"/>
          </a:bodyPr>
          <a:lstStyle/>
          <a:p>
            <a:pPr>
              <a:buFont typeface="Wingdings" pitchFamily="2" charset="2"/>
              <a:buChar char="v"/>
            </a:pPr>
            <a:r>
              <a:rPr lang="fr-FR" sz="2400" b="1" dirty="0"/>
              <a:t>Points d’attention :</a:t>
            </a:r>
            <a:endParaRPr lang="fr-FR" sz="2400" dirty="0"/>
          </a:p>
          <a:p>
            <a:pPr lvl="0"/>
            <a:r>
              <a:rPr lang="fr-FR" sz="2400" dirty="0"/>
              <a:t>les activités phonologiques sont </a:t>
            </a:r>
            <a:r>
              <a:rPr lang="fr-FR" sz="2400" b="1" dirty="0"/>
              <a:t>inscrites à l’emploi du temps </a:t>
            </a:r>
            <a:r>
              <a:rPr lang="fr-FR" sz="2400" dirty="0"/>
              <a:t>;</a:t>
            </a:r>
          </a:p>
          <a:p>
            <a:pPr lvl="0"/>
            <a:r>
              <a:rPr lang="fr-FR" sz="2400" dirty="0"/>
              <a:t>les </a:t>
            </a:r>
            <a:r>
              <a:rPr lang="fr-FR" sz="2400" b="1" dirty="0"/>
              <a:t>séances</a:t>
            </a:r>
            <a:r>
              <a:rPr lang="fr-FR" sz="2400" dirty="0"/>
              <a:t> doivent être </a:t>
            </a:r>
            <a:r>
              <a:rPr lang="fr-FR" sz="2400" b="1" dirty="0"/>
              <a:t>courtes et fréquentes</a:t>
            </a:r>
            <a:r>
              <a:rPr lang="fr-FR" sz="2400" dirty="0"/>
              <a:t> ;</a:t>
            </a:r>
          </a:p>
          <a:p>
            <a:pPr lvl="0"/>
            <a:r>
              <a:rPr lang="fr-FR" sz="2400" dirty="0"/>
              <a:t>le professeur </a:t>
            </a:r>
            <a:r>
              <a:rPr lang="fr-FR" sz="2400" b="1" dirty="0"/>
              <a:t>se saisit </a:t>
            </a:r>
            <a:r>
              <a:rPr lang="fr-FR" sz="2400" dirty="0"/>
              <a:t>des </a:t>
            </a:r>
            <a:r>
              <a:rPr lang="fr-FR" sz="2400" b="1" dirty="0"/>
              <a:t>situations incidentes </a:t>
            </a:r>
            <a:r>
              <a:rPr lang="fr-FR" sz="2400" dirty="0"/>
              <a:t>: propositions des élèves (par exemple : « vendredi on entend comme dans Valentin »), ou autres occasions. Dans ce contexte, il veille à faire expliciter et à établir le lien avec les apprentissages ;</a:t>
            </a:r>
          </a:p>
          <a:p>
            <a:r>
              <a:rPr lang="fr-FR" sz="2400" dirty="0"/>
              <a:t>les </a:t>
            </a:r>
            <a:r>
              <a:rPr lang="fr-FR" sz="2400" b="1" dirty="0"/>
              <a:t>temps info</a:t>
            </a:r>
            <a:r>
              <a:rPr lang="fr-FR" sz="2400" dirty="0"/>
              <a:t>rmels sont </a:t>
            </a:r>
            <a:r>
              <a:rPr lang="fr-FR" sz="2400" b="1" dirty="0"/>
              <a:t>également mobilisés</a:t>
            </a:r>
            <a:r>
              <a:rPr lang="fr-FR" sz="2400" dirty="0"/>
              <a:t> (par exemple, lors de l’appel ou lorsque les élèves doivent partir de façon échelonnée « j’appelle les élèves dont le prénom commence par /s/ ».)</a:t>
            </a:r>
          </a:p>
          <a:p>
            <a:endParaRPr lang="fr-FR" dirty="0"/>
          </a:p>
        </p:txBody>
      </p:sp>
    </p:spTree>
    <p:extLst>
      <p:ext uri="{BB962C8B-B14F-4D97-AF65-F5344CB8AC3E}">
        <p14:creationId xmlns:p14="http://schemas.microsoft.com/office/powerpoint/2010/main" val="79034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65E2EC-F4BD-FB40-BC54-E96049ACE8C5}"/>
              </a:ext>
            </a:extLst>
          </p:cNvPr>
          <p:cNvSpPr>
            <a:spLocks noGrp="1"/>
          </p:cNvSpPr>
          <p:nvPr>
            <p:ph type="title"/>
          </p:nvPr>
        </p:nvSpPr>
        <p:spPr>
          <a:xfrm>
            <a:off x="938758" y="382385"/>
            <a:ext cx="7633742" cy="777675"/>
          </a:xfrm>
        </p:spPr>
        <p:txBody>
          <a:bodyPr>
            <a:normAutofit/>
          </a:bodyPr>
          <a:lstStyle/>
          <a:p>
            <a:pPr algn="ctr"/>
            <a:r>
              <a:rPr lang="fr-FR" sz="3600" dirty="0"/>
              <a:t>Dans une classe a effectif réduit</a:t>
            </a:r>
          </a:p>
        </p:txBody>
      </p:sp>
      <p:sp>
        <p:nvSpPr>
          <p:cNvPr id="3" name="Espace réservé du contenu 2">
            <a:extLst>
              <a:ext uri="{FF2B5EF4-FFF2-40B4-BE49-F238E27FC236}">
                <a16:creationId xmlns:a16="http://schemas.microsoft.com/office/drawing/2014/main" id="{E4F54578-2889-7A4E-9E6E-F4620FE31F68}"/>
              </a:ext>
            </a:extLst>
          </p:cNvPr>
          <p:cNvSpPr>
            <a:spLocks noGrp="1"/>
          </p:cNvSpPr>
          <p:nvPr>
            <p:ph idx="1"/>
          </p:nvPr>
        </p:nvSpPr>
        <p:spPr>
          <a:xfrm>
            <a:off x="938758" y="1160059"/>
            <a:ext cx="7633742" cy="5315556"/>
          </a:xfrm>
        </p:spPr>
        <p:txBody>
          <a:bodyPr>
            <a:normAutofit fontScale="92500"/>
          </a:bodyPr>
          <a:lstStyle/>
          <a:p>
            <a:pPr>
              <a:buFont typeface="Wingdings" pitchFamily="2" charset="2"/>
              <a:buChar char="Ø"/>
            </a:pPr>
            <a:r>
              <a:rPr lang="fr-FR" dirty="0"/>
              <a:t>Quelle observation des élèves en situation ? Sur quoi s'appuyer pour observer plus finement les capacités, les points de blocage ?</a:t>
            </a:r>
          </a:p>
          <a:p>
            <a:pPr>
              <a:buFont typeface="Wingdings" pitchFamily="2" charset="2"/>
              <a:buChar char="Ø"/>
            </a:pPr>
            <a:r>
              <a:rPr lang="fr-FR" dirty="0"/>
              <a:t>Quel langage de l'enseignant afin de favoriser attention, engagement, prise de conscience des apprentissages en jeu et automatisation chez l'élève ?</a:t>
            </a:r>
          </a:p>
          <a:p>
            <a:pPr>
              <a:buFont typeface="Wingdings" pitchFamily="2" charset="2"/>
              <a:buChar char="Ø"/>
            </a:pPr>
            <a:r>
              <a:rPr lang="fr-FR" dirty="0"/>
              <a:t>Quelles modalités de différenciation, de personnalisation sans </a:t>
            </a:r>
            <a:r>
              <a:rPr lang="fr-FR" dirty="0" err="1"/>
              <a:t>sursollicitation</a:t>
            </a:r>
            <a:r>
              <a:rPr lang="fr-FR" dirty="0"/>
              <a:t> ?</a:t>
            </a:r>
          </a:p>
          <a:p>
            <a:pPr>
              <a:buFont typeface="Wingdings" pitchFamily="2" charset="2"/>
              <a:buChar char="Ø"/>
            </a:pPr>
            <a:r>
              <a:rPr lang="fr-FR" dirty="0"/>
              <a:t>Quelle organisation spatiale et matérielle pour quelle modalité d'apprentissage ?</a:t>
            </a:r>
          </a:p>
          <a:p>
            <a:pPr>
              <a:buFont typeface="Wingdings" pitchFamily="2" charset="2"/>
              <a:buChar char="Ø"/>
            </a:pPr>
            <a:r>
              <a:rPr lang="fr-FR" dirty="0"/>
              <a:t>Quelle place pour l'autonomie ? Quelles précautions ?</a:t>
            </a:r>
          </a:p>
          <a:p>
            <a:pPr>
              <a:buFont typeface="Wingdings" pitchFamily="2" charset="2"/>
              <a:buChar char="Ø"/>
            </a:pPr>
            <a:r>
              <a:rPr lang="fr-FR" dirty="0"/>
              <a:t>Quelle réflexion en équipe pour garantir la continuité des apprentissages ? Pour permettre à chaque élève de construire dans son parcours les habiletés nécessaires à son entrée future dans les apprentissages fondamentaux ?</a:t>
            </a:r>
            <a:br>
              <a:rPr lang="fr-FR" dirty="0"/>
            </a:br>
            <a:r>
              <a:rPr lang="fr-FR" dirty="0"/>
              <a:t>==&gt; Quelles démarches, quels outils, quels supports, quels référents, quelle progressivité ?...…</a:t>
            </a:r>
          </a:p>
        </p:txBody>
      </p:sp>
    </p:spTree>
    <p:extLst>
      <p:ext uri="{BB962C8B-B14F-4D97-AF65-F5344CB8AC3E}">
        <p14:creationId xmlns:p14="http://schemas.microsoft.com/office/powerpoint/2010/main" val="19024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CF204-DFA6-614C-8E98-8658ABF18F41}"/>
              </a:ext>
            </a:extLst>
          </p:cNvPr>
          <p:cNvSpPr>
            <a:spLocks noGrp="1"/>
          </p:cNvSpPr>
          <p:nvPr>
            <p:ph type="title"/>
          </p:nvPr>
        </p:nvSpPr>
        <p:spPr/>
        <p:txBody>
          <a:bodyPr/>
          <a:lstStyle/>
          <a:p>
            <a:r>
              <a:rPr lang="fr-FR" dirty="0"/>
              <a:t>Des liens avec…</a:t>
            </a:r>
          </a:p>
        </p:txBody>
      </p:sp>
      <p:sp>
        <p:nvSpPr>
          <p:cNvPr id="3" name="Espace réservé du contenu 2">
            <a:extLst>
              <a:ext uri="{FF2B5EF4-FFF2-40B4-BE49-F238E27FC236}">
                <a16:creationId xmlns:a16="http://schemas.microsoft.com/office/drawing/2014/main" id="{C018524E-526A-CF42-8B23-BF29D32CEB2A}"/>
              </a:ext>
            </a:extLst>
          </p:cNvPr>
          <p:cNvSpPr>
            <a:spLocks noGrp="1"/>
          </p:cNvSpPr>
          <p:nvPr>
            <p:ph idx="1"/>
          </p:nvPr>
        </p:nvSpPr>
        <p:spPr>
          <a:xfrm>
            <a:off x="696036" y="1487606"/>
            <a:ext cx="7876464" cy="4599295"/>
          </a:xfrm>
        </p:spPr>
        <p:txBody>
          <a:bodyPr>
            <a:normAutofit/>
          </a:bodyPr>
          <a:lstStyle/>
          <a:p>
            <a:pPr>
              <a:buFont typeface="Wingdings" pitchFamily="2" charset="2"/>
              <a:buChar char="v"/>
            </a:pPr>
            <a:r>
              <a:rPr lang="fr-FR" sz="2400" b="1" dirty="0"/>
              <a:t>La voix et l’écoute au service du développement de la conscience phonologique</a:t>
            </a:r>
          </a:p>
          <a:p>
            <a:pPr marL="0" indent="0">
              <a:buNone/>
            </a:pPr>
            <a:r>
              <a:rPr lang="fr-FR" sz="2400" b="1" dirty="0"/>
              <a:t>-Les jeux d’écoute</a:t>
            </a:r>
          </a:p>
          <a:p>
            <a:pPr marL="0" indent="0">
              <a:buNone/>
            </a:pPr>
            <a:r>
              <a:rPr lang="fr-FR" sz="2400" b="1" dirty="0"/>
              <a:t>-Les comptines et les formulettes</a:t>
            </a:r>
            <a:r>
              <a:rPr lang="fr-FR" sz="2400" dirty="0"/>
              <a:t>. </a:t>
            </a:r>
          </a:p>
          <a:p>
            <a:pPr marL="0" indent="0">
              <a:buNone/>
            </a:pPr>
            <a:r>
              <a:rPr lang="fr-FR" sz="2400" b="1" dirty="0"/>
              <a:t>-Les jeux vocaux</a:t>
            </a:r>
          </a:p>
          <a:p>
            <a:pPr marL="0" indent="0">
              <a:buNone/>
            </a:pPr>
            <a:endParaRPr lang="fr-FR" sz="2400" b="1" dirty="0"/>
          </a:p>
          <a:p>
            <a:pPr>
              <a:buFont typeface="Wingdings" pitchFamily="2" charset="2"/>
              <a:buChar char="v"/>
            </a:pPr>
            <a:r>
              <a:rPr lang="fr-FR" sz="2400" b="1" dirty="0"/>
              <a:t>Lien avec l’éveil à la diversité linguistique</a:t>
            </a:r>
          </a:p>
          <a:p>
            <a:endParaRPr lang="fr-FR" sz="1800" dirty="0"/>
          </a:p>
        </p:txBody>
      </p:sp>
    </p:spTree>
    <p:extLst>
      <p:ext uri="{BB962C8B-B14F-4D97-AF65-F5344CB8AC3E}">
        <p14:creationId xmlns:p14="http://schemas.microsoft.com/office/powerpoint/2010/main" val="3201884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0CF204-DFA6-614C-8E98-8658ABF18F41}"/>
              </a:ext>
            </a:extLst>
          </p:cNvPr>
          <p:cNvSpPr>
            <a:spLocks noGrp="1"/>
          </p:cNvSpPr>
          <p:nvPr>
            <p:ph type="title"/>
          </p:nvPr>
        </p:nvSpPr>
        <p:spPr/>
        <p:txBody>
          <a:bodyPr/>
          <a:lstStyle/>
          <a:p>
            <a:r>
              <a:rPr lang="fr-FR" dirty="0"/>
              <a:t>Des liens avec…</a:t>
            </a:r>
          </a:p>
        </p:txBody>
      </p:sp>
      <p:sp>
        <p:nvSpPr>
          <p:cNvPr id="3" name="Espace réservé du contenu 2">
            <a:extLst>
              <a:ext uri="{FF2B5EF4-FFF2-40B4-BE49-F238E27FC236}">
                <a16:creationId xmlns:a16="http://schemas.microsoft.com/office/drawing/2014/main" id="{C018524E-526A-CF42-8B23-BF29D32CEB2A}"/>
              </a:ext>
            </a:extLst>
          </p:cNvPr>
          <p:cNvSpPr>
            <a:spLocks noGrp="1"/>
          </p:cNvSpPr>
          <p:nvPr>
            <p:ph idx="1"/>
          </p:nvPr>
        </p:nvSpPr>
        <p:spPr>
          <a:xfrm>
            <a:off x="938758" y="1678676"/>
            <a:ext cx="7633742" cy="4531056"/>
          </a:xfrm>
        </p:spPr>
        <p:txBody>
          <a:bodyPr/>
          <a:lstStyle/>
          <a:p>
            <a:pPr lvl="0">
              <a:buClr>
                <a:srgbClr val="1B2F36"/>
              </a:buClr>
              <a:buFont typeface="Wingdings" pitchFamily="2" charset="2"/>
              <a:buChar char="v"/>
            </a:pPr>
            <a:r>
              <a:rPr lang="fr-FR" sz="2400" b="1" dirty="0">
                <a:solidFill>
                  <a:prstClr val="black">
                    <a:lumMod val="65000"/>
                    <a:lumOff val="35000"/>
                  </a:prstClr>
                </a:solidFill>
              </a:rPr>
              <a:t>La voix et l’écoute au service du développement de la conscience phonologique</a:t>
            </a:r>
          </a:p>
          <a:p>
            <a:pPr marL="0" lvl="0" indent="0">
              <a:buClr>
                <a:srgbClr val="1B2F36"/>
              </a:buClr>
              <a:buNone/>
            </a:pPr>
            <a:r>
              <a:rPr lang="fr-FR" sz="2400" b="1" dirty="0">
                <a:solidFill>
                  <a:prstClr val="black">
                    <a:lumMod val="65000"/>
                    <a:lumOff val="35000"/>
                  </a:prstClr>
                </a:solidFill>
              </a:rPr>
              <a:t>-Les jeux d’écoute</a:t>
            </a:r>
          </a:p>
          <a:p>
            <a:pPr marL="0" lvl="0" indent="0">
              <a:buClr>
                <a:srgbClr val="1B2F36"/>
              </a:buClr>
              <a:buNone/>
            </a:pPr>
            <a:r>
              <a:rPr lang="fr-FR" sz="2400" b="1" dirty="0">
                <a:solidFill>
                  <a:prstClr val="black">
                    <a:lumMod val="65000"/>
                    <a:lumOff val="35000"/>
                  </a:prstClr>
                </a:solidFill>
              </a:rPr>
              <a:t>-Les comptines et les formulettes</a:t>
            </a:r>
            <a:r>
              <a:rPr lang="fr-FR" sz="2400" dirty="0">
                <a:solidFill>
                  <a:prstClr val="black">
                    <a:lumMod val="65000"/>
                    <a:lumOff val="35000"/>
                  </a:prstClr>
                </a:solidFill>
              </a:rPr>
              <a:t>. </a:t>
            </a:r>
          </a:p>
          <a:p>
            <a:pPr marL="0" lvl="0" indent="0">
              <a:buClr>
                <a:srgbClr val="1B2F36"/>
              </a:buClr>
              <a:buNone/>
            </a:pPr>
            <a:r>
              <a:rPr lang="fr-FR" sz="2400" b="1" dirty="0">
                <a:solidFill>
                  <a:prstClr val="black">
                    <a:lumMod val="65000"/>
                    <a:lumOff val="35000"/>
                  </a:prstClr>
                </a:solidFill>
              </a:rPr>
              <a:t>-Les jeux vocaux</a:t>
            </a:r>
          </a:p>
          <a:p>
            <a:pPr marL="0" lvl="0" indent="0">
              <a:buClr>
                <a:srgbClr val="1B2F36"/>
              </a:buClr>
              <a:buNone/>
            </a:pPr>
            <a:endParaRPr lang="fr-FR" sz="2400" b="1" dirty="0">
              <a:solidFill>
                <a:prstClr val="black">
                  <a:lumMod val="65000"/>
                  <a:lumOff val="35000"/>
                </a:prstClr>
              </a:solidFill>
            </a:endParaRPr>
          </a:p>
          <a:p>
            <a:pPr lvl="0">
              <a:buClr>
                <a:srgbClr val="1B2F36"/>
              </a:buClr>
              <a:buFont typeface="Wingdings" pitchFamily="2" charset="2"/>
              <a:buChar char="v"/>
            </a:pPr>
            <a:r>
              <a:rPr lang="fr-FR" sz="2400" b="1" dirty="0">
                <a:solidFill>
                  <a:prstClr val="black">
                    <a:lumMod val="65000"/>
                    <a:lumOff val="35000"/>
                  </a:prstClr>
                </a:solidFill>
              </a:rPr>
              <a:t>Lien avec l’éveil à la diversité linguistique</a:t>
            </a:r>
          </a:p>
          <a:p>
            <a:endParaRPr lang="fr-FR" dirty="0"/>
          </a:p>
        </p:txBody>
      </p:sp>
    </p:spTree>
    <p:extLst>
      <p:ext uri="{BB962C8B-B14F-4D97-AF65-F5344CB8AC3E}">
        <p14:creationId xmlns:p14="http://schemas.microsoft.com/office/powerpoint/2010/main" val="3014301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3729" y="281409"/>
            <a:ext cx="7205472" cy="1523007"/>
          </a:xfrm>
        </p:spPr>
        <p:txBody>
          <a:bodyPr>
            <a:normAutofit/>
          </a:bodyPr>
          <a:lstStyle/>
          <a:p>
            <a:r>
              <a:rPr lang="fr-FR" sz="3600" dirty="0"/>
              <a:t>MISSION Français</a:t>
            </a:r>
            <a:br>
              <a:rPr lang="fr-FR" sz="3600" dirty="0"/>
            </a:br>
            <a:r>
              <a:rPr lang="fr-FR" sz="3600" dirty="0"/>
              <a:t>MISSIONMATERNELLE</a:t>
            </a:r>
          </a:p>
        </p:txBody>
      </p:sp>
      <p:sp>
        <p:nvSpPr>
          <p:cNvPr id="3" name="Espace réservé du texte 2"/>
          <p:cNvSpPr>
            <a:spLocks noGrp="1"/>
          </p:cNvSpPr>
          <p:nvPr>
            <p:ph type="body" idx="1"/>
          </p:nvPr>
        </p:nvSpPr>
        <p:spPr>
          <a:xfrm>
            <a:off x="2432198" y="2462784"/>
            <a:ext cx="5263116" cy="3648133"/>
          </a:xfrm>
        </p:spPr>
        <p:txBody>
          <a:bodyPr>
            <a:normAutofit/>
          </a:bodyPr>
          <a:lstStyle/>
          <a:p>
            <a:r>
              <a:rPr lang="fr-FR" dirty="0" err="1"/>
              <a:t>C.Adamczyk</a:t>
            </a:r>
            <a:endParaRPr lang="fr-FR" dirty="0"/>
          </a:p>
          <a:p>
            <a:r>
              <a:rPr lang="fr-FR" dirty="0" err="1"/>
              <a:t>c.DEVRED</a:t>
            </a:r>
            <a:endParaRPr lang="fr-FR" dirty="0"/>
          </a:p>
          <a:p>
            <a:r>
              <a:rPr lang="fr-FR" dirty="0" err="1"/>
              <a:t>L.Guillem</a:t>
            </a:r>
            <a:endParaRPr lang="fr-FR" dirty="0"/>
          </a:p>
          <a:p>
            <a:r>
              <a:rPr lang="fr-FR" dirty="0"/>
              <a:t>M.C.JENNY</a:t>
            </a:r>
          </a:p>
          <a:p>
            <a:r>
              <a:rPr lang="fr-FR" dirty="0" err="1"/>
              <a:t>S.mONIN</a:t>
            </a:r>
            <a:endParaRPr lang="fr-FR" dirty="0"/>
          </a:p>
          <a:p>
            <a:r>
              <a:rPr lang="fr-FR" dirty="0"/>
              <a:t>N.OLLOQUI</a:t>
            </a:r>
          </a:p>
          <a:p>
            <a:endParaRPr lang="fr-FR" dirty="0"/>
          </a:p>
          <a:p>
            <a:endParaRPr lang="fr-FR" dirty="0"/>
          </a:p>
          <a:p>
            <a:endParaRPr lang="fr-FR" dirty="0"/>
          </a:p>
        </p:txBody>
      </p:sp>
    </p:spTree>
    <p:extLst>
      <p:ext uri="{BB962C8B-B14F-4D97-AF65-F5344CB8AC3E}">
        <p14:creationId xmlns:p14="http://schemas.microsoft.com/office/powerpoint/2010/main" val="3765494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34325B-74B0-3D48-93E7-EFFB68CFFDBE}"/>
              </a:ext>
            </a:extLst>
          </p:cNvPr>
          <p:cNvSpPr>
            <a:spLocks noGrp="1"/>
          </p:cNvSpPr>
          <p:nvPr>
            <p:ph type="title"/>
          </p:nvPr>
        </p:nvSpPr>
        <p:spPr>
          <a:xfrm>
            <a:off x="704055" y="199376"/>
            <a:ext cx="8124092" cy="637886"/>
          </a:xfrm>
        </p:spPr>
        <p:txBody>
          <a:bodyPr>
            <a:normAutofit fontScale="90000"/>
          </a:bodyPr>
          <a:lstStyle/>
          <a:p>
            <a:r>
              <a:rPr lang="fr-FR" dirty="0"/>
              <a:t>Une Priorité nationale</a:t>
            </a:r>
          </a:p>
        </p:txBody>
      </p:sp>
      <p:sp>
        <p:nvSpPr>
          <p:cNvPr id="3" name="Espace réservé du contenu 2">
            <a:extLst>
              <a:ext uri="{FF2B5EF4-FFF2-40B4-BE49-F238E27FC236}">
                <a16:creationId xmlns:a16="http://schemas.microsoft.com/office/drawing/2014/main" id="{0D8ACA6C-95DC-0A42-978C-F65C0A1510B5}"/>
              </a:ext>
            </a:extLst>
          </p:cNvPr>
          <p:cNvSpPr>
            <a:spLocks noGrp="1"/>
          </p:cNvSpPr>
          <p:nvPr>
            <p:ph idx="1"/>
          </p:nvPr>
        </p:nvSpPr>
        <p:spPr>
          <a:xfrm>
            <a:off x="968991" y="990650"/>
            <a:ext cx="7206018" cy="1397708"/>
          </a:xfrm>
        </p:spPr>
        <p:txBody>
          <a:bodyPr>
            <a:normAutofit fontScale="85000" lnSpcReduction="20000"/>
          </a:bodyPr>
          <a:lstStyle/>
          <a:p>
            <a:pPr marL="457200" lvl="1" indent="0">
              <a:buNone/>
            </a:pPr>
            <a:r>
              <a:rPr lang="fr-FR" dirty="0"/>
              <a:t>- La circulaire de rentrée de mai 2019</a:t>
            </a:r>
          </a:p>
          <a:p>
            <a:pPr marL="457200" lvl="1" indent="0">
              <a:buNone/>
            </a:pPr>
            <a:r>
              <a:rPr lang="fr-FR" dirty="0"/>
              <a:t>- Recommandations pédagogiques « L’Ecole maternelle, école du langage » B.O. 22  du 29 mai 2019</a:t>
            </a:r>
          </a:p>
          <a:p>
            <a:pPr marL="457200" lvl="1" indent="0">
              <a:buNone/>
            </a:pPr>
            <a:r>
              <a:rPr lang="fr-FR" dirty="0"/>
              <a:t>- Le guide « pour l’enseignement de la phonologie, du principe alphabétique et de - l’écriture à l’école maternelle » de septembre 2019</a:t>
            </a:r>
          </a:p>
        </p:txBody>
      </p:sp>
      <p:pic>
        <p:nvPicPr>
          <p:cNvPr id="5" name="Image 4">
            <a:extLst>
              <a:ext uri="{FF2B5EF4-FFF2-40B4-BE49-F238E27FC236}">
                <a16:creationId xmlns:a16="http://schemas.microsoft.com/office/drawing/2014/main" id="{1711D15A-3C50-FD4E-8BB8-4B2039EE85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3341" y="2469900"/>
            <a:ext cx="2644633" cy="3742490"/>
          </a:xfrm>
          <a:prstGeom prst="rect">
            <a:avLst/>
          </a:prstGeom>
        </p:spPr>
      </p:pic>
      <p:pic>
        <p:nvPicPr>
          <p:cNvPr id="6" name="Image 4">
            <a:extLst>
              <a:ext uri="{FF2B5EF4-FFF2-40B4-BE49-F238E27FC236}">
                <a16:creationId xmlns:a16="http://schemas.microsoft.com/office/drawing/2014/main" id="{BB32DE72-A262-CB4C-805B-CC11218249C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36028" y="2469900"/>
            <a:ext cx="2774519" cy="385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408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463257914"/>
              </p:ext>
            </p:extLst>
          </p:nvPr>
        </p:nvGraphicFramePr>
        <p:xfrm>
          <a:off x="694349" y="839448"/>
          <a:ext cx="8214644" cy="5591333"/>
        </p:xfrm>
        <a:graphic>
          <a:graphicData uri="http://schemas.openxmlformats.org/drawingml/2006/table">
            <a:tbl>
              <a:tblPr firstRow="1" firstCol="1" bandRow="1">
                <a:tableStyleId>{21E4AEA4-8DFA-4A89-87EB-49C32662AFE0}</a:tableStyleId>
              </a:tblPr>
              <a:tblGrid>
                <a:gridCol w="1136171">
                  <a:extLst>
                    <a:ext uri="{9D8B030D-6E8A-4147-A177-3AD203B41FA5}">
                      <a16:colId xmlns:a16="http://schemas.microsoft.com/office/drawing/2014/main" val="1552208948"/>
                    </a:ext>
                  </a:extLst>
                </a:gridCol>
                <a:gridCol w="613465">
                  <a:extLst>
                    <a:ext uri="{9D8B030D-6E8A-4147-A177-3AD203B41FA5}">
                      <a16:colId xmlns:a16="http://schemas.microsoft.com/office/drawing/2014/main" val="3323386477"/>
                    </a:ext>
                  </a:extLst>
                </a:gridCol>
                <a:gridCol w="717915">
                  <a:extLst>
                    <a:ext uri="{9D8B030D-6E8A-4147-A177-3AD203B41FA5}">
                      <a16:colId xmlns:a16="http://schemas.microsoft.com/office/drawing/2014/main" val="3304856952"/>
                    </a:ext>
                  </a:extLst>
                </a:gridCol>
                <a:gridCol w="717915">
                  <a:extLst>
                    <a:ext uri="{9D8B030D-6E8A-4147-A177-3AD203B41FA5}">
                      <a16:colId xmlns:a16="http://schemas.microsoft.com/office/drawing/2014/main" val="3584517789"/>
                    </a:ext>
                  </a:extLst>
                </a:gridCol>
                <a:gridCol w="718454">
                  <a:extLst>
                    <a:ext uri="{9D8B030D-6E8A-4147-A177-3AD203B41FA5}">
                      <a16:colId xmlns:a16="http://schemas.microsoft.com/office/drawing/2014/main" val="529962555"/>
                    </a:ext>
                  </a:extLst>
                </a:gridCol>
                <a:gridCol w="718454">
                  <a:extLst>
                    <a:ext uri="{9D8B030D-6E8A-4147-A177-3AD203B41FA5}">
                      <a16:colId xmlns:a16="http://schemas.microsoft.com/office/drawing/2014/main" val="1466051669"/>
                    </a:ext>
                  </a:extLst>
                </a:gridCol>
                <a:gridCol w="718454">
                  <a:extLst>
                    <a:ext uri="{9D8B030D-6E8A-4147-A177-3AD203B41FA5}">
                      <a16:colId xmlns:a16="http://schemas.microsoft.com/office/drawing/2014/main" val="2662314144"/>
                    </a:ext>
                  </a:extLst>
                </a:gridCol>
                <a:gridCol w="718454">
                  <a:extLst>
                    <a:ext uri="{9D8B030D-6E8A-4147-A177-3AD203B41FA5}">
                      <a16:colId xmlns:a16="http://schemas.microsoft.com/office/drawing/2014/main" val="2751216746"/>
                    </a:ext>
                  </a:extLst>
                </a:gridCol>
                <a:gridCol w="718454">
                  <a:extLst>
                    <a:ext uri="{9D8B030D-6E8A-4147-A177-3AD203B41FA5}">
                      <a16:colId xmlns:a16="http://schemas.microsoft.com/office/drawing/2014/main" val="2897217586"/>
                    </a:ext>
                  </a:extLst>
                </a:gridCol>
                <a:gridCol w="718454">
                  <a:extLst>
                    <a:ext uri="{9D8B030D-6E8A-4147-A177-3AD203B41FA5}">
                      <a16:colId xmlns:a16="http://schemas.microsoft.com/office/drawing/2014/main" val="3505478055"/>
                    </a:ext>
                  </a:extLst>
                </a:gridCol>
                <a:gridCol w="718454">
                  <a:extLst>
                    <a:ext uri="{9D8B030D-6E8A-4147-A177-3AD203B41FA5}">
                      <a16:colId xmlns:a16="http://schemas.microsoft.com/office/drawing/2014/main" val="218172923"/>
                    </a:ext>
                  </a:extLst>
                </a:gridCol>
              </a:tblGrid>
              <a:tr h="332741">
                <a:tc rowSpan="3">
                  <a:txBody>
                    <a:bodyPr/>
                    <a:lstStyle/>
                    <a:p>
                      <a:pPr algn="ctr">
                        <a:lnSpc>
                          <a:spcPct val="107000"/>
                        </a:lnSpc>
                        <a:spcAft>
                          <a:spcPts val="0"/>
                        </a:spcAft>
                      </a:pPr>
                      <a:r>
                        <a:rPr lang="fr-FR" sz="1200" dirty="0">
                          <a:effectLst/>
                        </a:rPr>
                        <a:t> EVALUATIONS REPERES</a:t>
                      </a:r>
                    </a:p>
                    <a:p>
                      <a:pPr algn="ctr">
                        <a:lnSpc>
                          <a:spcPct val="107000"/>
                        </a:lnSpc>
                        <a:spcAft>
                          <a:spcPts val="0"/>
                        </a:spcAft>
                      </a:pPr>
                      <a:r>
                        <a:rPr lang="fr-FR" sz="1200" dirty="0">
                          <a:effectLst/>
                        </a:rPr>
                        <a:t>CP</a:t>
                      </a:r>
                    </a:p>
                    <a:p>
                      <a:pPr algn="ctr">
                        <a:lnSpc>
                          <a:spcPct val="107000"/>
                        </a:lnSpc>
                        <a:spcAft>
                          <a:spcPts val="0"/>
                        </a:spcAft>
                      </a:pPr>
                      <a:r>
                        <a:rPr lang="fr-FR" sz="1200" u="sng" dirty="0">
                          <a:effectLst>
                            <a:outerShdw blurRad="38100" dist="38100" dir="2700000" algn="tl">
                              <a:srgbClr val="000000">
                                <a:alpha val="43137"/>
                              </a:srgbClr>
                            </a:outerShdw>
                          </a:effectLst>
                        </a:rPr>
                        <a:t>SEPTEMBRE 2018</a:t>
                      </a:r>
                    </a:p>
                    <a:p>
                      <a:pPr algn="ctr">
                        <a:lnSpc>
                          <a:spcPct val="107000"/>
                        </a:lnSpc>
                        <a:spcAft>
                          <a:spcPts val="0"/>
                        </a:spcAft>
                      </a:pPr>
                      <a:r>
                        <a:rPr lang="fr-FR" sz="1100" dirty="0">
                          <a:effectLst/>
                        </a:rPr>
                        <a:t>% élèves à besoin et fragiles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311" marR="47311"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7311" marR="47311" marT="0" marB="0"/>
                </a:tc>
                <a:tc gridSpan="3">
                  <a:txBody>
                    <a:bodyPr/>
                    <a:lstStyle/>
                    <a:p>
                      <a:pPr algn="ctr">
                        <a:lnSpc>
                          <a:spcPct val="107000"/>
                        </a:lnSpc>
                        <a:spcAft>
                          <a:spcPts val="0"/>
                        </a:spcAft>
                      </a:pPr>
                      <a:r>
                        <a:rPr lang="fr-FR" sz="900" dirty="0">
                          <a:effectLst/>
                        </a:rPr>
                        <a:t>LA COMPREHENSION ORALE</a:t>
                      </a:r>
                    </a:p>
                    <a:p>
                      <a:pPr algn="ctr">
                        <a:lnSpc>
                          <a:spcPct val="107000"/>
                        </a:lnSpc>
                        <a:spcAft>
                          <a:spcPts val="0"/>
                        </a:spcAft>
                      </a:pPr>
                      <a:r>
                        <a:rPr lang="fr-FR" sz="900" dirty="0">
                          <a:effectLst/>
                        </a:rPr>
                        <a:t>LE VOCABULAIRE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311" marR="47311" marT="0" marB="0"/>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fr-FR" sz="900" dirty="0">
                          <a:effectLst/>
                        </a:rPr>
                        <a:t>ANALYSE PHONEMIQUE</a:t>
                      </a:r>
                    </a:p>
                    <a:p>
                      <a:pPr algn="ctr">
                        <a:lnSpc>
                          <a:spcPct val="107000"/>
                        </a:lnSpc>
                        <a:spcAft>
                          <a:spcPts val="0"/>
                        </a:spcAft>
                      </a:pPr>
                      <a:r>
                        <a:rPr lang="fr-FR" sz="900" dirty="0">
                          <a:effectLst/>
                        </a:rPr>
                        <a:t> ET  PRINCIPE ALPHABETIQUE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7311" marR="47311" marT="0" marB="0"/>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fr-FR" sz="900">
                          <a:effectLst/>
                        </a:rPr>
                        <a:t>DISCRIMINATION VISUELLE DES LETTRE ET AUTOMATISATION</a:t>
                      </a:r>
                      <a:endParaRPr lang="fr-FR" sz="900">
                        <a:effectLst/>
                        <a:latin typeface="Calibri" panose="020F0502020204030204" pitchFamily="34" charset="0"/>
                        <a:ea typeface="Calibri" panose="020F0502020204030204" pitchFamily="34" charset="0"/>
                        <a:cs typeface="Times New Roman" panose="02020603050405020304" pitchFamily="18" charset="0"/>
                      </a:endParaRPr>
                    </a:p>
                  </a:txBody>
                  <a:tcPr marL="47311" marR="47311"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9122298"/>
                  </a:ext>
                </a:extLst>
              </a:tr>
              <a:tr h="376901">
                <a:tc v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8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gridSpan="3">
                  <a:txBody>
                    <a:bodyPr/>
                    <a:lstStyle/>
                    <a:p>
                      <a:pPr algn="ctr">
                        <a:lnSpc>
                          <a:spcPct val="107000"/>
                        </a:lnSpc>
                        <a:spcAft>
                          <a:spcPts val="0"/>
                        </a:spcAft>
                      </a:pPr>
                      <a:r>
                        <a:rPr lang="fr-FR" sz="900">
                          <a:effectLst/>
                        </a:rPr>
                        <a:t>LA COMPREHENSION ORALE</a:t>
                      </a:r>
                    </a:p>
                    <a:p>
                      <a:pPr algn="ctr">
                        <a:lnSpc>
                          <a:spcPct val="107000"/>
                        </a:lnSpc>
                        <a:spcAft>
                          <a:spcPts val="0"/>
                        </a:spcAft>
                      </a:pPr>
                      <a:r>
                        <a:rPr lang="fr-FR" sz="900">
                          <a:effectLst/>
                        </a:rPr>
                        <a:t>LE VOCABULAIRE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fr-FR" sz="900">
                          <a:effectLst/>
                        </a:rPr>
                        <a:t>ANALYSE PHONEMIQUE</a:t>
                      </a:r>
                    </a:p>
                    <a:p>
                      <a:pPr algn="ctr">
                        <a:lnSpc>
                          <a:spcPct val="107000"/>
                        </a:lnSpc>
                        <a:spcAft>
                          <a:spcPts val="0"/>
                        </a:spcAft>
                      </a:pPr>
                      <a:r>
                        <a:rPr lang="fr-FR" sz="900">
                          <a:effectLst/>
                        </a:rPr>
                        <a:t> ET  PRINCIPE ALPHABETIQUE</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fr-FR"/>
                    </a:p>
                  </a:txBody>
                  <a:tcPr/>
                </a:tc>
                <a:tc hMerge="1">
                  <a:txBody>
                    <a:bodyPr/>
                    <a:lstStyle/>
                    <a:p>
                      <a:endParaRPr lang="fr-FR"/>
                    </a:p>
                  </a:txBody>
                  <a:tcPr/>
                </a:tc>
                <a:tc gridSpan="3">
                  <a:txBody>
                    <a:bodyPr/>
                    <a:lstStyle/>
                    <a:p>
                      <a:pPr algn="ctr">
                        <a:lnSpc>
                          <a:spcPct val="107000"/>
                        </a:lnSpc>
                        <a:spcAft>
                          <a:spcPts val="0"/>
                        </a:spcAft>
                      </a:pPr>
                      <a:r>
                        <a:rPr lang="fr-FR" sz="900">
                          <a:effectLst/>
                        </a:rPr>
                        <a:t>DISCRIMINATION VISUELLE DES LETTRE ET AUTOMATISATION</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00004857"/>
                  </a:ext>
                </a:extLst>
              </a:tr>
              <a:tr h="1016933">
                <a:tc v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800" dirty="0">
                          <a:effectLst/>
                        </a:rPr>
                        <a:t>TOTAL</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Comprendre des mots entendus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Comprendre des phrases entendues</a:t>
                      </a:r>
                    </a:p>
                    <a:p>
                      <a:pPr algn="ctr">
                        <a:lnSpc>
                          <a:spcPct val="107000"/>
                        </a:lnSpc>
                        <a:spcAft>
                          <a:spcPts val="0"/>
                        </a:spcAft>
                      </a:pPr>
                      <a:r>
                        <a:rPr lang="fr-FR" sz="80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dirty="0">
                          <a:effectLst/>
                        </a:rPr>
                        <a:t>Comprendre des textes entendus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Manipuler des phonèmes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Manipuler des syllabes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Connaître le nom des lettres et le son qu’elles produisent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Comparer des suites de lettres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a:effectLst/>
                        </a:rPr>
                        <a:t>Reconnaître des lettres parmi des signes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800" dirty="0">
                          <a:effectLst/>
                        </a:rPr>
                        <a:t>Reconnaitre  les différentes écritures d’une lettre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42912481"/>
                  </a:ext>
                </a:extLst>
              </a:tr>
              <a:tr h="443654">
                <a:tc>
                  <a:txBody>
                    <a:bodyPr/>
                    <a:lstStyle/>
                    <a:p>
                      <a:pPr algn="ctr">
                        <a:lnSpc>
                          <a:spcPct val="107000"/>
                        </a:lnSpc>
                        <a:spcAft>
                          <a:spcPts val="0"/>
                        </a:spcAft>
                      </a:pPr>
                      <a:r>
                        <a:rPr lang="fr-FR" sz="1500" dirty="0">
                          <a:effectLst/>
                        </a:rPr>
                        <a:t>REP+</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32,20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46,10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25,30</a:t>
                      </a:r>
                    </a:p>
                    <a:p>
                      <a:pPr algn="ctr">
                        <a:lnSpc>
                          <a:spcPct val="107000"/>
                        </a:lnSpc>
                        <a:spcAft>
                          <a:spcPts val="0"/>
                        </a:spcAft>
                      </a:pPr>
                      <a:r>
                        <a:rPr lang="fr-FR" sz="1200" dirty="0">
                          <a:solidFill>
                            <a:schemeClr val="accent6">
                              <a:lumMod val="50000"/>
                            </a:schemeClr>
                          </a:solidFill>
                          <a:effectLst/>
                        </a:rPr>
                        <a:t> </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17,70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800" b="1" dirty="0">
                          <a:solidFill>
                            <a:srgbClr val="FF0000"/>
                          </a:solidFill>
                          <a:effectLst/>
                        </a:rPr>
                        <a:t>32,10</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27,40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800" b="1" dirty="0">
                          <a:solidFill>
                            <a:srgbClr val="FF0000"/>
                          </a:solidFill>
                          <a:effectLst/>
                        </a:rPr>
                        <a:t>30,10</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24,20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800" b="1" dirty="0">
                          <a:solidFill>
                            <a:srgbClr val="FF0000"/>
                          </a:solidFill>
                          <a:effectLst/>
                        </a:rPr>
                        <a:t>40,20</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800" dirty="0">
                          <a:solidFill>
                            <a:srgbClr val="FF0000"/>
                          </a:solidFill>
                          <a:effectLst/>
                        </a:rPr>
                        <a:t>46,60</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41295849"/>
                  </a:ext>
                </a:extLst>
              </a:tr>
              <a:tr h="332741">
                <a:tc>
                  <a:txBody>
                    <a:bodyPr/>
                    <a:lstStyle/>
                    <a:p>
                      <a:pPr algn="ctr">
                        <a:lnSpc>
                          <a:spcPct val="107000"/>
                        </a:lnSpc>
                        <a:spcAft>
                          <a:spcPts val="0"/>
                        </a:spcAft>
                      </a:pPr>
                      <a:r>
                        <a:rPr lang="fr-FR" sz="900" dirty="0">
                          <a:effectLst/>
                        </a:rPr>
                        <a:t>REP+</a:t>
                      </a:r>
                    </a:p>
                    <a:p>
                      <a:pPr algn="ctr">
                        <a:lnSpc>
                          <a:spcPct val="107000"/>
                        </a:lnSpc>
                        <a:spcAft>
                          <a:spcPts val="0"/>
                        </a:spcAft>
                      </a:pPr>
                      <a:r>
                        <a:rPr lang="fr-FR" sz="900" dirty="0">
                          <a:effectLst/>
                        </a:rPr>
                        <a:t>national</a:t>
                      </a:r>
                      <a:r>
                        <a:rPr lang="fr-FR" sz="8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 37,85</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55,57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36,62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23,12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35,01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33,68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33,10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27,87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44,04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51,63</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00044950"/>
                  </a:ext>
                </a:extLst>
              </a:tr>
              <a:tr h="262743">
                <a:tc>
                  <a:txBody>
                    <a:bodyPr/>
                    <a:lstStyle/>
                    <a:p>
                      <a:pPr algn="ctr">
                        <a:lnSpc>
                          <a:spcPct val="107000"/>
                        </a:lnSpc>
                        <a:spcAft>
                          <a:spcPts val="0"/>
                        </a:spcAft>
                      </a:pPr>
                      <a:r>
                        <a:rPr lang="fr-FR" sz="1400" dirty="0">
                          <a:effectLst/>
                        </a:rPr>
                        <a:t>REP</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31,10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39,20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20,60 </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13,90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34,60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26,80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33,00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24,20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42,50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45,50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44969812"/>
                  </a:ext>
                </a:extLst>
              </a:tr>
              <a:tr h="332741">
                <a:tc>
                  <a:txBody>
                    <a:bodyPr/>
                    <a:lstStyle/>
                    <a:p>
                      <a:pPr algn="ctr">
                        <a:lnSpc>
                          <a:spcPct val="107000"/>
                        </a:lnSpc>
                        <a:spcAft>
                          <a:spcPts val="0"/>
                        </a:spcAft>
                      </a:pPr>
                      <a:r>
                        <a:rPr lang="fr-FR" sz="900" dirty="0">
                          <a:effectLst/>
                        </a:rPr>
                        <a:t>REP</a:t>
                      </a:r>
                    </a:p>
                    <a:p>
                      <a:pPr algn="ctr">
                        <a:lnSpc>
                          <a:spcPct val="107000"/>
                        </a:lnSpc>
                        <a:spcAft>
                          <a:spcPts val="0"/>
                        </a:spcAft>
                      </a:pPr>
                      <a:r>
                        <a:rPr lang="fr-FR" sz="900" dirty="0">
                          <a:effectLst/>
                        </a:rPr>
                        <a:t> national</a:t>
                      </a:r>
                      <a:endParaRPr lang="fr-F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 32,71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45,28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28,89</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17,65</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31,16</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28,34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30,14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25,35</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40,72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46,88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91393078"/>
                  </a:ext>
                </a:extLst>
              </a:tr>
              <a:tr h="496063">
                <a:tc>
                  <a:txBody>
                    <a:bodyPr/>
                    <a:lstStyle/>
                    <a:p>
                      <a:pPr algn="ctr">
                        <a:lnSpc>
                          <a:spcPct val="107000"/>
                        </a:lnSpc>
                        <a:spcAft>
                          <a:spcPts val="0"/>
                        </a:spcAft>
                      </a:pPr>
                      <a:r>
                        <a:rPr lang="fr-FR" sz="900" dirty="0">
                          <a:effectLst/>
                        </a:rPr>
                        <a:t>Education prioritaire département</a:t>
                      </a:r>
                      <a:endParaRPr lang="fr-FR"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31,60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42,60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22,90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15,80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33,40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27,10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31,60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24,20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41,40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46,00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29972213"/>
                  </a:ext>
                </a:extLst>
              </a:tr>
              <a:tr h="341054">
                <a:tc>
                  <a:txBody>
                    <a:bodyPr/>
                    <a:lstStyle/>
                    <a:p>
                      <a:pPr algn="ctr">
                        <a:lnSpc>
                          <a:spcPct val="107000"/>
                        </a:lnSpc>
                        <a:spcAft>
                          <a:spcPts val="0"/>
                        </a:spcAft>
                      </a:pPr>
                      <a:r>
                        <a:rPr lang="fr-FR" sz="900" dirty="0">
                          <a:effectLst/>
                        </a:rPr>
                        <a:t>H EP</a:t>
                      </a:r>
                    </a:p>
                    <a:p>
                      <a:pPr algn="ctr">
                        <a:lnSpc>
                          <a:spcPct val="107000"/>
                        </a:lnSpc>
                        <a:spcAft>
                          <a:spcPts val="0"/>
                        </a:spcAft>
                      </a:pPr>
                      <a:r>
                        <a:rPr lang="fr-FR" sz="900" dirty="0">
                          <a:effectLst/>
                        </a:rPr>
                        <a:t>département</a:t>
                      </a:r>
                      <a:endParaRPr lang="fr-FR"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21,90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24,90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13,70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08,10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23,20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17,30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rgbClr val="FF0000"/>
                          </a:solidFill>
                          <a:effectLst/>
                        </a:rPr>
                        <a:t>24,30</a:t>
                      </a:r>
                      <a:endParaRPr lang="fr-FR"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16,40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34,60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34,60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349172242"/>
                  </a:ext>
                </a:extLst>
              </a:tr>
              <a:tr h="363617">
                <a:tc>
                  <a:txBody>
                    <a:bodyPr/>
                    <a:lstStyle/>
                    <a:p>
                      <a:pPr algn="ctr">
                        <a:lnSpc>
                          <a:spcPct val="107000"/>
                        </a:lnSpc>
                        <a:spcAft>
                          <a:spcPts val="0"/>
                        </a:spcAft>
                      </a:pPr>
                      <a:r>
                        <a:rPr lang="fr-FR" sz="900" dirty="0">
                          <a:effectLst/>
                        </a:rPr>
                        <a:t>H EP</a:t>
                      </a:r>
                    </a:p>
                    <a:p>
                      <a:pPr algn="ctr">
                        <a:lnSpc>
                          <a:spcPct val="107000"/>
                        </a:lnSpc>
                        <a:spcAft>
                          <a:spcPts val="0"/>
                        </a:spcAft>
                      </a:pPr>
                      <a:r>
                        <a:rPr lang="fr-FR" sz="900" dirty="0">
                          <a:effectLst/>
                        </a:rPr>
                        <a:t>national</a:t>
                      </a:r>
                      <a:endParaRPr lang="fr-FR" sz="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21,85</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22,01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15,70</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08,38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20,53</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17,35</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22,21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17,33</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35,76</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37,36</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968217262"/>
                  </a:ext>
                </a:extLst>
              </a:tr>
              <a:tr h="373670">
                <a:tc>
                  <a:txBody>
                    <a:bodyPr/>
                    <a:lstStyle/>
                    <a:p>
                      <a:pPr algn="ctr">
                        <a:lnSpc>
                          <a:spcPct val="107000"/>
                        </a:lnSpc>
                        <a:spcAft>
                          <a:spcPts val="0"/>
                        </a:spcAft>
                      </a:pPr>
                      <a:r>
                        <a:rPr lang="fr-FR" sz="900" dirty="0">
                          <a:effectLst/>
                        </a:rPr>
                        <a:t>PUBLIC  DEPARTEMENT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25,1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30,8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16,8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10,7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26,6</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20,6</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26,7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19</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36,9</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38,4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24054917"/>
                  </a:ext>
                </a:extLst>
              </a:tr>
              <a:tr h="328001">
                <a:tc>
                  <a:txBody>
                    <a:bodyPr/>
                    <a:lstStyle/>
                    <a:p>
                      <a:pPr marL="0" algn="ctr" defTabSz="914400" rtl="0" eaLnBrk="1" latinLnBrk="0" hangingPunct="1">
                        <a:lnSpc>
                          <a:spcPct val="107000"/>
                        </a:lnSpc>
                        <a:spcAft>
                          <a:spcPts val="0"/>
                        </a:spcAft>
                      </a:pPr>
                      <a:r>
                        <a:rPr lang="fr-FR" sz="900" kern="1200" dirty="0">
                          <a:effectLst/>
                        </a:rPr>
                        <a:t>PUBLIC NATIONAL</a:t>
                      </a:r>
                      <a:endParaRPr lang="fr-FR" sz="900" b="1" kern="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24,46</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28,22</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18,86</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10,61</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22,90</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19,90</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23,98</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19,09</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36,98</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algn="ctr" defTabSz="914400" rtl="0" eaLnBrk="1" latinLnBrk="0" hangingPunct="1">
                        <a:lnSpc>
                          <a:spcPct val="107000"/>
                        </a:lnSpc>
                        <a:spcAft>
                          <a:spcPts val="0"/>
                        </a:spcAft>
                      </a:pPr>
                      <a:r>
                        <a:rPr lang="fr-FR" sz="1200" kern="1200" dirty="0">
                          <a:effectLst/>
                        </a:rPr>
                        <a:t>39,58</a:t>
                      </a:r>
                      <a:endParaRPr lang="fr-FR"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11036013"/>
                  </a:ext>
                </a:extLst>
              </a:tr>
              <a:tr h="373670">
                <a:tc>
                  <a:txBody>
                    <a:bodyPr/>
                    <a:lstStyle/>
                    <a:p>
                      <a:pPr algn="ctr">
                        <a:lnSpc>
                          <a:spcPct val="107000"/>
                        </a:lnSpc>
                        <a:spcAft>
                          <a:spcPts val="0"/>
                        </a:spcAft>
                      </a:pPr>
                      <a:r>
                        <a:rPr lang="fr-FR" sz="900" dirty="0">
                          <a:effectLst/>
                        </a:rPr>
                        <a:t>TOTAL DEPARTEMENT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23,6</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28,1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15,57</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09,56</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24,87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19,34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24,39</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18,23</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36,00</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solidFill>
                            <a:schemeClr val="accent6">
                              <a:lumMod val="50000"/>
                            </a:schemeClr>
                          </a:solidFill>
                          <a:effectLst/>
                        </a:rPr>
                        <a:t>36,51</a:t>
                      </a:r>
                      <a:endParaRPr lang="fr-FR" sz="12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970524328"/>
                  </a:ext>
                </a:extLst>
              </a:tr>
              <a:tr h="216804">
                <a:tc>
                  <a:txBody>
                    <a:bodyPr/>
                    <a:lstStyle/>
                    <a:p>
                      <a:pPr algn="ctr">
                        <a:lnSpc>
                          <a:spcPct val="107000"/>
                        </a:lnSpc>
                        <a:spcAft>
                          <a:spcPts val="0"/>
                        </a:spcAft>
                      </a:pPr>
                      <a:r>
                        <a:rPr lang="fr-FR" sz="900" dirty="0">
                          <a:effectLst/>
                        </a:rPr>
                        <a:t>NATIONAL</a:t>
                      </a:r>
                      <a:endParaRPr lang="fr-FR" sz="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 23,62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26,64</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17,88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9,91</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21,87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19,02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23,02</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18,57</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36,78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fr-FR" sz="1200" dirty="0">
                          <a:effectLst/>
                        </a:rPr>
                        <a:t>38,88</a:t>
                      </a:r>
                      <a:endParaRPr lang="fr-FR"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606768245"/>
                  </a:ext>
                </a:extLst>
              </a:tr>
            </a:tbl>
          </a:graphicData>
        </a:graphic>
      </p:graphicFrame>
      <p:sp>
        <p:nvSpPr>
          <p:cNvPr id="3" name="Titre 1">
            <a:extLst>
              <a:ext uri="{FF2B5EF4-FFF2-40B4-BE49-F238E27FC236}">
                <a16:creationId xmlns:a16="http://schemas.microsoft.com/office/drawing/2014/main" id="{9D062166-915C-9840-8C57-29C2267C3171}"/>
              </a:ext>
            </a:extLst>
          </p:cNvPr>
          <p:cNvSpPr>
            <a:spLocks noGrp="1"/>
          </p:cNvSpPr>
          <p:nvPr>
            <p:ph type="title"/>
          </p:nvPr>
        </p:nvSpPr>
        <p:spPr>
          <a:xfrm>
            <a:off x="724328" y="270047"/>
            <a:ext cx="5496590" cy="569402"/>
          </a:xfrm>
        </p:spPr>
        <p:txBody>
          <a:bodyPr>
            <a:normAutofit/>
          </a:bodyPr>
          <a:lstStyle/>
          <a:p>
            <a:r>
              <a:rPr lang="fr-FR" sz="1650" dirty="0"/>
              <a:t>Résultats aux Evaluations</a:t>
            </a:r>
            <a:endParaRPr lang="fr-FR" dirty="0"/>
          </a:p>
        </p:txBody>
      </p:sp>
      <p:sp>
        <p:nvSpPr>
          <p:cNvPr id="2" name="Bouée 1">
            <a:extLst>
              <a:ext uri="{FF2B5EF4-FFF2-40B4-BE49-F238E27FC236}">
                <a16:creationId xmlns:a16="http://schemas.microsoft.com/office/drawing/2014/main" id="{322707DC-05A4-8746-A75F-E53A0BAB68B1}"/>
              </a:ext>
            </a:extLst>
          </p:cNvPr>
          <p:cNvSpPr/>
          <p:nvPr/>
        </p:nvSpPr>
        <p:spPr>
          <a:xfrm>
            <a:off x="4385735" y="2387600"/>
            <a:ext cx="1005132" cy="660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Rectangle avec flèche vers la gauche 3">
            <a:extLst>
              <a:ext uri="{FF2B5EF4-FFF2-40B4-BE49-F238E27FC236}">
                <a16:creationId xmlns:a16="http://schemas.microsoft.com/office/drawing/2014/main" id="{8B99E495-EB3F-7340-A0F6-FF164321ABB7}"/>
              </a:ext>
            </a:extLst>
          </p:cNvPr>
          <p:cNvSpPr/>
          <p:nvPr/>
        </p:nvSpPr>
        <p:spPr>
          <a:xfrm rot="16514230">
            <a:off x="7399930" y="753925"/>
            <a:ext cx="2407393" cy="100220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Reconnaître les différentes écritures d’une lettre</a:t>
            </a:r>
          </a:p>
        </p:txBody>
      </p:sp>
      <p:sp>
        <p:nvSpPr>
          <p:cNvPr id="6" name="Rectangle avec flèche vers la gauche 5">
            <a:extLst>
              <a:ext uri="{FF2B5EF4-FFF2-40B4-BE49-F238E27FC236}">
                <a16:creationId xmlns:a16="http://schemas.microsoft.com/office/drawing/2014/main" id="{D4FC4138-A3E3-9D4E-BA7A-3DC4B9A38B43}"/>
              </a:ext>
            </a:extLst>
          </p:cNvPr>
          <p:cNvSpPr/>
          <p:nvPr/>
        </p:nvSpPr>
        <p:spPr>
          <a:xfrm rot="3945411">
            <a:off x="3624419" y="4184028"/>
            <a:ext cx="3989821" cy="113837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Manipuler des phonèmes</a:t>
            </a:r>
          </a:p>
        </p:txBody>
      </p:sp>
      <p:sp>
        <p:nvSpPr>
          <p:cNvPr id="7" name="Rectangle avec flèche vers la gauche 6">
            <a:extLst>
              <a:ext uri="{FF2B5EF4-FFF2-40B4-BE49-F238E27FC236}">
                <a16:creationId xmlns:a16="http://schemas.microsoft.com/office/drawing/2014/main" id="{D2D43CDA-9B8B-BD49-BC17-E2EE81DE9896}"/>
              </a:ext>
            </a:extLst>
          </p:cNvPr>
          <p:cNvSpPr/>
          <p:nvPr/>
        </p:nvSpPr>
        <p:spPr>
          <a:xfrm rot="5400000">
            <a:off x="6017000" y="4153321"/>
            <a:ext cx="3344099" cy="100220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Reconnaître des lettres parmi des signes</a:t>
            </a:r>
          </a:p>
        </p:txBody>
      </p:sp>
      <p:sp>
        <p:nvSpPr>
          <p:cNvPr id="8" name="Rectangle avec flèche vers la gauche 7">
            <a:extLst>
              <a:ext uri="{FF2B5EF4-FFF2-40B4-BE49-F238E27FC236}">
                <a16:creationId xmlns:a16="http://schemas.microsoft.com/office/drawing/2014/main" id="{C913EDDF-CC86-8F4B-BBC9-640C0731BC04}"/>
              </a:ext>
            </a:extLst>
          </p:cNvPr>
          <p:cNvSpPr/>
          <p:nvPr/>
        </p:nvSpPr>
        <p:spPr>
          <a:xfrm rot="17233141">
            <a:off x="5249915" y="837445"/>
            <a:ext cx="2756818" cy="1002206"/>
          </a:xfrm>
          <a:prstGeom prst="leftArrowCallout">
            <a:avLst>
              <a:gd name="adj1" fmla="val 25000"/>
              <a:gd name="adj2" fmla="val 22683"/>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Connaître le nom des lettres et le son  qu’elles produisent</a:t>
            </a:r>
          </a:p>
        </p:txBody>
      </p:sp>
      <p:sp>
        <p:nvSpPr>
          <p:cNvPr id="9" name="Bouée 8">
            <a:extLst>
              <a:ext uri="{FF2B5EF4-FFF2-40B4-BE49-F238E27FC236}">
                <a16:creationId xmlns:a16="http://schemas.microsoft.com/office/drawing/2014/main" id="{D3E65C7E-3BB2-F047-AD84-99841DD67717}"/>
              </a:ext>
            </a:extLst>
          </p:cNvPr>
          <p:cNvSpPr/>
          <p:nvPr/>
        </p:nvSpPr>
        <p:spPr>
          <a:xfrm>
            <a:off x="5839431" y="2415248"/>
            <a:ext cx="1005132" cy="660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Bouée 9">
            <a:extLst>
              <a:ext uri="{FF2B5EF4-FFF2-40B4-BE49-F238E27FC236}">
                <a16:creationId xmlns:a16="http://schemas.microsoft.com/office/drawing/2014/main" id="{831466F0-4C42-204F-AE9E-8BCE7EDE1E6E}"/>
              </a:ext>
            </a:extLst>
          </p:cNvPr>
          <p:cNvSpPr/>
          <p:nvPr/>
        </p:nvSpPr>
        <p:spPr>
          <a:xfrm>
            <a:off x="7293127" y="2416736"/>
            <a:ext cx="1005132" cy="660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Bouée 10">
            <a:extLst>
              <a:ext uri="{FF2B5EF4-FFF2-40B4-BE49-F238E27FC236}">
                <a16:creationId xmlns:a16="http://schemas.microsoft.com/office/drawing/2014/main" id="{F7FF80AF-6A57-7F46-BE0D-10AF68F12DED}"/>
              </a:ext>
            </a:extLst>
          </p:cNvPr>
          <p:cNvSpPr/>
          <p:nvPr/>
        </p:nvSpPr>
        <p:spPr>
          <a:xfrm>
            <a:off x="8130745" y="2383425"/>
            <a:ext cx="1005132" cy="660400"/>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447378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4">
                                            <p:bg/>
                                          </p:spTgt>
                                        </p:tgtEl>
                                        <p:attrNameLst>
                                          <p:attrName>style.visibility</p:attrName>
                                        </p:attrNameLst>
                                      </p:cBhvr>
                                      <p:to>
                                        <p:strVal val="visible"/>
                                      </p:to>
                                    </p:set>
                                    <p:anim calcmode="lin" valueType="num">
                                      <p:cBhvr>
                                        <p:cTn id="50" dur="1000" fill="hold"/>
                                        <p:tgtEl>
                                          <p:spTgt spid="4">
                                            <p:bg/>
                                          </p:spTgt>
                                        </p:tgtEl>
                                        <p:attrNameLst>
                                          <p:attrName>ppt_w</p:attrName>
                                        </p:attrNameLst>
                                      </p:cBhvr>
                                      <p:tavLst>
                                        <p:tav tm="0">
                                          <p:val>
                                            <p:strVal val="#ppt_w*0.70"/>
                                          </p:val>
                                        </p:tav>
                                        <p:tav tm="100000">
                                          <p:val>
                                            <p:strVal val="#ppt_w"/>
                                          </p:val>
                                        </p:tav>
                                      </p:tavLst>
                                    </p:anim>
                                    <p:anim calcmode="lin" valueType="num">
                                      <p:cBhvr>
                                        <p:cTn id="51" dur="1000" fill="hold"/>
                                        <p:tgtEl>
                                          <p:spTgt spid="4">
                                            <p:bg/>
                                          </p:spTgt>
                                        </p:tgtEl>
                                        <p:attrNameLst>
                                          <p:attrName>ppt_h</p:attrName>
                                        </p:attrNameLst>
                                      </p:cBhvr>
                                      <p:tavLst>
                                        <p:tav tm="0">
                                          <p:val>
                                            <p:strVal val="#ppt_h"/>
                                          </p:val>
                                        </p:tav>
                                        <p:tav tm="100000">
                                          <p:val>
                                            <p:strVal val="#ppt_h"/>
                                          </p:val>
                                        </p:tav>
                                      </p:tavLst>
                                    </p:anim>
                                    <p:animEffect transition="in" filter="fade">
                                      <p:cBhvr>
                                        <p:cTn id="52" dur="1000"/>
                                        <p:tgtEl>
                                          <p:spTgt spid="4">
                                            <p:bg/>
                                          </p:spTgt>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p:cTn id="55"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56"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5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animBg="1"/>
      <p:bldP spid="6"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6EC6BFD-40E2-434C-8BDB-BE4B95E6449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02876" y="682388"/>
            <a:ext cx="4216195" cy="5801655"/>
          </a:xfrm>
        </p:spPr>
      </p:pic>
      <p:pic>
        <p:nvPicPr>
          <p:cNvPr id="7" name="Image 6">
            <a:extLst>
              <a:ext uri="{FF2B5EF4-FFF2-40B4-BE49-F238E27FC236}">
                <a16:creationId xmlns:a16="http://schemas.microsoft.com/office/drawing/2014/main" id="{479C1097-BB84-8E45-8D6A-BF8B8A73DA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0873" y="682387"/>
            <a:ext cx="4251512" cy="5801655"/>
          </a:xfrm>
          <a:prstGeom prst="rect">
            <a:avLst/>
          </a:prstGeom>
        </p:spPr>
      </p:pic>
    </p:spTree>
    <p:extLst>
      <p:ext uri="{BB962C8B-B14F-4D97-AF65-F5344CB8AC3E}">
        <p14:creationId xmlns:p14="http://schemas.microsoft.com/office/powerpoint/2010/main" val="875929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87F66913-F169-1E45-8BDD-2DC0CC0BCE48}"/>
              </a:ext>
            </a:extLst>
          </p:cNvPr>
          <p:cNvPicPr>
            <a:picLocks/>
          </p:cNvPicPr>
          <p:nvPr/>
        </p:nvPicPr>
        <p:blipFill>
          <a:blip r:embed="rId3">
            <a:extLst>
              <a:ext uri="{28A0092B-C50C-407E-A947-70E740481C1C}">
                <a14:useLocalDpi xmlns:a14="http://schemas.microsoft.com/office/drawing/2010/main"/>
              </a:ext>
            </a:extLst>
          </a:blip>
          <a:srcRect/>
          <a:stretch>
            <a:fillRect/>
          </a:stretch>
        </p:blipFill>
        <p:spPr>
          <a:xfrm>
            <a:off x="878796" y="184944"/>
            <a:ext cx="3457575" cy="4783137"/>
          </a:xfrm>
          <a:prstGeom prst="rect">
            <a:avLst/>
          </a:prstGeom>
        </p:spPr>
      </p:pic>
      <p:pic>
        <p:nvPicPr>
          <p:cNvPr id="5" name="Image 4">
            <a:extLst>
              <a:ext uri="{FF2B5EF4-FFF2-40B4-BE49-F238E27FC236}">
                <a16:creationId xmlns:a16="http://schemas.microsoft.com/office/drawing/2014/main" id="{4657B652-36E2-E24C-9A5C-8A75F93C940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60763" y="3177381"/>
            <a:ext cx="53292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954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9A38D299-0B33-E745-8B84-1D661DCC794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05719" y="0"/>
            <a:ext cx="6182435" cy="6858000"/>
          </a:xfrm>
        </p:spPr>
      </p:pic>
    </p:spTree>
    <p:extLst>
      <p:ext uri="{BB962C8B-B14F-4D97-AF65-F5344CB8AC3E}">
        <p14:creationId xmlns:p14="http://schemas.microsoft.com/office/powerpoint/2010/main" val="3194100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4F8C459-6CB1-8046-9FE0-32F5CB8491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5845" y="100546"/>
            <a:ext cx="6414448" cy="6757454"/>
          </a:xfrm>
          <a:prstGeom prst="rect">
            <a:avLst/>
          </a:prstGeom>
        </p:spPr>
      </p:pic>
    </p:spTree>
    <p:extLst>
      <p:ext uri="{BB962C8B-B14F-4D97-AF65-F5344CB8AC3E}">
        <p14:creationId xmlns:p14="http://schemas.microsoft.com/office/powerpoint/2010/main" val="134446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A93762-0507-CA43-BEBF-1B52C98FB805}"/>
              </a:ext>
            </a:extLst>
          </p:cNvPr>
          <p:cNvSpPr>
            <a:spLocks noGrp="1"/>
          </p:cNvSpPr>
          <p:nvPr>
            <p:ph type="title"/>
          </p:nvPr>
        </p:nvSpPr>
        <p:spPr>
          <a:xfrm>
            <a:off x="938758" y="382385"/>
            <a:ext cx="7633742" cy="1217815"/>
          </a:xfrm>
        </p:spPr>
        <p:txBody>
          <a:bodyPr>
            <a:noAutofit/>
          </a:bodyPr>
          <a:lstStyle/>
          <a:p>
            <a:pPr algn="ctr"/>
            <a:r>
              <a:rPr lang="fr-FR" sz="3600" dirty="0"/>
              <a:t>Renforcer la préparation aux apprentissages fondamentaux</a:t>
            </a:r>
          </a:p>
        </p:txBody>
      </p:sp>
      <p:sp>
        <p:nvSpPr>
          <p:cNvPr id="3" name="Espace réservé du contenu 2">
            <a:extLst>
              <a:ext uri="{FF2B5EF4-FFF2-40B4-BE49-F238E27FC236}">
                <a16:creationId xmlns:a16="http://schemas.microsoft.com/office/drawing/2014/main" id="{EF4125A1-6F06-6B4A-8B52-40AE7C1EECCF}"/>
              </a:ext>
            </a:extLst>
          </p:cNvPr>
          <p:cNvSpPr>
            <a:spLocks noGrp="1"/>
          </p:cNvSpPr>
          <p:nvPr>
            <p:ph idx="1"/>
          </p:nvPr>
        </p:nvSpPr>
        <p:spPr>
          <a:xfrm>
            <a:off x="4419600" y="2486352"/>
            <a:ext cx="3911601" cy="2607732"/>
          </a:xfrm>
        </p:spPr>
        <p:txBody>
          <a:bodyPr>
            <a:normAutofit/>
          </a:bodyPr>
          <a:lstStyle/>
          <a:p>
            <a:r>
              <a:rPr lang="fr-FR" dirty="0"/>
              <a:t>Modalités d’apprentissage :</a:t>
            </a:r>
          </a:p>
          <a:p>
            <a:pPr lvl="1"/>
            <a:r>
              <a:rPr lang="fr-FR" dirty="0"/>
              <a:t>Manipuler, jouer, expérimenter</a:t>
            </a:r>
          </a:p>
          <a:p>
            <a:pPr lvl="1"/>
            <a:r>
              <a:rPr lang="fr-FR" dirty="0"/>
              <a:t>Résoudre des problèmes</a:t>
            </a:r>
          </a:p>
          <a:p>
            <a:pPr lvl="1"/>
            <a:r>
              <a:rPr lang="fr-FR" dirty="0"/>
              <a:t>S’exercer</a:t>
            </a:r>
          </a:p>
          <a:p>
            <a:pPr lvl="1"/>
            <a:r>
              <a:rPr lang="fr-FR" dirty="0"/>
              <a:t>Mémoriser, se remémorer</a:t>
            </a:r>
          </a:p>
        </p:txBody>
      </p:sp>
      <p:sp>
        <p:nvSpPr>
          <p:cNvPr id="4" name="Espace réservé du contenu 2">
            <a:extLst>
              <a:ext uri="{FF2B5EF4-FFF2-40B4-BE49-F238E27FC236}">
                <a16:creationId xmlns:a16="http://schemas.microsoft.com/office/drawing/2014/main" id="{3B753210-0E4C-544F-87CB-E67D2F8ED309}"/>
              </a:ext>
            </a:extLst>
          </p:cNvPr>
          <p:cNvSpPr txBox="1">
            <a:spLocks/>
          </p:cNvSpPr>
          <p:nvPr/>
        </p:nvSpPr>
        <p:spPr>
          <a:xfrm>
            <a:off x="808045" y="2486351"/>
            <a:ext cx="3611555" cy="2607733"/>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fr-FR" dirty="0"/>
              <a:t>Principes didactiques : </a:t>
            </a:r>
          </a:p>
          <a:p>
            <a:pPr lvl="1"/>
            <a:r>
              <a:rPr lang="fr-FR" dirty="0"/>
              <a:t>dès la PS</a:t>
            </a:r>
          </a:p>
          <a:p>
            <a:pPr lvl="1"/>
            <a:r>
              <a:rPr lang="fr-FR" dirty="0"/>
              <a:t>régulièrement</a:t>
            </a:r>
          </a:p>
          <a:p>
            <a:pPr lvl="1"/>
            <a:r>
              <a:rPr lang="fr-FR" dirty="0"/>
              <a:t>progressivement</a:t>
            </a:r>
          </a:p>
          <a:p>
            <a:pPr lvl="1"/>
            <a:r>
              <a:rPr lang="fr-FR" dirty="0"/>
              <a:t>de façon </a:t>
            </a:r>
            <a:r>
              <a:rPr lang="fr-FR" b="1" dirty="0"/>
              <a:t>structurée</a:t>
            </a:r>
          </a:p>
          <a:p>
            <a:pPr lvl="1"/>
            <a:r>
              <a:rPr lang="fr-FR" dirty="0"/>
              <a:t>enseignement explicite</a:t>
            </a:r>
          </a:p>
        </p:txBody>
      </p:sp>
      <p:sp>
        <p:nvSpPr>
          <p:cNvPr id="5" name="Espace réservé du contenu 2">
            <a:extLst>
              <a:ext uri="{FF2B5EF4-FFF2-40B4-BE49-F238E27FC236}">
                <a16:creationId xmlns:a16="http://schemas.microsoft.com/office/drawing/2014/main" id="{07FBF484-4C3E-CC4A-911E-13DEF87F75D9}"/>
              </a:ext>
            </a:extLst>
          </p:cNvPr>
          <p:cNvSpPr txBox="1">
            <a:spLocks/>
          </p:cNvSpPr>
          <p:nvPr/>
        </p:nvSpPr>
        <p:spPr>
          <a:xfrm>
            <a:off x="808045" y="1600200"/>
            <a:ext cx="7764455" cy="886152"/>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fr-FR" dirty="0"/>
              <a:t> </a:t>
            </a:r>
            <a:r>
              <a:rPr lang="fr-FR" i="1" dirty="0">
                <a:solidFill>
                  <a:schemeClr val="accent4">
                    <a:lumMod val="75000"/>
                  </a:schemeClr>
                </a:solidFill>
              </a:rPr>
              <a:t>Les acquisitions progressivement réalisées à l’école maternelle sont déterminantes pour la maîtrise future des savoirs fondamentaux.</a:t>
            </a:r>
          </a:p>
        </p:txBody>
      </p:sp>
      <p:sp>
        <p:nvSpPr>
          <p:cNvPr id="6" name="Flèche droite rayée 5">
            <a:extLst>
              <a:ext uri="{FF2B5EF4-FFF2-40B4-BE49-F238E27FC236}">
                <a16:creationId xmlns:a16="http://schemas.microsoft.com/office/drawing/2014/main" id="{098C0C46-6CEB-EA40-9C0E-FF3F80A1662F}"/>
              </a:ext>
            </a:extLst>
          </p:cNvPr>
          <p:cNvSpPr/>
          <p:nvPr/>
        </p:nvSpPr>
        <p:spPr>
          <a:xfrm>
            <a:off x="990873" y="4686300"/>
            <a:ext cx="7529512" cy="21717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La connaissance du nom des lettres et du son qu'elles produisent est </a:t>
            </a:r>
            <a:r>
              <a:rPr lang="fr-FR" sz="2400" b="1" i="1" dirty="0">
                <a:solidFill>
                  <a:schemeClr val="accent4">
                    <a:lumMod val="75000"/>
                  </a:schemeClr>
                </a:solidFill>
              </a:rPr>
              <a:t>progressivement enseignée</a:t>
            </a:r>
            <a:endParaRPr lang="fr-FR" b="1" i="1" dirty="0">
              <a:solidFill>
                <a:schemeClr val="accent4">
                  <a:lumMod val="75000"/>
                </a:schemeClr>
              </a:solidFill>
            </a:endParaRPr>
          </a:p>
        </p:txBody>
      </p:sp>
    </p:spTree>
    <p:extLst>
      <p:ext uri="{BB962C8B-B14F-4D97-AF65-F5344CB8AC3E}">
        <p14:creationId xmlns:p14="http://schemas.microsoft.com/office/powerpoint/2010/main" val="815835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linds(horizontal)">
                                      <p:cBhvr>
                                        <p:cTn id="25" dur="500"/>
                                        <p:tgtEl>
                                          <p:spTgt spid="3">
                                            <p:txEl>
                                              <p:pRg st="1" end="1"/>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strips(downLeft)">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animBg="1"/>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1_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2432</TotalTime>
  <Words>8039</Words>
  <Application>Microsoft Macintosh PowerPoint</Application>
  <PresentationFormat>Affichage à l'écran (4:3)</PresentationFormat>
  <Paragraphs>518</Paragraphs>
  <Slides>29</Slides>
  <Notes>29</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29</vt:i4>
      </vt:variant>
    </vt:vector>
  </HeadingPairs>
  <TitlesOfParts>
    <vt:vector size="37" baseType="lpstr">
      <vt:lpstr>Arial</vt:lpstr>
      <vt:lpstr>Calibri</vt:lpstr>
      <vt:lpstr>Gill Sans MT</vt:lpstr>
      <vt:lpstr>Impact</vt:lpstr>
      <vt:lpstr>Verdana</vt:lpstr>
      <vt:lpstr>Wingdings</vt:lpstr>
      <vt:lpstr>Badge</vt:lpstr>
      <vt:lpstr>1_Badge</vt:lpstr>
      <vt:lpstr>Conscience phonologique conscience phonémique Principe alphabétique</vt:lpstr>
      <vt:lpstr>Une Priorité nationale</vt:lpstr>
      <vt:lpstr>Une Priorité nationale</vt:lpstr>
      <vt:lpstr>Résultats aux Evaluations</vt:lpstr>
      <vt:lpstr>Présentation PowerPoint</vt:lpstr>
      <vt:lpstr>Présentation PowerPoint</vt:lpstr>
      <vt:lpstr>Présentation PowerPoint</vt:lpstr>
      <vt:lpstr>Présentation PowerPoint</vt:lpstr>
      <vt:lpstr>Renforcer la préparation aux apprentissages fondamentaux</vt:lpstr>
      <vt:lpstr>Les cinq piliers de la lecture </vt:lpstr>
      <vt:lpstr>Développer et entraîner  la conscience phonologique</vt:lpstr>
      <vt:lpstr>Développer et entraîner  la conscience phonologique </vt:lpstr>
      <vt:lpstr>Développer et entraîner la conscience phonologique : Le mot</vt:lpstr>
      <vt:lpstr>Développer et entraîner la conscience phonologique Le mot</vt:lpstr>
      <vt:lpstr>Présentation PowerPoint</vt:lpstr>
      <vt:lpstr>Développer et entraîner la conscience phonologique : LA SYLLABE</vt:lpstr>
      <vt:lpstr>Développer et entraîner la conscience phonologique LA SYLLABE ORALE</vt:lpstr>
      <vt:lpstr>Développer et entraîner la conscience phonologique le nom des lettres et le son qu’ELLES PRODUIsenT</vt:lpstr>
      <vt:lpstr>Découvrir le Principe alphabétique</vt:lpstr>
      <vt:lpstr>Développer et entraîner la conscience phonologique le nom des lettres et le son qu’ELLES PRODUIsenT</vt:lpstr>
      <vt:lpstr>Développer et entraîner la conscience phonologique le phoneme</vt:lpstr>
      <vt:lpstr>Mettre en œuvre cet enseignement</vt:lpstr>
      <vt:lpstr>Des modalités d’apprentissage</vt:lpstr>
      <vt:lpstr>L’organisation des apprentissages</vt:lpstr>
      <vt:lpstr>L’organisation des apprentissages</vt:lpstr>
      <vt:lpstr>Dans une classe a effectif réduit</vt:lpstr>
      <vt:lpstr>Des liens avec…</vt:lpstr>
      <vt:lpstr>Des liens avec…</vt:lpstr>
      <vt:lpstr>MISSION Français MISSIONMATERNELLE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L’école maternelle école du langage</dc:title>
  <dc:creator>Chantal ADAMCZYK</dc:creator>
  <cp:lastModifiedBy>Karine Buisine</cp:lastModifiedBy>
  <cp:revision>251</cp:revision>
  <cp:lastPrinted>2019-10-18T12:00:37Z</cp:lastPrinted>
  <dcterms:created xsi:type="dcterms:W3CDTF">2019-05-30T15:37:31Z</dcterms:created>
  <dcterms:modified xsi:type="dcterms:W3CDTF">2021-03-25T15:08:33Z</dcterms:modified>
</cp:coreProperties>
</file>