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19"/>
  </p:notesMasterIdLst>
  <p:sldIdLst>
    <p:sldId id="256" r:id="rId2"/>
    <p:sldId id="278" r:id="rId3"/>
    <p:sldId id="258" r:id="rId4"/>
    <p:sldId id="279" r:id="rId5"/>
    <p:sldId id="260" r:id="rId6"/>
    <p:sldId id="265" r:id="rId7"/>
    <p:sldId id="266" r:id="rId8"/>
    <p:sldId id="267" r:id="rId9"/>
    <p:sldId id="268" r:id="rId10"/>
    <p:sldId id="269" r:id="rId11"/>
    <p:sldId id="270" r:id="rId12"/>
    <p:sldId id="271" r:id="rId13"/>
    <p:sldId id="272" r:id="rId14"/>
    <p:sldId id="273" r:id="rId15"/>
    <p:sldId id="274" r:id="rId16"/>
    <p:sldId id="275" r:id="rId17"/>
    <p:sldId id="280"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373"/>
    <p:restoredTop sz="94681"/>
  </p:normalViewPr>
  <p:slideViewPr>
    <p:cSldViewPr snapToGrid="0">
      <p:cViewPr varScale="1">
        <p:scale>
          <a:sx n="96" d="100"/>
          <a:sy n="96" d="100"/>
        </p:scale>
        <p:origin x="184" y="5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FD3CDD-A68D-4402-B846-38CC21A47058}" type="doc">
      <dgm:prSet loTypeId="urn:microsoft.com/office/officeart/2005/8/layout/hierarchy1" loCatId="hierarchy" qsTypeId="urn:microsoft.com/office/officeart/2005/8/quickstyle/simple2" qsCatId="simple" csTypeId="urn:microsoft.com/office/officeart/2005/8/colors/colorful1" csCatId="colorful"/>
      <dgm:spPr/>
      <dgm:t>
        <a:bodyPr/>
        <a:lstStyle/>
        <a:p>
          <a:endParaRPr lang="en-US"/>
        </a:p>
      </dgm:t>
    </dgm:pt>
    <dgm:pt modelId="{EC28AB78-A41A-4267-8C9A-910134964647}">
      <dgm:prSet custT="1"/>
      <dgm:spPr/>
      <dgm:t>
        <a:bodyPr/>
        <a:lstStyle/>
        <a:p>
          <a:r>
            <a:rPr lang="fr-FR" sz="2000" dirty="0"/>
            <a:t>Importance de l'école maternelle dans le parcours scolaire.</a:t>
          </a:r>
          <a:endParaRPr lang="en-US" sz="2000" dirty="0"/>
        </a:p>
      </dgm:t>
    </dgm:pt>
    <dgm:pt modelId="{16A66D6E-9907-44F5-BDA1-55F807257350}" type="parTrans" cxnId="{B1E8723B-1451-4400-9C3D-7C6C57DF072E}">
      <dgm:prSet/>
      <dgm:spPr/>
      <dgm:t>
        <a:bodyPr/>
        <a:lstStyle/>
        <a:p>
          <a:endParaRPr lang="en-US" sz="2000"/>
        </a:p>
      </dgm:t>
    </dgm:pt>
    <dgm:pt modelId="{EFA6925A-1ABB-4733-8DF1-85FFDF4A0E8E}" type="sibTrans" cxnId="{B1E8723B-1451-4400-9C3D-7C6C57DF072E}">
      <dgm:prSet/>
      <dgm:spPr/>
      <dgm:t>
        <a:bodyPr/>
        <a:lstStyle/>
        <a:p>
          <a:endParaRPr lang="en-US" sz="2000"/>
        </a:p>
      </dgm:t>
    </dgm:pt>
    <dgm:pt modelId="{311A8E6E-F830-4DBA-80A2-F428EA217ECE}">
      <dgm:prSet custT="1"/>
      <dgm:spPr/>
      <dgm:t>
        <a:bodyPr/>
        <a:lstStyle/>
        <a:p>
          <a:r>
            <a:rPr lang="fr-FR" sz="2000"/>
            <a:t>Développement du langage oral comme fondement des apprentissages futurs.</a:t>
          </a:r>
          <a:endParaRPr lang="en-US" sz="2000"/>
        </a:p>
      </dgm:t>
    </dgm:pt>
    <dgm:pt modelId="{8B153A47-DD8F-4FDC-A104-FD6AE6B488C4}" type="parTrans" cxnId="{4011111C-0DD7-4498-A2F7-ACE6975E37FA}">
      <dgm:prSet/>
      <dgm:spPr/>
      <dgm:t>
        <a:bodyPr/>
        <a:lstStyle/>
        <a:p>
          <a:endParaRPr lang="en-US" sz="2000"/>
        </a:p>
      </dgm:t>
    </dgm:pt>
    <dgm:pt modelId="{604C8148-75F4-4382-A831-FA062DC8641A}" type="sibTrans" cxnId="{4011111C-0DD7-4498-A2F7-ACE6975E37FA}">
      <dgm:prSet/>
      <dgm:spPr/>
      <dgm:t>
        <a:bodyPr/>
        <a:lstStyle/>
        <a:p>
          <a:endParaRPr lang="en-US" sz="2000"/>
        </a:p>
      </dgm:t>
    </dgm:pt>
    <dgm:pt modelId="{5ADBF0A9-78DD-4B46-A6C8-0119B79F598F}">
      <dgm:prSet custT="1"/>
      <dgm:spPr/>
      <dgm:t>
        <a:bodyPr/>
        <a:lstStyle/>
        <a:p>
          <a:r>
            <a:rPr lang="fr-FR" sz="2000"/>
            <a:t>Rôle central du professeur dans l'organisation des apprentissages.</a:t>
          </a:r>
          <a:endParaRPr lang="en-US" sz="2000"/>
        </a:p>
      </dgm:t>
    </dgm:pt>
    <dgm:pt modelId="{6FBBE66C-D08D-49DA-A8DF-DEB76DD1CB52}" type="parTrans" cxnId="{FF94BAB3-F89D-4D91-A535-11AB33E73D02}">
      <dgm:prSet/>
      <dgm:spPr/>
      <dgm:t>
        <a:bodyPr/>
        <a:lstStyle/>
        <a:p>
          <a:endParaRPr lang="en-US" sz="2000"/>
        </a:p>
      </dgm:t>
    </dgm:pt>
    <dgm:pt modelId="{41ABBA31-C3A4-4ADC-B3F0-B15F018DCCA7}" type="sibTrans" cxnId="{FF94BAB3-F89D-4D91-A535-11AB33E73D02}">
      <dgm:prSet/>
      <dgm:spPr/>
      <dgm:t>
        <a:bodyPr/>
        <a:lstStyle/>
        <a:p>
          <a:endParaRPr lang="en-US" sz="2000"/>
        </a:p>
      </dgm:t>
    </dgm:pt>
    <dgm:pt modelId="{224E2B3F-2FA0-C24E-BE45-CC8BF8159ED0}" type="pres">
      <dgm:prSet presAssocID="{E9FD3CDD-A68D-4402-B846-38CC21A47058}" presName="hierChild1" presStyleCnt="0">
        <dgm:presLayoutVars>
          <dgm:chPref val="1"/>
          <dgm:dir/>
          <dgm:animOne val="branch"/>
          <dgm:animLvl val="lvl"/>
          <dgm:resizeHandles/>
        </dgm:presLayoutVars>
      </dgm:prSet>
      <dgm:spPr/>
    </dgm:pt>
    <dgm:pt modelId="{7E63BB9F-A944-9C42-94BC-904B978CAB84}" type="pres">
      <dgm:prSet presAssocID="{EC28AB78-A41A-4267-8C9A-910134964647}" presName="hierRoot1" presStyleCnt="0"/>
      <dgm:spPr/>
    </dgm:pt>
    <dgm:pt modelId="{E386F7EF-4F43-B641-AF3E-528A4FDA21A3}" type="pres">
      <dgm:prSet presAssocID="{EC28AB78-A41A-4267-8C9A-910134964647}" presName="composite" presStyleCnt="0"/>
      <dgm:spPr/>
    </dgm:pt>
    <dgm:pt modelId="{9E6BE3B0-FE04-FA42-B3C1-D6AA7495688B}" type="pres">
      <dgm:prSet presAssocID="{EC28AB78-A41A-4267-8C9A-910134964647}" presName="background" presStyleLbl="node0" presStyleIdx="0" presStyleCnt="3"/>
      <dgm:spPr/>
    </dgm:pt>
    <dgm:pt modelId="{1DC02FE8-91B3-034D-84C9-220BD4A96088}" type="pres">
      <dgm:prSet presAssocID="{EC28AB78-A41A-4267-8C9A-910134964647}" presName="text" presStyleLbl="fgAcc0" presStyleIdx="0" presStyleCnt="3">
        <dgm:presLayoutVars>
          <dgm:chPref val="3"/>
        </dgm:presLayoutVars>
      </dgm:prSet>
      <dgm:spPr/>
    </dgm:pt>
    <dgm:pt modelId="{9EF071D0-C7D9-1C43-ACB7-A8C3522ABB00}" type="pres">
      <dgm:prSet presAssocID="{EC28AB78-A41A-4267-8C9A-910134964647}" presName="hierChild2" presStyleCnt="0"/>
      <dgm:spPr/>
    </dgm:pt>
    <dgm:pt modelId="{3B58B954-593E-C04C-955E-84BA683CBCA9}" type="pres">
      <dgm:prSet presAssocID="{311A8E6E-F830-4DBA-80A2-F428EA217ECE}" presName="hierRoot1" presStyleCnt="0"/>
      <dgm:spPr/>
    </dgm:pt>
    <dgm:pt modelId="{C66453E3-F937-0C4D-AD98-9877998D4A69}" type="pres">
      <dgm:prSet presAssocID="{311A8E6E-F830-4DBA-80A2-F428EA217ECE}" presName="composite" presStyleCnt="0"/>
      <dgm:spPr/>
    </dgm:pt>
    <dgm:pt modelId="{D94F9336-3695-BB45-945C-35971533DD62}" type="pres">
      <dgm:prSet presAssocID="{311A8E6E-F830-4DBA-80A2-F428EA217ECE}" presName="background" presStyleLbl="node0" presStyleIdx="1" presStyleCnt="3"/>
      <dgm:spPr/>
    </dgm:pt>
    <dgm:pt modelId="{1BC58C1D-02C3-634E-A233-ADAD45998348}" type="pres">
      <dgm:prSet presAssocID="{311A8E6E-F830-4DBA-80A2-F428EA217ECE}" presName="text" presStyleLbl="fgAcc0" presStyleIdx="1" presStyleCnt="3">
        <dgm:presLayoutVars>
          <dgm:chPref val="3"/>
        </dgm:presLayoutVars>
      </dgm:prSet>
      <dgm:spPr/>
    </dgm:pt>
    <dgm:pt modelId="{BC5A6FCC-61C7-8243-94CD-F6BC493ABAB2}" type="pres">
      <dgm:prSet presAssocID="{311A8E6E-F830-4DBA-80A2-F428EA217ECE}" presName="hierChild2" presStyleCnt="0"/>
      <dgm:spPr/>
    </dgm:pt>
    <dgm:pt modelId="{0827C161-EB97-274D-8349-6767F4EDA996}" type="pres">
      <dgm:prSet presAssocID="{5ADBF0A9-78DD-4B46-A6C8-0119B79F598F}" presName="hierRoot1" presStyleCnt="0"/>
      <dgm:spPr/>
    </dgm:pt>
    <dgm:pt modelId="{448611CE-68BA-D14E-A5D1-25DF5E47AC44}" type="pres">
      <dgm:prSet presAssocID="{5ADBF0A9-78DD-4B46-A6C8-0119B79F598F}" presName="composite" presStyleCnt="0"/>
      <dgm:spPr/>
    </dgm:pt>
    <dgm:pt modelId="{D6D4165D-A15F-8E44-8483-3519B8E04FB7}" type="pres">
      <dgm:prSet presAssocID="{5ADBF0A9-78DD-4B46-A6C8-0119B79F598F}" presName="background" presStyleLbl="node0" presStyleIdx="2" presStyleCnt="3"/>
      <dgm:spPr/>
    </dgm:pt>
    <dgm:pt modelId="{1B84A6B0-7284-2F45-9282-74E3B326D912}" type="pres">
      <dgm:prSet presAssocID="{5ADBF0A9-78DD-4B46-A6C8-0119B79F598F}" presName="text" presStyleLbl="fgAcc0" presStyleIdx="2" presStyleCnt="3">
        <dgm:presLayoutVars>
          <dgm:chPref val="3"/>
        </dgm:presLayoutVars>
      </dgm:prSet>
      <dgm:spPr/>
    </dgm:pt>
    <dgm:pt modelId="{00762834-1D57-EE49-A899-6241EED7667A}" type="pres">
      <dgm:prSet presAssocID="{5ADBF0A9-78DD-4B46-A6C8-0119B79F598F}" presName="hierChild2" presStyleCnt="0"/>
      <dgm:spPr/>
    </dgm:pt>
  </dgm:ptLst>
  <dgm:cxnLst>
    <dgm:cxn modelId="{4011111C-0DD7-4498-A2F7-ACE6975E37FA}" srcId="{E9FD3CDD-A68D-4402-B846-38CC21A47058}" destId="{311A8E6E-F830-4DBA-80A2-F428EA217ECE}" srcOrd="1" destOrd="0" parTransId="{8B153A47-DD8F-4FDC-A104-FD6AE6B488C4}" sibTransId="{604C8148-75F4-4382-A831-FA062DC8641A}"/>
    <dgm:cxn modelId="{41BC2622-ED3D-7A49-8D83-9F58D17BFD29}" type="presOf" srcId="{311A8E6E-F830-4DBA-80A2-F428EA217ECE}" destId="{1BC58C1D-02C3-634E-A233-ADAD45998348}" srcOrd="0" destOrd="0" presId="urn:microsoft.com/office/officeart/2005/8/layout/hierarchy1"/>
    <dgm:cxn modelId="{0F9F5639-46EB-5045-8084-00CAAF8D0773}" type="presOf" srcId="{EC28AB78-A41A-4267-8C9A-910134964647}" destId="{1DC02FE8-91B3-034D-84C9-220BD4A96088}" srcOrd="0" destOrd="0" presId="urn:microsoft.com/office/officeart/2005/8/layout/hierarchy1"/>
    <dgm:cxn modelId="{B1E8723B-1451-4400-9C3D-7C6C57DF072E}" srcId="{E9FD3CDD-A68D-4402-B846-38CC21A47058}" destId="{EC28AB78-A41A-4267-8C9A-910134964647}" srcOrd="0" destOrd="0" parTransId="{16A66D6E-9907-44F5-BDA1-55F807257350}" sibTransId="{EFA6925A-1ABB-4733-8DF1-85FFDF4A0E8E}"/>
    <dgm:cxn modelId="{C81C729E-7DED-AA45-BD50-1D93B25B603B}" type="presOf" srcId="{5ADBF0A9-78DD-4B46-A6C8-0119B79F598F}" destId="{1B84A6B0-7284-2F45-9282-74E3B326D912}" srcOrd="0" destOrd="0" presId="urn:microsoft.com/office/officeart/2005/8/layout/hierarchy1"/>
    <dgm:cxn modelId="{FF94BAB3-F89D-4D91-A535-11AB33E73D02}" srcId="{E9FD3CDD-A68D-4402-B846-38CC21A47058}" destId="{5ADBF0A9-78DD-4B46-A6C8-0119B79F598F}" srcOrd="2" destOrd="0" parTransId="{6FBBE66C-D08D-49DA-A8DF-DEB76DD1CB52}" sibTransId="{41ABBA31-C3A4-4ADC-B3F0-B15F018DCCA7}"/>
    <dgm:cxn modelId="{A7A8C2B6-DB95-884E-B1D0-8AC15E6FE8BE}" type="presOf" srcId="{E9FD3CDD-A68D-4402-B846-38CC21A47058}" destId="{224E2B3F-2FA0-C24E-BE45-CC8BF8159ED0}" srcOrd="0" destOrd="0" presId="urn:microsoft.com/office/officeart/2005/8/layout/hierarchy1"/>
    <dgm:cxn modelId="{73594692-15B3-244A-8A69-B4905FF50695}" type="presParOf" srcId="{224E2B3F-2FA0-C24E-BE45-CC8BF8159ED0}" destId="{7E63BB9F-A944-9C42-94BC-904B978CAB84}" srcOrd="0" destOrd="0" presId="urn:microsoft.com/office/officeart/2005/8/layout/hierarchy1"/>
    <dgm:cxn modelId="{E7E9934A-8864-414A-8DF4-61C5AD56FDD7}" type="presParOf" srcId="{7E63BB9F-A944-9C42-94BC-904B978CAB84}" destId="{E386F7EF-4F43-B641-AF3E-528A4FDA21A3}" srcOrd="0" destOrd="0" presId="urn:microsoft.com/office/officeart/2005/8/layout/hierarchy1"/>
    <dgm:cxn modelId="{2D3AFB20-13FE-FC40-B4A3-C72916CFF543}" type="presParOf" srcId="{E386F7EF-4F43-B641-AF3E-528A4FDA21A3}" destId="{9E6BE3B0-FE04-FA42-B3C1-D6AA7495688B}" srcOrd="0" destOrd="0" presId="urn:microsoft.com/office/officeart/2005/8/layout/hierarchy1"/>
    <dgm:cxn modelId="{FB8DFEB2-7470-6C43-AAEC-A859AC577663}" type="presParOf" srcId="{E386F7EF-4F43-B641-AF3E-528A4FDA21A3}" destId="{1DC02FE8-91B3-034D-84C9-220BD4A96088}" srcOrd="1" destOrd="0" presId="urn:microsoft.com/office/officeart/2005/8/layout/hierarchy1"/>
    <dgm:cxn modelId="{FA319AD5-C07E-FE46-92A8-826D7E8F28A1}" type="presParOf" srcId="{7E63BB9F-A944-9C42-94BC-904B978CAB84}" destId="{9EF071D0-C7D9-1C43-ACB7-A8C3522ABB00}" srcOrd="1" destOrd="0" presId="urn:microsoft.com/office/officeart/2005/8/layout/hierarchy1"/>
    <dgm:cxn modelId="{2D005F12-55B3-CE4F-8F9C-8B3484C4BA54}" type="presParOf" srcId="{224E2B3F-2FA0-C24E-BE45-CC8BF8159ED0}" destId="{3B58B954-593E-C04C-955E-84BA683CBCA9}" srcOrd="1" destOrd="0" presId="urn:microsoft.com/office/officeart/2005/8/layout/hierarchy1"/>
    <dgm:cxn modelId="{1F6734F7-1120-0F44-A3AC-508E7DD38735}" type="presParOf" srcId="{3B58B954-593E-C04C-955E-84BA683CBCA9}" destId="{C66453E3-F937-0C4D-AD98-9877998D4A69}" srcOrd="0" destOrd="0" presId="urn:microsoft.com/office/officeart/2005/8/layout/hierarchy1"/>
    <dgm:cxn modelId="{06FF9388-4ABB-3646-BB6C-919B57B53120}" type="presParOf" srcId="{C66453E3-F937-0C4D-AD98-9877998D4A69}" destId="{D94F9336-3695-BB45-945C-35971533DD62}" srcOrd="0" destOrd="0" presId="urn:microsoft.com/office/officeart/2005/8/layout/hierarchy1"/>
    <dgm:cxn modelId="{27B05DD1-DCD5-CC46-B42F-B514D002F792}" type="presParOf" srcId="{C66453E3-F937-0C4D-AD98-9877998D4A69}" destId="{1BC58C1D-02C3-634E-A233-ADAD45998348}" srcOrd="1" destOrd="0" presId="urn:microsoft.com/office/officeart/2005/8/layout/hierarchy1"/>
    <dgm:cxn modelId="{B2D30642-BD48-2C45-835F-7CEBFE4A70A4}" type="presParOf" srcId="{3B58B954-593E-C04C-955E-84BA683CBCA9}" destId="{BC5A6FCC-61C7-8243-94CD-F6BC493ABAB2}" srcOrd="1" destOrd="0" presId="urn:microsoft.com/office/officeart/2005/8/layout/hierarchy1"/>
    <dgm:cxn modelId="{89E9C1B9-DE13-D94E-8FDB-4C4BA9A8A6C9}" type="presParOf" srcId="{224E2B3F-2FA0-C24E-BE45-CC8BF8159ED0}" destId="{0827C161-EB97-274D-8349-6767F4EDA996}" srcOrd="2" destOrd="0" presId="urn:microsoft.com/office/officeart/2005/8/layout/hierarchy1"/>
    <dgm:cxn modelId="{80C59178-2DA2-AF40-99B2-064FFBB8EC6C}" type="presParOf" srcId="{0827C161-EB97-274D-8349-6767F4EDA996}" destId="{448611CE-68BA-D14E-A5D1-25DF5E47AC44}" srcOrd="0" destOrd="0" presId="urn:microsoft.com/office/officeart/2005/8/layout/hierarchy1"/>
    <dgm:cxn modelId="{97226F1D-1C54-F944-AE4B-F79092398847}" type="presParOf" srcId="{448611CE-68BA-D14E-A5D1-25DF5E47AC44}" destId="{D6D4165D-A15F-8E44-8483-3519B8E04FB7}" srcOrd="0" destOrd="0" presId="urn:microsoft.com/office/officeart/2005/8/layout/hierarchy1"/>
    <dgm:cxn modelId="{027A5993-84BF-C04F-833F-3A4A303D9CD7}" type="presParOf" srcId="{448611CE-68BA-D14E-A5D1-25DF5E47AC44}" destId="{1B84A6B0-7284-2F45-9282-74E3B326D912}" srcOrd="1" destOrd="0" presId="urn:microsoft.com/office/officeart/2005/8/layout/hierarchy1"/>
    <dgm:cxn modelId="{D277E236-5137-5C4E-8908-FAB7E638AE7C}" type="presParOf" srcId="{0827C161-EB97-274D-8349-6767F4EDA996}" destId="{00762834-1D57-EE49-A899-6241EED7667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BE3B0-FE04-FA42-B3C1-D6AA7495688B}">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DC02FE8-91B3-034D-84C9-220BD4A96088}">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Importance de l'école maternelle dans le parcours scolaire.</a:t>
          </a:r>
          <a:endParaRPr lang="en-US" sz="2000" kern="1200" dirty="0"/>
        </a:p>
      </dsp:txBody>
      <dsp:txXfrm>
        <a:off x="383617" y="1447754"/>
        <a:ext cx="2847502" cy="1768010"/>
      </dsp:txXfrm>
    </dsp:sp>
    <dsp:sp modelId="{D94F9336-3695-BB45-945C-35971533DD62}">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BC58C1D-02C3-634E-A233-ADAD45998348}">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t>Développement du langage oral comme fondement des apprentissages futurs.</a:t>
          </a:r>
          <a:endParaRPr lang="en-US" sz="2000" kern="1200"/>
        </a:p>
      </dsp:txBody>
      <dsp:txXfrm>
        <a:off x="3998355" y="1447754"/>
        <a:ext cx="2847502" cy="1768010"/>
      </dsp:txXfrm>
    </dsp:sp>
    <dsp:sp modelId="{D6D4165D-A15F-8E44-8483-3519B8E04FB7}">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B84A6B0-7284-2F45-9282-74E3B326D912}">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t>Rôle central du professeur dans l'organisation des apprentissages.</a:t>
          </a:r>
          <a:endParaRPr lang="en-US" sz="2000" kern="1200"/>
        </a:p>
      </dsp:txBody>
      <dsp:txXfrm>
        <a:off x="7613092" y="1447754"/>
        <a:ext cx="2847502" cy="17680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56F2C4-F263-934B-8EF3-F355B5E2FD5A}" type="datetimeFigureOut">
              <a:rPr lang="fr-FR" smtClean="0"/>
              <a:t>14/10/2025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407CE-AA01-DC4B-A6FC-D95AE2DA2DAA}" type="slidenum">
              <a:rPr lang="fr-FR" smtClean="0"/>
              <a:t>‹N°›</a:t>
            </a:fld>
            <a:endParaRPr lang="fr-FR"/>
          </a:p>
        </p:txBody>
      </p:sp>
    </p:spTree>
    <p:extLst>
      <p:ext uri="{BB962C8B-B14F-4D97-AF65-F5344CB8AC3E}">
        <p14:creationId xmlns:p14="http://schemas.microsoft.com/office/powerpoint/2010/main" val="2263609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4</a:t>
            </a:fld>
            <a:endParaRPr lang="fr-FR"/>
          </a:p>
        </p:txBody>
      </p:sp>
    </p:spTree>
    <p:extLst>
      <p:ext uri="{BB962C8B-B14F-4D97-AF65-F5344CB8AC3E}">
        <p14:creationId xmlns:p14="http://schemas.microsoft.com/office/powerpoint/2010/main" val="132787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C3B9BE-2FAB-E08B-0F46-201373846D3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56964C6-5EC0-E37E-6394-33BB3418AE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23A1D0F-B6B7-6B0B-4D9D-8E4208A5C54F}"/>
              </a:ext>
            </a:extLst>
          </p:cNvPr>
          <p:cNvSpPr>
            <a:spLocks noGrp="1"/>
          </p:cNvSpPr>
          <p:nvPr>
            <p:ph type="dt" sz="half" idx="10"/>
          </p:nvPr>
        </p:nvSpPr>
        <p:spPr/>
        <p:txBody>
          <a:bodyPr/>
          <a:lstStyle/>
          <a:p>
            <a:fld id="{64F0E216-BA48-4F04-AC4F-645AA0DD6AC6}" type="datetimeFigureOut">
              <a:rPr lang="en-US" smtClean="0"/>
              <a:pPr/>
              <a:t>10/14/25</a:t>
            </a:fld>
            <a:endParaRPr lang="en-US" dirty="0"/>
          </a:p>
        </p:txBody>
      </p:sp>
      <p:sp>
        <p:nvSpPr>
          <p:cNvPr id="5" name="Espace réservé du pied de page 4">
            <a:extLst>
              <a:ext uri="{FF2B5EF4-FFF2-40B4-BE49-F238E27FC236}">
                <a16:creationId xmlns:a16="http://schemas.microsoft.com/office/drawing/2014/main" id="{2BB0B999-AD1E-D599-22D8-76CE7CA5EC41}"/>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FA95C1D5-7816-9E1E-4924-B422FDB6BA67}"/>
              </a:ext>
            </a:extLst>
          </p:cNvPr>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53565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04F327-1884-28E9-32D3-9AEF8AA4344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5950CEE-3ACA-7C4D-2204-0966B26F4C5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6E261BA-EB28-731B-2B88-A7DCCB184116}"/>
              </a:ext>
            </a:extLst>
          </p:cNvPr>
          <p:cNvSpPr>
            <a:spLocks noGrp="1"/>
          </p:cNvSpPr>
          <p:nvPr>
            <p:ph type="dt" sz="half" idx="10"/>
          </p:nvPr>
        </p:nvSpPr>
        <p:spPr/>
        <p:txBody>
          <a:bodyPr/>
          <a:lstStyle/>
          <a:p>
            <a:fld id="{64F0E216-BA48-4F04-AC4F-645AA0DD6AC6}" type="datetimeFigureOut">
              <a:rPr lang="en-US" smtClean="0"/>
              <a:pPr/>
              <a:t>10/14/25</a:t>
            </a:fld>
            <a:endParaRPr lang="en-US" dirty="0"/>
          </a:p>
        </p:txBody>
      </p:sp>
      <p:sp>
        <p:nvSpPr>
          <p:cNvPr id="5" name="Espace réservé du pied de page 4">
            <a:extLst>
              <a:ext uri="{FF2B5EF4-FFF2-40B4-BE49-F238E27FC236}">
                <a16:creationId xmlns:a16="http://schemas.microsoft.com/office/drawing/2014/main" id="{F6213A1C-3D9C-5C26-9489-B571E6720EDB}"/>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345263C4-47E1-A1C9-087E-07E9519BE27B}"/>
              </a:ext>
            </a:extLst>
          </p:cNvPr>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312279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AAC8FE7-305E-44E1-6EFA-ED0C759F318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7ADAC40-5AB8-BB94-6B52-827CEB1B281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189663B-0BE9-99EC-82B5-5700624527F0}"/>
              </a:ext>
            </a:extLst>
          </p:cNvPr>
          <p:cNvSpPr>
            <a:spLocks noGrp="1"/>
          </p:cNvSpPr>
          <p:nvPr>
            <p:ph type="dt" sz="half" idx="10"/>
          </p:nvPr>
        </p:nvSpPr>
        <p:spPr/>
        <p:txBody>
          <a:bodyPr/>
          <a:lstStyle/>
          <a:p>
            <a:fld id="{64F0E216-BA48-4F04-AC4F-645AA0DD6AC6}" type="datetimeFigureOut">
              <a:rPr lang="en-US" smtClean="0"/>
              <a:pPr/>
              <a:t>10/14/25</a:t>
            </a:fld>
            <a:endParaRPr lang="en-US" dirty="0"/>
          </a:p>
        </p:txBody>
      </p:sp>
      <p:sp>
        <p:nvSpPr>
          <p:cNvPr id="5" name="Espace réservé du pied de page 4">
            <a:extLst>
              <a:ext uri="{FF2B5EF4-FFF2-40B4-BE49-F238E27FC236}">
                <a16:creationId xmlns:a16="http://schemas.microsoft.com/office/drawing/2014/main" id="{BFA2F5C1-00DC-329E-5DE2-E29B01AFE356}"/>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9479936A-D69C-3254-2720-68A63539F4E6}"/>
              </a:ext>
            </a:extLst>
          </p:cNvPr>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187431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87EF05-A517-FCB4-4225-F9B52C43315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1E2FDB7-401E-FC3C-830C-6E9BF821328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55F687E-DE90-FEE8-1517-21D3A777F899}"/>
              </a:ext>
            </a:extLst>
          </p:cNvPr>
          <p:cNvSpPr>
            <a:spLocks noGrp="1"/>
          </p:cNvSpPr>
          <p:nvPr>
            <p:ph type="dt" sz="half" idx="10"/>
          </p:nvPr>
        </p:nvSpPr>
        <p:spPr/>
        <p:txBody>
          <a:bodyPr/>
          <a:lstStyle/>
          <a:p>
            <a:fld id="{64F0E216-BA48-4F04-AC4F-645AA0DD6AC6}" type="datetimeFigureOut">
              <a:rPr lang="en-US" smtClean="0"/>
              <a:pPr/>
              <a:t>10/14/25</a:t>
            </a:fld>
            <a:endParaRPr lang="en-US" dirty="0"/>
          </a:p>
        </p:txBody>
      </p:sp>
      <p:sp>
        <p:nvSpPr>
          <p:cNvPr id="5" name="Espace réservé du pied de page 4">
            <a:extLst>
              <a:ext uri="{FF2B5EF4-FFF2-40B4-BE49-F238E27FC236}">
                <a16:creationId xmlns:a16="http://schemas.microsoft.com/office/drawing/2014/main" id="{734838BC-383F-46A8-B559-8B420F9E9338}"/>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D7EDE3E9-4D6B-1DB0-9A4D-47BEB783975E}"/>
              </a:ext>
            </a:extLst>
          </p:cNvPr>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1022150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4E0577-A4FA-224E-3D98-ABF844825C5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9EBBE71-B01E-8B02-5977-4DA8E6B7DB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C9238C1-9371-8EA1-3760-DB16FE3C053A}"/>
              </a:ext>
            </a:extLst>
          </p:cNvPr>
          <p:cNvSpPr>
            <a:spLocks noGrp="1"/>
          </p:cNvSpPr>
          <p:nvPr>
            <p:ph type="dt" sz="half" idx="10"/>
          </p:nvPr>
        </p:nvSpPr>
        <p:spPr/>
        <p:txBody>
          <a:bodyPr/>
          <a:lstStyle/>
          <a:p>
            <a:fld id="{64F0E216-BA48-4F04-AC4F-645AA0DD6AC6}" type="datetimeFigureOut">
              <a:rPr lang="en-US" smtClean="0"/>
              <a:pPr/>
              <a:t>10/14/25</a:t>
            </a:fld>
            <a:endParaRPr lang="en-US" dirty="0"/>
          </a:p>
        </p:txBody>
      </p:sp>
      <p:sp>
        <p:nvSpPr>
          <p:cNvPr id="5" name="Espace réservé du pied de page 4">
            <a:extLst>
              <a:ext uri="{FF2B5EF4-FFF2-40B4-BE49-F238E27FC236}">
                <a16:creationId xmlns:a16="http://schemas.microsoft.com/office/drawing/2014/main" id="{51E8A8C6-A1AF-BF70-742B-4423A3A5A00D}"/>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C7BE4221-37FA-9C0D-2A73-1D14A4CFC1A8}"/>
              </a:ext>
            </a:extLst>
          </p:cNvPr>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208796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96AFD4-1380-22D4-1092-344767CEC23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3B6E1D2-AFFE-8291-CE47-4CDA756DC26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282D9FC-39DC-4E62-439E-E58952102DD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40B951B-FF1F-443A-4739-361D4066327E}"/>
              </a:ext>
            </a:extLst>
          </p:cNvPr>
          <p:cNvSpPr>
            <a:spLocks noGrp="1"/>
          </p:cNvSpPr>
          <p:nvPr>
            <p:ph type="dt" sz="half" idx="10"/>
          </p:nvPr>
        </p:nvSpPr>
        <p:spPr/>
        <p:txBody>
          <a:bodyPr/>
          <a:lstStyle/>
          <a:p>
            <a:fld id="{64F0E216-BA48-4F04-AC4F-645AA0DD6AC6}" type="datetimeFigureOut">
              <a:rPr lang="en-US" smtClean="0"/>
              <a:pPr/>
              <a:t>10/14/25</a:t>
            </a:fld>
            <a:endParaRPr lang="en-US" dirty="0"/>
          </a:p>
        </p:txBody>
      </p:sp>
      <p:sp>
        <p:nvSpPr>
          <p:cNvPr id="6" name="Espace réservé du pied de page 5">
            <a:extLst>
              <a:ext uri="{FF2B5EF4-FFF2-40B4-BE49-F238E27FC236}">
                <a16:creationId xmlns:a16="http://schemas.microsoft.com/office/drawing/2014/main" id="{E9464DEE-86CC-D8AB-B473-9AC170A4B077}"/>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547BC93C-B93C-AEFF-77DD-364EEF9BDF5A}"/>
              </a:ext>
            </a:extLst>
          </p:cNvPr>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246923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7C227F-29AC-8E6F-6832-32E6306875A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DAE9D24-2CA3-880D-E234-67C7B68D69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48546B2-3304-DFED-98B8-E3C6A63B016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FC3246A-3805-5E29-1ED4-54323EEC8E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FFBC944-8EB2-6303-32EB-AA1046A6CD1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ECB50DF-049B-0BE6-798E-B2464ACB5BB1}"/>
              </a:ext>
            </a:extLst>
          </p:cNvPr>
          <p:cNvSpPr>
            <a:spLocks noGrp="1"/>
          </p:cNvSpPr>
          <p:nvPr>
            <p:ph type="dt" sz="half" idx="10"/>
          </p:nvPr>
        </p:nvSpPr>
        <p:spPr/>
        <p:txBody>
          <a:bodyPr/>
          <a:lstStyle/>
          <a:p>
            <a:fld id="{64F0E216-BA48-4F04-AC4F-645AA0DD6AC6}" type="datetimeFigureOut">
              <a:rPr lang="en-US" smtClean="0"/>
              <a:pPr/>
              <a:t>10/14/25</a:t>
            </a:fld>
            <a:endParaRPr lang="en-US" dirty="0"/>
          </a:p>
        </p:txBody>
      </p:sp>
      <p:sp>
        <p:nvSpPr>
          <p:cNvPr id="8" name="Espace réservé du pied de page 7">
            <a:extLst>
              <a:ext uri="{FF2B5EF4-FFF2-40B4-BE49-F238E27FC236}">
                <a16:creationId xmlns:a16="http://schemas.microsoft.com/office/drawing/2014/main" id="{42CA5ED4-1951-3D3E-344A-145C77676426}"/>
              </a:ext>
            </a:extLst>
          </p:cNvPr>
          <p:cNvSpPr>
            <a:spLocks noGrp="1"/>
          </p:cNvSpPr>
          <p:nvPr>
            <p:ph type="ftr" sz="quarter" idx="11"/>
          </p:nvPr>
        </p:nvSpPr>
        <p:spPr/>
        <p:txBody>
          <a:bodyPr/>
          <a:lstStyle/>
          <a:p>
            <a:endParaRPr lang="en-US" dirty="0"/>
          </a:p>
        </p:txBody>
      </p:sp>
      <p:sp>
        <p:nvSpPr>
          <p:cNvPr id="9" name="Espace réservé du numéro de diapositive 8">
            <a:extLst>
              <a:ext uri="{FF2B5EF4-FFF2-40B4-BE49-F238E27FC236}">
                <a16:creationId xmlns:a16="http://schemas.microsoft.com/office/drawing/2014/main" id="{EFB6D1CA-5DD0-51AA-2413-46637AA3E8BC}"/>
              </a:ext>
            </a:extLst>
          </p:cNvPr>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225768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CD6C5D-BBB2-E204-5807-55195FA627E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4A3D115-A8B7-CB4D-86C7-33C97CB35445}"/>
              </a:ext>
            </a:extLst>
          </p:cNvPr>
          <p:cNvSpPr>
            <a:spLocks noGrp="1"/>
          </p:cNvSpPr>
          <p:nvPr>
            <p:ph type="dt" sz="half" idx="10"/>
          </p:nvPr>
        </p:nvSpPr>
        <p:spPr/>
        <p:txBody>
          <a:bodyPr/>
          <a:lstStyle/>
          <a:p>
            <a:fld id="{64F0E216-BA48-4F04-AC4F-645AA0DD6AC6}" type="datetimeFigureOut">
              <a:rPr lang="en-US" smtClean="0"/>
              <a:pPr/>
              <a:t>10/14/25</a:t>
            </a:fld>
            <a:endParaRPr lang="en-US" dirty="0"/>
          </a:p>
        </p:txBody>
      </p:sp>
      <p:sp>
        <p:nvSpPr>
          <p:cNvPr id="4" name="Espace réservé du pied de page 3">
            <a:extLst>
              <a:ext uri="{FF2B5EF4-FFF2-40B4-BE49-F238E27FC236}">
                <a16:creationId xmlns:a16="http://schemas.microsoft.com/office/drawing/2014/main" id="{DD50FB0E-5392-F302-3947-6C142511BC87}"/>
              </a:ext>
            </a:extLst>
          </p:cNvPr>
          <p:cNvSpPr>
            <a:spLocks noGrp="1"/>
          </p:cNvSpPr>
          <p:nvPr>
            <p:ph type="ftr" sz="quarter" idx="11"/>
          </p:nvPr>
        </p:nvSpPr>
        <p:spPr/>
        <p:txBody>
          <a:bodyPr/>
          <a:lstStyle/>
          <a:p>
            <a:endParaRPr lang="en-US" dirty="0"/>
          </a:p>
        </p:txBody>
      </p:sp>
      <p:sp>
        <p:nvSpPr>
          <p:cNvPr id="5" name="Espace réservé du numéro de diapositive 4">
            <a:extLst>
              <a:ext uri="{FF2B5EF4-FFF2-40B4-BE49-F238E27FC236}">
                <a16:creationId xmlns:a16="http://schemas.microsoft.com/office/drawing/2014/main" id="{2A975F32-9F67-43D0-DC28-69519DE2A82E}"/>
              </a:ext>
            </a:extLst>
          </p:cNvPr>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3592795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2ADE47F-6677-6487-71B8-477479AE0F9F}"/>
              </a:ext>
            </a:extLst>
          </p:cNvPr>
          <p:cNvSpPr>
            <a:spLocks noGrp="1"/>
          </p:cNvSpPr>
          <p:nvPr>
            <p:ph type="dt" sz="half" idx="10"/>
          </p:nvPr>
        </p:nvSpPr>
        <p:spPr/>
        <p:txBody>
          <a:bodyPr/>
          <a:lstStyle/>
          <a:p>
            <a:fld id="{64F0E216-BA48-4F04-AC4F-645AA0DD6AC6}" type="datetimeFigureOut">
              <a:rPr lang="en-US" smtClean="0"/>
              <a:pPr/>
              <a:t>10/14/25</a:t>
            </a:fld>
            <a:endParaRPr lang="en-US" dirty="0"/>
          </a:p>
        </p:txBody>
      </p:sp>
      <p:sp>
        <p:nvSpPr>
          <p:cNvPr id="3" name="Espace réservé du pied de page 2">
            <a:extLst>
              <a:ext uri="{FF2B5EF4-FFF2-40B4-BE49-F238E27FC236}">
                <a16:creationId xmlns:a16="http://schemas.microsoft.com/office/drawing/2014/main" id="{D4FA40CF-E0E3-8BB1-F090-CF556CAAE13C}"/>
              </a:ext>
            </a:extLst>
          </p:cNvPr>
          <p:cNvSpPr>
            <a:spLocks noGrp="1"/>
          </p:cNvSpPr>
          <p:nvPr>
            <p:ph type="ftr" sz="quarter" idx="1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150E223E-C2C7-3123-7EC4-61B75342F3A0}"/>
              </a:ext>
            </a:extLst>
          </p:cNvPr>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3387395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A5363F-9605-F3A0-3869-F169B17DFA9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A6DA847-B575-0BF9-EEBA-0C418A48CA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20196BE-071F-E7F6-D003-98395122D7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E8F1CDE-92C7-7769-EA84-56F197A19742}"/>
              </a:ext>
            </a:extLst>
          </p:cNvPr>
          <p:cNvSpPr>
            <a:spLocks noGrp="1"/>
          </p:cNvSpPr>
          <p:nvPr>
            <p:ph type="dt" sz="half" idx="10"/>
          </p:nvPr>
        </p:nvSpPr>
        <p:spPr/>
        <p:txBody>
          <a:bodyPr/>
          <a:lstStyle/>
          <a:p>
            <a:fld id="{64F0E216-BA48-4F04-AC4F-645AA0DD6AC6}" type="datetimeFigureOut">
              <a:rPr lang="en-US" smtClean="0"/>
              <a:pPr/>
              <a:t>10/14/25</a:t>
            </a:fld>
            <a:endParaRPr lang="en-US" dirty="0"/>
          </a:p>
        </p:txBody>
      </p:sp>
      <p:sp>
        <p:nvSpPr>
          <p:cNvPr id="6" name="Espace réservé du pied de page 5">
            <a:extLst>
              <a:ext uri="{FF2B5EF4-FFF2-40B4-BE49-F238E27FC236}">
                <a16:creationId xmlns:a16="http://schemas.microsoft.com/office/drawing/2014/main" id="{D5B887D8-3FCD-4AE5-B8F5-925AFC1D776E}"/>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E667D214-5BF9-EF4F-FCDD-A9013A8F2CE0}"/>
              </a:ext>
            </a:extLst>
          </p:cNvPr>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853822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598AD-A2C8-856E-F333-99C0F75E7C8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1D9890C-E348-442F-6460-6F2684BC18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9C1E592-9203-D50A-E4DA-CAC779777F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77CB268-6C36-E0D5-33A6-409EC33BD65B}"/>
              </a:ext>
            </a:extLst>
          </p:cNvPr>
          <p:cNvSpPr>
            <a:spLocks noGrp="1"/>
          </p:cNvSpPr>
          <p:nvPr>
            <p:ph type="dt" sz="half" idx="10"/>
          </p:nvPr>
        </p:nvSpPr>
        <p:spPr/>
        <p:txBody>
          <a:bodyPr/>
          <a:lstStyle/>
          <a:p>
            <a:fld id="{64F0E216-BA48-4F04-AC4F-645AA0DD6AC6}" type="datetimeFigureOut">
              <a:rPr lang="en-US" smtClean="0"/>
              <a:pPr/>
              <a:t>10/14/25</a:t>
            </a:fld>
            <a:endParaRPr lang="en-US" dirty="0"/>
          </a:p>
        </p:txBody>
      </p:sp>
      <p:sp>
        <p:nvSpPr>
          <p:cNvPr id="6" name="Espace réservé du pied de page 5">
            <a:extLst>
              <a:ext uri="{FF2B5EF4-FFF2-40B4-BE49-F238E27FC236}">
                <a16:creationId xmlns:a16="http://schemas.microsoft.com/office/drawing/2014/main" id="{21140603-BDEE-45D7-3D2B-CD60389D7C9B}"/>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EC3DBBC2-1CA1-F100-7A6E-7687BCBBB694}"/>
              </a:ext>
            </a:extLst>
          </p:cNvPr>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708823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986D4CA-EE33-5B5D-8D16-23799F278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C4D4983-FB7E-0031-DA1D-44F45C7B25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7818FC-79B7-BF78-EC72-F30051B073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F0E216-BA48-4F04-AC4F-645AA0DD6AC6}" type="datetimeFigureOut">
              <a:rPr lang="en-US" smtClean="0"/>
              <a:pPr/>
              <a:t>10/14/25</a:t>
            </a:fld>
            <a:endParaRPr lang="en-US" dirty="0"/>
          </a:p>
        </p:txBody>
      </p:sp>
      <p:sp>
        <p:nvSpPr>
          <p:cNvPr id="5" name="Espace réservé du pied de page 4">
            <a:extLst>
              <a:ext uri="{FF2B5EF4-FFF2-40B4-BE49-F238E27FC236}">
                <a16:creationId xmlns:a16="http://schemas.microsoft.com/office/drawing/2014/main" id="{7326CEBA-2890-9958-5532-9E8791F515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Espace réservé du numéro de diapositive 5">
            <a:extLst>
              <a:ext uri="{FF2B5EF4-FFF2-40B4-BE49-F238E27FC236}">
                <a16:creationId xmlns:a16="http://schemas.microsoft.com/office/drawing/2014/main" id="{6DED97D4-729F-EE3F-8933-D8C7EF1BEC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254914589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E4556D3F-F9E0-4DD4-A96F-6A8297B92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29" name="Color">
              <a:extLst>
                <a:ext uri="{FF2B5EF4-FFF2-40B4-BE49-F238E27FC236}">
                  <a16:creationId xmlns:a16="http://schemas.microsoft.com/office/drawing/2014/main" id="{86D4FF5D-6473-4BE3-A6EC-40CE25027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lor">
              <a:extLst>
                <a:ext uri="{FF2B5EF4-FFF2-40B4-BE49-F238E27FC236}">
                  <a16:creationId xmlns:a16="http://schemas.microsoft.com/office/drawing/2014/main" id="{993888FB-861F-4B4A-819C-BEB6D558A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3">
            <a:extLst>
              <a:ext uri="{FF2B5EF4-FFF2-40B4-BE49-F238E27FC236}">
                <a16:creationId xmlns:a16="http://schemas.microsoft.com/office/drawing/2014/main" id="{828934E6-C99B-C598-DF9D-209C67451541}"/>
              </a:ext>
            </a:extLst>
          </p:cNvPr>
          <p:cNvPicPr>
            <a:picLocks noChangeAspect="1"/>
          </p:cNvPicPr>
          <p:nvPr/>
        </p:nvPicPr>
        <p:blipFill>
          <a:blip r:embed="rId2" cstate="screen">
            <a:extLst>
              <a:ext uri="{28A0092B-C50C-407E-A947-70E740481C1C}">
                <a14:useLocalDpi xmlns:a14="http://schemas.microsoft.com/office/drawing/2010/main"/>
              </a:ext>
            </a:extLst>
          </a:blip>
          <a:srcRect r="-2" b="-2"/>
          <a:stretch>
            <a:fillRect/>
          </a:stretch>
        </p:blipFill>
        <p:spPr>
          <a:xfrm>
            <a:off x="6803647" y="1065276"/>
            <a:ext cx="4730214" cy="4727448"/>
          </a:xfrm>
          <a:prstGeom prst="rect">
            <a:avLst/>
          </a:prstGeom>
        </p:spPr>
      </p:pic>
      <p:grpSp>
        <p:nvGrpSpPr>
          <p:cNvPr id="32" name="Group 31">
            <a:extLst>
              <a:ext uri="{FF2B5EF4-FFF2-40B4-BE49-F238E27FC236}">
                <a16:creationId xmlns:a16="http://schemas.microsoft.com/office/drawing/2014/main" id="{65EABBED-2B80-4B13-A7A8-1D34C4A027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33" name="Freeform: Shape 32">
              <a:extLst>
                <a:ext uri="{FF2B5EF4-FFF2-40B4-BE49-F238E27FC236}">
                  <a16:creationId xmlns:a16="http://schemas.microsoft.com/office/drawing/2014/main" id="{73A7A746-A7C1-443C-9B24-406D22245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D71425D-6031-4121-BA40-815DACCD0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67A43343-A25B-49D5-9967-D5647ADF7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066E434-22B6-48A1-BC19-A80163E81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5470CE2-E5F8-489C-84E9-775AE8D3E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2435DD6-F0FB-492A-9267-CE09EC2C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5B17117C-64EA-4B8B-9DDC-D10E947C4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id="{B7B0961B-43C9-CF33-3E58-EAB4D3FC6E45}"/>
              </a:ext>
            </a:extLst>
          </p:cNvPr>
          <p:cNvSpPr>
            <a:spLocks noGrp="1"/>
          </p:cNvSpPr>
          <p:nvPr>
            <p:ph type="ctrTitle"/>
          </p:nvPr>
        </p:nvSpPr>
        <p:spPr>
          <a:xfrm>
            <a:off x="789708" y="1014574"/>
            <a:ext cx="5633531" cy="2226769"/>
          </a:xfrm>
        </p:spPr>
        <p:txBody>
          <a:bodyPr anchor="ctr">
            <a:normAutofit/>
          </a:bodyPr>
          <a:lstStyle/>
          <a:p>
            <a:pPr algn="l"/>
            <a:r>
              <a:rPr lang="fr-FR" sz="3000" b="1" kern="0">
                <a:solidFill>
                  <a:schemeClr val="bg1"/>
                </a:solidFill>
                <a:effectLst/>
                <a:latin typeface="Inter Fallback"/>
                <a:ea typeface="Times New Roman" panose="02020603050405020304" pitchFamily="18" charset="0"/>
                <a:cs typeface="Times New Roman" panose="02020603050405020304" pitchFamily="18" charset="0"/>
              </a:rPr>
              <a:t>Présentation</a:t>
            </a:r>
            <a:br>
              <a:rPr lang="fr-FR" sz="3000" b="1" kern="0">
                <a:solidFill>
                  <a:schemeClr val="bg1"/>
                </a:solidFill>
                <a:effectLst/>
                <a:latin typeface="Inter Fallback"/>
                <a:ea typeface="Times New Roman" panose="02020603050405020304" pitchFamily="18" charset="0"/>
                <a:cs typeface="Times New Roman" panose="02020603050405020304" pitchFamily="18" charset="0"/>
              </a:rPr>
            </a:br>
            <a:r>
              <a:rPr lang="fr-FR" sz="3000" b="1" kern="0">
                <a:solidFill>
                  <a:schemeClr val="bg1"/>
                </a:solidFill>
                <a:effectLst/>
                <a:latin typeface="Inter Fallback"/>
                <a:ea typeface="Times New Roman" panose="02020603050405020304" pitchFamily="18" charset="0"/>
                <a:cs typeface="Times New Roman" panose="02020603050405020304" pitchFamily="18" charset="0"/>
              </a:rPr>
              <a:t>Livret d'accompagnement pour le développement et la structuration du langage oral et écrit</a:t>
            </a:r>
            <a:br>
              <a:rPr lang="fr-FR" sz="30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fr-FR" sz="3000">
              <a:solidFill>
                <a:schemeClr val="bg1"/>
              </a:solidFill>
            </a:endParaRPr>
          </a:p>
        </p:txBody>
      </p:sp>
      <p:sp>
        <p:nvSpPr>
          <p:cNvPr id="3" name="Sous-titre 2">
            <a:extLst>
              <a:ext uri="{FF2B5EF4-FFF2-40B4-BE49-F238E27FC236}">
                <a16:creationId xmlns:a16="http://schemas.microsoft.com/office/drawing/2014/main" id="{32AA30C5-E3E9-0B59-AE9D-3BFC03987188}"/>
              </a:ext>
            </a:extLst>
          </p:cNvPr>
          <p:cNvSpPr>
            <a:spLocks noGrp="1"/>
          </p:cNvSpPr>
          <p:nvPr>
            <p:ph type="subTitle" idx="1"/>
          </p:nvPr>
        </p:nvSpPr>
        <p:spPr>
          <a:xfrm>
            <a:off x="3012292" y="3640633"/>
            <a:ext cx="3408833" cy="2487212"/>
          </a:xfrm>
        </p:spPr>
        <p:txBody>
          <a:bodyPr anchor="t">
            <a:normAutofit/>
          </a:bodyPr>
          <a:lstStyle/>
          <a:p>
            <a:pPr algn="l"/>
            <a:r>
              <a:rPr lang="fr-FR" b="1" kern="0" dirty="0">
                <a:solidFill>
                  <a:schemeClr val="tx2"/>
                </a:solidFill>
                <a:effectLst/>
                <a:latin typeface="Inter Fallback"/>
                <a:ea typeface="Times New Roman" panose="02020603050405020304" pitchFamily="18" charset="0"/>
                <a:cs typeface="Times New Roman" panose="02020603050405020304" pitchFamily="18" charset="0"/>
              </a:rPr>
              <a:t>Pour les enfants de moins de 4 ans</a:t>
            </a:r>
            <a:r>
              <a:rPr lang="fr-FR" b="1" dirty="0">
                <a:solidFill>
                  <a:schemeClr val="tx2"/>
                </a:solidFill>
                <a:effectLst/>
              </a:rPr>
              <a:t> </a:t>
            </a:r>
            <a:endParaRPr lang="fr-FR" b="1" dirty="0">
              <a:solidFill>
                <a:schemeClr val="tx2"/>
              </a:solidFill>
            </a:endParaRPr>
          </a:p>
        </p:txBody>
      </p:sp>
      <p:sp>
        <p:nvSpPr>
          <p:cNvPr id="4" name="ZoneTexte 3">
            <a:extLst>
              <a:ext uri="{FF2B5EF4-FFF2-40B4-BE49-F238E27FC236}">
                <a16:creationId xmlns:a16="http://schemas.microsoft.com/office/drawing/2014/main" id="{4BC965AD-8524-4FC1-784D-E7B07330356D}"/>
              </a:ext>
            </a:extLst>
          </p:cNvPr>
          <p:cNvSpPr txBox="1"/>
          <p:nvPr/>
        </p:nvSpPr>
        <p:spPr>
          <a:xfrm>
            <a:off x="1333948" y="4937760"/>
            <a:ext cx="184731" cy="369332"/>
          </a:xfrm>
          <a:prstGeom prst="rect">
            <a:avLst/>
          </a:prstGeom>
          <a:noFill/>
        </p:spPr>
        <p:txBody>
          <a:bodyPr wrap="none" rtlCol="0">
            <a:spAutoFit/>
          </a:bodyPr>
          <a:lstStyle/>
          <a:p>
            <a:endParaRPr lang="fr-FR" dirty="0"/>
          </a:p>
        </p:txBody>
      </p:sp>
      <p:pic>
        <p:nvPicPr>
          <p:cNvPr id="6" name="Image 5" descr="Une image contenant texte, capture d’écran, Police, nombre&#10;&#10;Le contenu généré par l’IA peut être incorrect.">
            <a:extLst>
              <a:ext uri="{FF2B5EF4-FFF2-40B4-BE49-F238E27FC236}">
                <a16:creationId xmlns:a16="http://schemas.microsoft.com/office/drawing/2014/main" id="{4B15E4EA-45A8-0A66-F511-DD08D076F7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50" y="3271271"/>
            <a:ext cx="2590805" cy="3655103"/>
          </a:xfrm>
          <a:prstGeom prst="rect">
            <a:avLst/>
          </a:prstGeom>
        </p:spPr>
      </p:pic>
      <p:sp>
        <p:nvSpPr>
          <p:cNvPr id="5" name="ZoneTexte 4">
            <a:extLst>
              <a:ext uri="{FF2B5EF4-FFF2-40B4-BE49-F238E27FC236}">
                <a16:creationId xmlns:a16="http://schemas.microsoft.com/office/drawing/2014/main" id="{89E12970-1F89-7083-EE24-D5EDF4545815}"/>
              </a:ext>
            </a:extLst>
          </p:cNvPr>
          <p:cNvSpPr txBox="1"/>
          <p:nvPr/>
        </p:nvSpPr>
        <p:spPr>
          <a:xfrm>
            <a:off x="7457021" y="6252168"/>
            <a:ext cx="3849195" cy="369332"/>
          </a:xfrm>
          <a:prstGeom prst="rect">
            <a:avLst/>
          </a:prstGeom>
          <a:noFill/>
        </p:spPr>
        <p:txBody>
          <a:bodyPr wrap="none" rtlCol="0">
            <a:spAutoFit/>
          </a:bodyPr>
          <a:lstStyle/>
          <a:p>
            <a:r>
              <a:rPr lang="fr-FR" dirty="0"/>
              <a:t>Mission Maternelle – DSDEN du Nord</a:t>
            </a:r>
          </a:p>
        </p:txBody>
      </p:sp>
    </p:spTree>
    <p:extLst>
      <p:ext uri="{BB962C8B-B14F-4D97-AF65-F5344CB8AC3E}">
        <p14:creationId xmlns:p14="http://schemas.microsoft.com/office/powerpoint/2010/main" val="2105624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0C3530-1348-39B9-0187-B355DAEFA48B}"/>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4289089-329A-97E7-A84A-BA5A445E7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5E06D47-B182-F0D2-E3DC-AF9772C77D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37509C48-B60A-D9DE-25A6-008D09427099}"/>
              </a:ext>
            </a:extLst>
          </p:cNvPr>
          <p:cNvSpPr>
            <a:spLocks noGrp="1"/>
          </p:cNvSpPr>
          <p:nvPr>
            <p:ph idx="1"/>
          </p:nvPr>
        </p:nvSpPr>
        <p:spPr>
          <a:xfrm>
            <a:off x="528023" y="2503514"/>
            <a:ext cx="7248815" cy="3670276"/>
          </a:xfrm>
        </p:spPr>
        <p:txBody>
          <a:bodyPr anchor="t">
            <a:normAutofit/>
          </a:bodyPr>
          <a:lstStyle/>
          <a:p>
            <a:pPr>
              <a:buNone/>
            </a:pPr>
            <a:endParaRPr lang="fr-FR" sz="2000" dirty="0">
              <a:solidFill>
                <a:schemeClr val="tx1">
                  <a:alpha val="80000"/>
                </a:schemeClr>
              </a:solidFill>
              <a:effectLst/>
            </a:endParaRPr>
          </a:p>
          <a:p>
            <a:pPr marL="0" lvl="0" indent="0">
              <a:buNone/>
              <a:tabLst>
                <a:tab pos="457200" algn="l"/>
              </a:tabLst>
            </a:pPr>
            <a:r>
              <a:rPr lang="fr-FR" sz="2000" b="1" kern="0" dirty="0">
                <a:solidFill>
                  <a:srgbClr val="000000"/>
                </a:solidFill>
                <a:effectLst/>
                <a:latin typeface="Inter Fallback"/>
                <a:ea typeface="Times New Roman" panose="02020603050405020304" pitchFamily="18" charset="0"/>
                <a:cs typeface="Times New Roman" panose="02020603050405020304" pitchFamily="18" charset="0"/>
              </a:rPr>
              <a:t>Compétences motrices</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Symbol" pitchFamily="2" charset="2"/>
              <a:buChar char=""/>
              <a:tabLst>
                <a:tab pos="914400" algn="l"/>
              </a:tabLst>
            </a:pPr>
            <a:r>
              <a:rPr lang="fr-FR" sz="2000" b="1" kern="0" dirty="0">
                <a:solidFill>
                  <a:srgbClr val="000000"/>
                </a:solidFill>
                <a:effectLst/>
                <a:latin typeface="Inter Fallback"/>
                <a:ea typeface="Times New Roman" panose="02020603050405020304" pitchFamily="18" charset="0"/>
                <a:cs typeface="Times New Roman" panose="02020603050405020304" pitchFamily="18" charset="0"/>
              </a:rPr>
              <a:t>Déroulement :</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spcBef>
                <a:spcPts val="600"/>
              </a:spcBef>
              <a:spcAft>
                <a:spcPts val="600"/>
              </a:spcAft>
              <a:buSzPts val="1000"/>
              <a:buFont typeface="Symbol" pitchFamily="2" charset="2"/>
              <a:buChar char=""/>
              <a:tabLst>
                <a:tab pos="1371600" algn="l"/>
              </a:tabLst>
            </a:pPr>
            <a:r>
              <a:rPr lang="fr-FR" kern="0" dirty="0">
                <a:solidFill>
                  <a:srgbClr val="000000"/>
                </a:solidFill>
                <a:effectLst/>
                <a:latin typeface="Inter Fallback"/>
                <a:ea typeface="Times New Roman" panose="02020603050405020304" pitchFamily="18" charset="0"/>
                <a:cs typeface="Times New Roman" panose="02020603050405020304" pitchFamily="18" charset="0"/>
              </a:rPr>
              <a:t>Découverte et exploration : Découverte par le corps et exploration libre des outils.</a:t>
            </a:r>
            <a:endParaRPr lang="fr-FR"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spcBef>
                <a:spcPts val="300"/>
              </a:spcBef>
              <a:spcAft>
                <a:spcPts val="600"/>
              </a:spcAft>
              <a:buSzPts val="1000"/>
              <a:buFont typeface="Symbol" pitchFamily="2" charset="2"/>
              <a:buChar char=""/>
              <a:tabLst>
                <a:tab pos="1371600" algn="l"/>
              </a:tabLst>
            </a:pPr>
            <a:r>
              <a:rPr lang="fr-FR" kern="0" dirty="0">
                <a:solidFill>
                  <a:srgbClr val="000000"/>
                </a:solidFill>
                <a:effectLst/>
                <a:latin typeface="Inter Fallback"/>
                <a:ea typeface="Times New Roman" panose="02020603050405020304" pitchFamily="18" charset="0"/>
                <a:cs typeface="Times New Roman" panose="02020603050405020304" pitchFamily="18" charset="0"/>
              </a:rPr>
              <a:t>Observer, décrire, analyser : Apprendre à coordonner le regard et le geste.</a:t>
            </a:r>
            <a:endParaRPr lang="fr-FR"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spcBef>
                <a:spcPts val="300"/>
              </a:spcBef>
              <a:spcAft>
                <a:spcPts val="600"/>
              </a:spcAft>
              <a:buSzPts val="1000"/>
              <a:buFont typeface="Symbol" pitchFamily="2" charset="2"/>
              <a:buChar char=""/>
              <a:tabLst>
                <a:tab pos="1371600" algn="l"/>
              </a:tabLst>
            </a:pPr>
            <a:r>
              <a:rPr lang="fr-FR" kern="0" dirty="0">
                <a:solidFill>
                  <a:srgbClr val="000000"/>
                </a:solidFill>
                <a:effectLst/>
                <a:latin typeface="Inter Fallback"/>
                <a:ea typeface="Times New Roman" panose="02020603050405020304" pitchFamily="18" charset="0"/>
                <a:cs typeface="Times New Roman" panose="02020603050405020304" pitchFamily="18" charset="0"/>
              </a:rPr>
              <a:t>S'entraîner, réinvestir, transférer : Développer la motricité fine avec des activités comme la pâte à modeler et les jeux de doigts.</a:t>
            </a:r>
            <a:endParaRPr lang="fr-FR"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sz="2000" dirty="0">
              <a:solidFill>
                <a:schemeClr val="tx1">
                  <a:alpha val="80000"/>
                </a:schemeClr>
              </a:solidFill>
            </a:endParaRPr>
          </a:p>
        </p:txBody>
      </p:sp>
      <p:pic>
        <p:nvPicPr>
          <p:cNvPr id="7" name="Graphic 6" descr="Mille">
            <a:extLst>
              <a:ext uri="{FF2B5EF4-FFF2-40B4-BE49-F238E27FC236}">
                <a16:creationId xmlns:a16="http://schemas.microsoft.com/office/drawing/2014/main" id="{2BB6297E-F43E-2C3C-CA41-AFCA2E07DD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653" y="1980885"/>
            <a:ext cx="3548404" cy="3548404"/>
          </a:xfrm>
          <a:prstGeom prst="rect">
            <a:avLst/>
          </a:prstGeom>
        </p:spPr>
      </p:pic>
      <p:sp>
        <p:nvSpPr>
          <p:cNvPr id="27" name="Graphic 11">
            <a:extLst>
              <a:ext uri="{FF2B5EF4-FFF2-40B4-BE49-F238E27FC236}">
                <a16:creationId xmlns:a16="http://schemas.microsoft.com/office/drawing/2014/main" id="{5B6B5092-C22A-0CBC-A044-A7B1BAC24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8BFF9377-4F0C-8127-C1AF-5A6775F2F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
        <p:nvSpPr>
          <p:cNvPr id="4" name="Titre 1">
            <a:extLst>
              <a:ext uri="{FF2B5EF4-FFF2-40B4-BE49-F238E27FC236}">
                <a16:creationId xmlns:a16="http://schemas.microsoft.com/office/drawing/2014/main" id="{84237AFF-1445-7EA2-742A-97BA62667682}"/>
              </a:ext>
            </a:extLst>
          </p:cNvPr>
          <p:cNvSpPr txBox="1">
            <a:spLocks/>
          </p:cNvSpPr>
          <p:nvPr/>
        </p:nvSpPr>
        <p:spPr>
          <a:xfrm>
            <a:off x="528023" y="1118597"/>
            <a:ext cx="7524565" cy="1182927"/>
          </a:xfrm>
          <a:prstGeom prst="rect">
            <a:avLst/>
          </a:prstGeom>
          <a:solidFill>
            <a:schemeClr val="accent2">
              <a:lumMod val="40000"/>
              <a:lumOff val="6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b="1" kern="0" dirty="0">
                <a:solidFill>
                  <a:srgbClr val="000000"/>
                </a:solidFill>
                <a:latin typeface="Inter Fallback"/>
                <a:cs typeface="Times New Roman" panose="02020603050405020304" pitchFamily="18" charset="0"/>
              </a:rPr>
              <a:t>Séquence n°2 : </a:t>
            </a:r>
            <a:r>
              <a:rPr lang="fr-FR" sz="2000" b="1" kern="0" dirty="0">
                <a:solidFill>
                  <a:srgbClr val="000000"/>
                </a:solidFill>
                <a:latin typeface="Inter Fallback"/>
                <a:cs typeface="Times New Roman" panose="02020603050405020304" pitchFamily="18" charset="0"/>
              </a:rPr>
              <a:t>Apprendre</a:t>
            </a:r>
            <a:r>
              <a:rPr lang="fr-FR" sz="1800" b="1" kern="0" dirty="0">
                <a:solidFill>
                  <a:srgbClr val="000000"/>
                </a:solidFill>
                <a:latin typeface="Inter Fallback"/>
                <a:cs typeface="Times New Roman" panose="02020603050405020304" pitchFamily="18" charset="0"/>
              </a:rPr>
              <a:t> le geste d'écriture</a:t>
            </a:r>
            <a:br>
              <a:rPr lang="fr-FR" sz="1800" kern="100" dirty="0">
                <a:latin typeface="Aptos" panose="020B0004020202020204" pitchFamily="34" charset="0"/>
                <a:ea typeface="Aptos" panose="020B0004020202020204" pitchFamily="34" charset="0"/>
                <a:cs typeface="Times New Roman" panose="02020603050405020304" pitchFamily="18" charset="0"/>
              </a:rPr>
            </a:br>
            <a:r>
              <a:rPr lang="fr-FR" sz="1600" b="1" kern="0" dirty="0">
                <a:solidFill>
                  <a:srgbClr val="000000"/>
                </a:solidFill>
                <a:latin typeface="Inter Fallback"/>
                <a:cs typeface="Times New Roman" panose="02020603050405020304" pitchFamily="18" charset="0"/>
              </a:rPr>
              <a:t>Structure de la Séquence</a:t>
            </a:r>
            <a:br>
              <a:rPr lang="fr-FR" sz="2200" kern="100" dirty="0">
                <a:latin typeface="Aptos" panose="020B0004020202020204" pitchFamily="34" charset="0"/>
                <a:ea typeface="Aptos" panose="020B0004020202020204" pitchFamily="34" charset="0"/>
                <a:cs typeface="Times New Roman" panose="02020603050405020304" pitchFamily="18" charset="0"/>
              </a:rPr>
            </a:br>
            <a:endParaRPr lang="fr-FR" sz="2200" dirty="0"/>
          </a:p>
        </p:txBody>
      </p:sp>
    </p:spTree>
    <p:extLst>
      <p:ext uri="{BB962C8B-B14F-4D97-AF65-F5344CB8AC3E}">
        <p14:creationId xmlns:p14="http://schemas.microsoft.com/office/powerpoint/2010/main" val="1855322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10524F-0CBA-7EE3-D409-7DB14813DBE7}"/>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1B8004F-5DDC-E36F-AE14-E804B4C18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3DEB7E5E-AAB9-4E87-9BB3-ACCD8DB02A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EB97CF35-1EEF-DE1A-CE68-B11C2749730A}"/>
              </a:ext>
            </a:extLst>
          </p:cNvPr>
          <p:cNvSpPr>
            <a:spLocks noGrp="1"/>
          </p:cNvSpPr>
          <p:nvPr>
            <p:ph idx="1"/>
          </p:nvPr>
        </p:nvSpPr>
        <p:spPr>
          <a:xfrm>
            <a:off x="803775" y="2503514"/>
            <a:ext cx="6973063" cy="3670276"/>
          </a:xfrm>
        </p:spPr>
        <p:txBody>
          <a:bodyPr anchor="t">
            <a:normAutofit/>
          </a:bodyPr>
          <a:lstStyle/>
          <a:p>
            <a:pPr>
              <a:buNone/>
            </a:pPr>
            <a:endParaRPr lang="fr-FR" sz="2000" dirty="0">
              <a:solidFill>
                <a:schemeClr val="tx1">
                  <a:alpha val="80000"/>
                </a:schemeClr>
              </a:solidFill>
              <a:effectLst/>
            </a:endParaRPr>
          </a:p>
          <a:p>
            <a:pPr marL="0" lvl="0" indent="0">
              <a:buNone/>
              <a:tabLst>
                <a:tab pos="457200" algn="l"/>
              </a:tabLst>
            </a:pPr>
            <a:r>
              <a:rPr lang="fr-FR" sz="2000" b="1" kern="0" dirty="0">
                <a:solidFill>
                  <a:srgbClr val="000000"/>
                </a:solidFill>
                <a:effectLst/>
                <a:latin typeface="Inter Fallback"/>
                <a:ea typeface="Times New Roman" panose="02020603050405020304" pitchFamily="18" charset="0"/>
                <a:cs typeface="Times New Roman" panose="02020603050405020304" pitchFamily="18" charset="0"/>
              </a:rPr>
              <a:t>Compétences perceptives</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Symbol" pitchFamily="2" charset="2"/>
              <a:buChar char=""/>
              <a:tabLst>
                <a:tab pos="914400" algn="l"/>
              </a:tabLst>
            </a:pPr>
            <a:r>
              <a:rPr lang="fr-FR" sz="2000" b="1" kern="0" dirty="0">
                <a:solidFill>
                  <a:srgbClr val="000000"/>
                </a:solidFill>
                <a:effectLst/>
                <a:latin typeface="Inter Fallback"/>
                <a:ea typeface="Times New Roman" panose="02020603050405020304" pitchFamily="18" charset="0"/>
                <a:cs typeface="Times New Roman" panose="02020603050405020304" pitchFamily="18" charset="0"/>
              </a:rPr>
              <a:t>Déroulement :</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spcBef>
                <a:spcPts val="600"/>
              </a:spcBef>
              <a:spcAft>
                <a:spcPts val="600"/>
              </a:spcAft>
              <a:buSzPts val="1000"/>
              <a:buFont typeface="Symbol" pitchFamily="2" charset="2"/>
              <a:buChar char=""/>
              <a:tabLst>
                <a:tab pos="1371600" algn="l"/>
              </a:tabLst>
            </a:pPr>
            <a:r>
              <a:rPr lang="fr-FR" kern="0" dirty="0">
                <a:solidFill>
                  <a:srgbClr val="000000"/>
                </a:solidFill>
                <a:effectLst/>
                <a:latin typeface="Inter Fallback"/>
                <a:ea typeface="Times New Roman" panose="02020603050405020304" pitchFamily="18" charset="0"/>
                <a:cs typeface="Times New Roman" panose="02020603050405020304" pitchFamily="18" charset="0"/>
              </a:rPr>
              <a:t>Découverte et identification des repères spatiaux : Faire observer l'environnement et utiliser un album de littérature de jeunesse.</a:t>
            </a:r>
            <a:endParaRPr lang="fr-FR"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spcBef>
                <a:spcPts val="300"/>
              </a:spcBef>
              <a:spcAft>
                <a:spcPts val="600"/>
              </a:spcAft>
              <a:buSzPts val="1000"/>
              <a:buFont typeface="Symbol" pitchFamily="2" charset="2"/>
              <a:buChar char=""/>
              <a:tabLst>
                <a:tab pos="1371600" algn="l"/>
              </a:tabLst>
            </a:pPr>
            <a:r>
              <a:rPr lang="fr-FR" kern="0" dirty="0">
                <a:solidFill>
                  <a:srgbClr val="000000"/>
                </a:solidFill>
                <a:effectLst/>
                <a:latin typeface="Inter Fallback"/>
                <a:ea typeface="Times New Roman" panose="02020603050405020304" pitchFamily="18" charset="0"/>
                <a:cs typeface="Times New Roman" panose="02020603050405020304" pitchFamily="18" charset="0"/>
              </a:rPr>
              <a:t>Observer, décrire, analyser : Construire des repères spatiaux et remplir une surface.</a:t>
            </a:r>
            <a:endParaRPr lang="fr-FR"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spcBef>
                <a:spcPts val="300"/>
              </a:spcBef>
              <a:spcAft>
                <a:spcPts val="600"/>
              </a:spcAft>
              <a:buSzPts val="1000"/>
              <a:buFont typeface="Symbol" pitchFamily="2" charset="2"/>
              <a:buChar char=""/>
              <a:tabLst>
                <a:tab pos="1371600" algn="l"/>
              </a:tabLst>
            </a:pPr>
            <a:r>
              <a:rPr lang="fr-FR" kern="0" dirty="0">
                <a:solidFill>
                  <a:srgbClr val="000000"/>
                </a:solidFill>
                <a:effectLst/>
                <a:latin typeface="Inter Fallback"/>
                <a:ea typeface="Times New Roman" panose="02020603050405020304" pitchFamily="18" charset="0"/>
                <a:cs typeface="Times New Roman" panose="02020603050405020304" pitchFamily="18" charset="0"/>
              </a:rPr>
              <a:t>S'entraîner, réinvestir, transférer : Réaliser des productions artistiques.</a:t>
            </a:r>
            <a:endParaRPr lang="fr-FR"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sz="2000" dirty="0">
              <a:solidFill>
                <a:schemeClr val="tx1">
                  <a:alpha val="80000"/>
                </a:schemeClr>
              </a:solidFill>
            </a:endParaRPr>
          </a:p>
        </p:txBody>
      </p:sp>
      <p:pic>
        <p:nvPicPr>
          <p:cNvPr id="7" name="Graphic 6" descr="Mille">
            <a:extLst>
              <a:ext uri="{FF2B5EF4-FFF2-40B4-BE49-F238E27FC236}">
                <a16:creationId xmlns:a16="http://schemas.microsoft.com/office/drawing/2014/main" id="{7F0DD61C-1A71-C3ED-4C91-F42148D98B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653" y="1980885"/>
            <a:ext cx="3548404" cy="3548404"/>
          </a:xfrm>
          <a:prstGeom prst="rect">
            <a:avLst/>
          </a:prstGeom>
        </p:spPr>
      </p:pic>
      <p:sp>
        <p:nvSpPr>
          <p:cNvPr id="27" name="Graphic 11">
            <a:extLst>
              <a:ext uri="{FF2B5EF4-FFF2-40B4-BE49-F238E27FC236}">
                <a16:creationId xmlns:a16="http://schemas.microsoft.com/office/drawing/2014/main" id="{532C447C-0628-CCFD-88AE-96580D427E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C05E6CB3-A5FD-8168-E73E-42004C28D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
        <p:nvSpPr>
          <p:cNvPr id="6" name="Titre 1">
            <a:extLst>
              <a:ext uri="{FF2B5EF4-FFF2-40B4-BE49-F238E27FC236}">
                <a16:creationId xmlns:a16="http://schemas.microsoft.com/office/drawing/2014/main" id="{2ED6BE42-9295-3D66-B901-7BE2F5900DDD}"/>
              </a:ext>
            </a:extLst>
          </p:cNvPr>
          <p:cNvSpPr txBox="1">
            <a:spLocks/>
          </p:cNvSpPr>
          <p:nvPr/>
        </p:nvSpPr>
        <p:spPr>
          <a:xfrm>
            <a:off x="528023" y="1118597"/>
            <a:ext cx="7524565" cy="1182927"/>
          </a:xfrm>
          <a:prstGeom prst="rect">
            <a:avLst/>
          </a:prstGeom>
          <a:solidFill>
            <a:schemeClr val="accent2">
              <a:lumMod val="40000"/>
              <a:lumOff val="6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b="1" kern="0" dirty="0">
                <a:solidFill>
                  <a:srgbClr val="000000"/>
                </a:solidFill>
                <a:latin typeface="Inter Fallback"/>
                <a:cs typeface="Times New Roman" panose="02020603050405020304" pitchFamily="18" charset="0"/>
              </a:rPr>
              <a:t>Séquence n°2 : </a:t>
            </a:r>
            <a:r>
              <a:rPr lang="fr-FR" sz="2000" b="1" kern="0" dirty="0">
                <a:solidFill>
                  <a:srgbClr val="000000"/>
                </a:solidFill>
                <a:latin typeface="Inter Fallback"/>
                <a:cs typeface="Times New Roman" panose="02020603050405020304" pitchFamily="18" charset="0"/>
              </a:rPr>
              <a:t>Apprendre</a:t>
            </a:r>
            <a:r>
              <a:rPr lang="fr-FR" sz="1800" b="1" kern="0" dirty="0">
                <a:solidFill>
                  <a:srgbClr val="000000"/>
                </a:solidFill>
                <a:latin typeface="Inter Fallback"/>
                <a:cs typeface="Times New Roman" panose="02020603050405020304" pitchFamily="18" charset="0"/>
              </a:rPr>
              <a:t> le geste d'écriture</a:t>
            </a:r>
            <a:br>
              <a:rPr lang="fr-FR" sz="1800" kern="100" dirty="0">
                <a:latin typeface="Aptos" panose="020B0004020202020204" pitchFamily="34" charset="0"/>
                <a:ea typeface="Aptos" panose="020B0004020202020204" pitchFamily="34" charset="0"/>
                <a:cs typeface="Times New Roman" panose="02020603050405020304" pitchFamily="18" charset="0"/>
              </a:rPr>
            </a:br>
            <a:r>
              <a:rPr lang="fr-FR" sz="1600" b="1" kern="0" dirty="0">
                <a:solidFill>
                  <a:srgbClr val="000000"/>
                </a:solidFill>
                <a:latin typeface="Inter Fallback"/>
                <a:cs typeface="Times New Roman" panose="02020603050405020304" pitchFamily="18" charset="0"/>
              </a:rPr>
              <a:t>Structure de la Séquence</a:t>
            </a:r>
            <a:br>
              <a:rPr lang="fr-FR" sz="2200" kern="100" dirty="0">
                <a:latin typeface="Aptos" panose="020B0004020202020204" pitchFamily="34" charset="0"/>
                <a:ea typeface="Aptos" panose="020B0004020202020204" pitchFamily="34" charset="0"/>
                <a:cs typeface="Times New Roman" panose="02020603050405020304" pitchFamily="18" charset="0"/>
              </a:rPr>
            </a:br>
            <a:endParaRPr lang="fr-FR" sz="2200" dirty="0"/>
          </a:p>
        </p:txBody>
      </p:sp>
    </p:spTree>
    <p:extLst>
      <p:ext uri="{BB962C8B-B14F-4D97-AF65-F5344CB8AC3E}">
        <p14:creationId xmlns:p14="http://schemas.microsoft.com/office/powerpoint/2010/main" val="1110887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B8D057-6264-C466-0646-C3FABCE6E11A}"/>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9165F8A-14A9-3DD6-F594-8D37206AC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86B7B21-7058-94C0-E0D4-8B510C783F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89F5987D-B4AC-3971-D2E0-8CB3272E8677}"/>
              </a:ext>
            </a:extLst>
          </p:cNvPr>
          <p:cNvSpPr>
            <a:spLocks noGrp="1"/>
          </p:cNvSpPr>
          <p:nvPr>
            <p:ph idx="1"/>
          </p:nvPr>
        </p:nvSpPr>
        <p:spPr>
          <a:xfrm>
            <a:off x="528023" y="2503514"/>
            <a:ext cx="7248815" cy="3670276"/>
          </a:xfrm>
        </p:spPr>
        <p:txBody>
          <a:bodyPr anchor="t">
            <a:normAutofit/>
          </a:bodyPr>
          <a:lstStyle/>
          <a:p>
            <a:pPr>
              <a:buNone/>
            </a:pPr>
            <a:endParaRPr lang="fr-FR" sz="2000" dirty="0">
              <a:solidFill>
                <a:schemeClr val="tx1">
                  <a:alpha val="80000"/>
                </a:schemeClr>
              </a:solidFill>
              <a:effectLst/>
            </a:endParaRPr>
          </a:p>
          <a:p>
            <a:pPr marL="0" lvl="0" indent="0">
              <a:buNone/>
              <a:tabLst>
                <a:tab pos="457200" algn="l"/>
              </a:tabLst>
            </a:pPr>
            <a:r>
              <a:rPr lang="fr-FR" sz="2000" b="1" kern="0" dirty="0">
                <a:solidFill>
                  <a:srgbClr val="000000"/>
                </a:solidFill>
                <a:effectLst/>
                <a:latin typeface="Inter Fallback"/>
                <a:ea typeface="Times New Roman" panose="02020603050405020304" pitchFamily="18" charset="0"/>
                <a:cs typeface="Times New Roman" panose="02020603050405020304" pitchFamily="18" charset="0"/>
              </a:rPr>
              <a:t>Compétences cognitives</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Symbol" pitchFamily="2" charset="2"/>
              <a:buChar char=""/>
              <a:tabLst>
                <a:tab pos="914400" algn="l"/>
              </a:tabLst>
            </a:pPr>
            <a:r>
              <a:rPr lang="fr-FR" sz="2000" b="1" kern="0" dirty="0">
                <a:solidFill>
                  <a:srgbClr val="000000"/>
                </a:solidFill>
                <a:effectLst/>
                <a:latin typeface="Inter Fallback"/>
                <a:ea typeface="Times New Roman" panose="02020603050405020304" pitchFamily="18" charset="0"/>
                <a:cs typeface="Times New Roman" panose="02020603050405020304" pitchFamily="18" charset="0"/>
              </a:rPr>
              <a:t>Déroulement :</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spcBef>
                <a:spcPts val="600"/>
              </a:spcBef>
              <a:spcAft>
                <a:spcPts val="600"/>
              </a:spcAft>
              <a:buSzPts val="1000"/>
              <a:buFont typeface="Symbol" pitchFamily="2" charset="2"/>
              <a:buChar char=""/>
              <a:tabLst>
                <a:tab pos="1371600" algn="l"/>
              </a:tabLst>
            </a:pPr>
            <a:r>
              <a:rPr lang="fr-FR" kern="0" dirty="0">
                <a:solidFill>
                  <a:srgbClr val="000000"/>
                </a:solidFill>
                <a:effectLst/>
                <a:latin typeface="Inter Fallback"/>
                <a:ea typeface="Times New Roman" panose="02020603050405020304" pitchFamily="18" charset="0"/>
                <a:cs typeface="Times New Roman" panose="02020603050405020304" pitchFamily="18" charset="0"/>
              </a:rPr>
              <a:t>Découverte des formes en salle de motricité : Mettre en mouvement le geste selon la forme travaillée.</a:t>
            </a:r>
            <a:endParaRPr lang="fr-FR"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spcBef>
                <a:spcPts val="300"/>
              </a:spcBef>
              <a:spcAft>
                <a:spcPts val="600"/>
              </a:spcAft>
              <a:buSzPts val="1000"/>
              <a:buFont typeface="Symbol" pitchFamily="2" charset="2"/>
              <a:buChar char=""/>
              <a:tabLst>
                <a:tab pos="1371600" algn="l"/>
              </a:tabLst>
            </a:pPr>
            <a:r>
              <a:rPr lang="fr-FR" kern="0" dirty="0">
                <a:solidFill>
                  <a:srgbClr val="000000"/>
                </a:solidFill>
                <a:effectLst/>
                <a:latin typeface="Inter Fallback"/>
                <a:ea typeface="Times New Roman" panose="02020603050405020304" pitchFamily="18" charset="0"/>
                <a:cs typeface="Times New Roman" panose="02020603050405020304" pitchFamily="18" charset="0"/>
              </a:rPr>
              <a:t>Observer, décrire, analyser : Représenter une situation vécue.</a:t>
            </a:r>
            <a:endParaRPr lang="fr-FR"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spcBef>
                <a:spcPts val="300"/>
              </a:spcBef>
              <a:spcAft>
                <a:spcPts val="600"/>
              </a:spcAft>
              <a:buSzPts val="1000"/>
              <a:buFont typeface="Symbol" pitchFamily="2" charset="2"/>
              <a:buChar char=""/>
              <a:tabLst>
                <a:tab pos="1371600" algn="l"/>
              </a:tabLst>
            </a:pPr>
            <a:r>
              <a:rPr lang="fr-FR" kern="0" dirty="0">
                <a:solidFill>
                  <a:srgbClr val="000000"/>
                </a:solidFill>
                <a:effectLst/>
                <a:latin typeface="Inter Fallback"/>
                <a:ea typeface="Times New Roman" panose="02020603050405020304" pitchFamily="18" charset="0"/>
                <a:cs typeface="Times New Roman" panose="02020603050405020304" pitchFamily="18" charset="0"/>
              </a:rPr>
              <a:t>S'entraîner, réinvestir, transférer : Décorer un dessin et réaliser une production artistique.</a:t>
            </a:r>
            <a:endParaRPr lang="fr-FR"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sz="2000" dirty="0">
              <a:solidFill>
                <a:schemeClr val="tx1">
                  <a:alpha val="80000"/>
                </a:schemeClr>
              </a:solidFill>
            </a:endParaRPr>
          </a:p>
        </p:txBody>
      </p:sp>
      <p:pic>
        <p:nvPicPr>
          <p:cNvPr id="7" name="Graphic 6" descr="Mille">
            <a:extLst>
              <a:ext uri="{FF2B5EF4-FFF2-40B4-BE49-F238E27FC236}">
                <a16:creationId xmlns:a16="http://schemas.microsoft.com/office/drawing/2014/main" id="{C077A9AD-B156-AA62-EF6B-E92C01FC94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653" y="1980885"/>
            <a:ext cx="3548404" cy="3548404"/>
          </a:xfrm>
          <a:prstGeom prst="rect">
            <a:avLst/>
          </a:prstGeom>
        </p:spPr>
      </p:pic>
      <p:sp>
        <p:nvSpPr>
          <p:cNvPr id="27" name="Graphic 11">
            <a:extLst>
              <a:ext uri="{FF2B5EF4-FFF2-40B4-BE49-F238E27FC236}">
                <a16:creationId xmlns:a16="http://schemas.microsoft.com/office/drawing/2014/main" id="{FF8727FB-B8E7-C6BE-EFDD-04C3A13FC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F094DA3E-7305-03BB-EE77-9854C95FDA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
        <p:nvSpPr>
          <p:cNvPr id="6" name="Titre 1">
            <a:extLst>
              <a:ext uri="{FF2B5EF4-FFF2-40B4-BE49-F238E27FC236}">
                <a16:creationId xmlns:a16="http://schemas.microsoft.com/office/drawing/2014/main" id="{49D081F6-4632-3437-BCD2-87BF77AF8B0F}"/>
              </a:ext>
            </a:extLst>
          </p:cNvPr>
          <p:cNvSpPr txBox="1">
            <a:spLocks/>
          </p:cNvSpPr>
          <p:nvPr/>
        </p:nvSpPr>
        <p:spPr>
          <a:xfrm>
            <a:off x="528023" y="1118597"/>
            <a:ext cx="7524565" cy="1182927"/>
          </a:xfrm>
          <a:prstGeom prst="rect">
            <a:avLst/>
          </a:prstGeom>
          <a:solidFill>
            <a:schemeClr val="accent2">
              <a:lumMod val="40000"/>
              <a:lumOff val="6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b="1" kern="0" dirty="0">
                <a:solidFill>
                  <a:srgbClr val="000000"/>
                </a:solidFill>
                <a:latin typeface="Inter Fallback"/>
                <a:cs typeface="Times New Roman" panose="02020603050405020304" pitchFamily="18" charset="0"/>
              </a:rPr>
              <a:t>Séquence n°2 : </a:t>
            </a:r>
            <a:r>
              <a:rPr lang="fr-FR" sz="2000" b="1" kern="0" dirty="0">
                <a:solidFill>
                  <a:srgbClr val="000000"/>
                </a:solidFill>
                <a:latin typeface="Inter Fallback"/>
                <a:cs typeface="Times New Roman" panose="02020603050405020304" pitchFamily="18" charset="0"/>
              </a:rPr>
              <a:t>Apprendre</a:t>
            </a:r>
            <a:r>
              <a:rPr lang="fr-FR" sz="1800" b="1" kern="0" dirty="0">
                <a:solidFill>
                  <a:srgbClr val="000000"/>
                </a:solidFill>
                <a:latin typeface="Inter Fallback"/>
                <a:cs typeface="Times New Roman" panose="02020603050405020304" pitchFamily="18" charset="0"/>
              </a:rPr>
              <a:t> le geste d'écriture</a:t>
            </a:r>
            <a:br>
              <a:rPr lang="fr-FR" sz="1800" kern="100" dirty="0">
                <a:latin typeface="Aptos" panose="020B0004020202020204" pitchFamily="34" charset="0"/>
                <a:ea typeface="Aptos" panose="020B0004020202020204" pitchFamily="34" charset="0"/>
                <a:cs typeface="Times New Roman" panose="02020603050405020304" pitchFamily="18" charset="0"/>
              </a:rPr>
            </a:br>
            <a:r>
              <a:rPr lang="fr-FR" sz="1600" b="1" kern="0" dirty="0">
                <a:solidFill>
                  <a:srgbClr val="000000"/>
                </a:solidFill>
                <a:latin typeface="Inter Fallback"/>
                <a:cs typeface="Times New Roman" panose="02020603050405020304" pitchFamily="18" charset="0"/>
              </a:rPr>
              <a:t>Structure de la Séquence</a:t>
            </a:r>
            <a:br>
              <a:rPr lang="fr-FR" sz="2200" kern="100" dirty="0">
                <a:latin typeface="Aptos" panose="020B0004020202020204" pitchFamily="34" charset="0"/>
                <a:ea typeface="Aptos" panose="020B0004020202020204" pitchFamily="34" charset="0"/>
                <a:cs typeface="Times New Roman" panose="02020603050405020304" pitchFamily="18" charset="0"/>
              </a:rPr>
            </a:br>
            <a:endParaRPr lang="fr-FR" sz="2200" dirty="0"/>
          </a:p>
        </p:txBody>
      </p:sp>
    </p:spTree>
    <p:extLst>
      <p:ext uri="{BB962C8B-B14F-4D97-AF65-F5344CB8AC3E}">
        <p14:creationId xmlns:p14="http://schemas.microsoft.com/office/powerpoint/2010/main" val="25656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5F7AD4-F973-588F-05A9-CDBD2AF67F9F}"/>
            </a:ext>
          </a:extLst>
        </p:cNvPr>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7"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Mille">
            <a:extLst>
              <a:ext uri="{FF2B5EF4-FFF2-40B4-BE49-F238E27FC236}">
                <a16:creationId xmlns:a16="http://schemas.microsoft.com/office/drawing/2014/main" id="{37030006-4C7D-341E-33A4-2F1B3D23D6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05030" y="1065276"/>
            <a:ext cx="4727448" cy="4727448"/>
          </a:xfrm>
          <a:prstGeom prst="rect">
            <a:avLst/>
          </a:prstGeom>
        </p:spPr>
      </p:pic>
      <p:grpSp>
        <p:nvGrpSpPr>
          <p:cNvPr id="20" name="Group 1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1" name="Freeform: Shape 2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re 1">
            <a:extLst>
              <a:ext uri="{FF2B5EF4-FFF2-40B4-BE49-F238E27FC236}">
                <a16:creationId xmlns:a16="http://schemas.microsoft.com/office/drawing/2014/main" id="{9E075EB2-9F1A-4060-90A3-47A89A687034}"/>
              </a:ext>
            </a:extLst>
          </p:cNvPr>
          <p:cNvSpPr>
            <a:spLocks noGrp="1"/>
          </p:cNvSpPr>
          <p:nvPr>
            <p:ph type="title"/>
          </p:nvPr>
        </p:nvSpPr>
        <p:spPr>
          <a:xfrm>
            <a:off x="786382" y="548109"/>
            <a:ext cx="5692953" cy="2587131"/>
          </a:xfrm>
        </p:spPr>
        <p:txBody>
          <a:bodyPr anchor="b">
            <a:normAutofit fontScale="90000"/>
          </a:bodyPr>
          <a:lstStyle/>
          <a:p>
            <a:br>
              <a:rPr lang="fr-FR" sz="1200" b="1" kern="0" dirty="0">
                <a:solidFill>
                  <a:schemeClr val="bg1"/>
                </a:solidFill>
                <a:effectLst/>
                <a:latin typeface="Inter Fallback"/>
                <a:ea typeface="Times New Roman" panose="02020603050405020304" pitchFamily="18" charset="0"/>
                <a:cs typeface="Times New Roman" panose="02020603050405020304" pitchFamily="18" charset="0"/>
              </a:rPr>
            </a:br>
            <a:br>
              <a:rPr lang="fr-FR" sz="1200" b="1" kern="0" dirty="0">
                <a:solidFill>
                  <a:schemeClr val="bg1"/>
                </a:solidFill>
                <a:effectLst/>
                <a:latin typeface="Inter Fallback"/>
                <a:ea typeface="Times New Roman" panose="02020603050405020304" pitchFamily="18" charset="0"/>
                <a:cs typeface="Times New Roman" panose="02020603050405020304" pitchFamily="18" charset="0"/>
              </a:rPr>
            </a:br>
            <a:br>
              <a:rPr lang="fr-FR" sz="1200" b="1" kern="0" dirty="0">
                <a:solidFill>
                  <a:schemeClr val="bg1"/>
                </a:solidFill>
                <a:effectLst/>
                <a:latin typeface="Inter Fallback"/>
                <a:ea typeface="Times New Roman" panose="02020603050405020304" pitchFamily="18" charset="0"/>
                <a:cs typeface="Times New Roman" panose="02020603050405020304" pitchFamily="18" charset="0"/>
              </a:rPr>
            </a:br>
            <a:br>
              <a:rPr lang="fr-FR" sz="1200" b="1" kern="0" dirty="0">
                <a:solidFill>
                  <a:schemeClr val="bg1"/>
                </a:solidFill>
                <a:effectLst/>
                <a:latin typeface="Inter Fallback"/>
                <a:ea typeface="Times New Roman" panose="02020603050405020304" pitchFamily="18" charset="0"/>
                <a:cs typeface="Times New Roman" panose="02020603050405020304" pitchFamily="18" charset="0"/>
              </a:rPr>
            </a:br>
            <a:br>
              <a:rPr lang="fr-FR" sz="1200" b="1" kern="0" dirty="0">
                <a:solidFill>
                  <a:schemeClr val="bg1"/>
                </a:solidFill>
                <a:effectLst/>
                <a:latin typeface="Inter Fallback"/>
                <a:ea typeface="Times New Roman" panose="02020603050405020304" pitchFamily="18" charset="0"/>
                <a:cs typeface="Times New Roman" panose="02020603050405020304" pitchFamily="18" charset="0"/>
              </a:rPr>
            </a:br>
            <a:br>
              <a:rPr lang="fr-FR" sz="1200" b="1" kern="0" dirty="0">
                <a:solidFill>
                  <a:schemeClr val="bg1"/>
                </a:solidFill>
                <a:effectLst/>
                <a:latin typeface="Inter Fallback"/>
                <a:ea typeface="Times New Roman" panose="02020603050405020304" pitchFamily="18" charset="0"/>
                <a:cs typeface="Times New Roman" panose="02020603050405020304" pitchFamily="18" charset="0"/>
              </a:rPr>
            </a:br>
            <a:br>
              <a:rPr lang="fr-FR" sz="1200" b="1" kern="0" dirty="0">
                <a:solidFill>
                  <a:schemeClr val="bg1"/>
                </a:solidFill>
                <a:effectLst/>
                <a:latin typeface="Inter Fallback"/>
                <a:ea typeface="Times New Roman" panose="02020603050405020304" pitchFamily="18" charset="0"/>
                <a:cs typeface="Times New Roman" panose="02020603050405020304" pitchFamily="18" charset="0"/>
              </a:rPr>
            </a:br>
            <a:br>
              <a:rPr lang="fr-FR" sz="1200" b="1" kern="0" dirty="0">
                <a:solidFill>
                  <a:schemeClr val="bg1"/>
                </a:solidFill>
                <a:effectLst/>
                <a:latin typeface="Inter Fallback"/>
                <a:ea typeface="Times New Roman" panose="02020603050405020304" pitchFamily="18" charset="0"/>
                <a:cs typeface="Times New Roman" panose="02020603050405020304" pitchFamily="18" charset="0"/>
              </a:rPr>
            </a:br>
            <a:br>
              <a:rPr lang="fr-FR" sz="1200" b="1" kern="0" dirty="0">
                <a:solidFill>
                  <a:schemeClr val="bg1"/>
                </a:solidFill>
                <a:effectLst/>
                <a:latin typeface="Inter Fallback"/>
                <a:ea typeface="Times New Roman" panose="02020603050405020304" pitchFamily="18" charset="0"/>
                <a:cs typeface="Times New Roman" panose="02020603050405020304" pitchFamily="18" charset="0"/>
              </a:rPr>
            </a:br>
            <a:br>
              <a:rPr lang="fr-FR" sz="3600" b="1" kern="0" dirty="0">
                <a:solidFill>
                  <a:schemeClr val="bg1"/>
                </a:solidFill>
                <a:effectLst/>
                <a:latin typeface="Inter Fallback"/>
                <a:ea typeface="Times New Roman" panose="02020603050405020304" pitchFamily="18" charset="0"/>
                <a:cs typeface="Times New Roman" panose="02020603050405020304" pitchFamily="18" charset="0"/>
              </a:rPr>
            </a:br>
            <a:r>
              <a:rPr lang="fr-FR" sz="3600" b="1" kern="0" dirty="0">
                <a:solidFill>
                  <a:schemeClr val="bg1"/>
                </a:solidFill>
                <a:effectLst/>
                <a:latin typeface="Inter Fallback"/>
                <a:ea typeface="Times New Roman" panose="02020603050405020304" pitchFamily="18" charset="0"/>
                <a:cs typeface="Times New Roman" panose="02020603050405020304" pitchFamily="18" charset="0"/>
              </a:rPr>
              <a:t>Séquence n°3 : Enrichir son vocabulaire</a:t>
            </a:r>
            <a:br>
              <a:rPr lang="fr-FR"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br>
              <a:rPr lang="fr-FR"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fr-FR" sz="1200" dirty="0">
              <a:solidFill>
                <a:schemeClr val="bg1"/>
              </a:solidFill>
            </a:endParaRPr>
          </a:p>
        </p:txBody>
      </p:sp>
      <p:sp>
        <p:nvSpPr>
          <p:cNvPr id="3" name="Espace réservé du contenu 2">
            <a:extLst>
              <a:ext uri="{FF2B5EF4-FFF2-40B4-BE49-F238E27FC236}">
                <a16:creationId xmlns:a16="http://schemas.microsoft.com/office/drawing/2014/main" id="{06F38B27-F42C-2CB3-2431-69CE56C7BB29}"/>
              </a:ext>
            </a:extLst>
          </p:cNvPr>
          <p:cNvSpPr>
            <a:spLocks noGrp="1"/>
          </p:cNvSpPr>
          <p:nvPr>
            <p:ph idx="1"/>
          </p:nvPr>
        </p:nvSpPr>
        <p:spPr>
          <a:xfrm>
            <a:off x="160167" y="3686564"/>
            <a:ext cx="7658615" cy="2988756"/>
          </a:xfrm>
        </p:spPr>
        <p:txBody>
          <a:bodyPr anchor="ctr">
            <a:noAutofit/>
          </a:bodyPr>
          <a:lstStyle/>
          <a:p>
            <a:pPr>
              <a:lnSpc>
                <a:spcPct val="100000"/>
              </a:lnSpc>
              <a:buNone/>
            </a:pPr>
            <a:r>
              <a:rPr lang="fr-FR" sz="2000" b="1" kern="0" dirty="0">
                <a:solidFill>
                  <a:schemeClr val="tx2"/>
                </a:solidFill>
                <a:effectLst/>
                <a:latin typeface="Inter Fallback"/>
                <a:ea typeface="Times New Roman" panose="02020603050405020304" pitchFamily="18" charset="0"/>
                <a:cs typeface="Times New Roman" panose="02020603050405020304" pitchFamily="18" charset="0"/>
              </a:rPr>
              <a:t>Objectifs</a:t>
            </a:r>
            <a:endParaRPr lang="fr-FR" sz="2000" dirty="0">
              <a:solidFill>
                <a:schemeClr val="tx2"/>
              </a:solidFill>
              <a:effectLst/>
            </a:endParaRPr>
          </a:p>
          <a:p>
            <a:pPr marL="342900" lvl="0" indent="-342900">
              <a:lnSpc>
                <a:spcPct val="100000"/>
              </a:lnSpc>
              <a:spcBef>
                <a:spcPts val="600"/>
              </a:spcBef>
              <a:spcAft>
                <a:spcPts val="600"/>
              </a:spcAft>
              <a:buSzPts val="1000"/>
              <a:buFont typeface="Symbol" pitchFamily="2" charset="2"/>
              <a:buChar char=""/>
              <a:tabLst>
                <a:tab pos="457200" algn="l"/>
              </a:tabLst>
            </a:pPr>
            <a:r>
              <a:rPr lang="fr-FR" sz="1900" kern="0" dirty="0">
                <a:solidFill>
                  <a:schemeClr val="tx2"/>
                </a:solidFill>
                <a:effectLst/>
                <a:latin typeface="Inter Fallback"/>
                <a:ea typeface="Times New Roman" panose="02020603050405020304" pitchFamily="18" charset="0"/>
                <a:cs typeface="Times New Roman" panose="02020603050405020304" pitchFamily="18" charset="0"/>
              </a:rPr>
              <a:t>Comprendre, mémoriser, réemployer les mots des corpus enseignés.</a:t>
            </a:r>
            <a:endParaRPr lang="fr-FR" sz="19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Bef>
                <a:spcPts val="300"/>
              </a:spcBef>
              <a:spcAft>
                <a:spcPts val="600"/>
              </a:spcAft>
              <a:buSzPts val="1000"/>
              <a:buFont typeface="Symbol" pitchFamily="2" charset="2"/>
              <a:buChar char=""/>
              <a:tabLst>
                <a:tab pos="457200" algn="l"/>
              </a:tabLst>
            </a:pPr>
            <a:r>
              <a:rPr lang="fr-FR" sz="1900" kern="0" dirty="0">
                <a:solidFill>
                  <a:schemeClr val="tx2"/>
                </a:solidFill>
                <a:effectLst/>
                <a:latin typeface="Inter Fallback"/>
                <a:ea typeface="Times New Roman" panose="02020603050405020304" pitchFamily="18" charset="0"/>
                <a:cs typeface="Times New Roman" panose="02020603050405020304" pitchFamily="18" charset="0"/>
              </a:rPr>
              <a:t>Organiser les mots en catégorie et en réseau.</a:t>
            </a:r>
            <a:endParaRPr lang="fr-FR" sz="1900" kern="100" dirty="0">
              <a:solidFill>
                <a:schemeClr val="tx2"/>
              </a:solidFill>
              <a:latin typeface="Aptos" panose="020B0004020202020204" pitchFamily="34" charset="0"/>
              <a:ea typeface="Times New Roman" panose="02020603050405020304" pitchFamily="18" charset="0"/>
              <a:cs typeface="Times New Roman" panose="02020603050405020304" pitchFamily="18" charset="0"/>
            </a:endParaRPr>
          </a:p>
          <a:p>
            <a:pPr marL="0" lvl="0" indent="0">
              <a:lnSpc>
                <a:spcPct val="100000"/>
              </a:lnSpc>
              <a:spcBef>
                <a:spcPts val="300"/>
              </a:spcBef>
              <a:spcAft>
                <a:spcPts val="600"/>
              </a:spcAft>
              <a:buSzPts val="1000"/>
              <a:buNone/>
              <a:tabLst>
                <a:tab pos="457200" algn="l"/>
              </a:tabLst>
            </a:pPr>
            <a:endParaRPr lang="fr-FR" sz="2000" kern="100" dirty="0">
              <a:solidFill>
                <a:schemeClr val="tx2"/>
              </a:solidFill>
              <a:effectLst/>
              <a:latin typeface="Aptos" panose="020B0004020202020204" pitchFamily="34" charset="0"/>
              <a:ea typeface="Times New Roman" panose="02020603050405020304" pitchFamily="18" charset="0"/>
              <a:cs typeface="Times New Roman" panose="02020603050405020304" pitchFamily="18" charset="0"/>
            </a:endParaRPr>
          </a:p>
          <a:p>
            <a:pPr lvl="0">
              <a:lnSpc>
                <a:spcPct val="100000"/>
              </a:lnSpc>
              <a:spcAft>
                <a:spcPts val="600"/>
              </a:spcAft>
              <a:buSzPts val="1000"/>
              <a:buNone/>
              <a:tabLst>
                <a:tab pos="457200" algn="l"/>
              </a:tabLst>
            </a:pPr>
            <a:r>
              <a:rPr lang="fr-FR" sz="2000" b="1" kern="0" dirty="0">
                <a:solidFill>
                  <a:schemeClr val="tx2"/>
                </a:solidFill>
                <a:latin typeface="Inter Fallback"/>
                <a:cs typeface="Times New Roman" panose="02020603050405020304" pitchFamily="18" charset="0"/>
              </a:rPr>
              <a:t>Comprendre, mémoriser et réemployer les mots des corpus enseignés.</a:t>
            </a:r>
          </a:p>
          <a:p>
            <a:pPr lvl="0">
              <a:lnSpc>
                <a:spcPct val="100000"/>
              </a:lnSpc>
              <a:spcAft>
                <a:spcPts val="600"/>
              </a:spcAft>
              <a:buSzPts val="1000"/>
              <a:buNone/>
              <a:tabLst>
                <a:tab pos="457200" algn="l"/>
              </a:tabLst>
            </a:pPr>
            <a:r>
              <a:rPr lang="fr-FR" sz="2000" b="1" kern="0" dirty="0">
                <a:solidFill>
                  <a:schemeClr val="tx2"/>
                </a:solidFill>
                <a:latin typeface="Inter Fallback"/>
                <a:cs typeface="Times New Roman" panose="02020603050405020304" pitchFamily="18" charset="0"/>
              </a:rPr>
              <a:t>Structuration du lexique et mémorisation par des activités dédiées.</a:t>
            </a:r>
          </a:p>
          <a:p>
            <a:pPr lvl="0">
              <a:lnSpc>
                <a:spcPct val="100000"/>
              </a:lnSpc>
              <a:spcAft>
                <a:spcPts val="600"/>
              </a:spcAft>
              <a:buSzPts val="1000"/>
              <a:buNone/>
              <a:tabLst>
                <a:tab pos="457200" algn="l"/>
              </a:tabLst>
            </a:pPr>
            <a:r>
              <a:rPr lang="fr-FR" sz="2000" b="1" kern="0" dirty="0">
                <a:solidFill>
                  <a:schemeClr val="tx2"/>
                </a:solidFill>
                <a:latin typeface="Inter Fallback"/>
                <a:cs typeface="Times New Roman" panose="02020603050405020304" pitchFamily="18" charset="0"/>
              </a:rPr>
              <a:t>Utilisation de jeux et d'imagiers pour renforcer le vocabulaire.</a:t>
            </a:r>
          </a:p>
        </p:txBody>
      </p:sp>
    </p:spTree>
    <p:extLst>
      <p:ext uri="{BB962C8B-B14F-4D97-AF65-F5344CB8AC3E}">
        <p14:creationId xmlns:p14="http://schemas.microsoft.com/office/powerpoint/2010/main" val="3110241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D25C5-0757-2473-E2F6-D5FC069B3865}"/>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A60185-F774-B1DC-79DF-179B997FEA2A}"/>
              </a:ext>
            </a:extLst>
          </p:cNvPr>
          <p:cNvSpPr>
            <a:spLocks noGrp="1"/>
          </p:cNvSpPr>
          <p:nvPr>
            <p:ph idx="1"/>
          </p:nvPr>
        </p:nvSpPr>
        <p:spPr>
          <a:xfrm>
            <a:off x="803776" y="2829330"/>
            <a:ext cx="6839898" cy="3344459"/>
          </a:xfrm>
        </p:spPr>
        <p:txBody>
          <a:bodyPr anchor="t">
            <a:normAutofit lnSpcReduction="10000"/>
          </a:bodyPr>
          <a:lstStyle/>
          <a:p>
            <a:pPr>
              <a:lnSpc>
                <a:spcPct val="100000"/>
              </a:lnSpc>
              <a:buNone/>
            </a:pPr>
            <a:endParaRPr lang="fr-FR" sz="2000" dirty="0">
              <a:solidFill>
                <a:schemeClr val="tx1">
                  <a:alpha val="80000"/>
                </a:schemeClr>
              </a:solidFill>
              <a:effectLst/>
            </a:endParaRPr>
          </a:p>
          <a:p>
            <a:pPr marL="0" lvl="0" indent="0">
              <a:lnSpc>
                <a:spcPct val="100000"/>
              </a:lnSpc>
              <a:buNone/>
              <a:tabLst>
                <a:tab pos="457200" algn="l"/>
              </a:tabLst>
            </a:pPr>
            <a:r>
              <a:rPr lang="fr-FR" sz="2000" b="1" kern="0" dirty="0">
                <a:solidFill>
                  <a:srgbClr val="000000"/>
                </a:solidFill>
                <a:effectLst/>
                <a:latin typeface="Inter Fallback"/>
                <a:ea typeface="Times New Roman" panose="02020603050405020304" pitchFamily="18" charset="0"/>
                <a:cs typeface="Times New Roman" panose="02020603050405020304" pitchFamily="18" charset="0"/>
              </a:rPr>
              <a:t>Étape 1 : Apporter des mots nouveaux</a:t>
            </a:r>
            <a:endParaRPr lang="fr-FR" sz="2000" kern="100" dirty="0">
              <a:latin typeface="Aptos" panose="020B0004020202020204" pitchFamily="34" charset="0"/>
              <a:ea typeface="Times New Roman" panose="02020603050405020304" pitchFamily="18" charset="0"/>
              <a:cs typeface="Times New Roman" panose="02020603050405020304" pitchFamily="18" charset="0"/>
            </a:endParaRPr>
          </a:p>
          <a:p>
            <a:pPr marL="0" lvl="0" indent="0">
              <a:lnSpc>
                <a:spcPct val="100000"/>
              </a:lnSpc>
              <a:buNone/>
              <a:tabLst>
                <a:tab pos="457200" algn="l"/>
              </a:tabLst>
            </a:pPr>
            <a:r>
              <a:rPr lang="fr-FR" sz="2000" b="1" kern="0" dirty="0">
                <a:solidFill>
                  <a:srgbClr val="000000"/>
                </a:solidFill>
                <a:effectLst/>
                <a:latin typeface="Inter Fallback"/>
                <a:ea typeface="Times New Roman" panose="02020603050405020304" pitchFamily="18" charset="0"/>
                <a:cs typeface="Times New Roman" panose="02020603050405020304" pitchFamily="18" charset="0"/>
              </a:rPr>
              <a:t>Déroulement :</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00000"/>
              </a:lnSpc>
              <a:spcBef>
                <a:spcPts val="600"/>
              </a:spcBef>
              <a:spcAft>
                <a:spcPts val="600"/>
              </a:spcAft>
              <a:buSzPts val="1000"/>
              <a:buFont typeface="Symbol" pitchFamily="2" charset="2"/>
              <a:buChar char=""/>
              <a:tabLst>
                <a:tab pos="1371600" algn="l"/>
              </a:tabLst>
            </a:pPr>
            <a:r>
              <a:rPr lang="fr-FR" kern="0" dirty="0">
                <a:solidFill>
                  <a:srgbClr val="000000"/>
                </a:solidFill>
                <a:effectLst/>
                <a:latin typeface="Inter Fallback"/>
                <a:ea typeface="Times New Roman" panose="02020603050405020304" pitchFamily="18" charset="0"/>
                <a:cs typeface="Times New Roman" panose="02020603050405020304" pitchFamily="18" charset="0"/>
              </a:rPr>
              <a:t>Découverte des mots en contexte : Utilisation de l'espace poupées pour travailler le champ lexical des vêtements.</a:t>
            </a:r>
            <a:endParaRPr lang="fr-FR" sz="2800" kern="100" dirty="0">
              <a:solidFill>
                <a:srgbClr val="000000"/>
              </a:solidFill>
              <a:latin typeface="Aptos" panose="020B0004020202020204" pitchFamily="34" charset="0"/>
              <a:ea typeface="Times New Roman" panose="02020603050405020304" pitchFamily="18" charset="0"/>
              <a:cs typeface="Times New Roman" panose="02020603050405020304" pitchFamily="18" charset="0"/>
            </a:endParaRPr>
          </a:p>
          <a:p>
            <a:pPr marL="1143000" lvl="2" indent="-228600">
              <a:lnSpc>
                <a:spcPct val="100000"/>
              </a:lnSpc>
              <a:spcBef>
                <a:spcPts val="600"/>
              </a:spcBef>
              <a:spcAft>
                <a:spcPts val="600"/>
              </a:spcAft>
              <a:buSzPts val="1000"/>
              <a:buFont typeface="Symbol" pitchFamily="2" charset="2"/>
              <a:buChar char=""/>
              <a:tabLst>
                <a:tab pos="1371600" algn="l"/>
              </a:tabLst>
            </a:pPr>
            <a:r>
              <a:rPr lang="fr-FR" sz="2000" kern="0" dirty="0">
                <a:effectLst/>
                <a:latin typeface="Inter Fallback"/>
                <a:ea typeface="Times New Roman" panose="02020603050405020304" pitchFamily="18" charset="0"/>
                <a:cs typeface="Times New Roman" panose="02020603050405020304" pitchFamily="18" charset="0"/>
              </a:rPr>
              <a:t> Collecte et transcription des mots : Les élèves associent des représentations imagées aux objets de l'espace</a:t>
            </a:r>
            <a:r>
              <a:rPr lang="fr-FR" sz="2000" dirty="0">
                <a:effectLst/>
              </a:rPr>
              <a:t> </a:t>
            </a:r>
            <a:endParaRPr lang="fr-FR" sz="2000" kern="100" dirty="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fr-FR" sz="2000" dirty="0">
              <a:solidFill>
                <a:schemeClr val="tx1">
                  <a:alpha val="80000"/>
                </a:schemeClr>
              </a:solidFill>
            </a:endParaRPr>
          </a:p>
        </p:txBody>
      </p:sp>
      <p:pic>
        <p:nvPicPr>
          <p:cNvPr id="7" name="Graphic 6" descr="Mille">
            <a:extLst>
              <a:ext uri="{FF2B5EF4-FFF2-40B4-BE49-F238E27FC236}">
                <a16:creationId xmlns:a16="http://schemas.microsoft.com/office/drawing/2014/main" id="{FEC2AAAD-77E1-87E6-C706-C982D840C1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653" y="1980885"/>
            <a:ext cx="3548404" cy="3548404"/>
          </a:xfrm>
          <a:prstGeom prst="rect">
            <a:avLst/>
          </a:prstGeom>
        </p:spPr>
      </p:pic>
      <p:sp>
        <p:nvSpPr>
          <p:cNvPr id="6" name="Titre 1">
            <a:extLst>
              <a:ext uri="{FF2B5EF4-FFF2-40B4-BE49-F238E27FC236}">
                <a16:creationId xmlns:a16="http://schemas.microsoft.com/office/drawing/2014/main" id="{997FD57F-B2BC-1BBD-A2A5-5321F1ED89FA}"/>
              </a:ext>
            </a:extLst>
          </p:cNvPr>
          <p:cNvSpPr>
            <a:spLocks noGrp="1"/>
          </p:cNvSpPr>
          <p:nvPr>
            <p:ph type="title"/>
          </p:nvPr>
        </p:nvSpPr>
        <p:spPr>
          <a:xfrm>
            <a:off x="648070" y="514906"/>
            <a:ext cx="7524565" cy="1465980"/>
          </a:xfrm>
          <a:solidFill>
            <a:schemeClr val="accent2">
              <a:lumMod val="40000"/>
              <a:lumOff val="60000"/>
            </a:schemeClr>
          </a:solidFill>
        </p:spPr>
        <p:txBody>
          <a:bodyPr anchor="b">
            <a:normAutofit fontScale="90000"/>
          </a:bodyPr>
          <a:lstStyle/>
          <a:p>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t>Séquence n°3 : Enrichir son vocabulaire</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r>
              <a:rPr lang="fr-FR" sz="1800" kern="100" dirty="0">
                <a:effectLst/>
                <a:latin typeface="Aptos" panose="020B0004020202020204" pitchFamily="34" charset="0"/>
                <a:ea typeface="Aptos" panose="020B0004020202020204" pitchFamily="34" charset="0"/>
                <a:cs typeface="Times New Roman" panose="02020603050405020304" pitchFamily="18" charset="0"/>
              </a:rPr>
              <a:t>Structure de la séance</a:t>
            </a:r>
            <a:endParaRPr lang="fr-FR" sz="2200" dirty="0"/>
          </a:p>
        </p:txBody>
      </p:sp>
    </p:spTree>
    <p:extLst>
      <p:ext uri="{BB962C8B-B14F-4D97-AF65-F5344CB8AC3E}">
        <p14:creationId xmlns:p14="http://schemas.microsoft.com/office/powerpoint/2010/main" val="2469747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78EED-DC77-C677-0960-D7073DED3E94}"/>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4909595-C85B-62A0-739F-96C281C8583F}"/>
              </a:ext>
            </a:extLst>
          </p:cNvPr>
          <p:cNvSpPr>
            <a:spLocks noGrp="1"/>
          </p:cNvSpPr>
          <p:nvPr>
            <p:ph idx="1"/>
          </p:nvPr>
        </p:nvSpPr>
        <p:spPr>
          <a:xfrm>
            <a:off x="803776" y="2829330"/>
            <a:ext cx="6190412" cy="3344459"/>
          </a:xfrm>
        </p:spPr>
        <p:txBody>
          <a:bodyPr anchor="t">
            <a:normAutofit fontScale="92500" lnSpcReduction="20000"/>
          </a:bodyPr>
          <a:lstStyle/>
          <a:p>
            <a:pPr>
              <a:lnSpc>
                <a:spcPct val="110000"/>
              </a:lnSpc>
              <a:buNone/>
            </a:pPr>
            <a:endParaRPr lang="fr-FR" sz="2000" dirty="0">
              <a:solidFill>
                <a:schemeClr val="tx1">
                  <a:alpha val="80000"/>
                </a:schemeClr>
              </a:solidFill>
              <a:effectLst/>
            </a:endParaRPr>
          </a:p>
          <a:p>
            <a:pPr marL="0" lvl="0" indent="0">
              <a:lnSpc>
                <a:spcPct val="110000"/>
              </a:lnSpc>
              <a:buNone/>
              <a:tabLst>
                <a:tab pos="457200" algn="l"/>
              </a:tabLst>
            </a:pPr>
            <a:r>
              <a:rPr lang="fr-FR" sz="2000" b="1" kern="0" dirty="0">
                <a:solidFill>
                  <a:srgbClr val="000000"/>
                </a:solidFill>
                <a:effectLst/>
                <a:latin typeface="Inter Fallback"/>
                <a:ea typeface="Times New Roman" panose="02020603050405020304" pitchFamily="18" charset="0"/>
                <a:cs typeface="Times New Roman" panose="02020603050405020304" pitchFamily="18" charset="0"/>
              </a:rPr>
              <a:t>Étape 2 : Structurer le lexique</a:t>
            </a:r>
            <a:endParaRPr lang="fr-FR" sz="2000" kern="100" dirty="0">
              <a:latin typeface="Aptos" panose="020B0004020202020204" pitchFamily="34" charset="0"/>
              <a:ea typeface="Times New Roman" panose="02020603050405020304" pitchFamily="18" charset="0"/>
              <a:cs typeface="Times New Roman" panose="02020603050405020304" pitchFamily="18" charset="0"/>
            </a:endParaRPr>
          </a:p>
          <a:p>
            <a:pPr marL="0" lvl="0" indent="0">
              <a:lnSpc>
                <a:spcPct val="110000"/>
              </a:lnSpc>
              <a:buNone/>
              <a:tabLst>
                <a:tab pos="457200" algn="l"/>
              </a:tabLst>
            </a:pPr>
            <a:r>
              <a:rPr lang="fr-FR" sz="2000" b="1" kern="0" dirty="0">
                <a:solidFill>
                  <a:srgbClr val="000000"/>
                </a:solidFill>
                <a:effectLst/>
                <a:latin typeface="Inter Fallback"/>
                <a:ea typeface="Times New Roman" panose="02020603050405020304" pitchFamily="18" charset="0"/>
                <a:cs typeface="Times New Roman" panose="02020603050405020304" pitchFamily="18" charset="0"/>
              </a:rPr>
              <a:t>Déroulement :</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10000"/>
              </a:lnSpc>
              <a:spcBef>
                <a:spcPts val="600"/>
              </a:spcBef>
              <a:spcAft>
                <a:spcPts val="600"/>
              </a:spcAft>
              <a:buSzPts val="1000"/>
              <a:buFont typeface="Symbol" pitchFamily="2" charset="2"/>
              <a:buChar char=""/>
              <a:tabLst>
                <a:tab pos="1371600" algn="l"/>
              </a:tabLst>
            </a:pPr>
            <a:r>
              <a:rPr lang="fr-FR" kern="0" dirty="0">
                <a:solidFill>
                  <a:srgbClr val="000000"/>
                </a:solidFill>
                <a:effectLst/>
                <a:latin typeface="Inter Fallback"/>
                <a:ea typeface="Times New Roman" panose="02020603050405020304" pitchFamily="18" charset="0"/>
                <a:cs typeface="Times New Roman" panose="02020603050405020304" pitchFamily="18" charset="0"/>
              </a:rPr>
              <a:t>Repérer un intrus : Trier les objets et repérer un intrus en expliquant pourquoi.</a:t>
            </a:r>
            <a:endParaRPr lang="fr-FR"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10000"/>
              </a:lnSpc>
              <a:spcBef>
                <a:spcPts val="300"/>
              </a:spcBef>
              <a:spcAft>
                <a:spcPts val="600"/>
              </a:spcAft>
              <a:buSzPts val="1000"/>
              <a:buFont typeface="Symbol" pitchFamily="2" charset="2"/>
              <a:buChar char=""/>
              <a:tabLst>
                <a:tab pos="1371600" algn="l"/>
              </a:tabLst>
            </a:pPr>
            <a:r>
              <a:rPr lang="fr-FR" kern="0" dirty="0">
                <a:solidFill>
                  <a:srgbClr val="000000"/>
                </a:solidFill>
                <a:effectLst/>
                <a:latin typeface="Inter Fallback"/>
                <a:ea typeface="Times New Roman" panose="02020603050405020304" pitchFamily="18" charset="0"/>
                <a:cs typeface="Times New Roman" panose="02020603050405020304" pitchFamily="18" charset="0"/>
              </a:rPr>
              <a:t>Poursuivre des catégories : Trier des objets en fonction d'un critère.</a:t>
            </a:r>
            <a:endParaRPr lang="fr-FR"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10000"/>
              </a:lnSpc>
              <a:spcBef>
                <a:spcPts val="300"/>
              </a:spcBef>
              <a:spcAft>
                <a:spcPts val="600"/>
              </a:spcAft>
              <a:buSzPts val="1000"/>
              <a:buFont typeface="Symbol" pitchFamily="2" charset="2"/>
              <a:buChar char=""/>
              <a:tabLst>
                <a:tab pos="1371600" algn="l"/>
              </a:tabLst>
            </a:pPr>
            <a:r>
              <a:rPr lang="fr-FR" kern="0" dirty="0">
                <a:solidFill>
                  <a:srgbClr val="000000"/>
                </a:solidFill>
                <a:effectLst/>
                <a:latin typeface="Inter Fallback"/>
                <a:ea typeface="Times New Roman" panose="02020603050405020304" pitchFamily="18" charset="0"/>
                <a:cs typeface="Times New Roman" panose="02020603050405020304" pitchFamily="18" charset="0"/>
              </a:rPr>
              <a:t>Commencer à construire des catégories : Reconnaitre et construire des catégories et des sous-catégories.</a:t>
            </a:r>
            <a:endParaRPr lang="fr-FR"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0000"/>
              </a:lnSpc>
            </a:pPr>
            <a:endParaRPr lang="fr-FR" sz="2000" dirty="0">
              <a:solidFill>
                <a:schemeClr val="tx1">
                  <a:alpha val="80000"/>
                </a:schemeClr>
              </a:solidFill>
            </a:endParaRPr>
          </a:p>
        </p:txBody>
      </p:sp>
      <p:pic>
        <p:nvPicPr>
          <p:cNvPr id="7" name="Graphic 6" descr="Mille">
            <a:extLst>
              <a:ext uri="{FF2B5EF4-FFF2-40B4-BE49-F238E27FC236}">
                <a16:creationId xmlns:a16="http://schemas.microsoft.com/office/drawing/2014/main" id="{5C9E86D7-E7B4-970A-DB70-542159A058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653" y="1980885"/>
            <a:ext cx="3548404" cy="3548404"/>
          </a:xfrm>
          <a:prstGeom prst="rect">
            <a:avLst/>
          </a:prstGeom>
        </p:spPr>
      </p:pic>
      <p:sp>
        <p:nvSpPr>
          <p:cNvPr id="6" name="Titre 1">
            <a:extLst>
              <a:ext uri="{FF2B5EF4-FFF2-40B4-BE49-F238E27FC236}">
                <a16:creationId xmlns:a16="http://schemas.microsoft.com/office/drawing/2014/main" id="{21C63217-E89F-E5B5-FD87-BEA629419A6F}"/>
              </a:ext>
            </a:extLst>
          </p:cNvPr>
          <p:cNvSpPr>
            <a:spLocks noGrp="1"/>
          </p:cNvSpPr>
          <p:nvPr>
            <p:ph type="title"/>
          </p:nvPr>
        </p:nvSpPr>
        <p:spPr>
          <a:xfrm>
            <a:off x="648070" y="514906"/>
            <a:ext cx="7524565" cy="1465980"/>
          </a:xfrm>
          <a:solidFill>
            <a:schemeClr val="accent2">
              <a:lumMod val="40000"/>
              <a:lumOff val="60000"/>
            </a:schemeClr>
          </a:solidFill>
        </p:spPr>
        <p:txBody>
          <a:bodyPr anchor="b">
            <a:normAutofit fontScale="90000"/>
          </a:bodyPr>
          <a:lstStyle/>
          <a:p>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t>Séquence n°3 : Enrichir son vocabulaire</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r>
              <a:rPr lang="fr-FR" sz="1800" kern="100" dirty="0">
                <a:effectLst/>
                <a:latin typeface="Aptos" panose="020B0004020202020204" pitchFamily="34" charset="0"/>
                <a:ea typeface="Aptos" panose="020B0004020202020204" pitchFamily="34" charset="0"/>
                <a:cs typeface="Times New Roman" panose="02020603050405020304" pitchFamily="18" charset="0"/>
              </a:rPr>
              <a:t>Structure de la séance</a:t>
            </a:r>
            <a:endParaRPr lang="fr-FR" sz="2200" dirty="0"/>
          </a:p>
        </p:txBody>
      </p:sp>
    </p:spTree>
    <p:extLst>
      <p:ext uri="{BB962C8B-B14F-4D97-AF65-F5344CB8AC3E}">
        <p14:creationId xmlns:p14="http://schemas.microsoft.com/office/powerpoint/2010/main" val="378697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E9E39-B3BE-0CF3-951E-30010C4AFF12}"/>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4216877-D060-A855-8BC1-F5AA825CE687}"/>
              </a:ext>
            </a:extLst>
          </p:cNvPr>
          <p:cNvSpPr>
            <a:spLocks noGrp="1"/>
          </p:cNvSpPr>
          <p:nvPr>
            <p:ph idx="1"/>
          </p:nvPr>
        </p:nvSpPr>
        <p:spPr>
          <a:xfrm>
            <a:off x="803776" y="2829330"/>
            <a:ext cx="6190412" cy="3344459"/>
          </a:xfrm>
        </p:spPr>
        <p:txBody>
          <a:bodyPr anchor="t">
            <a:noAutofit/>
          </a:bodyPr>
          <a:lstStyle/>
          <a:p>
            <a:pPr>
              <a:lnSpc>
                <a:spcPct val="100000"/>
              </a:lnSpc>
              <a:buNone/>
            </a:pPr>
            <a:endParaRPr lang="fr-FR" sz="2000" dirty="0">
              <a:solidFill>
                <a:schemeClr val="tx1">
                  <a:alpha val="80000"/>
                </a:schemeClr>
              </a:solidFill>
              <a:effectLst/>
            </a:endParaRPr>
          </a:p>
          <a:p>
            <a:pPr marL="0" lvl="0" indent="0">
              <a:lnSpc>
                <a:spcPct val="100000"/>
              </a:lnSpc>
              <a:buNone/>
              <a:tabLst>
                <a:tab pos="457200" algn="l"/>
              </a:tabLst>
            </a:pPr>
            <a:r>
              <a:rPr lang="fr-FR" sz="2000" b="1" kern="0" dirty="0">
                <a:solidFill>
                  <a:srgbClr val="000000"/>
                </a:solidFill>
                <a:effectLst/>
                <a:latin typeface="Inter Fallback"/>
                <a:ea typeface="Times New Roman" panose="02020603050405020304" pitchFamily="18" charset="0"/>
                <a:cs typeface="Times New Roman" panose="02020603050405020304" pitchFamily="18" charset="0"/>
              </a:rPr>
              <a:t>Étape 4 : Réutiliser le lexique appris</a:t>
            </a:r>
            <a:endParaRPr lang="fr-FR" sz="2000" kern="100" dirty="0">
              <a:latin typeface="Aptos" panose="020B0004020202020204" pitchFamily="34" charset="0"/>
              <a:ea typeface="Times New Roman" panose="02020603050405020304" pitchFamily="18" charset="0"/>
              <a:cs typeface="Times New Roman" panose="02020603050405020304" pitchFamily="18" charset="0"/>
            </a:endParaRPr>
          </a:p>
          <a:p>
            <a:pPr marL="0" lvl="0" indent="0">
              <a:lnSpc>
                <a:spcPct val="100000"/>
              </a:lnSpc>
              <a:buNone/>
              <a:tabLst>
                <a:tab pos="457200" algn="l"/>
              </a:tabLst>
            </a:pPr>
            <a:r>
              <a:rPr lang="fr-FR" sz="2000" b="1" kern="0" dirty="0">
                <a:solidFill>
                  <a:srgbClr val="000000"/>
                </a:solidFill>
                <a:effectLst/>
                <a:latin typeface="Inter Fallback"/>
                <a:ea typeface="Times New Roman" panose="02020603050405020304" pitchFamily="18" charset="0"/>
                <a:cs typeface="Times New Roman" panose="02020603050405020304" pitchFamily="18" charset="0"/>
              </a:rPr>
              <a:t>Déroulement :</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00000"/>
              </a:lnSpc>
              <a:spcBef>
                <a:spcPts val="600"/>
              </a:spcBef>
              <a:spcAft>
                <a:spcPts val="600"/>
              </a:spcAft>
              <a:buSzPts val="1000"/>
              <a:buFont typeface="Symbol" pitchFamily="2" charset="2"/>
              <a:buChar char=""/>
              <a:tabLst>
                <a:tab pos="1371600" algn="l"/>
              </a:tabLst>
            </a:pPr>
            <a:r>
              <a:rPr lang="fr-FR" kern="0" dirty="0">
                <a:solidFill>
                  <a:srgbClr val="000000"/>
                </a:solidFill>
                <a:effectLst/>
                <a:latin typeface="Inter Fallback"/>
                <a:ea typeface="Times New Roman" panose="02020603050405020304" pitchFamily="18" charset="0"/>
                <a:cs typeface="Times New Roman" panose="02020603050405020304" pitchFamily="18" charset="0"/>
              </a:rPr>
              <a:t>Inscrire le lexique et la syntaxe dans une forme de discours : Décrire et expliquer le déshabillage de la poupée.</a:t>
            </a:r>
            <a:endParaRPr lang="fr-FR"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00000"/>
              </a:lnSpc>
              <a:spcBef>
                <a:spcPts val="300"/>
              </a:spcBef>
              <a:spcAft>
                <a:spcPts val="600"/>
              </a:spcAft>
              <a:buSzPts val="1000"/>
              <a:buFont typeface="Symbol" pitchFamily="2" charset="2"/>
              <a:buChar char=""/>
              <a:tabLst>
                <a:tab pos="1371600" algn="l"/>
              </a:tabLst>
            </a:pPr>
            <a:r>
              <a:rPr lang="fr-FR" kern="0" dirty="0">
                <a:solidFill>
                  <a:srgbClr val="000000"/>
                </a:solidFill>
                <a:effectLst/>
                <a:latin typeface="Inter Fallback"/>
                <a:ea typeface="Times New Roman" panose="02020603050405020304" pitchFamily="18" charset="0"/>
                <a:cs typeface="Times New Roman" panose="02020603050405020304" pitchFamily="18" charset="0"/>
              </a:rPr>
              <a:t>Réutiliser le vocabulaire dans d'autres contextes : Remobiliser le vocabulaire des vêtements dans un autre contexte comme l'espace « Déguisement » ou « Magasin ».</a:t>
            </a:r>
            <a:endParaRPr lang="fr-FR"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fr-FR" sz="2000" dirty="0">
              <a:solidFill>
                <a:schemeClr val="tx1">
                  <a:alpha val="80000"/>
                </a:schemeClr>
              </a:solidFill>
            </a:endParaRPr>
          </a:p>
        </p:txBody>
      </p:sp>
      <p:pic>
        <p:nvPicPr>
          <p:cNvPr id="7" name="Graphic 6" descr="Mille">
            <a:extLst>
              <a:ext uri="{FF2B5EF4-FFF2-40B4-BE49-F238E27FC236}">
                <a16:creationId xmlns:a16="http://schemas.microsoft.com/office/drawing/2014/main" id="{581DF5EC-4248-059F-AD51-ED27F3055A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653" y="1980885"/>
            <a:ext cx="3548404" cy="3548404"/>
          </a:xfrm>
          <a:prstGeom prst="rect">
            <a:avLst/>
          </a:prstGeom>
        </p:spPr>
      </p:pic>
      <p:sp>
        <p:nvSpPr>
          <p:cNvPr id="6" name="Titre 1">
            <a:extLst>
              <a:ext uri="{FF2B5EF4-FFF2-40B4-BE49-F238E27FC236}">
                <a16:creationId xmlns:a16="http://schemas.microsoft.com/office/drawing/2014/main" id="{C478DC84-08DE-5765-933C-6F9BC35B8B25}"/>
              </a:ext>
            </a:extLst>
          </p:cNvPr>
          <p:cNvSpPr>
            <a:spLocks noGrp="1"/>
          </p:cNvSpPr>
          <p:nvPr>
            <p:ph type="title"/>
          </p:nvPr>
        </p:nvSpPr>
        <p:spPr>
          <a:xfrm>
            <a:off x="648070" y="514906"/>
            <a:ext cx="7524565" cy="1465980"/>
          </a:xfrm>
          <a:solidFill>
            <a:schemeClr val="accent2">
              <a:lumMod val="40000"/>
              <a:lumOff val="60000"/>
            </a:schemeClr>
          </a:solidFill>
        </p:spPr>
        <p:txBody>
          <a:bodyPr anchor="b">
            <a:normAutofit fontScale="90000"/>
          </a:bodyPr>
          <a:lstStyle/>
          <a:p>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t>Séquence n°3 : Enrichir son vocabulaire</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r>
              <a:rPr lang="fr-FR" sz="1800" kern="100" dirty="0">
                <a:effectLst/>
                <a:latin typeface="Aptos" panose="020B0004020202020204" pitchFamily="34" charset="0"/>
                <a:ea typeface="Aptos" panose="020B0004020202020204" pitchFamily="34" charset="0"/>
                <a:cs typeface="Times New Roman" panose="02020603050405020304" pitchFamily="18" charset="0"/>
              </a:rPr>
              <a:t>Structure de la séance</a:t>
            </a:r>
            <a:endParaRPr lang="fr-FR" sz="2200" dirty="0"/>
          </a:p>
        </p:txBody>
      </p:sp>
    </p:spTree>
    <p:extLst>
      <p:ext uri="{BB962C8B-B14F-4D97-AF65-F5344CB8AC3E}">
        <p14:creationId xmlns:p14="http://schemas.microsoft.com/office/powerpoint/2010/main" val="3342580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B8428-FC14-E1C6-7D8E-58CF38C5282C}"/>
            </a:ext>
          </a:extLst>
        </p:cNvPr>
        <p:cNvGrpSpPr/>
        <p:nvPr/>
      </p:nvGrpSpPr>
      <p:grpSpPr>
        <a:xfrm>
          <a:off x="0" y="0"/>
          <a:ext cx="0" cy="0"/>
          <a:chOff x="0" y="0"/>
          <a:chExt cx="0" cy="0"/>
        </a:xfrm>
      </p:grpSpPr>
      <p:pic>
        <p:nvPicPr>
          <p:cNvPr id="14" name="Picture 3">
            <a:extLst>
              <a:ext uri="{FF2B5EF4-FFF2-40B4-BE49-F238E27FC236}">
                <a16:creationId xmlns:a16="http://schemas.microsoft.com/office/drawing/2014/main" id="{26B86220-0559-BB5F-5EBD-7DF1D14B84AC}"/>
              </a:ext>
            </a:extLst>
          </p:cNvPr>
          <p:cNvPicPr>
            <a:picLocks noChangeAspect="1"/>
          </p:cNvPicPr>
          <p:nvPr/>
        </p:nvPicPr>
        <p:blipFill>
          <a:blip r:embed="rId2" cstate="screen">
            <a:extLst>
              <a:ext uri="{28A0092B-C50C-407E-A947-70E740481C1C}">
                <a14:useLocalDpi xmlns:a14="http://schemas.microsoft.com/office/drawing/2010/main"/>
              </a:ext>
            </a:extLst>
          </a:blip>
          <a:srcRect r="-2" b="-2"/>
          <a:stretch>
            <a:fillRect/>
          </a:stretch>
        </p:blipFill>
        <p:spPr>
          <a:xfrm>
            <a:off x="6803647" y="1065276"/>
            <a:ext cx="4730214" cy="4727448"/>
          </a:xfrm>
          <a:prstGeom prst="rect">
            <a:avLst/>
          </a:prstGeom>
        </p:spPr>
      </p:pic>
      <p:sp>
        <p:nvSpPr>
          <p:cNvPr id="2" name="Titre 1">
            <a:extLst>
              <a:ext uri="{FF2B5EF4-FFF2-40B4-BE49-F238E27FC236}">
                <a16:creationId xmlns:a16="http://schemas.microsoft.com/office/drawing/2014/main" id="{4E3B5CE2-2E11-96EE-F8B2-5F9C460AE554}"/>
              </a:ext>
            </a:extLst>
          </p:cNvPr>
          <p:cNvSpPr>
            <a:spLocks noGrp="1"/>
          </p:cNvSpPr>
          <p:nvPr>
            <p:ph type="ctrTitle"/>
          </p:nvPr>
        </p:nvSpPr>
        <p:spPr>
          <a:xfrm>
            <a:off x="789708" y="1014574"/>
            <a:ext cx="5633531" cy="2226769"/>
          </a:xfrm>
        </p:spPr>
        <p:txBody>
          <a:bodyPr anchor="ctr">
            <a:normAutofit/>
          </a:bodyPr>
          <a:lstStyle/>
          <a:p>
            <a:pPr algn="l"/>
            <a:r>
              <a:rPr lang="fr-FR" sz="3000" b="1" kern="0" dirty="0">
                <a:solidFill>
                  <a:schemeClr val="bg1"/>
                </a:solidFill>
                <a:effectLst/>
                <a:latin typeface="Inter Fallback"/>
                <a:ea typeface="Times New Roman" panose="02020603050405020304" pitchFamily="18" charset="0"/>
                <a:cs typeface="Times New Roman" panose="02020603050405020304" pitchFamily="18" charset="0"/>
              </a:rPr>
              <a:t>Présentation</a:t>
            </a:r>
            <a:br>
              <a:rPr lang="fr-FR" sz="3000" b="1" kern="0" dirty="0">
                <a:solidFill>
                  <a:schemeClr val="bg1"/>
                </a:solidFill>
                <a:effectLst/>
                <a:latin typeface="Inter Fallback"/>
                <a:ea typeface="Times New Roman" panose="02020603050405020304" pitchFamily="18" charset="0"/>
                <a:cs typeface="Times New Roman" panose="02020603050405020304" pitchFamily="18" charset="0"/>
              </a:rPr>
            </a:br>
            <a:r>
              <a:rPr lang="fr-FR" sz="3000" b="1" kern="0" dirty="0">
                <a:solidFill>
                  <a:schemeClr val="bg1"/>
                </a:solidFill>
                <a:effectLst/>
                <a:latin typeface="Inter Fallback"/>
                <a:ea typeface="Times New Roman" panose="02020603050405020304" pitchFamily="18" charset="0"/>
                <a:cs typeface="Times New Roman" panose="02020603050405020304" pitchFamily="18" charset="0"/>
              </a:rPr>
              <a:t>Livret d'accompagnement pour le développement et la structuration du langage oral et écrit</a:t>
            </a:r>
            <a:br>
              <a:rPr lang="fr-FR" sz="3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fr-FR" sz="3000" dirty="0">
              <a:solidFill>
                <a:schemeClr val="bg1"/>
              </a:solidFill>
            </a:endParaRPr>
          </a:p>
        </p:txBody>
      </p:sp>
      <p:sp>
        <p:nvSpPr>
          <p:cNvPr id="3" name="Sous-titre 2">
            <a:extLst>
              <a:ext uri="{FF2B5EF4-FFF2-40B4-BE49-F238E27FC236}">
                <a16:creationId xmlns:a16="http://schemas.microsoft.com/office/drawing/2014/main" id="{FBF6F0F6-9A49-367D-2609-694B3BBB89F4}"/>
              </a:ext>
            </a:extLst>
          </p:cNvPr>
          <p:cNvSpPr>
            <a:spLocks noGrp="1"/>
          </p:cNvSpPr>
          <p:nvPr>
            <p:ph type="subTitle" idx="1"/>
          </p:nvPr>
        </p:nvSpPr>
        <p:spPr>
          <a:xfrm>
            <a:off x="761803" y="2639094"/>
            <a:ext cx="5631417" cy="2487212"/>
          </a:xfrm>
        </p:spPr>
        <p:txBody>
          <a:bodyPr anchor="t">
            <a:normAutofit/>
          </a:bodyPr>
          <a:lstStyle/>
          <a:p>
            <a:pPr algn="l">
              <a:lnSpc>
                <a:spcPct val="100000"/>
              </a:lnSpc>
            </a:pPr>
            <a:r>
              <a:rPr lang="fr-FR" sz="2000" kern="0" dirty="0">
                <a:solidFill>
                  <a:srgbClr val="000000"/>
                </a:solidFill>
                <a:effectLst/>
                <a:latin typeface="Inter Fallback"/>
                <a:ea typeface="Times New Roman" panose="02020603050405020304" pitchFamily="18" charset="0"/>
                <a:cs typeface="Times New Roman" panose="02020603050405020304" pitchFamily="18" charset="0"/>
              </a:rPr>
              <a:t>Ces séquences sont conçues pour être adaptées et différenciées selon les besoins des élèves, avec un accent sur l'observation, la pratique et l'évaluation continue pour assurer un apprentissage efficace et durable.</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itre 1">
            <a:extLst>
              <a:ext uri="{FF2B5EF4-FFF2-40B4-BE49-F238E27FC236}">
                <a16:creationId xmlns:a16="http://schemas.microsoft.com/office/drawing/2014/main" id="{26092D2C-5A0B-DCDE-6FC5-81DFB9CFA2D8}"/>
              </a:ext>
            </a:extLst>
          </p:cNvPr>
          <p:cNvSpPr txBox="1">
            <a:spLocks/>
          </p:cNvSpPr>
          <p:nvPr/>
        </p:nvSpPr>
        <p:spPr>
          <a:xfrm>
            <a:off x="761803" y="350196"/>
            <a:ext cx="5248380" cy="162452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b="1" kern="0">
                <a:latin typeface="Inter Fallback"/>
                <a:ea typeface="Times New Roman" panose="02020603050405020304" pitchFamily="18" charset="0"/>
                <a:cs typeface="Times New Roman" panose="02020603050405020304" pitchFamily="18" charset="0"/>
              </a:rPr>
              <a:t>Conclusion</a:t>
            </a:r>
            <a:endParaRPr lang="fr-FR" sz="4000" dirty="0"/>
          </a:p>
        </p:txBody>
      </p:sp>
    </p:spTree>
    <p:extLst>
      <p:ext uri="{BB962C8B-B14F-4D97-AF65-F5344CB8AC3E}">
        <p14:creationId xmlns:p14="http://schemas.microsoft.com/office/powerpoint/2010/main" val="3702131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3FA8A1-F593-C46D-9F8C-4D4F8D841E3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B732908-1576-AE53-CAE8-269094EED18F}"/>
              </a:ext>
            </a:extLst>
          </p:cNvPr>
          <p:cNvSpPr>
            <a:spLocks noGrp="1"/>
          </p:cNvSpPr>
          <p:nvPr>
            <p:ph type="title"/>
          </p:nvPr>
        </p:nvSpPr>
        <p:spPr/>
        <p:txBody>
          <a:bodyPr anchor="b">
            <a:normAutofit/>
          </a:bodyPr>
          <a:lstStyle/>
          <a:p>
            <a:pPr algn="l"/>
            <a:r>
              <a:rPr lang="fr-FR" sz="2800" b="1" kern="0" dirty="0">
                <a:solidFill>
                  <a:schemeClr val="accent2"/>
                </a:solidFill>
                <a:effectLst/>
                <a:latin typeface="Inter Fallback"/>
                <a:ea typeface="Times New Roman" panose="02020603050405020304" pitchFamily="18" charset="0"/>
                <a:cs typeface="Times New Roman" panose="02020603050405020304" pitchFamily="18" charset="0"/>
              </a:rPr>
              <a:t>Sommaire du Livret</a:t>
            </a:r>
            <a:r>
              <a:rPr lang="fr-FR" sz="2800" dirty="0">
                <a:solidFill>
                  <a:schemeClr val="accent2"/>
                </a:solidFill>
                <a:effectLst/>
              </a:rPr>
              <a:t> </a:t>
            </a:r>
            <a:br>
              <a:rPr lang="fr-FR" sz="3000" kern="100" dirty="0">
                <a:effectLst/>
                <a:latin typeface="Aptos" panose="020B0004020202020204" pitchFamily="34" charset="0"/>
                <a:ea typeface="Aptos" panose="020B0004020202020204" pitchFamily="34" charset="0"/>
                <a:cs typeface="Times New Roman" panose="02020603050405020304" pitchFamily="18" charset="0"/>
              </a:rPr>
            </a:br>
            <a:endParaRPr lang="fr-FR" sz="3000" dirty="0"/>
          </a:p>
        </p:txBody>
      </p:sp>
      <p:sp>
        <p:nvSpPr>
          <p:cNvPr id="3" name="Sous-titre 2">
            <a:extLst>
              <a:ext uri="{FF2B5EF4-FFF2-40B4-BE49-F238E27FC236}">
                <a16:creationId xmlns:a16="http://schemas.microsoft.com/office/drawing/2014/main" id="{D8415835-6CE5-67E0-F86F-5409275045CF}"/>
              </a:ext>
            </a:extLst>
          </p:cNvPr>
          <p:cNvSpPr>
            <a:spLocks noGrp="1"/>
          </p:cNvSpPr>
          <p:nvPr>
            <p:ph idx="1"/>
          </p:nvPr>
        </p:nvSpPr>
        <p:spPr>
          <a:xfrm>
            <a:off x="420950" y="1852258"/>
            <a:ext cx="4890752" cy="4351338"/>
          </a:xfrm>
        </p:spPr>
        <p:txBody>
          <a:bodyPr>
            <a:noAutofit/>
          </a:bodyPr>
          <a:lstStyle/>
          <a:p>
            <a:pPr marL="742950" lvl="1" indent="-285750">
              <a:lnSpc>
                <a:spcPct val="100000"/>
              </a:lnSpc>
              <a:spcBef>
                <a:spcPts val="600"/>
              </a:spcBef>
              <a:spcAft>
                <a:spcPts val="600"/>
              </a:spcAft>
              <a:buSzPts val="1000"/>
              <a:buFont typeface="Symbol" pitchFamily="2" charset="2"/>
              <a:buChar char=""/>
              <a:tabLst>
                <a:tab pos="914400" algn="l"/>
              </a:tabLst>
            </a:pPr>
            <a:r>
              <a:rPr lang="fr-FR" sz="2000" kern="0" dirty="0">
                <a:solidFill>
                  <a:schemeClr val="accent1"/>
                </a:solidFill>
                <a:effectLst/>
                <a:latin typeface="Inter Fallback"/>
                <a:ea typeface="Times New Roman" panose="02020603050405020304" pitchFamily="18" charset="0"/>
                <a:cs typeface="Times New Roman" panose="02020603050405020304" pitchFamily="18" charset="0"/>
              </a:rPr>
              <a:t>Enjeux pédagogiques de la maternelle</a:t>
            </a:r>
            <a:endParaRPr lang="fr-FR" sz="20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0000"/>
              </a:lnSpc>
              <a:spcBef>
                <a:spcPts val="300"/>
              </a:spcBef>
              <a:spcAft>
                <a:spcPts val="600"/>
              </a:spcAft>
              <a:buSzPts val="1000"/>
              <a:buFont typeface="Symbol" pitchFamily="2" charset="2"/>
              <a:buChar char=""/>
              <a:tabLst>
                <a:tab pos="914400" algn="l"/>
              </a:tabLst>
            </a:pPr>
            <a:r>
              <a:rPr lang="fr-FR" sz="2000" kern="0" dirty="0">
                <a:solidFill>
                  <a:schemeClr val="accent1"/>
                </a:solidFill>
                <a:effectLst/>
                <a:latin typeface="Inter Fallback"/>
                <a:ea typeface="Times New Roman" panose="02020603050405020304" pitchFamily="18" charset="0"/>
                <a:cs typeface="Times New Roman" panose="02020603050405020304" pitchFamily="18" charset="0"/>
              </a:rPr>
              <a:t>Recommandations pédagogiques et gestes professionnels associés</a:t>
            </a:r>
            <a:endParaRPr lang="fr-FR" sz="20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0000"/>
              </a:lnSpc>
              <a:spcBef>
                <a:spcPts val="300"/>
              </a:spcBef>
              <a:spcAft>
                <a:spcPts val="600"/>
              </a:spcAft>
              <a:buSzPts val="1000"/>
              <a:buFont typeface="Symbol" pitchFamily="2" charset="2"/>
              <a:buChar char=""/>
              <a:tabLst>
                <a:tab pos="914400" algn="l"/>
              </a:tabLst>
            </a:pPr>
            <a:r>
              <a:rPr lang="fr-FR" sz="2000" kern="0" dirty="0">
                <a:solidFill>
                  <a:schemeClr val="accent1"/>
                </a:solidFill>
                <a:effectLst/>
                <a:latin typeface="Inter Fallback"/>
                <a:ea typeface="Times New Roman" panose="02020603050405020304" pitchFamily="18" charset="0"/>
                <a:cs typeface="Times New Roman" panose="02020603050405020304" pitchFamily="18" charset="0"/>
              </a:rPr>
              <a:t>Proposition de séquence n°1 : Articuler distinctement des consonnes proches</a:t>
            </a:r>
            <a:endParaRPr lang="fr-FR" sz="20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0000"/>
              </a:lnSpc>
              <a:spcBef>
                <a:spcPts val="300"/>
              </a:spcBef>
              <a:spcAft>
                <a:spcPts val="600"/>
              </a:spcAft>
              <a:buSzPts val="1000"/>
              <a:buFont typeface="Symbol" pitchFamily="2" charset="2"/>
              <a:buChar char=""/>
              <a:tabLst>
                <a:tab pos="914400" algn="l"/>
              </a:tabLst>
            </a:pPr>
            <a:r>
              <a:rPr lang="fr-FR" sz="2000" kern="0" dirty="0">
                <a:solidFill>
                  <a:schemeClr val="accent1"/>
                </a:solidFill>
                <a:effectLst/>
                <a:latin typeface="Inter Fallback"/>
                <a:ea typeface="Times New Roman" panose="02020603050405020304" pitchFamily="18" charset="0"/>
                <a:cs typeface="Times New Roman" panose="02020603050405020304" pitchFamily="18" charset="0"/>
              </a:rPr>
              <a:t>Proposition de séquence n°2 : Apprendre le geste d'écriture</a:t>
            </a:r>
            <a:endParaRPr lang="fr-FR" sz="20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0000"/>
              </a:lnSpc>
              <a:spcBef>
                <a:spcPts val="300"/>
              </a:spcBef>
              <a:spcAft>
                <a:spcPts val="600"/>
              </a:spcAft>
              <a:buSzPts val="1000"/>
              <a:buFont typeface="Symbol" pitchFamily="2" charset="2"/>
              <a:buChar char=""/>
              <a:tabLst>
                <a:tab pos="914400" algn="l"/>
              </a:tabLst>
            </a:pPr>
            <a:r>
              <a:rPr lang="fr-FR" sz="2000" kern="0" dirty="0">
                <a:solidFill>
                  <a:schemeClr val="accent1"/>
                </a:solidFill>
                <a:effectLst/>
                <a:latin typeface="Inter Fallback"/>
                <a:ea typeface="Times New Roman" panose="02020603050405020304" pitchFamily="18" charset="0"/>
                <a:cs typeface="Times New Roman" panose="02020603050405020304" pitchFamily="18" charset="0"/>
              </a:rPr>
              <a:t>Proposition de séquence n°3 : Enrichir son vocabulaire</a:t>
            </a:r>
            <a:endParaRPr lang="fr-FR" sz="20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4" name="Picture 3">
            <a:extLst>
              <a:ext uri="{FF2B5EF4-FFF2-40B4-BE49-F238E27FC236}">
                <a16:creationId xmlns:a16="http://schemas.microsoft.com/office/drawing/2014/main" id="{8D2D8887-82EA-D293-829C-9E8131230D40}"/>
              </a:ext>
            </a:extLst>
          </p:cNvPr>
          <p:cNvPicPr>
            <a:picLocks noChangeAspect="1"/>
          </p:cNvPicPr>
          <p:nvPr/>
        </p:nvPicPr>
        <p:blipFill>
          <a:blip r:embed="rId2" cstate="screen">
            <a:extLst>
              <a:ext uri="{28A0092B-C50C-407E-A947-70E740481C1C}">
                <a14:useLocalDpi xmlns:a14="http://schemas.microsoft.com/office/drawing/2010/main"/>
              </a:ext>
            </a:extLst>
          </a:blip>
          <a:srcRect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4411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2EF2F1-90A1-6195-9057-6D0367FDAD31}"/>
              </a:ext>
            </a:extLst>
          </p:cNvPr>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2D9EDE0-5E1F-6AF0-BDDC-5FE6A4E756DC}"/>
              </a:ext>
            </a:extLst>
          </p:cNvPr>
          <p:cNvSpPr>
            <a:spLocks noGrp="1"/>
          </p:cNvSpPr>
          <p:nvPr>
            <p:ph type="title"/>
          </p:nvPr>
        </p:nvSpPr>
        <p:spPr>
          <a:xfrm>
            <a:off x="838200" y="365125"/>
            <a:ext cx="10515600" cy="1325563"/>
          </a:xfrm>
        </p:spPr>
        <p:txBody>
          <a:bodyPr>
            <a:normAutofit/>
          </a:bodyPr>
          <a:lstStyle/>
          <a:p>
            <a:r>
              <a:rPr lang="fr-FR" b="1" kern="0" dirty="0">
                <a:solidFill>
                  <a:schemeClr val="accent2"/>
                </a:solidFill>
                <a:effectLst/>
                <a:latin typeface="Inter Fallback"/>
                <a:ea typeface="Times New Roman" panose="02020603050405020304" pitchFamily="18" charset="0"/>
                <a:cs typeface="Times New Roman" panose="02020603050405020304" pitchFamily="18" charset="0"/>
              </a:rPr>
              <a:t>Enjeux pédagogiques de la maternelle</a:t>
            </a:r>
            <a:r>
              <a:rPr lang="fr-FR" dirty="0">
                <a:solidFill>
                  <a:schemeClr val="accent2"/>
                </a:solidFill>
                <a:effectLst/>
              </a:rPr>
              <a:t> </a:t>
            </a:r>
            <a:endParaRPr lang="fr-FR" dirty="0">
              <a:solidFill>
                <a:schemeClr val="accent2"/>
              </a:solidFill>
            </a:endParaRPr>
          </a:p>
        </p:txBody>
      </p:sp>
      <p:graphicFrame>
        <p:nvGraphicFramePr>
          <p:cNvPr id="5" name="Espace réservé du contenu 2">
            <a:extLst>
              <a:ext uri="{FF2B5EF4-FFF2-40B4-BE49-F238E27FC236}">
                <a16:creationId xmlns:a16="http://schemas.microsoft.com/office/drawing/2014/main" id="{B5F695DD-9DA1-7B2D-01F4-CC40F55CCF39}"/>
              </a:ext>
            </a:extLst>
          </p:cNvPr>
          <p:cNvGraphicFramePr>
            <a:graphicFrameLocks noGrp="1"/>
          </p:cNvGraphicFramePr>
          <p:nvPr>
            <p:ph idx="1"/>
            <p:extLst>
              <p:ext uri="{D42A27DB-BD31-4B8C-83A1-F6EECF244321}">
                <p14:modId xmlns:p14="http://schemas.microsoft.com/office/powerpoint/2010/main" val="23939646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7921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33DF22-DEC7-E5A4-3286-681424685711}"/>
            </a:ext>
          </a:extLst>
        </p:cNvPr>
        <p:cNvGrpSpPr/>
        <p:nvPr/>
      </p:nvGrpSpPr>
      <p:grpSpPr>
        <a:xfrm>
          <a:off x="0" y="0"/>
          <a:ext cx="0" cy="0"/>
          <a:chOff x="0" y="0"/>
          <a:chExt cx="0" cy="0"/>
        </a:xfrm>
      </p:grpSpPr>
      <p:sp useBgFill="1">
        <p:nvSpPr>
          <p:cNvPr id="19"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56E71F1-5A87-4A96-B42F-2DFA1B766B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22" name="Color Cover">
              <a:extLst>
                <a:ext uri="{FF2B5EF4-FFF2-40B4-BE49-F238E27FC236}">
                  <a16:creationId xmlns:a16="http://schemas.microsoft.com/office/drawing/2014/main" id="{CF5215DD-02E8-49F2-8F73-D509B6A02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lor Cover">
              <a:extLst>
                <a:ext uri="{FF2B5EF4-FFF2-40B4-BE49-F238E27FC236}">
                  <a16:creationId xmlns:a16="http://schemas.microsoft.com/office/drawing/2014/main" id="{8E743EB7-3A15-4D51-A603-1F3C290AA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733FE3C-12C4-4FA2-A795-87D2F6776A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26" name="Color">
              <a:extLst>
                <a:ext uri="{FF2B5EF4-FFF2-40B4-BE49-F238E27FC236}">
                  <a16:creationId xmlns:a16="http://schemas.microsoft.com/office/drawing/2014/main" id="{66F1E4BF-D491-4254-81A6-5119D1672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lor">
              <a:extLst>
                <a:ext uri="{FF2B5EF4-FFF2-40B4-BE49-F238E27FC236}">
                  <a16:creationId xmlns:a16="http://schemas.microsoft.com/office/drawing/2014/main" id="{98C6C0CF-E3BD-4627-9DDF-246EAF2D4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3" descr="Une image contenant dessin, diagramme, art&#10;&#10;Le contenu généré par l’IA peut être incorrect.">
            <a:extLst>
              <a:ext uri="{FF2B5EF4-FFF2-40B4-BE49-F238E27FC236}">
                <a16:creationId xmlns:a16="http://schemas.microsoft.com/office/drawing/2014/main" id="{3AF375BE-F67E-A1AB-02C3-98A908E3263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082810" y="841663"/>
            <a:ext cx="4166151" cy="5185923"/>
          </a:xfrm>
          <a:prstGeom prst="rect">
            <a:avLst/>
          </a:prstGeom>
        </p:spPr>
      </p:pic>
      <p:grpSp>
        <p:nvGrpSpPr>
          <p:cNvPr id="29" name="Group 28">
            <a:extLst>
              <a:ext uri="{FF2B5EF4-FFF2-40B4-BE49-F238E27FC236}">
                <a16:creationId xmlns:a16="http://schemas.microsoft.com/office/drawing/2014/main" id="{0C2B5F12-8A82-4A59-9400-3164CBF47F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30" name="Freeform: Shape 29">
              <a:extLst>
                <a:ext uri="{FF2B5EF4-FFF2-40B4-BE49-F238E27FC236}">
                  <a16:creationId xmlns:a16="http://schemas.microsoft.com/office/drawing/2014/main" id="{574BC7CB-EC69-421D-B286-57CAFE86D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82D86EA2-D090-4E0C-B153-3ECE91311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AC29764-D054-4F76-9FE5-49811EDB6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D9BB18B-7B57-4D1E-B87E-D2A7214F7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0A98EF1-1185-4EFF-A3C0-25DEBE8CD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CDA8723-DE3F-48D0-8822-0269EE207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22B072E5-03AC-4D0A-A767-43EFB55BE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id="{1D965BCE-03C0-EB5D-6079-F21674DC6BEC}"/>
              </a:ext>
            </a:extLst>
          </p:cNvPr>
          <p:cNvSpPr>
            <a:spLocks noGrp="1"/>
          </p:cNvSpPr>
          <p:nvPr>
            <p:ph type="title"/>
          </p:nvPr>
        </p:nvSpPr>
        <p:spPr>
          <a:xfrm>
            <a:off x="1014984" y="819015"/>
            <a:ext cx="5821537" cy="2353362"/>
          </a:xfrm>
        </p:spPr>
        <p:txBody>
          <a:bodyPr anchor="b">
            <a:normAutofit/>
          </a:bodyPr>
          <a:lstStyle/>
          <a:p>
            <a:r>
              <a:rPr lang="fr-FR" sz="4800" b="1" kern="0">
                <a:solidFill>
                  <a:schemeClr val="bg1"/>
                </a:solidFill>
                <a:effectLst/>
                <a:latin typeface="Inter Fallback"/>
                <a:ea typeface="Times New Roman" panose="02020603050405020304" pitchFamily="18" charset="0"/>
                <a:cs typeface="Times New Roman" panose="02020603050405020304" pitchFamily="18" charset="0"/>
              </a:rPr>
              <a:t>Recommandations pédagogiques</a:t>
            </a:r>
            <a:r>
              <a:rPr lang="fr-FR" sz="4800">
                <a:solidFill>
                  <a:schemeClr val="bg1"/>
                </a:solidFill>
                <a:effectLst/>
              </a:rPr>
              <a:t> </a:t>
            </a:r>
            <a:br>
              <a:rPr lang="fr-FR" sz="4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fr-FR" sz="4800">
              <a:solidFill>
                <a:schemeClr val="bg1"/>
              </a:solidFill>
            </a:endParaRPr>
          </a:p>
        </p:txBody>
      </p:sp>
      <p:sp>
        <p:nvSpPr>
          <p:cNvPr id="3" name="Sous-titre 2">
            <a:extLst>
              <a:ext uri="{FF2B5EF4-FFF2-40B4-BE49-F238E27FC236}">
                <a16:creationId xmlns:a16="http://schemas.microsoft.com/office/drawing/2014/main" id="{39F74AC6-65E4-631C-A32C-8782A9E1FDC2}"/>
              </a:ext>
            </a:extLst>
          </p:cNvPr>
          <p:cNvSpPr>
            <a:spLocks noGrp="1"/>
          </p:cNvSpPr>
          <p:nvPr>
            <p:ph idx="1"/>
          </p:nvPr>
        </p:nvSpPr>
        <p:spPr>
          <a:xfrm>
            <a:off x="879155" y="2589184"/>
            <a:ext cx="5821537" cy="3449802"/>
          </a:xfrm>
        </p:spPr>
        <p:txBody>
          <a:bodyPr anchor="t">
            <a:noAutofit/>
          </a:bodyPr>
          <a:lstStyle/>
          <a:p>
            <a:pPr marL="457200" lvl="1" indent="0">
              <a:spcBef>
                <a:spcPts val="600"/>
              </a:spcBef>
              <a:spcAft>
                <a:spcPts val="600"/>
              </a:spcAft>
              <a:buSzPts val="1000"/>
              <a:buNone/>
              <a:tabLst>
                <a:tab pos="914400" algn="l"/>
              </a:tabLst>
            </a:pPr>
            <a:r>
              <a:rPr lang="fr-FR" sz="2000" b="1" kern="0" dirty="0">
                <a:solidFill>
                  <a:schemeClr val="bg1"/>
                </a:solidFill>
                <a:effectLst/>
                <a:latin typeface="Inter Fallback"/>
                <a:ea typeface="Times New Roman" panose="02020603050405020304" pitchFamily="18" charset="0"/>
                <a:cs typeface="Times New Roman" panose="02020603050405020304" pitchFamily="18" charset="0"/>
              </a:rPr>
              <a:t>Démarche d'enseignement structuré et progressif.</a:t>
            </a:r>
          </a:p>
          <a:p>
            <a:pPr marL="457200" lvl="1" indent="0">
              <a:spcBef>
                <a:spcPts val="600"/>
              </a:spcBef>
              <a:spcAft>
                <a:spcPts val="600"/>
              </a:spcAft>
              <a:buSzPts val="1000"/>
              <a:buNone/>
              <a:tabLst>
                <a:tab pos="914400" algn="l"/>
              </a:tabLst>
            </a:pPr>
            <a:endParaRPr lang="fr-FR" sz="2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300"/>
              </a:spcBef>
              <a:spcAft>
                <a:spcPts val="600"/>
              </a:spcAft>
              <a:buSzPts val="1000"/>
              <a:buNone/>
              <a:tabLst>
                <a:tab pos="914400" algn="l"/>
              </a:tabLst>
            </a:pPr>
            <a:r>
              <a:rPr lang="fr-FR" sz="2000" b="1" kern="0" dirty="0">
                <a:solidFill>
                  <a:schemeClr val="bg1"/>
                </a:solidFill>
                <a:effectLst/>
                <a:latin typeface="Inter Fallback"/>
                <a:ea typeface="Times New Roman" panose="02020603050405020304" pitchFamily="18" charset="0"/>
                <a:cs typeface="Times New Roman" panose="02020603050405020304" pitchFamily="18" charset="0"/>
              </a:rPr>
              <a:t>Importance de l'erreur dans l'apprentissage.</a:t>
            </a:r>
          </a:p>
          <a:p>
            <a:pPr marL="457200" lvl="1" indent="0">
              <a:spcBef>
                <a:spcPts val="300"/>
              </a:spcBef>
              <a:spcAft>
                <a:spcPts val="600"/>
              </a:spcAft>
              <a:buSzPts val="1000"/>
              <a:buNone/>
              <a:tabLst>
                <a:tab pos="914400" algn="l"/>
              </a:tabLst>
            </a:pPr>
            <a:endParaRPr lang="fr-FR" sz="2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300"/>
              </a:spcBef>
              <a:spcAft>
                <a:spcPts val="600"/>
              </a:spcAft>
              <a:buSzPts val="1000"/>
              <a:buNone/>
              <a:tabLst>
                <a:tab pos="914400" algn="l"/>
              </a:tabLst>
            </a:pPr>
            <a:r>
              <a:rPr lang="fr-FR" sz="2000" b="1" kern="0" dirty="0">
                <a:solidFill>
                  <a:schemeClr val="bg1"/>
                </a:solidFill>
                <a:effectLst/>
                <a:latin typeface="Inter Fallback"/>
                <a:ea typeface="Times New Roman" panose="02020603050405020304" pitchFamily="18" charset="0"/>
                <a:cs typeface="Times New Roman" panose="02020603050405020304" pitchFamily="18" charset="0"/>
              </a:rPr>
              <a:t>Rôle de la verbalisation par l'élève.</a:t>
            </a:r>
          </a:p>
          <a:p>
            <a:pPr marL="457200" lvl="1" indent="0">
              <a:spcBef>
                <a:spcPts val="300"/>
              </a:spcBef>
              <a:spcAft>
                <a:spcPts val="600"/>
              </a:spcAft>
              <a:buSzPts val="1000"/>
              <a:buNone/>
              <a:tabLst>
                <a:tab pos="914400" algn="l"/>
              </a:tabLst>
            </a:pPr>
            <a:endParaRPr lang="fr-FR" sz="2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300"/>
              </a:spcBef>
              <a:spcAft>
                <a:spcPts val="600"/>
              </a:spcAft>
              <a:buSzPts val="1000"/>
              <a:buNone/>
              <a:tabLst>
                <a:tab pos="914400" algn="l"/>
              </a:tabLst>
            </a:pPr>
            <a:r>
              <a:rPr lang="fr-FR" sz="2000" b="1" kern="0" dirty="0">
                <a:solidFill>
                  <a:schemeClr val="bg1"/>
                </a:solidFill>
                <a:effectLst/>
                <a:latin typeface="Inter Fallback"/>
                <a:ea typeface="Times New Roman" panose="02020603050405020304" pitchFamily="18" charset="0"/>
                <a:cs typeface="Times New Roman" panose="02020603050405020304" pitchFamily="18" charset="0"/>
              </a:rPr>
              <a:t>Suivi et évaluation des progrès des élèves.</a:t>
            </a:r>
            <a:endParaRPr lang="fr-FR" sz="2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68466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39"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Mille">
            <a:extLst>
              <a:ext uri="{FF2B5EF4-FFF2-40B4-BE49-F238E27FC236}">
                <a16:creationId xmlns:a16="http://schemas.microsoft.com/office/drawing/2014/main" id="{72CA8AE7-EF77-D0FB-54A5-78E187BCFB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05030" y="1065276"/>
            <a:ext cx="4727448" cy="4727448"/>
          </a:xfrm>
          <a:prstGeom prst="rect">
            <a:avLst/>
          </a:prstGeom>
        </p:spPr>
      </p:pic>
      <p:grpSp>
        <p:nvGrpSpPr>
          <p:cNvPr id="42" name="Group 41">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3" name="Freeform: Shape 42">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Freeform: Shape 47">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re 1">
            <a:extLst>
              <a:ext uri="{FF2B5EF4-FFF2-40B4-BE49-F238E27FC236}">
                <a16:creationId xmlns:a16="http://schemas.microsoft.com/office/drawing/2014/main" id="{8A87A317-1A56-7621-3A21-1A0497DB4FB9}"/>
              </a:ext>
            </a:extLst>
          </p:cNvPr>
          <p:cNvSpPr>
            <a:spLocks noGrp="1"/>
          </p:cNvSpPr>
          <p:nvPr>
            <p:ph type="title"/>
          </p:nvPr>
        </p:nvSpPr>
        <p:spPr>
          <a:xfrm>
            <a:off x="786384" y="841249"/>
            <a:ext cx="5692953" cy="2587131"/>
          </a:xfrm>
        </p:spPr>
        <p:txBody>
          <a:bodyPr anchor="b">
            <a:normAutofit/>
          </a:bodyPr>
          <a:lstStyle/>
          <a:p>
            <a:r>
              <a:rPr lang="fr-FR" b="1" kern="0">
                <a:solidFill>
                  <a:schemeClr val="bg1"/>
                </a:solidFill>
                <a:effectLst/>
                <a:latin typeface="Inter Fallback"/>
                <a:ea typeface="Times New Roman" panose="02020603050405020304" pitchFamily="18" charset="0"/>
                <a:cs typeface="Times New Roman" panose="02020603050405020304" pitchFamily="18" charset="0"/>
              </a:rPr>
              <a:t>Séquence n°1 - Articuler distinctement des consonnes proches</a:t>
            </a:r>
            <a:br>
              <a:rPr lang="fr-FR"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fr-FR">
              <a:solidFill>
                <a:schemeClr val="bg1"/>
              </a:solidFill>
            </a:endParaRPr>
          </a:p>
        </p:txBody>
      </p:sp>
      <p:sp>
        <p:nvSpPr>
          <p:cNvPr id="3" name="Espace réservé du contenu 2">
            <a:extLst>
              <a:ext uri="{FF2B5EF4-FFF2-40B4-BE49-F238E27FC236}">
                <a16:creationId xmlns:a16="http://schemas.microsoft.com/office/drawing/2014/main" id="{7E13C3BB-F66E-FDFF-A1E9-5BD5E0C86F24}"/>
              </a:ext>
            </a:extLst>
          </p:cNvPr>
          <p:cNvSpPr>
            <a:spLocks noGrp="1"/>
          </p:cNvSpPr>
          <p:nvPr>
            <p:ph idx="1"/>
          </p:nvPr>
        </p:nvSpPr>
        <p:spPr>
          <a:xfrm>
            <a:off x="157252" y="3855551"/>
            <a:ext cx="6951215" cy="2762918"/>
          </a:xfrm>
        </p:spPr>
        <p:txBody>
          <a:bodyPr anchor="ctr">
            <a:noAutofit/>
          </a:bodyPr>
          <a:lstStyle/>
          <a:p>
            <a:pPr>
              <a:lnSpc>
                <a:spcPct val="100000"/>
              </a:lnSpc>
              <a:buNone/>
            </a:pPr>
            <a:endParaRPr lang="fr-FR" sz="2000" dirty="0">
              <a:solidFill>
                <a:schemeClr val="tx2"/>
              </a:solidFill>
              <a:effectLst/>
            </a:endParaRPr>
          </a:p>
          <a:p>
            <a:pPr marL="0" lvl="0" indent="0">
              <a:lnSpc>
                <a:spcPct val="100000"/>
              </a:lnSpc>
              <a:spcBef>
                <a:spcPts val="600"/>
              </a:spcBef>
              <a:spcAft>
                <a:spcPts val="600"/>
              </a:spcAft>
              <a:buSzPts val="1000"/>
              <a:buNone/>
              <a:tabLst>
                <a:tab pos="457200" algn="l"/>
              </a:tabLst>
            </a:pPr>
            <a:r>
              <a:rPr lang="fr-FR" sz="2000" b="1" kern="0" dirty="0">
                <a:solidFill>
                  <a:schemeClr val="tx2"/>
                </a:solidFill>
                <a:effectLst/>
                <a:latin typeface="Inter Fallback"/>
                <a:ea typeface="Times New Roman" panose="02020603050405020304" pitchFamily="18" charset="0"/>
                <a:cs typeface="Times New Roman" panose="02020603050405020304" pitchFamily="18" charset="0"/>
              </a:rPr>
              <a:t>Objectifs :</a:t>
            </a:r>
            <a:r>
              <a:rPr lang="fr-FR" sz="2000" kern="0" dirty="0">
                <a:solidFill>
                  <a:schemeClr val="tx2"/>
                </a:solidFill>
                <a:effectLst/>
                <a:latin typeface="Inter Fallback"/>
                <a:ea typeface="Times New Roman" panose="02020603050405020304" pitchFamily="18" charset="0"/>
                <a:cs typeface="Times New Roman" panose="02020603050405020304" pitchFamily="18" charset="0"/>
              </a:rPr>
              <a:t> </a:t>
            </a:r>
          </a:p>
          <a:p>
            <a:pPr marL="0" lvl="0" indent="0">
              <a:lnSpc>
                <a:spcPct val="100000"/>
              </a:lnSpc>
              <a:spcBef>
                <a:spcPts val="600"/>
              </a:spcBef>
              <a:spcAft>
                <a:spcPts val="600"/>
              </a:spcAft>
              <a:buSzPts val="1000"/>
              <a:buNone/>
              <a:tabLst>
                <a:tab pos="457200" algn="l"/>
              </a:tabLst>
            </a:pPr>
            <a:r>
              <a:rPr lang="fr-FR" sz="2000" kern="0" dirty="0">
                <a:solidFill>
                  <a:schemeClr val="tx2"/>
                </a:solidFill>
                <a:effectLst/>
                <a:latin typeface="Inter Fallback"/>
                <a:ea typeface="Times New Roman" panose="02020603050405020304" pitchFamily="18" charset="0"/>
                <a:cs typeface="Times New Roman" panose="02020603050405020304" pitchFamily="18" charset="0"/>
              </a:rPr>
              <a:t>Distinguer et produire correctement les consonnes proches </a:t>
            </a:r>
            <a:r>
              <a:rPr lang="fr-FR" sz="2000" kern="0" dirty="0" err="1">
                <a:solidFill>
                  <a:schemeClr val="tx2"/>
                </a:solidFill>
                <a:effectLst/>
                <a:latin typeface="Inter Fallback"/>
                <a:ea typeface="Times New Roman" panose="02020603050405020304" pitchFamily="18" charset="0"/>
                <a:cs typeface="Times New Roman" panose="02020603050405020304" pitchFamily="18" charset="0"/>
              </a:rPr>
              <a:t>t</a:t>
            </a:r>
            <a:r>
              <a:rPr lang="fr-FR" sz="2000" kern="0" dirty="0">
                <a:solidFill>
                  <a:schemeClr val="tx2"/>
                </a:solidFill>
                <a:effectLst/>
                <a:latin typeface="Inter Fallback"/>
                <a:ea typeface="Times New Roman" panose="02020603050405020304" pitchFamily="18" charset="0"/>
                <a:cs typeface="Times New Roman" panose="02020603050405020304" pitchFamily="18" charset="0"/>
              </a:rPr>
              <a:t>/k.</a:t>
            </a:r>
            <a:endParaRPr lang="fr-FR" sz="2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00000"/>
              </a:lnSpc>
              <a:spcBef>
                <a:spcPts val="300"/>
              </a:spcBef>
              <a:spcAft>
                <a:spcPts val="600"/>
              </a:spcAft>
              <a:buSzPts val="1000"/>
              <a:buNone/>
              <a:tabLst>
                <a:tab pos="457200" algn="l"/>
              </a:tabLst>
            </a:pPr>
            <a:r>
              <a:rPr lang="fr-FR" sz="2000" kern="0" dirty="0">
                <a:solidFill>
                  <a:schemeClr val="tx2"/>
                </a:solidFill>
                <a:effectLst/>
                <a:latin typeface="Inter Fallback"/>
                <a:ea typeface="Times New Roman" panose="02020603050405020304" pitchFamily="18" charset="0"/>
                <a:cs typeface="Times New Roman" panose="02020603050405020304" pitchFamily="18" charset="0"/>
              </a:rPr>
              <a:t>Mémoriser une comptine à gestes riche en consonnes </a:t>
            </a:r>
            <a:r>
              <a:rPr lang="fr-FR" sz="2000" kern="0" dirty="0" err="1">
                <a:solidFill>
                  <a:schemeClr val="tx2"/>
                </a:solidFill>
                <a:effectLst/>
                <a:latin typeface="Inter Fallback"/>
                <a:ea typeface="Times New Roman" panose="02020603050405020304" pitchFamily="18" charset="0"/>
                <a:cs typeface="Times New Roman" panose="02020603050405020304" pitchFamily="18" charset="0"/>
              </a:rPr>
              <a:t>t</a:t>
            </a:r>
            <a:r>
              <a:rPr lang="fr-FR" sz="2000" kern="0" dirty="0">
                <a:solidFill>
                  <a:schemeClr val="tx2"/>
                </a:solidFill>
                <a:effectLst/>
                <a:latin typeface="Inter Fallback"/>
                <a:ea typeface="Times New Roman" panose="02020603050405020304" pitchFamily="18" charset="0"/>
                <a:cs typeface="Times New Roman" panose="02020603050405020304" pitchFamily="18" charset="0"/>
              </a:rPr>
              <a:t>/k.</a:t>
            </a:r>
            <a:endParaRPr lang="fr-FR" sz="2000" kern="100" dirty="0">
              <a:solidFill>
                <a:schemeClr val="tx2"/>
              </a:solidFill>
              <a:latin typeface="Aptos" panose="020B0004020202020204" pitchFamily="34" charset="0"/>
              <a:ea typeface="Times New Roman" panose="02020603050405020304" pitchFamily="18" charset="0"/>
              <a:cs typeface="Times New Roman" panose="02020603050405020304" pitchFamily="18" charset="0"/>
            </a:endParaRPr>
          </a:p>
          <a:p>
            <a:pPr marL="0" lvl="0" indent="0">
              <a:lnSpc>
                <a:spcPct val="100000"/>
              </a:lnSpc>
              <a:spcBef>
                <a:spcPts val="300"/>
              </a:spcBef>
              <a:spcAft>
                <a:spcPts val="600"/>
              </a:spcAft>
              <a:buSzPts val="1000"/>
              <a:buNone/>
              <a:tabLst>
                <a:tab pos="457200" algn="l"/>
              </a:tabLst>
            </a:pPr>
            <a:r>
              <a:rPr lang="fr-FR" sz="2000" b="1" kern="0" dirty="0">
                <a:solidFill>
                  <a:schemeClr val="tx2"/>
                </a:solidFill>
                <a:effectLst/>
                <a:latin typeface="Inter Fallback"/>
                <a:ea typeface="Times New Roman" panose="02020603050405020304" pitchFamily="18" charset="0"/>
                <a:cs typeface="Times New Roman" panose="02020603050405020304" pitchFamily="18" charset="0"/>
              </a:rPr>
              <a:t>Méthodologie </a:t>
            </a:r>
            <a:r>
              <a:rPr lang="fr-FR" sz="2000" kern="0" dirty="0">
                <a:solidFill>
                  <a:schemeClr val="tx2"/>
                </a:solidFill>
                <a:effectLst/>
                <a:latin typeface="Inter Fallback"/>
                <a:ea typeface="Times New Roman" panose="02020603050405020304" pitchFamily="18" charset="0"/>
                <a:cs typeface="Times New Roman" panose="02020603050405020304" pitchFamily="18" charset="0"/>
              </a:rPr>
              <a:t>: Utilisation de comptines et jeux de langage.</a:t>
            </a:r>
            <a:endParaRPr lang="fr-FR" sz="2000" kern="100" dirty="0">
              <a:solidFill>
                <a:schemeClr val="tx2"/>
              </a:solidFill>
              <a:latin typeface="Aptos" panose="020B0004020202020204" pitchFamily="34" charset="0"/>
              <a:ea typeface="Times New Roman" panose="02020603050405020304" pitchFamily="18" charset="0"/>
              <a:cs typeface="Times New Roman" panose="02020603050405020304" pitchFamily="18" charset="0"/>
            </a:endParaRPr>
          </a:p>
          <a:p>
            <a:pPr marL="0" lvl="0" indent="0">
              <a:lnSpc>
                <a:spcPct val="100000"/>
              </a:lnSpc>
              <a:spcBef>
                <a:spcPts val="300"/>
              </a:spcBef>
              <a:spcAft>
                <a:spcPts val="600"/>
              </a:spcAft>
              <a:buSzPts val="1000"/>
              <a:buNone/>
              <a:tabLst>
                <a:tab pos="457200" algn="l"/>
              </a:tabLst>
            </a:pPr>
            <a:endParaRPr lang="fr-FR" sz="2000" kern="100" dirty="0">
              <a:solidFill>
                <a:schemeClr val="tx2"/>
              </a:solidFill>
              <a:latin typeface="Aptos" panose="020B0004020202020204" pitchFamily="34" charset="0"/>
              <a:ea typeface="Times New Roman" panose="02020603050405020304" pitchFamily="18" charset="0"/>
              <a:cs typeface="Times New Roman" panose="02020603050405020304" pitchFamily="18" charset="0"/>
            </a:endParaRPr>
          </a:p>
          <a:p>
            <a:pPr marL="0" lvl="0" indent="0">
              <a:lnSpc>
                <a:spcPct val="100000"/>
              </a:lnSpc>
              <a:spcBef>
                <a:spcPts val="300"/>
              </a:spcBef>
              <a:spcAft>
                <a:spcPts val="600"/>
              </a:spcAft>
              <a:buSzPts val="1000"/>
              <a:buNone/>
              <a:tabLst>
                <a:tab pos="457200" algn="l"/>
              </a:tabLst>
            </a:pPr>
            <a:r>
              <a:rPr lang="fr-FR" sz="2000" b="1" kern="0" dirty="0">
                <a:solidFill>
                  <a:schemeClr val="tx2"/>
                </a:solidFill>
                <a:effectLst/>
                <a:latin typeface="Inter Fallback"/>
                <a:ea typeface="Times New Roman" panose="02020603050405020304" pitchFamily="18" charset="0"/>
                <a:cs typeface="Times New Roman" panose="02020603050405020304" pitchFamily="18" charset="0"/>
              </a:rPr>
              <a:t>Focus </a:t>
            </a:r>
            <a:r>
              <a:rPr lang="fr-FR" sz="2000" kern="0" dirty="0">
                <a:solidFill>
                  <a:schemeClr val="tx2"/>
                </a:solidFill>
                <a:effectLst/>
                <a:latin typeface="Inter Fallback"/>
                <a:ea typeface="Times New Roman" panose="02020603050405020304" pitchFamily="18" charset="0"/>
                <a:cs typeface="Times New Roman" panose="02020603050405020304" pitchFamily="18" charset="0"/>
              </a:rPr>
              <a:t>sur les étapes de mémorisation, production correcte et articulation progressive.</a:t>
            </a:r>
          </a:p>
          <a:p>
            <a:pPr marL="457200" lvl="1" indent="0">
              <a:lnSpc>
                <a:spcPct val="100000"/>
              </a:lnSpc>
              <a:spcBef>
                <a:spcPts val="300"/>
              </a:spcBef>
              <a:spcAft>
                <a:spcPts val="600"/>
              </a:spcAft>
              <a:buSzPts val="1000"/>
              <a:buNone/>
              <a:tabLst>
                <a:tab pos="914400" algn="l"/>
              </a:tabLst>
            </a:pPr>
            <a:endParaRPr lang="fr-FR" sz="2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fr-FR" sz="2000" dirty="0">
              <a:solidFill>
                <a:schemeClr val="tx2"/>
              </a:solidFill>
            </a:endParaRPr>
          </a:p>
        </p:txBody>
      </p:sp>
    </p:spTree>
    <p:extLst>
      <p:ext uri="{BB962C8B-B14F-4D97-AF65-F5344CB8AC3E}">
        <p14:creationId xmlns:p14="http://schemas.microsoft.com/office/powerpoint/2010/main" val="3806386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917899-CCB0-0E6E-5E2A-9C77EA7E4DA6}"/>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C6093DC-5EA6-B355-7B6D-C89533F1D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A61D4231-D50B-B520-78AB-D1F82FFD00EF}"/>
              </a:ext>
            </a:extLst>
          </p:cNvPr>
          <p:cNvSpPr>
            <a:spLocks noGrp="1"/>
          </p:cNvSpPr>
          <p:nvPr>
            <p:ph type="title"/>
          </p:nvPr>
        </p:nvSpPr>
        <p:spPr>
          <a:xfrm>
            <a:off x="803776" y="1098139"/>
            <a:ext cx="7524565" cy="1182927"/>
          </a:xfrm>
          <a:solidFill>
            <a:schemeClr val="accent2">
              <a:lumMod val="40000"/>
              <a:lumOff val="60000"/>
            </a:schemeClr>
          </a:solidFill>
        </p:spPr>
        <p:txBody>
          <a:bodyPr anchor="b">
            <a:normAutofit/>
          </a:bodyPr>
          <a:lstStyle/>
          <a:p>
            <a:r>
              <a:rPr lang="fr-FR" sz="2200" b="1" kern="0" dirty="0">
                <a:effectLst/>
                <a:latin typeface="Inter Fallback"/>
                <a:ea typeface="Times New Roman" panose="02020603050405020304" pitchFamily="18" charset="0"/>
                <a:cs typeface="Times New Roman" panose="02020603050405020304" pitchFamily="18" charset="0"/>
              </a:rPr>
              <a:t>Séquence n°1 - Articuler distinctement des consonnes proches</a:t>
            </a:r>
            <a:br>
              <a:rPr lang="fr-FR" sz="2200" kern="100" dirty="0">
                <a:effectLst/>
                <a:latin typeface="Aptos" panose="020B0004020202020204" pitchFamily="34" charset="0"/>
                <a:ea typeface="Aptos" panose="020B0004020202020204" pitchFamily="34" charset="0"/>
                <a:cs typeface="Times New Roman" panose="02020603050405020304" pitchFamily="18" charset="0"/>
              </a:rPr>
            </a:br>
            <a:endParaRPr lang="fr-FR" sz="2200" dirty="0"/>
          </a:p>
        </p:txBody>
      </p:sp>
      <p:cxnSp>
        <p:nvCxnSpPr>
          <p:cNvPr id="25" name="Straight Connector 24">
            <a:extLst>
              <a:ext uri="{FF2B5EF4-FFF2-40B4-BE49-F238E27FC236}">
                <a16:creationId xmlns:a16="http://schemas.microsoft.com/office/drawing/2014/main" id="{1B3CBD0C-2936-EC05-0361-6ADCF03625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4107E4D7-DAC7-A479-3260-66E3C183AC09}"/>
              </a:ext>
            </a:extLst>
          </p:cNvPr>
          <p:cNvSpPr>
            <a:spLocks noGrp="1"/>
          </p:cNvSpPr>
          <p:nvPr>
            <p:ph idx="1"/>
          </p:nvPr>
        </p:nvSpPr>
        <p:spPr>
          <a:xfrm>
            <a:off x="803775" y="2503514"/>
            <a:ext cx="6973063" cy="3670276"/>
          </a:xfrm>
        </p:spPr>
        <p:txBody>
          <a:bodyPr anchor="t">
            <a:noAutofit/>
          </a:bodyPr>
          <a:lstStyle/>
          <a:p>
            <a:pPr marL="0" lvl="0" indent="0">
              <a:lnSpc>
                <a:spcPct val="100000"/>
              </a:lnSpc>
              <a:spcBef>
                <a:spcPts val="300"/>
              </a:spcBef>
              <a:spcAft>
                <a:spcPts val="600"/>
              </a:spcAft>
              <a:buSzPts val="1000"/>
              <a:buNone/>
              <a:tabLst>
                <a:tab pos="457200" algn="l"/>
              </a:tabLst>
            </a:pPr>
            <a:r>
              <a:rPr lang="fr-FR" sz="2000" b="1" kern="0" dirty="0">
                <a:solidFill>
                  <a:schemeClr val="tx1">
                    <a:alpha val="80000"/>
                  </a:schemeClr>
                </a:solidFill>
                <a:latin typeface="Inter Fallback"/>
                <a:cs typeface="Times New Roman" panose="02020603050405020304" pitchFamily="18" charset="0"/>
              </a:rPr>
              <a:t>Focus 1 - Mémoriser une comptine à gestes riche en consonnes </a:t>
            </a:r>
            <a:r>
              <a:rPr lang="fr-FR" sz="2000" b="1" kern="0" dirty="0" err="1">
                <a:solidFill>
                  <a:schemeClr val="tx1">
                    <a:alpha val="80000"/>
                  </a:schemeClr>
                </a:solidFill>
                <a:latin typeface="Inter Fallback"/>
                <a:cs typeface="Times New Roman" panose="02020603050405020304" pitchFamily="18" charset="0"/>
              </a:rPr>
              <a:t>t</a:t>
            </a:r>
            <a:r>
              <a:rPr lang="fr-FR" sz="2000" b="1" kern="0" dirty="0">
                <a:solidFill>
                  <a:schemeClr val="tx1">
                    <a:alpha val="80000"/>
                  </a:schemeClr>
                </a:solidFill>
                <a:latin typeface="Inter Fallback"/>
                <a:cs typeface="Times New Roman" panose="02020603050405020304" pitchFamily="18" charset="0"/>
              </a:rPr>
              <a:t>/k</a:t>
            </a:r>
          </a:p>
          <a:p>
            <a:pPr marL="0" lvl="1" indent="0">
              <a:lnSpc>
                <a:spcPct val="100000"/>
              </a:lnSpc>
              <a:spcBef>
                <a:spcPts val="300"/>
              </a:spcBef>
              <a:spcAft>
                <a:spcPts val="600"/>
              </a:spcAft>
              <a:buSzPts val="1000"/>
              <a:buNone/>
              <a:tabLst>
                <a:tab pos="457200" algn="l"/>
              </a:tabLst>
            </a:pPr>
            <a:r>
              <a:rPr lang="fr-FR" sz="2000" b="1" kern="0" dirty="0">
                <a:solidFill>
                  <a:schemeClr val="tx1">
                    <a:alpha val="80000"/>
                  </a:schemeClr>
                </a:solidFill>
                <a:latin typeface="Inter Fallback"/>
                <a:cs typeface="Times New Roman" panose="02020603050405020304" pitchFamily="18" charset="0"/>
              </a:rPr>
              <a:t>Modalités</a:t>
            </a:r>
            <a:r>
              <a:rPr lang="fr-FR" sz="2000" kern="0" dirty="0">
                <a:solidFill>
                  <a:schemeClr val="tx1">
                    <a:alpha val="80000"/>
                  </a:schemeClr>
                </a:solidFill>
                <a:latin typeface="Inter Fallback"/>
                <a:cs typeface="Times New Roman" panose="02020603050405020304" pitchFamily="18" charset="0"/>
              </a:rPr>
              <a:t> : Classe entière.</a:t>
            </a:r>
          </a:p>
          <a:p>
            <a:pPr marL="0" lvl="1" indent="0">
              <a:lnSpc>
                <a:spcPct val="100000"/>
              </a:lnSpc>
              <a:spcBef>
                <a:spcPts val="300"/>
              </a:spcBef>
              <a:spcAft>
                <a:spcPts val="600"/>
              </a:spcAft>
              <a:buSzPts val="1000"/>
              <a:buNone/>
              <a:tabLst>
                <a:tab pos="457200" algn="l"/>
              </a:tabLst>
            </a:pPr>
            <a:r>
              <a:rPr lang="fr-FR" sz="2000" b="1" kern="0" dirty="0">
                <a:solidFill>
                  <a:schemeClr val="tx1">
                    <a:alpha val="80000"/>
                  </a:schemeClr>
                </a:solidFill>
                <a:latin typeface="Inter Fallback"/>
                <a:cs typeface="Times New Roman" panose="02020603050405020304" pitchFamily="18" charset="0"/>
              </a:rPr>
              <a:t>Déroulement</a:t>
            </a:r>
            <a:r>
              <a:rPr lang="fr-FR" sz="2000" kern="0" dirty="0">
                <a:solidFill>
                  <a:schemeClr val="tx1">
                    <a:alpha val="80000"/>
                  </a:schemeClr>
                </a:solidFill>
                <a:latin typeface="Inter Fallback"/>
                <a:cs typeface="Times New Roman" panose="02020603050405020304" pitchFamily="18" charset="0"/>
              </a:rPr>
              <a:t> :</a:t>
            </a:r>
          </a:p>
          <a:p>
            <a:pPr marL="0" indent="0">
              <a:lnSpc>
                <a:spcPct val="100000"/>
              </a:lnSpc>
              <a:spcBef>
                <a:spcPts val="600"/>
              </a:spcBef>
              <a:spcAft>
                <a:spcPts val="600"/>
              </a:spcAft>
              <a:buSzPts val="1000"/>
              <a:buNone/>
              <a:tabLst>
                <a:tab pos="457200" algn="l"/>
              </a:tabLst>
            </a:pPr>
            <a:r>
              <a:rPr lang="fr-FR" sz="2000" u="sng" kern="0" dirty="0">
                <a:solidFill>
                  <a:schemeClr val="tx1">
                    <a:alpha val="80000"/>
                  </a:schemeClr>
                </a:solidFill>
                <a:latin typeface="Inter Fallback"/>
                <a:cs typeface="Times New Roman" panose="02020603050405020304" pitchFamily="18" charset="0"/>
              </a:rPr>
              <a:t>Découverte et exploration </a:t>
            </a:r>
            <a:r>
              <a:rPr lang="fr-FR" sz="2000" kern="0" dirty="0">
                <a:solidFill>
                  <a:schemeClr val="tx1">
                    <a:alpha val="80000"/>
                  </a:schemeClr>
                </a:solidFill>
                <a:latin typeface="Inter Fallback"/>
                <a:cs typeface="Times New Roman" panose="02020603050405020304" pitchFamily="18" charset="0"/>
              </a:rPr>
              <a:t>: Le professeur dit la comptine devant les élèves en l'accompagnant de gestes.</a:t>
            </a:r>
          </a:p>
          <a:p>
            <a:pPr marL="0" indent="0">
              <a:lnSpc>
                <a:spcPct val="100000"/>
              </a:lnSpc>
              <a:spcBef>
                <a:spcPts val="300"/>
              </a:spcBef>
              <a:spcAft>
                <a:spcPts val="600"/>
              </a:spcAft>
              <a:buSzPts val="1000"/>
              <a:buNone/>
              <a:tabLst>
                <a:tab pos="457200" algn="l"/>
              </a:tabLst>
            </a:pPr>
            <a:r>
              <a:rPr lang="fr-FR" sz="2000" u="sng" kern="0" dirty="0">
                <a:solidFill>
                  <a:schemeClr val="tx1">
                    <a:alpha val="80000"/>
                  </a:schemeClr>
                </a:solidFill>
                <a:latin typeface="Inter Fallback"/>
                <a:cs typeface="Times New Roman" panose="02020603050405020304" pitchFamily="18" charset="0"/>
              </a:rPr>
              <a:t>Mise en activité différenciée des élèves </a:t>
            </a:r>
            <a:r>
              <a:rPr lang="fr-FR" sz="2000" kern="0" dirty="0">
                <a:solidFill>
                  <a:schemeClr val="tx1">
                    <a:alpha val="80000"/>
                  </a:schemeClr>
                </a:solidFill>
                <a:latin typeface="Inter Fallback"/>
                <a:cs typeface="Times New Roman" panose="02020603050405020304" pitchFamily="18" charset="0"/>
              </a:rPr>
              <a:t>: Les élèves répètent la comptine avec le professeur.</a:t>
            </a:r>
          </a:p>
          <a:p>
            <a:pPr marL="0" indent="0">
              <a:lnSpc>
                <a:spcPct val="100000"/>
              </a:lnSpc>
              <a:spcBef>
                <a:spcPts val="300"/>
              </a:spcBef>
              <a:spcAft>
                <a:spcPts val="600"/>
              </a:spcAft>
              <a:buSzPts val="1000"/>
              <a:buNone/>
              <a:tabLst>
                <a:tab pos="457200" algn="l"/>
              </a:tabLst>
            </a:pPr>
            <a:r>
              <a:rPr lang="fr-FR" sz="2000" u="sng" kern="0" dirty="0">
                <a:solidFill>
                  <a:schemeClr val="tx1">
                    <a:alpha val="80000"/>
                  </a:schemeClr>
                </a:solidFill>
                <a:latin typeface="Inter Fallback"/>
                <a:cs typeface="Times New Roman" panose="02020603050405020304" pitchFamily="18" charset="0"/>
              </a:rPr>
              <a:t>Automatisation et réinvestissement </a:t>
            </a:r>
            <a:r>
              <a:rPr lang="fr-FR" sz="2000" kern="0" dirty="0">
                <a:solidFill>
                  <a:schemeClr val="tx1">
                    <a:alpha val="80000"/>
                  </a:schemeClr>
                </a:solidFill>
                <a:latin typeface="Inter Fallback"/>
                <a:cs typeface="Times New Roman" panose="02020603050405020304" pitchFamily="18" charset="0"/>
              </a:rPr>
              <a:t>: La comptine est répétée à d'autres moments de la journée pour renforcer la mémorisation et l'articulation.</a:t>
            </a:r>
          </a:p>
          <a:p>
            <a:pPr marL="457200" lvl="1" indent="0">
              <a:lnSpc>
                <a:spcPct val="100000"/>
              </a:lnSpc>
              <a:spcBef>
                <a:spcPts val="300"/>
              </a:spcBef>
              <a:spcAft>
                <a:spcPts val="600"/>
              </a:spcAft>
              <a:buSzPts val="1000"/>
              <a:buNone/>
              <a:tabLst>
                <a:tab pos="914400" algn="l"/>
              </a:tabLst>
            </a:pPr>
            <a:endParaRPr lang="fr-FR" sz="2000" kern="100" dirty="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fr-FR" sz="2000" dirty="0">
              <a:solidFill>
                <a:schemeClr val="tx1">
                  <a:alpha val="80000"/>
                </a:schemeClr>
              </a:solidFill>
            </a:endParaRPr>
          </a:p>
        </p:txBody>
      </p:sp>
      <p:pic>
        <p:nvPicPr>
          <p:cNvPr id="7" name="Graphic 6" descr="Mille">
            <a:extLst>
              <a:ext uri="{FF2B5EF4-FFF2-40B4-BE49-F238E27FC236}">
                <a16:creationId xmlns:a16="http://schemas.microsoft.com/office/drawing/2014/main" id="{09A3D44F-4D41-1372-830F-3C0E48ADF3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653" y="1980885"/>
            <a:ext cx="3548404" cy="3548404"/>
          </a:xfrm>
          <a:prstGeom prst="rect">
            <a:avLst/>
          </a:prstGeom>
        </p:spPr>
      </p:pic>
      <p:sp>
        <p:nvSpPr>
          <p:cNvPr id="27" name="Graphic 11">
            <a:extLst>
              <a:ext uri="{FF2B5EF4-FFF2-40B4-BE49-F238E27FC236}">
                <a16:creationId xmlns:a16="http://schemas.microsoft.com/office/drawing/2014/main" id="{05939B41-8ED2-1081-2746-2A9E74D15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CA003578-44FC-B7A9-6958-381814E76E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257175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0D77B3-FA0E-B4AD-10AC-A4E52C14EA22}"/>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43A039A-CE69-5CCA-CD47-A5E26491F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6042B7CE-AAC4-0806-D641-B7635A05E84F}"/>
              </a:ext>
            </a:extLst>
          </p:cNvPr>
          <p:cNvSpPr>
            <a:spLocks noGrp="1"/>
          </p:cNvSpPr>
          <p:nvPr>
            <p:ph type="title"/>
          </p:nvPr>
        </p:nvSpPr>
        <p:spPr>
          <a:xfrm>
            <a:off x="374491" y="1098139"/>
            <a:ext cx="7524565" cy="1182927"/>
          </a:xfrm>
          <a:solidFill>
            <a:schemeClr val="accent2">
              <a:lumMod val="40000"/>
              <a:lumOff val="60000"/>
            </a:schemeClr>
          </a:solidFill>
        </p:spPr>
        <p:txBody>
          <a:bodyPr anchor="b">
            <a:normAutofit/>
          </a:bodyPr>
          <a:lstStyle/>
          <a:p>
            <a:r>
              <a:rPr lang="fr-FR" sz="2200" b="1" kern="0" dirty="0">
                <a:effectLst/>
                <a:latin typeface="Inter Fallback"/>
                <a:ea typeface="Times New Roman" panose="02020603050405020304" pitchFamily="18" charset="0"/>
                <a:cs typeface="Times New Roman" panose="02020603050405020304" pitchFamily="18" charset="0"/>
              </a:rPr>
              <a:t>Séquence n°1 - Articuler distinctement des consonnes proches</a:t>
            </a:r>
            <a:br>
              <a:rPr lang="fr-FR" sz="2200" kern="100" dirty="0">
                <a:effectLst/>
                <a:latin typeface="Aptos" panose="020B0004020202020204" pitchFamily="34" charset="0"/>
                <a:ea typeface="Aptos" panose="020B0004020202020204" pitchFamily="34" charset="0"/>
                <a:cs typeface="Times New Roman" panose="02020603050405020304" pitchFamily="18" charset="0"/>
              </a:rPr>
            </a:br>
            <a:endParaRPr lang="fr-FR" sz="2200" dirty="0"/>
          </a:p>
        </p:txBody>
      </p:sp>
      <p:cxnSp>
        <p:nvCxnSpPr>
          <p:cNvPr id="25" name="Straight Connector 24">
            <a:extLst>
              <a:ext uri="{FF2B5EF4-FFF2-40B4-BE49-F238E27FC236}">
                <a16:creationId xmlns:a16="http://schemas.microsoft.com/office/drawing/2014/main" id="{14B10053-3309-6400-8BD9-C4189006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F1CF442F-FA93-18CA-A436-32302E86B9F5}"/>
              </a:ext>
            </a:extLst>
          </p:cNvPr>
          <p:cNvSpPr>
            <a:spLocks noGrp="1"/>
          </p:cNvSpPr>
          <p:nvPr>
            <p:ph idx="1"/>
          </p:nvPr>
        </p:nvSpPr>
        <p:spPr>
          <a:xfrm>
            <a:off x="496711" y="2503514"/>
            <a:ext cx="7280127" cy="3670276"/>
          </a:xfrm>
        </p:spPr>
        <p:txBody>
          <a:bodyPr anchor="t">
            <a:noAutofit/>
          </a:bodyPr>
          <a:lstStyle/>
          <a:p>
            <a:pPr marL="0" lvl="0" indent="0">
              <a:lnSpc>
                <a:spcPct val="100000"/>
              </a:lnSpc>
              <a:spcAft>
                <a:spcPts val="600"/>
              </a:spcAft>
              <a:buSzPts val="1000"/>
              <a:buNone/>
              <a:tabLst>
                <a:tab pos="457200" algn="l"/>
              </a:tabLst>
            </a:pPr>
            <a:r>
              <a:rPr lang="fr-FR" sz="2000" b="1" kern="0" dirty="0">
                <a:solidFill>
                  <a:schemeClr val="tx1">
                    <a:alpha val="80000"/>
                  </a:schemeClr>
                </a:solidFill>
                <a:latin typeface="Inter Fallback"/>
                <a:cs typeface="Times New Roman" panose="02020603050405020304" pitchFamily="18" charset="0"/>
              </a:rPr>
              <a:t>Focus 2 - S'entraîner à produire correctement des consonnes proches </a:t>
            </a:r>
            <a:r>
              <a:rPr lang="fr-FR" sz="2000" b="1" kern="0" dirty="0" err="1">
                <a:solidFill>
                  <a:schemeClr val="tx1">
                    <a:alpha val="80000"/>
                  </a:schemeClr>
                </a:solidFill>
                <a:latin typeface="Inter Fallback"/>
                <a:cs typeface="Times New Roman" panose="02020603050405020304" pitchFamily="18" charset="0"/>
              </a:rPr>
              <a:t>t</a:t>
            </a:r>
            <a:r>
              <a:rPr lang="fr-FR" sz="2000" b="1" kern="0" dirty="0">
                <a:solidFill>
                  <a:schemeClr val="tx1">
                    <a:alpha val="80000"/>
                  </a:schemeClr>
                </a:solidFill>
                <a:latin typeface="Inter Fallback"/>
                <a:cs typeface="Times New Roman" panose="02020603050405020304" pitchFamily="18" charset="0"/>
              </a:rPr>
              <a:t>/k</a:t>
            </a:r>
          </a:p>
          <a:p>
            <a:pPr marL="0" lvl="1" indent="0">
              <a:lnSpc>
                <a:spcPct val="100000"/>
              </a:lnSpc>
              <a:spcAft>
                <a:spcPts val="600"/>
              </a:spcAft>
              <a:buSzPts val="1000"/>
              <a:buNone/>
              <a:tabLst>
                <a:tab pos="457200" algn="l"/>
              </a:tabLst>
            </a:pPr>
            <a:r>
              <a:rPr lang="fr-FR" sz="2000" b="1" kern="0" dirty="0">
                <a:solidFill>
                  <a:schemeClr val="tx1">
                    <a:alpha val="80000"/>
                  </a:schemeClr>
                </a:solidFill>
                <a:latin typeface="Inter Fallback"/>
                <a:cs typeface="Times New Roman" panose="02020603050405020304" pitchFamily="18" charset="0"/>
              </a:rPr>
              <a:t>Modalités : </a:t>
            </a:r>
            <a:r>
              <a:rPr lang="fr-FR" sz="2000" kern="0" dirty="0">
                <a:solidFill>
                  <a:schemeClr val="tx1">
                    <a:alpha val="80000"/>
                  </a:schemeClr>
                </a:solidFill>
                <a:latin typeface="Inter Fallback"/>
                <a:cs typeface="Times New Roman" panose="02020603050405020304" pitchFamily="18" charset="0"/>
              </a:rPr>
              <a:t>Travail en petit groupe avec des élèves ayant des difficultés.</a:t>
            </a:r>
          </a:p>
          <a:p>
            <a:pPr marL="0" lvl="1" indent="0">
              <a:lnSpc>
                <a:spcPct val="100000"/>
              </a:lnSpc>
              <a:spcAft>
                <a:spcPts val="600"/>
              </a:spcAft>
              <a:buSzPts val="1000"/>
              <a:buNone/>
              <a:tabLst>
                <a:tab pos="457200" algn="l"/>
              </a:tabLst>
            </a:pPr>
            <a:r>
              <a:rPr lang="fr-FR" sz="2000" b="1" kern="0" dirty="0">
                <a:solidFill>
                  <a:schemeClr val="tx1">
                    <a:alpha val="80000"/>
                  </a:schemeClr>
                </a:solidFill>
                <a:latin typeface="Inter Fallback"/>
                <a:cs typeface="Times New Roman" panose="02020603050405020304" pitchFamily="18" charset="0"/>
              </a:rPr>
              <a:t>Déroulement :</a:t>
            </a:r>
          </a:p>
          <a:p>
            <a:pPr marL="0" lvl="2" indent="0">
              <a:lnSpc>
                <a:spcPct val="100000"/>
              </a:lnSpc>
              <a:spcBef>
                <a:spcPts val="600"/>
              </a:spcBef>
              <a:spcAft>
                <a:spcPts val="600"/>
              </a:spcAft>
              <a:buSzPts val="1000"/>
              <a:buNone/>
              <a:tabLst>
                <a:tab pos="457200" algn="l"/>
              </a:tabLst>
            </a:pPr>
            <a:r>
              <a:rPr lang="fr-FR" u="sng" kern="0" dirty="0">
                <a:solidFill>
                  <a:schemeClr val="tx1">
                    <a:alpha val="80000"/>
                  </a:schemeClr>
                </a:solidFill>
                <a:latin typeface="Inter Fallback"/>
                <a:cs typeface="Times New Roman" panose="02020603050405020304" pitchFamily="18" charset="0"/>
              </a:rPr>
              <a:t>Découverte et exploration </a:t>
            </a:r>
            <a:r>
              <a:rPr lang="fr-FR" b="1" kern="0" dirty="0">
                <a:solidFill>
                  <a:schemeClr val="tx1">
                    <a:alpha val="80000"/>
                  </a:schemeClr>
                </a:solidFill>
                <a:latin typeface="Inter Fallback"/>
                <a:cs typeface="Times New Roman" panose="02020603050405020304" pitchFamily="18" charset="0"/>
              </a:rPr>
              <a:t>: </a:t>
            </a:r>
            <a:r>
              <a:rPr lang="fr-FR" kern="0" dirty="0">
                <a:solidFill>
                  <a:schemeClr val="tx1">
                    <a:alpha val="80000"/>
                  </a:schemeClr>
                </a:solidFill>
                <a:latin typeface="Inter Fallback"/>
                <a:cs typeface="Times New Roman" panose="02020603050405020304" pitchFamily="18" charset="0"/>
              </a:rPr>
              <a:t>Le professeur utilise des jeux de gestes sur une comptine connue.</a:t>
            </a:r>
          </a:p>
          <a:p>
            <a:pPr marL="0" lvl="2" indent="0">
              <a:lnSpc>
                <a:spcPct val="100000"/>
              </a:lnSpc>
              <a:spcBef>
                <a:spcPts val="300"/>
              </a:spcBef>
              <a:spcAft>
                <a:spcPts val="600"/>
              </a:spcAft>
              <a:buSzPts val="1000"/>
              <a:buNone/>
              <a:tabLst>
                <a:tab pos="457200" algn="l"/>
              </a:tabLst>
            </a:pPr>
            <a:r>
              <a:rPr lang="fr-FR" u="sng" kern="0" dirty="0">
                <a:solidFill>
                  <a:schemeClr val="tx1">
                    <a:alpha val="80000"/>
                  </a:schemeClr>
                </a:solidFill>
                <a:latin typeface="Inter Fallback"/>
                <a:cs typeface="Times New Roman" panose="02020603050405020304" pitchFamily="18" charset="0"/>
              </a:rPr>
              <a:t>Mise en activité différenciée des élèves </a:t>
            </a:r>
            <a:r>
              <a:rPr lang="fr-FR" b="1" kern="0" dirty="0">
                <a:solidFill>
                  <a:schemeClr val="tx1">
                    <a:alpha val="80000"/>
                  </a:schemeClr>
                </a:solidFill>
                <a:latin typeface="Inter Fallback"/>
                <a:cs typeface="Times New Roman" panose="02020603050405020304" pitchFamily="18" charset="0"/>
              </a:rPr>
              <a:t>: </a:t>
            </a:r>
            <a:r>
              <a:rPr lang="fr-FR" kern="0" dirty="0">
                <a:solidFill>
                  <a:schemeClr val="tx1">
                    <a:alpha val="80000"/>
                  </a:schemeClr>
                </a:solidFill>
                <a:latin typeface="Inter Fallback"/>
                <a:cs typeface="Times New Roman" panose="02020603050405020304" pitchFamily="18" charset="0"/>
              </a:rPr>
              <a:t>Les élèves répètent des variations de la comptine en exagérant les phonèmes </a:t>
            </a:r>
            <a:r>
              <a:rPr lang="fr-FR" kern="0" dirty="0" err="1">
                <a:solidFill>
                  <a:schemeClr val="tx1">
                    <a:alpha val="80000"/>
                  </a:schemeClr>
                </a:solidFill>
                <a:latin typeface="Inter Fallback"/>
                <a:cs typeface="Times New Roman" panose="02020603050405020304" pitchFamily="18" charset="0"/>
              </a:rPr>
              <a:t>t</a:t>
            </a:r>
            <a:r>
              <a:rPr lang="fr-FR" kern="0" dirty="0">
                <a:solidFill>
                  <a:schemeClr val="tx1">
                    <a:alpha val="80000"/>
                  </a:schemeClr>
                </a:solidFill>
                <a:latin typeface="Inter Fallback"/>
                <a:cs typeface="Times New Roman" panose="02020603050405020304" pitchFamily="18" charset="0"/>
              </a:rPr>
              <a:t>/k.</a:t>
            </a:r>
          </a:p>
          <a:p>
            <a:pPr marL="0" lvl="2" indent="0">
              <a:lnSpc>
                <a:spcPct val="100000"/>
              </a:lnSpc>
              <a:spcBef>
                <a:spcPts val="300"/>
              </a:spcBef>
              <a:spcAft>
                <a:spcPts val="600"/>
              </a:spcAft>
              <a:buSzPts val="1000"/>
              <a:buNone/>
              <a:tabLst>
                <a:tab pos="457200" algn="l"/>
              </a:tabLst>
            </a:pPr>
            <a:r>
              <a:rPr lang="fr-FR" u="sng" kern="0" dirty="0">
                <a:solidFill>
                  <a:schemeClr val="tx1">
                    <a:alpha val="80000"/>
                  </a:schemeClr>
                </a:solidFill>
                <a:latin typeface="Inter Fallback"/>
                <a:cs typeface="Times New Roman" panose="02020603050405020304" pitchFamily="18" charset="0"/>
              </a:rPr>
              <a:t>Automatisation et réinvestissement </a:t>
            </a:r>
            <a:r>
              <a:rPr lang="fr-FR" b="1" kern="0" dirty="0">
                <a:solidFill>
                  <a:schemeClr val="tx1">
                    <a:alpha val="80000"/>
                  </a:schemeClr>
                </a:solidFill>
                <a:latin typeface="Inter Fallback"/>
                <a:cs typeface="Times New Roman" panose="02020603050405020304" pitchFamily="18" charset="0"/>
              </a:rPr>
              <a:t>: </a:t>
            </a:r>
            <a:r>
              <a:rPr lang="fr-FR" kern="0" dirty="0">
                <a:solidFill>
                  <a:schemeClr val="tx1">
                    <a:alpha val="80000"/>
                  </a:schemeClr>
                </a:solidFill>
                <a:latin typeface="Inter Fallback"/>
                <a:cs typeface="Times New Roman" panose="02020603050405020304" pitchFamily="18" charset="0"/>
              </a:rPr>
              <a:t>Les élèves testent différentes formules pour articuler correctement les consonnes</a:t>
            </a:r>
          </a:p>
          <a:p>
            <a:pPr>
              <a:lnSpc>
                <a:spcPct val="100000"/>
              </a:lnSpc>
            </a:pPr>
            <a:endParaRPr lang="fr-FR" sz="2000" dirty="0">
              <a:solidFill>
                <a:schemeClr val="tx1">
                  <a:alpha val="80000"/>
                </a:schemeClr>
              </a:solidFill>
            </a:endParaRPr>
          </a:p>
        </p:txBody>
      </p:sp>
      <p:pic>
        <p:nvPicPr>
          <p:cNvPr id="7" name="Graphic 6" descr="Mille">
            <a:extLst>
              <a:ext uri="{FF2B5EF4-FFF2-40B4-BE49-F238E27FC236}">
                <a16:creationId xmlns:a16="http://schemas.microsoft.com/office/drawing/2014/main" id="{77B8E359-DBFE-52B5-C25B-2C95217943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653" y="1980885"/>
            <a:ext cx="3548404" cy="3548404"/>
          </a:xfrm>
          <a:prstGeom prst="rect">
            <a:avLst/>
          </a:prstGeom>
        </p:spPr>
      </p:pic>
      <p:sp>
        <p:nvSpPr>
          <p:cNvPr id="27" name="Graphic 11">
            <a:extLst>
              <a:ext uri="{FF2B5EF4-FFF2-40B4-BE49-F238E27FC236}">
                <a16:creationId xmlns:a16="http://schemas.microsoft.com/office/drawing/2014/main" id="{5E35F0C5-56D8-14FC-B822-E0213172E4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22AC3E4A-6A3D-C764-5181-695DD93D8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97488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2DD2F2-D926-33BE-4074-49DF7447D9F4}"/>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727D9A4-4067-77F5-2A0A-CFC781675E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A2B6222-F390-9A59-31E7-33D676D072A4}"/>
              </a:ext>
            </a:extLst>
          </p:cNvPr>
          <p:cNvSpPr>
            <a:spLocks noGrp="1"/>
          </p:cNvSpPr>
          <p:nvPr>
            <p:ph type="title"/>
          </p:nvPr>
        </p:nvSpPr>
        <p:spPr>
          <a:xfrm>
            <a:off x="541867" y="1174803"/>
            <a:ext cx="7524565" cy="1182927"/>
          </a:xfrm>
          <a:solidFill>
            <a:schemeClr val="accent2">
              <a:lumMod val="40000"/>
              <a:lumOff val="60000"/>
            </a:schemeClr>
          </a:solidFill>
        </p:spPr>
        <p:txBody>
          <a:bodyPr anchor="b">
            <a:normAutofit/>
          </a:bodyPr>
          <a:lstStyle/>
          <a:p>
            <a:r>
              <a:rPr lang="fr-FR" sz="2200" b="1" kern="0" dirty="0">
                <a:effectLst/>
                <a:latin typeface="Inter Fallback"/>
                <a:ea typeface="Times New Roman" panose="02020603050405020304" pitchFamily="18" charset="0"/>
                <a:cs typeface="Times New Roman" panose="02020603050405020304" pitchFamily="18" charset="0"/>
              </a:rPr>
              <a:t>Séquence n°1 - Articuler distinctement des consonnes proches</a:t>
            </a:r>
            <a:br>
              <a:rPr lang="fr-FR" sz="2200" kern="100" dirty="0">
                <a:effectLst/>
                <a:latin typeface="Aptos" panose="020B0004020202020204" pitchFamily="34" charset="0"/>
                <a:ea typeface="Aptos" panose="020B0004020202020204" pitchFamily="34" charset="0"/>
                <a:cs typeface="Times New Roman" panose="02020603050405020304" pitchFamily="18" charset="0"/>
              </a:rPr>
            </a:br>
            <a:endParaRPr lang="fr-FR" sz="2200" dirty="0"/>
          </a:p>
        </p:txBody>
      </p:sp>
      <p:cxnSp>
        <p:nvCxnSpPr>
          <p:cNvPr id="25" name="Straight Connector 24">
            <a:extLst>
              <a:ext uri="{FF2B5EF4-FFF2-40B4-BE49-F238E27FC236}">
                <a16:creationId xmlns:a16="http://schemas.microsoft.com/office/drawing/2014/main" id="{C27572C4-BA64-2A01-B8B8-254F52093F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CA69E4A5-619B-C593-1BAB-EAE16F7D8A0E}"/>
              </a:ext>
            </a:extLst>
          </p:cNvPr>
          <p:cNvSpPr>
            <a:spLocks noGrp="1"/>
          </p:cNvSpPr>
          <p:nvPr>
            <p:ph idx="1"/>
          </p:nvPr>
        </p:nvSpPr>
        <p:spPr>
          <a:xfrm>
            <a:off x="541867" y="2503514"/>
            <a:ext cx="7524565" cy="3670276"/>
          </a:xfrm>
        </p:spPr>
        <p:txBody>
          <a:bodyPr anchor="t">
            <a:noAutofit/>
          </a:bodyPr>
          <a:lstStyle/>
          <a:p>
            <a:pPr marL="0" lvl="0" indent="0">
              <a:lnSpc>
                <a:spcPct val="100000"/>
              </a:lnSpc>
              <a:spcAft>
                <a:spcPts val="600"/>
              </a:spcAft>
              <a:buSzPts val="1000"/>
              <a:buNone/>
              <a:tabLst>
                <a:tab pos="457200" algn="l"/>
              </a:tabLst>
            </a:pPr>
            <a:r>
              <a:rPr lang="fr-FR" sz="2000" b="1" kern="0" dirty="0">
                <a:solidFill>
                  <a:schemeClr val="tx1">
                    <a:alpha val="80000"/>
                  </a:schemeClr>
                </a:solidFill>
                <a:latin typeface="Inter Fallback"/>
                <a:cs typeface="Times New Roman" panose="02020603050405020304" pitchFamily="18" charset="0"/>
              </a:rPr>
              <a:t>Focus 3 - Articuler progressivement les distinctions entre des mots proches phonologiquement</a:t>
            </a:r>
          </a:p>
          <a:p>
            <a:pPr marL="0" lvl="1" indent="0">
              <a:lnSpc>
                <a:spcPct val="100000"/>
              </a:lnSpc>
              <a:spcAft>
                <a:spcPts val="600"/>
              </a:spcAft>
              <a:buSzPts val="1000"/>
              <a:buNone/>
              <a:tabLst>
                <a:tab pos="457200" algn="l"/>
              </a:tabLst>
            </a:pPr>
            <a:r>
              <a:rPr lang="fr-FR" sz="2000" b="1" kern="0" dirty="0">
                <a:solidFill>
                  <a:schemeClr val="tx1">
                    <a:alpha val="80000"/>
                  </a:schemeClr>
                </a:solidFill>
                <a:latin typeface="Inter Fallback"/>
                <a:cs typeface="Times New Roman" panose="02020603050405020304" pitchFamily="18" charset="0"/>
              </a:rPr>
              <a:t>Modalités : </a:t>
            </a:r>
            <a:r>
              <a:rPr lang="fr-FR" sz="2000" kern="0" dirty="0">
                <a:solidFill>
                  <a:schemeClr val="tx1">
                    <a:alpha val="80000"/>
                  </a:schemeClr>
                </a:solidFill>
                <a:latin typeface="Inter Fallback"/>
                <a:cs typeface="Times New Roman" panose="02020603050405020304" pitchFamily="18" charset="0"/>
              </a:rPr>
              <a:t>Travail en petit groupe de six élèves.</a:t>
            </a:r>
          </a:p>
          <a:p>
            <a:pPr marL="0" lvl="1" indent="0">
              <a:lnSpc>
                <a:spcPct val="100000"/>
              </a:lnSpc>
              <a:spcAft>
                <a:spcPts val="600"/>
              </a:spcAft>
              <a:buSzPts val="1000"/>
              <a:buNone/>
              <a:tabLst>
                <a:tab pos="457200" algn="l"/>
              </a:tabLst>
            </a:pPr>
            <a:r>
              <a:rPr lang="fr-FR" sz="2000" b="1" kern="0" dirty="0">
                <a:solidFill>
                  <a:schemeClr val="tx1">
                    <a:alpha val="80000"/>
                  </a:schemeClr>
                </a:solidFill>
                <a:latin typeface="Inter Fallback"/>
                <a:cs typeface="Times New Roman" panose="02020603050405020304" pitchFamily="18" charset="0"/>
              </a:rPr>
              <a:t>Matériel : </a:t>
            </a:r>
            <a:r>
              <a:rPr lang="fr-FR" sz="2000" kern="0" dirty="0">
                <a:solidFill>
                  <a:schemeClr val="tx1">
                    <a:alpha val="80000"/>
                  </a:schemeClr>
                </a:solidFill>
                <a:latin typeface="Inter Fallback"/>
                <a:cs typeface="Times New Roman" panose="02020603050405020304" pitchFamily="18" charset="0"/>
              </a:rPr>
              <a:t>Photos du matériel de la classe et boîtes aux lettres.</a:t>
            </a:r>
          </a:p>
          <a:p>
            <a:pPr marL="0" lvl="1" indent="0">
              <a:lnSpc>
                <a:spcPct val="100000"/>
              </a:lnSpc>
              <a:spcAft>
                <a:spcPts val="600"/>
              </a:spcAft>
              <a:buSzPts val="1000"/>
              <a:buNone/>
              <a:tabLst>
                <a:tab pos="457200" algn="l"/>
              </a:tabLst>
            </a:pPr>
            <a:r>
              <a:rPr lang="fr-FR" sz="2000" b="1" kern="0" dirty="0">
                <a:solidFill>
                  <a:schemeClr val="tx1">
                    <a:alpha val="80000"/>
                  </a:schemeClr>
                </a:solidFill>
                <a:latin typeface="Inter Fallback"/>
                <a:cs typeface="Times New Roman" panose="02020603050405020304" pitchFamily="18" charset="0"/>
              </a:rPr>
              <a:t>Déroulement :</a:t>
            </a:r>
          </a:p>
          <a:p>
            <a:pPr marL="0" lvl="2" indent="0">
              <a:lnSpc>
                <a:spcPct val="100000"/>
              </a:lnSpc>
              <a:spcBef>
                <a:spcPts val="600"/>
              </a:spcBef>
              <a:spcAft>
                <a:spcPts val="600"/>
              </a:spcAft>
              <a:buSzPts val="1000"/>
              <a:buNone/>
              <a:tabLst>
                <a:tab pos="457200" algn="l"/>
              </a:tabLst>
            </a:pPr>
            <a:r>
              <a:rPr lang="fr-FR" b="1" kern="0" dirty="0">
                <a:solidFill>
                  <a:schemeClr val="tx1">
                    <a:alpha val="80000"/>
                  </a:schemeClr>
                </a:solidFill>
                <a:latin typeface="Inter Fallback"/>
                <a:cs typeface="Times New Roman" panose="02020603050405020304" pitchFamily="18" charset="0"/>
              </a:rPr>
              <a:t>Introduction : </a:t>
            </a:r>
            <a:r>
              <a:rPr lang="fr-FR" kern="0" dirty="0">
                <a:solidFill>
                  <a:schemeClr val="tx1">
                    <a:alpha val="80000"/>
                  </a:schemeClr>
                </a:solidFill>
                <a:latin typeface="Inter Fallback"/>
                <a:cs typeface="Times New Roman" panose="02020603050405020304" pitchFamily="18" charset="0"/>
              </a:rPr>
              <a:t>Le professeur explique le jeu du facteur.</a:t>
            </a:r>
          </a:p>
          <a:p>
            <a:pPr marL="0" lvl="2" indent="0">
              <a:lnSpc>
                <a:spcPct val="100000"/>
              </a:lnSpc>
              <a:spcBef>
                <a:spcPts val="300"/>
              </a:spcBef>
              <a:spcAft>
                <a:spcPts val="600"/>
              </a:spcAft>
              <a:buSzPts val="1000"/>
              <a:buNone/>
              <a:tabLst>
                <a:tab pos="457200" algn="l"/>
              </a:tabLst>
            </a:pPr>
            <a:r>
              <a:rPr lang="fr-FR" b="1" kern="0" dirty="0">
                <a:solidFill>
                  <a:schemeClr val="tx1">
                    <a:alpha val="80000"/>
                  </a:schemeClr>
                </a:solidFill>
                <a:latin typeface="Inter Fallback"/>
                <a:cs typeface="Times New Roman" panose="02020603050405020304" pitchFamily="18" charset="0"/>
              </a:rPr>
              <a:t>Mise en activité différenciée des élèves : </a:t>
            </a:r>
            <a:r>
              <a:rPr lang="fr-FR" kern="0" dirty="0">
                <a:solidFill>
                  <a:schemeClr val="tx1">
                    <a:alpha val="80000"/>
                  </a:schemeClr>
                </a:solidFill>
                <a:latin typeface="Inter Fallback"/>
                <a:cs typeface="Times New Roman" panose="02020603050405020304" pitchFamily="18" charset="0"/>
              </a:rPr>
              <a:t>Les élèves postent des enveloppes dans les boîtes aux lettres correspondantes.</a:t>
            </a:r>
          </a:p>
          <a:p>
            <a:pPr marL="0" lvl="2" indent="0">
              <a:lnSpc>
                <a:spcPct val="100000"/>
              </a:lnSpc>
              <a:spcBef>
                <a:spcPts val="300"/>
              </a:spcBef>
              <a:spcAft>
                <a:spcPts val="600"/>
              </a:spcAft>
              <a:buSzPts val="1000"/>
              <a:buNone/>
              <a:tabLst>
                <a:tab pos="457200" algn="l"/>
              </a:tabLst>
            </a:pPr>
            <a:r>
              <a:rPr lang="fr-FR" b="1" kern="0" dirty="0">
                <a:solidFill>
                  <a:schemeClr val="tx1">
                    <a:alpha val="80000"/>
                  </a:schemeClr>
                </a:solidFill>
                <a:latin typeface="Inter Fallback"/>
                <a:cs typeface="Times New Roman" panose="02020603050405020304" pitchFamily="18" charset="0"/>
              </a:rPr>
              <a:t>Institutionnalisation et retour réflexif : </a:t>
            </a:r>
            <a:r>
              <a:rPr lang="fr-FR" kern="0" dirty="0">
                <a:solidFill>
                  <a:schemeClr val="tx1">
                    <a:alpha val="80000"/>
                  </a:schemeClr>
                </a:solidFill>
                <a:latin typeface="Inter Fallback"/>
                <a:cs typeface="Times New Roman" panose="02020603050405020304" pitchFamily="18" charset="0"/>
              </a:rPr>
              <a:t>Le professeur ouvre les boîtes aux lettres pour vérifier et discuter des erreurs.</a:t>
            </a:r>
          </a:p>
          <a:p>
            <a:pPr>
              <a:lnSpc>
                <a:spcPct val="100000"/>
              </a:lnSpc>
            </a:pPr>
            <a:endParaRPr lang="fr-FR" sz="2000" dirty="0">
              <a:solidFill>
                <a:schemeClr val="tx1">
                  <a:alpha val="80000"/>
                </a:schemeClr>
              </a:solidFill>
            </a:endParaRPr>
          </a:p>
        </p:txBody>
      </p:sp>
      <p:pic>
        <p:nvPicPr>
          <p:cNvPr id="7" name="Graphic 6" descr="Mille">
            <a:extLst>
              <a:ext uri="{FF2B5EF4-FFF2-40B4-BE49-F238E27FC236}">
                <a16:creationId xmlns:a16="http://schemas.microsoft.com/office/drawing/2014/main" id="{8C1DFA92-87A4-A996-D3D1-EDB3DD1A81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653" y="1980885"/>
            <a:ext cx="3548404" cy="3548404"/>
          </a:xfrm>
          <a:prstGeom prst="rect">
            <a:avLst/>
          </a:prstGeom>
        </p:spPr>
      </p:pic>
      <p:sp>
        <p:nvSpPr>
          <p:cNvPr id="27" name="Graphic 11">
            <a:extLst>
              <a:ext uri="{FF2B5EF4-FFF2-40B4-BE49-F238E27FC236}">
                <a16:creationId xmlns:a16="http://schemas.microsoft.com/office/drawing/2014/main" id="{99C9DA03-7E94-9EBA-F83F-5B45BD903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9A5374DF-C3B9-AF86-9891-D77D68341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1465863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034F21-D529-B8C2-95F6-C10C71CA5C29}"/>
            </a:ext>
          </a:extLst>
        </p:cNvPr>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7"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Mille">
            <a:extLst>
              <a:ext uri="{FF2B5EF4-FFF2-40B4-BE49-F238E27FC236}">
                <a16:creationId xmlns:a16="http://schemas.microsoft.com/office/drawing/2014/main" id="{F8BBD0B5-F19B-5FD2-D263-89DB78B272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05030" y="1065276"/>
            <a:ext cx="4727448" cy="4727448"/>
          </a:xfrm>
          <a:prstGeom prst="rect">
            <a:avLst/>
          </a:prstGeom>
        </p:spPr>
      </p:pic>
      <p:grpSp>
        <p:nvGrpSpPr>
          <p:cNvPr id="20" name="Group 1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1" name="Freeform: Shape 2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re 1">
            <a:extLst>
              <a:ext uri="{FF2B5EF4-FFF2-40B4-BE49-F238E27FC236}">
                <a16:creationId xmlns:a16="http://schemas.microsoft.com/office/drawing/2014/main" id="{0684B5F3-1695-8CCB-C02A-336C283F4DCD}"/>
              </a:ext>
            </a:extLst>
          </p:cNvPr>
          <p:cNvSpPr>
            <a:spLocks noGrp="1"/>
          </p:cNvSpPr>
          <p:nvPr>
            <p:ph type="title"/>
          </p:nvPr>
        </p:nvSpPr>
        <p:spPr>
          <a:xfrm>
            <a:off x="786384" y="841249"/>
            <a:ext cx="5692953" cy="2587131"/>
          </a:xfrm>
        </p:spPr>
        <p:txBody>
          <a:bodyPr anchor="b">
            <a:normAutofit/>
          </a:bodyPr>
          <a:lstStyle/>
          <a:p>
            <a:r>
              <a:rPr lang="fr-FR" sz="3700" b="1" kern="0" dirty="0">
                <a:solidFill>
                  <a:schemeClr val="bg1"/>
                </a:solidFill>
                <a:latin typeface="Inter Fallback"/>
                <a:cs typeface="Times New Roman" panose="02020603050405020304" pitchFamily="18" charset="0"/>
              </a:rPr>
              <a:t>Séquence n°2 : Apprendre le geste d'écriture</a:t>
            </a:r>
            <a:br>
              <a:rPr lang="fr-FR" sz="37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br>
              <a:rPr lang="fr-FR" sz="37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fr-FR" sz="3700" dirty="0">
              <a:solidFill>
                <a:schemeClr val="bg1"/>
              </a:solidFill>
            </a:endParaRPr>
          </a:p>
        </p:txBody>
      </p:sp>
      <p:sp>
        <p:nvSpPr>
          <p:cNvPr id="3" name="Espace réservé du contenu 2">
            <a:extLst>
              <a:ext uri="{FF2B5EF4-FFF2-40B4-BE49-F238E27FC236}">
                <a16:creationId xmlns:a16="http://schemas.microsoft.com/office/drawing/2014/main" id="{A4E70AFD-033B-3D70-4287-6EE765F02874}"/>
              </a:ext>
            </a:extLst>
          </p:cNvPr>
          <p:cNvSpPr>
            <a:spLocks noGrp="1"/>
          </p:cNvSpPr>
          <p:nvPr>
            <p:ph idx="1"/>
          </p:nvPr>
        </p:nvSpPr>
        <p:spPr>
          <a:xfrm>
            <a:off x="166640" y="3844628"/>
            <a:ext cx="7175064" cy="3126953"/>
          </a:xfrm>
        </p:spPr>
        <p:txBody>
          <a:bodyPr anchor="ctr">
            <a:noAutofit/>
          </a:bodyPr>
          <a:lstStyle/>
          <a:p>
            <a:pPr>
              <a:lnSpc>
                <a:spcPct val="100000"/>
              </a:lnSpc>
              <a:buNone/>
            </a:pPr>
            <a:endParaRPr lang="fr-FR" sz="2000" dirty="0">
              <a:solidFill>
                <a:schemeClr val="tx2"/>
              </a:solidFill>
              <a:effectLst/>
            </a:endParaRPr>
          </a:p>
          <a:p>
            <a:pPr marL="36000">
              <a:lnSpc>
                <a:spcPct val="100000"/>
              </a:lnSpc>
              <a:spcBef>
                <a:spcPts val="0"/>
              </a:spcBef>
              <a:buNone/>
            </a:pPr>
            <a:r>
              <a:rPr lang="fr-FR" sz="2000" b="1" kern="0" dirty="0">
                <a:solidFill>
                  <a:schemeClr val="tx2"/>
                </a:solidFill>
                <a:effectLst/>
                <a:latin typeface="Inter Fallback"/>
                <a:ea typeface="Times New Roman" panose="02020603050405020304" pitchFamily="18" charset="0"/>
                <a:cs typeface="Times New Roman" panose="02020603050405020304" pitchFamily="18" charset="0"/>
              </a:rPr>
              <a:t>Objectifs</a:t>
            </a:r>
            <a:endParaRPr lang="fr-FR" sz="2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pPr marL="36000" lvl="0" indent="-342900">
              <a:lnSpc>
                <a:spcPct val="100000"/>
              </a:lnSpc>
              <a:spcBef>
                <a:spcPts val="0"/>
              </a:spcBef>
              <a:buSzPts val="1000"/>
              <a:buFont typeface="Symbol" pitchFamily="2" charset="2"/>
              <a:buChar char=""/>
              <a:tabLst>
                <a:tab pos="457200" algn="l"/>
              </a:tabLst>
            </a:pPr>
            <a:r>
              <a:rPr lang="fr-FR" sz="2000" kern="0" dirty="0">
                <a:solidFill>
                  <a:schemeClr val="tx2"/>
                </a:solidFill>
                <a:effectLst/>
                <a:latin typeface="Inter Fallback"/>
                <a:ea typeface="Times New Roman" panose="02020603050405020304" pitchFamily="18" charset="0"/>
                <a:cs typeface="Times New Roman" panose="02020603050405020304" pitchFamily="18" charset="0"/>
              </a:rPr>
              <a:t>Participer aux activités de motricité générale, de motricité fine et aux exercices de graphisme.</a:t>
            </a:r>
            <a:endParaRPr lang="fr-FR" sz="2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pPr marL="36000" lvl="0" indent="-342900">
              <a:lnSpc>
                <a:spcPct val="100000"/>
              </a:lnSpc>
              <a:spcBef>
                <a:spcPts val="0"/>
              </a:spcBef>
              <a:buSzPts val="1000"/>
              <a:buFont typeface="Symbol" pitchFamily="2" charset="2"/>
              <a:buChar char=""/>
              <a:tabLst>
                <a:tab pos="457200" algn="l"/>
              </a:tabLst>
            </a:pPr>
            <a:r>
              <a:rPr lang="fr-FR" sz="2000" kern="0" dirty="0">
                <a:solidFill>
                  <a:schemeClr val="tx2"/>
                </a:solidFill>
                <a:effectLst/>
                <a:latin typeface="Inter Fallback"/>
                <a:ea typeface="Times New Roman" panose="02020603050405020304" pitchFamily="18" charset="0"/>
                <a:cs typeface="Times New Roman" panose="02020603050405020304" pitchFamily="18" charset="0"/>
              </a:rPr>
              <a:t>Guider son geste par le regard lorsque l'élève trace ou écrit.</a:t>
            </a:r>
            <a:endParaRPr lang="fr-FR" sz="2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pPr marL="36000" lvl="0" indent="-342900">
              <a:lnSpc>
                <a:spcPct val="100000"/>
              </a:lnSpc>
              <a:spcBef>
                <a:spcPts val="0"/>
              </a:spcBef>
              <a:buSzPts val="1000"/>
              <a:buFont typeface="Symbol" pitchFamily="2" charset="2"/>
              <a:buChar char=""/>
              <a:tabLst>
                <a:tab pos="457200" algn="l"/>
              </a:tabLst>
            </a:pPr>
            <a:r>
              <a:rPr lang="fr-FR" sz="2000" kern="0" dirty="0">
                <a:solidFill>
                  <a:schemeClr val="tx2"/>
                </a:solidFill>
                <a:effectLst/>
                <a:latin typeface="Inter Fallback"/>
                <a:ea typeface="Times New Roman" panose="02020603050405020304" pitchFamily="18" charset="0"/>
                <a:cs typeface="Times New Roman" panose="02020603050405020304" pitchFamily="18" charset="0"/>
              </a:rPr>
              <a:t>Prendre des repères spatiaux sur le support utilisé pour tracer.</a:t>
            </a:r>
            <a:endParaRPr lang="fr-FR" sz="2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pPr marL="36000" lvl="0" indent="-342900">
              <a:lnSpc>
                <a:spcPct val="100000"/>
              </a:lnSpc>
              <a:spcBef>
                <a:spcPts val="0"/>
              </a:spcBef>
              <a:buSzPts val="1000"/>
              <a:buFont typeface="Symbol" pitchFamily="2" charset="2"/>
              <a:buChar char=""/>
              <a:tabLst>
                <a:tab pos="457200" algn="l"/>
              </a:tabLst>
            </a:pPr>
            <a:r>
              <a:rPr lang="fr-FR" sz="2000" kern="0" dirty="0">
                <a:solidFill>
                  <a:schemeClr val="tx2"/>
                </a:solidFill>
                <a:effectLst/>
                <a:latin typeface="Inter Fallback"/>
                <a:ea typeface="Times New Roman" panose="02020603050405020304" pitchFamily="18" charset="0"/>
                <a:cs typeface="Times New Roman" panose="02020603050405020304" pitchFamily="18" charset="0"/>
              </a:rPr>
              <a:t>Explorer, observer différents tracés et verbaliser les gestes nécessaires à leur réalisation.</a:t>
            </a:r>
          </a:p>
          <a:p>
            <a:pPr marL="36000" lvl="0" indent="-342900">
              <a:lnSpc>
                <a:spcPct val="100000"/>
              </a:lnSpc>
              <a:spcBef>
                <a:spcPts val="0"/>
              </a:spcBef>
              <a:buSzPts val="1000"/>
              <a:buFont typeface="Symbol" pitchFamily="2" charset="2"/>
              <a:buChar char=""/>
              <a:tabLst>
                <a:tab pos="457200" algn="l"/>
              </a:tabLst>
            </a:pPr>
            <a:endParaRPr lang="fr-FR" sz="2000" kern="0" dirty="0">
              <a:solidFill>
                <a:schemeClr val="tx2"/>
              </a:solidFill>
              <a:effectLst/>
              <a:latin typeface="Inter Fallback"/>
              <a:ea typeface="Times New Roman" panose="02020603050405020304" pitchFamily="18" charset="0"/>
              <a:cs typeface="Times New Roman" panose="02020603050405020304" pitchFamily="18" charset="0"/>
            </a:endParaRPr>
          </a:p>
          <a:p>
            <a:pPr marL="36000" lvl="0">
              <a:lnSpc>
                <a:spcPct val="100000"/>
              </a:lnSpc>
              <a:spcBef>
                <a:spcPts val="0"/>
              </a:spcBef>
              <a:buSzPts val="1000"/>
              <a:buNone/>
              <a:tabLst>
                <a:tab pos="457200" algn="l"/>
              </a:tabLst>
            </a:pPr>
            <a:r>
              <a:rPr lang="fr-FR" sz="2000" b="1" kern="0" dirty="0">
                <a:solidFill>
                  <a:schemeClr val="tx2"/>
                </a:solidFill>
                <a:latin typeface="Inter Fallback"/>
                <a:cs typeface="Times New Roman" panose="02020603050405020304" pitchFamily="18" charset="0"/>
              </a:rPr>
              <a:t>Compétences motrices, perceptives et cognitives.</a:t>
            </a:r>
          </a:p>
          <a:p>
            <a:pPr marL="36000" lvl="0">
              <a:lnSpc>
                <a:spcPct val="100000"/>
              </a:lnSpc>
              <a:spcBef>
                <a:spcPts val="0"/>
              </a:spcBef>
              <a:buSzPts val="1000"/>
              <a:buNone/>
              <a:tabLst>
                <a:tab pos="457200" algn="l"/>
              </a:tabLst>
            </a:pPr>
            <a:endParaRPr lang="fr-FR" sz="2000" b="1" kern="0" dirty="0">
              <a:solidFill>
                <a:schemeClr val="tx2"/>
              </a:solidFill>
              <a:latin typeface="Inter Fallback"/>
              <a:cs typeface="Times New Roman" panose="02020603050405020304" pitchFamily="18" charset="0"/>
            </a:endParaRPr>
          </a:p>
          <a:p>
            <a:pPr marL="36000">
              <a:lnSpc>
                <a:spcPct val="100000"/>
              </a:lnSpc>
              <a:spcBef>
                <a:spcPts val="0"/>
              </a:spcBef>
              <a:buSzPts val="1000"/>
              <a:buNone/>
              <a:tabLst>
                <a:tab pos="457200" algn="l"/>
              </a:tabLst>
            </a:pPr>
            <a:r>
              <a:rPr lang="fr-FR" sz="2000" b="1" kern="0" dirty="0">
                <a:solidFill>
                  <a:schemeClr val="tx2"/>
                </a:solidFill>
                <a:latin typeface="Inter Fallback"/>
                <a:cs typeface="Times New Roman" panose="02020603050405020304" pitchFamily="18" charset="0"/>
              </a:rPr>
              <a:t>Étapes de découverte, observation, analyse et entraînement.</a:t>
            </a:r>
          </a:p>
          <a:p>
            <a:pPr marL="457200" lvl="1" indent="0">
              <a:lnSpc>
                <a:spcPct val="100000"/>
              </a:lnSpc>
              <a:spcBef>
                <a:spcPts val="300"/>
              </a:spcBef>
              <a:spcAft>
                <a:spcPts val="600"/>
              </a:spcAft>
              <a:buSzPts val="1000"/>
              <a:buNone/>
              <a:tabLst>
                <a:tab pos="914400" algn="l"/>
              </a:tabLst>
            </a:pPr>
            <a:endParaRPr lang="fr-FR" sz="2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fr-FR" sz="2000" dirty="0">
              <a:solidFill>
                <a:schemeClr val="tx2"/>
              </a:solidFill>
            </a:endParaRPr>
          </a:p>
        </p:txBody>
      </p:sp>
    </p:spTree>
    <p:extLst>
      <p:ext uri="{BB962C8B-B14F-4D97-AF65-F5344CB8AC3E}">
        <p14:creationId xmlns:p14="http://schemas.microsoft.com/office/powerpoint/2010/main" val="371712936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108</TotalTime>
  <Words>1100</Words>
  <Application>Microsoft Macintosh PowerPoint</Application>
  <PresentationFormat>Grand écran</PresentationFormat>
  <Paragraphs>114</Paragraphs>
  <Slides>17</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Aptos</vt:lpstr>
      <vt:lpstr>Aptos Display</vt:lpstr>
      <vt:lpstr>Arial</vt:lpstr>
      <vt:lpstr>Inter Fallback</vt:lpstr>
      <vt:lpstr>Symbol</vt:lpstr>
      <vt:lpstr>Thème Office</vt:lpstr>
      <vt:lpstr>Présentation Livret d'accompagnement pour le développement et la structuration du langage oral et écrit </vt:lpstr>
      <vt:lpstr>Sommaire du Livret  </vt:lpstr>
      <vt:lpstr>Enjeux pédagogiques de la maternelle </vt:lpstr>
      <vt:lpstr>Recommandations pédagogiques  </vt:lpstr>
      <vt:lpstr>Séquence n°1 - Articuler distinctement des consonnes proches </vt:lpstr>
      <vt:lpstr>Séquence n°1 - Articuler distinctement des consonnes proches </vt:lpstr>
      <vt:lpstr>Séquence n°1 - Articuler distinctement des consonnes proches </vt:lpstr>
      <vt:lpstr>Séquence n°1 - Articuler distinctement des consonnes proches </vt:lpstr>
      <vt:lpstr>Séquence n°2 : Apprendre le geste d'écriture  </vt:lpstr>
      <vt:lpstr>Présentation PowerPoint</vt:lpstr>
      <vt:lpstr>Présentation PowerPoint</vt:lpstr>
      <vt:lpstr>Présentation PowerPoint</vt:lpstr>
      <vt:lpstr>          Séquence n°3 : Enrichir son vocabulaire  </vt:lpstr>
      <vt:lpstr>          Séquence n°3 : Enrichir son vocabulaire  Structure de la séance</vt:lpstr>
      <vt:lpstr>          Séquence n°3 : Enrichir son vocabulaire  Structure de la séance</vt:lpstr>
      <vt:lpstr>          Séquence n°3 : Enrichir son vocabulaire  Structure de la séance</vt:lpstr>
      <vt:lpstr>Présentation Livret d'accompagnement pour le développement et la structuration du langage oral et écrit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chantal ADAMCZYK</dc:creator>
  <cp:lastModifiedBy>Karine Buisine</cp:lastModifiedBy>
  <cp:revision>8</cp:revision>
  <dcterms:created xsi:type="dcterms:W3CDTF">2025-06-06T10:06:31Z</dcterms:created>
  <dcterms:modified xsi:type="dcterms:W3CDTF">2025-10-14T14:07:11Z</dcterms:modified>
</cp:coreProperties>
</file>