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37"/>
  </p:notesMasterIdLst>
  <p:sldIdLst>
    <p:sldId id="256" r:id="rId2"/>
    <p:sldId id="278" r:id="rId3"/>
    <p:sldId id="258" r:id="rId4"/>
    <p:sldId id="279" r:id="rId5"/>
    <p:sldId id="281" r:id="rId6"/>
    <p:sldId id="260" r:id="rId7"/>
    <p:sldId id="265" r:id="rId8"/>
    <p:sldId id="284" r:id="rId9"/>
    <p:sldId id="266" r:id="rId10"/>
    <p:sldId id="267" r:id="rId11"/>
    <p:sldId id="286" r:id="rId12"/>
    <p:sldId id="283" r:id="rId13"/>
    <p:sldId id="268" r:id="rId14"/>
    <p:sldId id="287" r:id="rId15"/>
    <p:sldId id="288" r:id="rId16"/>
    <p:sldId id="289" r:id="rId17"/>
    <p:sldId id="291" r:id="rId18"/>
    <p:sldId id="269" r:id="rId19"/>
    <p:sldId id="270" r:id="rId20"/>
    <p:sldId id="271" r:id="rId21"/>
    <p:sldId id="292" r:id="rId22"/>
    <p:sldId id="293" r:id="rId23"/>
    <p:sldId id="290" r:id="rId24"/>
    <p:sldId id="272" r:id="rId25"/>
    <p:sldId id="295" r:id="rId26"/>
    <p:sldId id="296" r:id="rId27"/>
    <p:sldId id="297" r:id="rId28"/>
    <p:sldId id="298" r:id="rId29"/>
    <p:sldId id="273" r:id="rId30"/>
    <p:sldId id="274" r:id="rId31"/>
    <p:sldId id="300" r:id="rId32"/>
    <p:sldId id="275" r:id="rId33"/>
    <p:sldId id="301" r:id="rId34"/>
    <p:sldId id="299" r:id="rId35"/>
    <p:sldId id="280"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6"/>
    <p:restoredTop sz="94675"/>
  </p:normalViewPr>
  <p:slideViewPr>
    <p:cSldViewPr snapToGrid="0">
      <p:cViewPr varScale="1">
        <p:scale>
          <a:sx n="89" d="100"/>
          <a:sy n="89" d="100"/>
        </p:scale>
        <p:origin x="1088" y="176"/>
      </p:cViewPr>
      <p:guideLst/>
    </p:cSldViewPr>
  </p:slideViewPr>
  <p:notesTextViewPr>
    <p:cViewPr>
      <p:scale>
        <a:sx n="1" d="1"/>
        <a:sy n="1" d="1"/>
      </p:scale>
      <p:origin x="0" y="0"/>
    </p:cViewPr>
  </p:notesTextViewPr>
  <p:notesViewPr>
    <p:cSldViewPr snapToGrid="0">
      <p:cViewPr varScale="1">
        <p:scale>
          <a:sx n="116" d="100"/>
          <a:sy n="116" d="100"/>
        </p:scale>
        <p:origin x="423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D3CDD-A68D-4402-B846-38CC21A47058}" type="doc">
      <dgm:prSet loTypeId="urn:microsoft.com/office/officeart/2005/8/layout/hierarchy1" loCatId="hierarchy" qsTypeId="urn:microsoft.com/office/officeart/2005/8/quickstyle/simple2" qsCatId="simple" csTypeId="urn:microsoft.com/office/officeart/2005/8/colors/colorful1" csCatId="colorful"/>
      <dgm:spPr/>
      <dgm:t>
        <a:bodyPr/>
        <a:lstStyle/>
        <a:p>
          <a:endParaRPr lang="en-US"/>
        </a:p>
      </dgm:t>
    </dgm:pt>
    <dgm:pt modelId="{EC28AB78-A41A-4267-8C9A-910134964647}">
      <dgm:prSet/>
      <dgm:spPr/>
      <dgm:t>
        <a:bodyPr/>
        <a:lstStyle/>
        <a:p>
          <a:r>
            <a:rPr lang="fr-FR"/>
            <a:t>Importance de l'école maternelle dans le parcours scolaire.</a:t>
          </a:r>
          <a:endParaRPr lang="en-US"/>
        </a:p>
      </dgm:t>
    </dgm:pt>
    <dgm:pt modelId="{16A66D6E-9907-44F5-BDA1-55F807257350}" type="parTrans" cxnId="{B1E8723B-1451-4400-9C3D-7C6C57DF072E}">
      <dgm:prSet/>
      <dgm:spPr/>
      <dgm:t>
        <a:bodyPr/>
        <a:lstStyle/>
        <a:p>
          <a:endParaRPr lang="en-US"/>
        </a:p>
      </dgm:t>
    </dgm:pt>
    <dgm:pt modelId="{EFA6925A-1ABB-4733-8DF1-85FFDF4A0E8E}" type="sibTrans" cxnId="{B1E8723B-1451-4400-9C3D-7C6C57DF072E}">
      <dgm:prSet/>
      <dgm:spPr/>
      <dgm:t>
        <a:bodyPr/>
        <a:lstStyle/>
        <a:p>
          <a:endParaRPr lang="en-US"/>
        </a:p>
      </dgm:t>
    </dgm:pt>
    <dgm:pt modelId="{311A8E6E-F830-4DBA-80A2-F428EA217ECE}">
      <dgm:prSet/>
      <dgm:spPr/>
      <dgm:t>
        <a:bodyPr/>
        <a:lstStyle/>
        <a:p>
          <a:r>
            <a:rPr lang="fr-FR"/>
            <a:t>Développement du langage oral comme fondement des apprentissages futurs.</a:t>
          </a:r>
          <a:endParaRPr lang="en-US"/>
        </a:p>
      </dgm:t>
    </dgm:pt>
    <dgm:pt modelId="{8B153A47-DD8F-4FDC-A104-FD6AE6B488C4}" type="parTrans" cxnId="{4011111C-0DD7-4498-A2F7-ACE6975E37FA}">
      <dgm:prSet/>
      <dgm:spPr/>
      <dgm:t>
        <a:bodyPr/>
        <a:lstStyle/>
        <a:p>
          <a:endParaRPr lang="en-US"/>
        </a:p>
      </dgm:t>
    </dgm:pt>
    <dgm:pt modelId="{604C8148-75F4-4382-A831-FA062DC8641A}" type="sibTrans" cxnId="{4011111C-0DD7-4498-A2F7-ACE6975E37FA}">
      <dgm:prSet/>
      <dgm:spPr/>
      <dgm:t>
        <a:bodyPr/>
        <a:lstStyle/>
        <a:p>
          <a:endParaRPr lang="en-US"/>
        </a:p>
      </dgm:t>
    </dgm:pt>
    <dgm:pt modelId="{5ADBF0A9-78DD-4B46-A6C8-0119B79F598F}">
      <dgm:prSet/>
      <dgm:spPr/>
      <dgm:t>
        <a:bodyPr/>
        <a:lstStyle/>
        <a:p>
          <a:r>
            <a:rPr lang="fr-FR"/>
            <a:t>Rôle central du professeur dans l'organisation des apprentissages.</a:t>
          </a:r>
          <a:endParaRPr lang="en-US"/>
        </a:p>
      </dgm:t>
    </dgm:pt>
    <dgm:pt modelId="{6FBBE66C-D08D-49DA-A8DF-DEB76DD1CB52}" type="parTrans" cxnId="{FF94BAB3-F89D-4D91-A535-11AB33E73D02}">
      <dgm:prSet/>
      <dgm:spPr/>
      <dgm:t>
        <a:bodyPr/>
        <a:lstStyle/>
        <a:p>
          <a:endParaRPr lang="en-US"/>
        </a:p>
      </dgm:t>
    </dgm:pt>
    <dgm:pt modelId="{41ABBA31-C3A4-4ADC-B3F0-B15F018DCCA7}" type="sibTrans" cxnId="{FF94BAB3-F89D-4D91-A535-11AB33E73D02}">
      <dgm:prSet/>
      <dgm:spPr/>
      <dgm:t>
        <a:bodyPr/>
        <a:lstStyle/>
        <a:p>
          <a:endParaRPr lang="en-US"/>
        </a:p>
      </dgm:t>
    </dgm:pt>
    <dgm:pt modelId="{224E2B3F-2FA0-C24E-BE45-CC8BF8159ED0}" type="pres">
      <dgm:prSet presAssocID="{E9FD3CDD-A68D-4402-B846-38CC21A47058}" presName="hierChild1" presStyleCnt="0">
        <dgm:presLayoutVars>
          <dgm:chPref val="1"/>
          <dgm:dir/>
          <dgm:animOne val="branch"/>
          <dgm:animLvl val="lvl"/>
          <dgm:resizeHandles/>
        </dgm:presLayoutVars>
      </dgm:prSet>
      <dgm:spPr/>
    </dgm:pt>
    <dgm:pt modelId="{7E63BB9F-A944-9C42-94BC-904B978CAB84}" type="pres">
      <dgm:prSet presAssocID="{EC28AB78-A41A-4267-8C9A-910134964647}" presName="hierRoot1" presStyleCnt="0"/>
      <dgm:spPr/>
    </dgm:pt>
    <dgm:pt modelId="{E386F7EF-4F43-B641-AF3E-528A4FDA21A3}" type="pres">
      <dgm:prSet presAssocID="{EC28AB78-A41A-4267-8C9A-910134964647}" presName="composite" presStyleCnt="0"/>
      <dgm:spPr/>
    </dgm:pt>
    <dgm:pt modelId="{9E6BE3B0-FE04-FA42-B3C1-D6AA7495688B}" type="pres">
      <dgm:prSet presAssocID="{EC28AB78-A41A-4267-8C9A-910134964647}" presName="background" presStyleLbl="node0" presStyleIdx="0" presStyleCnt="3"/>
      <dgm:spPr/>
    </dgm:pt>
    <dgm:pt modelId="{1DC02FE8-91B3-034D-84C9-220BD4A96088}" type="pres">
      <dgm:prSet presAssocID="{EC28AB78-A41A-4267-8C9A-910134964647}" presName="text" presStyleLbl="fgAcc0" presStyleIdx="0" presStyleCnt="3">
        <dgm:presLayoutVars>
          <dgm:chPref val="3"/>
        </dgm:presLayoutVars>
      </dgm:prSet>
      <dgm:spPr/>
    </dgm:pt>
    <dgm:pt modelId="{9EF071D0-C7D9-1C43-ACB7-A8C3522ABB00}" type="pres">
      <dgm:prSet presAssocID="{EC28AB78-A41A-4267-8C9A-910134964647}" presName="hierChild2" presStyleCnt="0"/>
      <dgm:spPr/>
    </dgm:pt>
    <dgm:pt modelId="{3B58B954-593E-C04C-955E-84BA683CBCA9}" type="pres">
      <dgm:prSet presAssocID="{311A8E6E-F830-4DBA-80A2-F428EA217ECE}" presName="hierRoot1" presStyleCnt="0"/>
      <dgm:spPr/>
    </dgm:pt>
    <dgm:pt modelId="{C66453E3-F937-0C4D-AD98-9877998D4A69}" type="pres">
      <dgm:prSet presAssocID="{311A8E6E-F830-4DBA-80A2-F428EA217ECE}" presName="composite" presStyleCnt="0"/>
      <dgm:spPr/>
    </dgm:pt>
    <dgm:pt modelId="{D94F9336-3695-BB45-945C-35971533DD62}" type="pres">
      <dgm:prSet presAssocID="{311A8E6E-F830-4DBA-80A2-F428EA217ECE}" presName="background" presStyleLbl="node0" presStyleIdx="1" presStyleCnt="3"/>
      <dgm:spPr/>
    </dgm:pt>
    <dgm:pt modelId="{1BC58C1D-02C3-634E-A233-ADAD45998348}" type="pres">
      <dgm:prSet presAssocID="{311A8E6E-F830-4DBA-80A2-F428EA217ECE}" presName="text" presStyleLbl="fgAcc0" presStyleIdx="1" presStyleCnt="3">
        <dgm:presLayoutVars>
          <dgm:chPref val="3"/>
        </dgm:presLayoutVars>
      </dgm:prSet>
      <dgm:spPr/>
    </dgm:pt>
    <dgm:pt modelId="{BC5A6FCC-61C7-8243-94CD-F6BC493ABAB2}" type="pres">
      <dgm:prSet presAssocID="{311A8E6E-F830-4DBA-80A2-F428EA217ECE}" presName="hierChild2" presStyleCnt="0"/>
      <dgm:spPr/>
    </dgm:pt>
    <dgm:pt modelId="{0827C161-EB97-274D-8349-6767F4EDA996}" type="pres">
      <dgm:prSet presAssocID="{5ADBF0A9-78DD-4B46-A6C8-0119B79F598F}" presName="hierRoot1" presStyleCnt="0"/>
      <dgm:spPr/>
    </dgm:pt>
    <dgm:pt modelId="{448611CE-68BA-D14E-A5D1-25DF5E47AC44}" type="pres">
      <dgm:prSet presAssocID="{5ADBF0A9-78DD-4B46-A6C8-0119B79F598F}" presName="composite" presStyleCnt="0"/>
      <dgm:spPr/>
    </dgm:pt>
    <dgm:pt modelId="{D6D4165D-A15F-8E44-8483-3519B8E04FB7}" type="pres">
      <dgm:prSet presAssocID="{5ADBF0A9-78DD-4B46-A6C8-0119B79F598F}" presName="background" presStyleLbl="node0" presStyleIdx="2" presStyleCnt="3"/>
      <dgm:spPr/>
    </dgm:pt>
    <dgm:pt modelId="{1B84A6B0-7284-2F45-9282-74E3B326D912}" type="pres">
      <dgm:prSet presAssocID="{5ADBF0A9-78DD-4B46-A6C8-0119B79F598F}" presName="text" presStyleLbl="fgAcc0" presStyleIdx="2" presStyleCnt="3">
        <dgm:presLayoutVars>
          <dgm:chPref val="3"/>
        </dgm:presLayoutVars>
      </dgm:prSet>
      <dgm:spPr/>
    </dgm:pt>
    <dgm:pt modelId="{00762834-1D57-EE49-A899-6241EED7667A}" type="pres">
      <dgm:prSet presAssocID="{5ADBF0A9-78DD-4B46-A6C8-0119B79F598F}" presName="hierChild2" presStyleCnt="0"/>
      <dgm:spPr/>
    </dgm:pt>
  </dgm:ptLst>
  <dgm:cxnLst>
    <dgm:cxn modelId="{4011111C-0DD7-4498-A2F7-ACE6975E37FA}" srcId="{E9FD3CDD-A68D-4402-B846-38CC21A47058}" destId="{311A8E6E-F830-4DBA-80A2-F428EA217ECE}" srcOrd="1" destOrd="0" parTransId="{8B153A47-DD8F-4FDC-A104-FD6AE6B488C4}" sibTransId="{604C8148-75F4-4382-A831-FA062DC8641A}"/>
    <dgm:cxn modelId="{41BC2622-ED3D-7A49-8D83-9F58D17BFD29}" type="presOf" srcId="{311A8E6E-F830-4DBA-80A2-F428EA217ECE}" destId="{1BC58C1D-02C3-634E-A233-ADAD45998348}" srcOrd="0" destOrd="0" presId="urn:microsoft.com/office/officeart/2005/8/layout/hierarchy1"/>
    <dgm:cxn modelId="{0F9F5639-46EB-5045-8084-00CAAF8D0773}" type="presOf" srcId="{EC28AB78-A41A-4267-8C9A-910134964647}" destId="{1DC02FE8-91B3-034D-84C9-220BD4A96088}" srcOrd="0" destOrd="0" presId="urn:microsoft.com/office/officeart/2005/8/layout/hierarchy1"/>
    <dgm:cxn modelId="{B1E8723B-1451-4400-9C3D-7C6C57DF072E}" srcId="{E9FD3CDD-A68D-4402-B846-38CC21A47058}" destId="{EC28AB78-A41A-4267-8C9A-910134964647}" srcOrd="0" destOrd="0" parTransId="{16A66D6E-9907-44F5-BDA1-55F807257350}" sibTransId="{EFA6925A-1ABB-4733-8DF1-85FFDF4A0E8E}"/>
    <dgm:cxn modelId="{C81C729E-7DED-AA45-BD50-1D93B25B603B}" type="presOf" srcId="{5ADBF0A9-78DD-4B46-A6C8-0119B79F598F}" destId="{1B84A6B0-7284-2F45-9282-74E3B326D912}" srcOrd="0" destOrd="0" presId="urn:microsoft.com/office/officeart/2005/8/layout/hierarchy1"/>
    <dgm:cxn modelId="{FF94BAB3-F89D-4D91-A535-11AB33E73D02}" srcId="{E9FD3CDD-A68D-4402-B846-38CC21A47058}" destId="{5ADBF0A9-78DD-4B46-A6C8-0119B79F598F}" srcOrd="2" destOrd="0" parTransId="{6FBBE66C-D08D-49DA-A8DF-DEB76DD1CB52}" sibTransId="{41ABBA31-C3A4-4ADC-B3F0-B15F018DCCA7}"/>
    <dgm:cxn modelId="{A7A8C2B6-DB95-884E-B1D0-8AC15E6FE8BE}" type="presOf" srcId="{E9FD3CDD-A68D-4402-B846-38CC21A47058}" destId="{224E2B3F-2FA0-C24E-BE45-CC8BF8159ED0}" srcOrd="0" destOrd="0" presId="urn:microsoft.com/office/officeart/2005/8/layout/hierarchy1"/>
    <dgm:cxn modelId="{73594692-15B3-244A-8A69-B4905FF50695}" type="presParOf" srcId="{224E2B3F-2FA0-C24E-BE45-CC8BF8159ED0}" destId="{7E63BB9F-A944-9C42-94BC-904B978CAB84}" srcOrd="0" destOrd="0" presId="urn:microsoft.com/office/officeart/2005/8/layout/hierarchy1"/>
    <dgm:cxn modelId="{E7E9934A-8864-414A-8DF4-61C5AD56FDD7}" type="presParOf" srcId="{7E63BB9F-A944-9C42-94BC-904B978CAB84}" destId="{E386F7EF-4F43-B641-AF3E-528A4FDA21A3}" srcOrd="0" destOrd="0" presId="urn:microsoft.com/office/officeart/2005/8/layout/hierarchy1"/>
    <dgm:cxn modelId="{2D3AFB20-13FE-FC40-B4A3-C72916CFF543}" type="presParOf" srcId="{E386F7EF-4F43-B641-AF3E-528A4FDA21A3}" destId="{9E6BE3B0-FE04-FA42-B3C1-D6AA7495688B}" srcOrd="0" destOrd="0" presId="urn:microsoft.com/office/officeart/2005/8/layout/hierarchy1"/>
    <dgm:cxn modelId="{FB8DFEB2-7470-6C43-AAEC-A859AC577663}" type="presParOf" srcId="{E386F7EF-4F43-B641-AF3E-528A4FDA21A3}" destId="{1DC02FE8-91B3-034D-84C9-220BD4A96088}" srcOrd="1" destOrd="0" presId="urn:microsoft.com/office/officeart/2005/8/layout/hierarchy1"/>
    <dgm:cxn modelId="{FA319AD5-C07E-FE46-92A8-826D7E8F28A1}" type="presParOf" srcId="{7E63BB9F-A944-9C42-94BC-904B978CAB84}" destId="{9EF071D0-C7D9-1C43-ACB7-A8C3522ABB00}" srcOrd="1" destOrd="0" presId="urn:microsoft.com/office/officeart/2005/8/layout/hierarchy1"/>
    <dgm:cxn modelId="{2D005F12-55B3-CE4F-8F9C-8B3484C4BA54}" type="presParOf" srcId="{224E2B3F-2FA0-C24E-BE45-CC8BF8159ED0}" destId="{3B58B954-593E-C04C-955E-84BA683CBCA9}" srcOrd="1" destOrd="0" presId="urn:microsoft.com/office/officeart/2005/8/layout/hierarchy1"/>
    <dgm:cxn modelId="{1F6734F7-1120-0F44-A3AC-508E7DD38735}" type="presParOf" srcId="{3B58B954-593E-C04C-955E-84BA683CBCA9}" destId="{C66453E3-F937-0C4D-AD98-9877998D4A69}" srcOrd="0" destOrd="0" presId="urn:microsoft.com/office/officeart/2005/8/layout/hierarchy1"/>
    <dgm:cxn modelId="{06FF9388-4ABB-3646-BB6C-919B57B53120}" type="presParOf" srcId="{C66453E3-F937-0C4D-AD98-9877998D4A69}" destId="{D94F9336-3695-BB45-945C-35971533DD62}" srcOrd="0" destOrd="0" presId="urn:microsoft.com/office/officeart/2005/8/layout/hierarchy1"/>
    <dgm:cxn modelId="{27B05DD1-DCD5-CC46-B42F-B514D002F792}" type="presParOf" srcId="{C66453E3-F937-0C4D-AD98-9877998D4A69}" destId="{1BC58C1D-02C3-634E-A233-ADAD45998348}" srcOrd="1" destOrd="0" presId="urn:microsoft.com/office/officeart/2005/8/layout/hierarchy1"/>
    <dgm:cxn modelId="{B2D30642-BD48-2C45-835F-7CEBFE4A70A4}" type="presParOf" srcId="{3B58B954-593E-C04C-955E-84BA683CBCA9}" destId="{BC5A6FCC-61C7-8243-94CD-F6BC493ABAB2}" srcOrd="1" destOrd="0" presId="urn:microsoft.com/office/officeart/2005/8/layout/hierarchy1"/>
    <dgm:cxn modelId="{89E9C1B9-DE13-D94E-8FDB-4C4BA9A8A6C9}" type="presParOf" srcId="{224E2B3F-2FA0-C24E-BE45-CC8BF8159ED0}" destId="{0827C161-EB97-274D-8349-6767F4EDA996}" srcOrd="2" destOrd="0" presId="urn:microsoft.com/office/officeart/2005/8/layout/hierarchy1"/>
    <dgm:cxn modelId="{80C59178-2DA2-AF40-99B2-064FFBB8EC6C}" type="presParOf" srcId="{0827C161-EB97-274D-8349-6767F4EDA996}" destId="{448611CE-68BA-D14E-A5D1-25DF5E47AC44}" srcOrd="0" destOrd="0" presId="urn:microsoft.com/office/officeart/2005/8/layout/hierarchy1"/>
    <dgm:cxn modelId="{97226F1D-1C54-F944-AE4B-F79092398847}" type="presParOf" srcId="{448611CE-68BA-D14E-A5D1-25DF5E47AC44}" destId="{D6D4165D-A15F-8E44-8483-3519B8E04FB7}" srcOrd="0" destOrd="0" presId="urn:microsoft.com/office/officeart/2005/8/layout/hierarchy1"/>
    <dgm:cxn modelId="{027A5993-84BF-C04F-833F-3A4A303D9CD7}" type="presParOf" srcId="{448611CE-68BA-D14E-A5D1-25DF5E47AC44}" destId="{1B84A6B0-7284-2F45-9282-74E3B326D912}" srcOrd="1" destOrd="0" presId="urn:microsoft.com/office/officeart/2005/8/layout/hierarchy1"/>
    <dgm:cxn modelId="{D277E236-5137-5C4E-8908-FAB7E638AE7C}" type="presParOf" srcId="{0827C161-EB97-274D-8349-6767F4EDA996}" destId="{00762834-1D57-EE49-A899-6241EED7667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DB9845-D55A-464C-B04B-661F3B337BF3}"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C711DED-02EA-4880-9621-8827B5B87B2B}">
      <dgm:prSet/>
      <dgm:spPr/>
      <dgm:t>
        <a:bodyPr/>
        <a:lstStyle/>
        <a:p>
          <a:r>
            <a:rPr lang="fr-FR" dirty="0"/>
            <a:t>Dire la consigne, l’expliquer en montrant devant les élèves.</a:t>
          </a:r>
          <a:endParaRPr lang="en-US" dirty="0"/>
        </a:p>
      </dgm:t>
    </dgm:pt>
    <dgm:pt modelId="{6C8CE186-B8BC-45FD-A7C9-16FDB56AD114}" type="parTrans" cxnId="{0A6C7CE1-A8DE-478E-B677-CD02AAE7066D}">
      <dgm:prSet/>
      <dgm:spPr/>
      <dgm:t>
        <a:bodyPr/>
        <a:lstStyle/>
        <a:p>
          <a:endParaRPr lang="en-US"/>
        </a:p>
      </dgm:t>
    </dgm:pt>
    <dgm:pt modelId="{F93ACF38-0A07-4E49-9859-E71D7BC3424B}" type="sibTrans" cxnId="{0A6C7CE1-A8DE-478E-B677-CD02AAE7066D}">
      <dgm:prSet/>
      <dgm:spPr/>
      <dgm:t>
        <a:bodyPr/>
        <a:lstStyle/>
        <a:p>
          <a:endParaRPr lang="en-US"/>
        </a:p>
      </dgm:t>
    </dgm:pt>
    <dgm:pt modelId="{3683D6CC-5D02-418D-948D-716BFC59214E}">
      <dgm:prSet/>
      <dgm:spPr/>
      <dgm:t>
        <a:bodyPr/>
        <a:lstStyle/>
        <a:p>
          <a:r>
            <a:rPr lang="fr-FR" dirty="0"/>
            <a:t>S’assurer de la compréhension de la consigne : faire reformuler.</a:t>
          </a:r>
          <a:endParaRPr lang="en-US" dirty="0"/>
        </a:p>
      </dgm:t>
    </dgm:pt>
    <dgm:pt modelId="{943EA0F7-CBDC-45D9-89ED-AAA182EE31EA}" type="parTrans" cxnId="{E0819D59-E8A8-4921-ACEE-2CF40EED204D}">
      <dgm:prSet/>
      <dgm:spPr/>
      <dgm:t>
        <a:bodyPr/>
        <a:lstStyle/>
        <a:p>
          <a:endParaRPr lang="en-US"/>
        </a:p>
      </dgm:t>
    </dgm:pt>
    <dgm:pt modelId="{C9027E16-953C-44BE-8AA1-6541E6AC27FC}" type="sibTrans" cxnId="{E0819D59-E8A8-4921-ACEE-2CF40EED204D}">
      <dgm:prSet/>
      <dgm:spPr/>
      <dgm:t>
        <a:bodyPr/>
        <a:lstStyle/>
        <a:p>
          <a:endParaRPr lang="en-US"/>
        </a:p>
      </dgm:t>
    </dgm:pt>
    <dgm:pt modelId="{1C7C53C9-5FAD-482A-9D63-00E7927282DA}">
      <dgm:prSet/>
      <dgm:spPr/>
      <dgm:t>
        <a:bodyPr/>
        <a:lstStyle/>
        <a:p>
          <a:r>
            <a:rPr lang="fr-FR"/>
            <a:t>Mobiliser le langage en situation.</a:t>
          </a:r>
          <a:endParaRPr lang="en-US"/>
        </a:p>
      </dgm:t>
    </dgm:pt>
    <dgm:pt modelId="{C4371468-A4AE-4391-B4C9-BB9B53EC3F65}" type="parTrans" cxnId="{C44AEB1E-F229-41EA-85D5-94DD0B52C119}">
      <dgm:prSet/>
      <dgm:spPr/>
      <dgm:t>
        <a:bodyPr/>
        <a:lstStyle/>
        <a:p>
          <a:endParaRPr lang="en-US"/>
        </a:p>
      </dgm:t>
    </dgm:pt>
    <dgm:pt modelId="{9B4E8F3A-56F5-469F-A267-E2E8E76254DF}" type="sibTrans" cxnId="{C44AEB1E-F229-41EA-85D5-94DD0B52C119}">
      <dgm:prSet/>
      <dgm:spPr/>
      <dgm:t>
        <a:bodyPr/>
        <a:lstStyle/>
        <a:p>
          <a:endParaRPr lang="en-US"/>
        </a:p>
      </dgm:t>
    </dgm:pt>
    <dgm:pt modelId="{4CDD72ED-F669-4C9E-8128-7C2B64C5C428}">
      <dgm:prSet/>
      <dgm:spPr/>
      <dgm:t>
        <a:bodyPr/>
        <a:lstStyle/>
        <a:p>
          <a:r>
            <a:rPr lang="fr-FR"/>
            <a:t>Observer, guider, verbaliser les actions des élèves.</a:t>
          </a:r>
          <a:endParaRPr lang="en-US"/>
        </a:p>
      </dgm:t>
    </dgm:pt>
    <dgm:pt modelId="{A3D1D783-F7FE-4005-B4F0-C89473C1F98F}" type="parTrans" cxnId="{F94DD65F-3831-453E-B5A0-02F333A53AA7}">
      <dgm:prSet/>
      <dgm:spPr/>
      <dgm:t>
        <a:bodyPr/>
        <a:lstStyle/>
        <a:p>
          <a:endParaRPr lang="en-US"/>
        </a:p>
      </dgm:t>
    </dgm:pt>
    <dgm:pt modelId="{76338212-54AD-4B5A-A8A0-D0E29F8901BC}" type="sibTrans" cxnId="{F94DD65F-3831-453E-B5A0-02F333A53AA7}">
      <dgm:prSet/>
      <dgm:spPr/>
      <dgm:t>
        <a:bodyPr/>
        <a:lstStyle/>
        <a:p>
          <a:endParaRPr lang="en-US"/>
        </a:p>
      </dgm:t>
    </dgm:pt>
    <dgm:pt modelId="{280B046D-C8C1-4683-909B-3852BF600EED}">
      <dgm:prSet/>
      <dgm:spPr/>
      <dgm:t>
        <a:bodyPr/>
        <a:lstStyle/>
        <a:p>
          <a:r>
            <a:rPr lang="fr-FR"/>
            <a:t>Corriger les gestes inadaptés, encourager.</a:t>
          </a:r>
          <a:endParaRPr lang="en-US"/>
        </a:p>
      </dgm:t>
    </dgm:pt>
    <dgm:pt modelId="{CA663787-2122-4959-9747-07B1D3E08EB8}" type="parTrans" cxnId="{3CA58530-F183-4433-A4F3-1A9D08503BF8}">
      <dgm:prSet/>
      <dgm:spPr/>
      <dgm:t>
        <a:bodyPr/>
        <a:lstStyle/>
        <a:p>
          <a:endParaRPr lang="en-US"/>
        </a:p>
      </dgm:t>
    </dgm:pt>
    <dgm:pt modelId="{6BACC5EC-69A7-4C7C-82CE-F8DBB9BA785E}" type="sibTrans" cxnId="{3CA58530-F183-4433-A4F3-1A9D08503BF8}">
      <dgm:prSet/>
      <dgm:spPr/>
      <dgm:t>
        <a:bodyPr/>
        <a:lstStyle/>
        <a:p>
          <a:endParaRPr lang="en-US"/>
        </a:p>
      </dgm:t>
    </dgm:pt>
    <dgm:pt modelId="{A5752005-0420-4EAE-A2D3-C14B36329179}">
      <dgm:prSet/>
      <dgm:spPr/>
      <dgm:t>
        <a:bodyPr/>
        <a:lstStyle/>
        <a:p>
          <a:r>
            <a:rPr lang="fr-FR"/>
            <a:t>Valoriser les productions.</a:t>
          </a:r>
          <a:endParaRPr lang="en-US"/>
        </a:p>
      </dgm:t>
    </dgm:pt>
    <dgm:pt modelId="{AEB90277-A261-4BE3-96BF-612F7984DFF5}" type="parTrans" cxnId="{3E2E5659-7BB7-424A-B678-29F8C3589011}">
      <dgm:prSet/>
      <dgm:spPr/>
      <dgm:t>
        <a:bodyPr/>
        <a:lstStyle/>
        <a:p>
          <a:endParaRPr lang="en-US"/>
        </a:p>
      </dgm:t>
    </dgm:pt>
    <dgm:pt modelId="{6BE964DD-5A6B-4B01-8A3E-70DBEF079C4E}" type="sibTrans" cxnId="{3E2E5659-7BB7-424A-B678-29F8C3589011}">
      <dgm:prSet/>
      <dgm:spPr/>
      <dgm:t>
        <a:bodyPr/>
        <a:lstStyle/>
        <a:p>
          <a:endParaRPr lang="en-US"/>
        </a:p>
      </dgm:t>
    </dgm:pt>
    <dgm:pt modelId="{2D2098DB-925A-41E8-8DDE-DC6E2A3FB08F}">
      <dgm:prSet/>
      <dgm:spPr/>
      <dgm:t>
        <a:bodyPr/>
        <a:lstStyle/>
        <a:p>
          <a:r>
            <a:rPr lang="fr-FR"/>
            <a:t>Évaluer les progrès</a:t>
          </a:r>
          <a:endParaRPr lang="en-US"/>
        </a:p>
      </dgm:t>
    </dgm:pt>
    <dgm:pt modelId="{19A5393F-91FD-44AF-BEC3-E42B0E23E4C6}" type="parTrans" cxnId="{9C1224F6-0906-407E-B16B-8A6A52B81FD3}">
      <dgm:prSet/>
      <dgm:spPr/>
      <dgm:t>
        <a:bodyPr/>
        <a:lstStyle/>
        <a:p>
          <a:endParaRPr lang="en-US"/>
        </a:p>
      </dgm:t>
    </dgm:pt>
    <dgm:pt modelId="{4BCDC424-BA74-4AE5-BED6-7525AB309AC4}" type="sibTrans" cxnId="{9C1224F6-0906-407E-B16B-8A6A52B81FD3}">
      <dgm:prSet/>
      <dgm:spPr/>
      <dgm:t>
        <a:bodyPr/>
        <a:lstStyle/>
        <a:p>
          <a:endParaRPr lang="en-US"/>
        </a:p>
      </dgm:t>
    </dgm:pt>
    <dgm:pt modelId="{89338F23-F458-444B-9A2C-E317724B2B88}" type="pres">
      <dgm:prSet presAssocID="{D3DB9845-D55A-464C-B04B-661F3B337BF3}" presName="Name0" presStyleCnt="0">
        <dgm:presLayoutVars>
          <dgm:dir/>
          <dgm:resizeHandles val="exact"/>
        </dgm:presLayoutVars>
      </dgm:prSet>
      <dgm:spPr/>
    </dgm:pt>
    <dgm:pt modelId="{668191A3-2393-FA49-9D91-05E51486CADF}" type="pres">
      <dgm:prSet presAssocID="{6C711DED-02EA-4880-9621-8827B5B87B2B}" presName="node" presStyleLbl="node1" presStyleIdx="0" presStyleCnt="7">
        <dgm:presLayoutVars>
          <dgm:bulletEnabled val="1"/>
        </dgm:presLayoutVars>
      </dgm:prSet>
      <dgm:spPr/>
    </dgm:pt>
    <dgm:pt modelId="{276A9FE4-04D2-4340-BA04-8933C96FE2FB}" type="pres">
      <dgm:prSet presAssocID="{F93ACF38-0A07-4E49-9859-E71D7BC3424B}" presName="sibTrans" presStyleLbl="sibTrans1D1" presStyleIdx="0" presStyleCnt="6"/>
      <dgm:spPr/>
    </dgm:pt>
    <dgm:pt modelId="{6353C1FF-0AA2-2241-BC2D-D48FD8A8028A}" type="pres">
      <dgm:prSet presAssocID="{F93ACF38-0A07-4E49-9859-E71D7BC3424B}" presName="connectorText" presStyleLbl="sibTrans1D1" presStyleIdx="0" presStyleCnt="6"/>
      <dgm:spPr/>
    </dgm:pt>
    <dgm:pt modelId="{57B0405D-9980-1349-BFC1-F741CF2C8C7B}" type="pres">
      <dgm:prSet presAssocID="{3683D6CC-5D02-418D-948D-716BFC59214E}" presName="node" presStyleLbl="node1" presStyleIdx="1" presStyleCnt="7">
        <dgm:presLayoutVars>
          <dgm:bulletEnabled val="1"/>
        </dgm:presLayoutVars>
      </dgm:prSet>
      <dgm:spPr/>
    </dgm:pt>
    <dgm:pt modelId="{03663161-AA14-474E-A330-C747EFBBE9E2}" type="pres">
      <dgm:prSet presAssocID="{C9027E16-953C-44BE-8AA1-6541E6AC27FC}" presName="sibTrans" presStyleLbl="sibTrans1D1" presStyleIdx="1" presStyleCnt="6"/>
      <dgm:spPr/>
    </dgm:pt>
    <dgm:pt modelId="{BAC72106-6E1F-3940-8F31-2BB3D1C12AE0}" type="pres">
      <dgm:prSet presAssocID="{C9027E16-953C-44BE-8AA1-6541E6AC27FC}" presName="connectorText" presStyleLbl="sibTrans1D1" presStyleIdx="1" presStyleCnt="6"/>
      <dgm:spPr/>
    </dgm:pt>
    <dgm:pt modelId="{8583C1EE-6CD1-6747-9A51-8A9336703BE8}" type="pres">
      <dgm:prSet presAssocID="{1C7C53C9-5FAD-482A-9D63-00E7927282DA}" presName="node" presStyleLbl="node1" presStyleIdx="2" presStyleCnt="7">
        <dgm:presLayoutVars>
          <dgm:bulletEnabled val="1"/>
        </dgm:presLayoutVars>
      </dgm:prSet>
      <dgm:spPr/>
    </dgm:pt>
    <dgm:pt modelId="{ADF5C007-44A2-EE44-87B8-C2A4B8C68B4F}" type="pres">
      <dgm:prSet presAssocID="{9B4E8F3A-56F5-469F-A267-E2E8E76254DF}" presName="sibTrans" presStyleLbl="sibTrans1D1" presStyleIdx="2" presStyleCnt="6"/>
      <dgm:spPr/>
    </dgm:pt>
    <dgm:pt modelId="{1205E73E-760E-5845-A576-3EC516630F60}" type="pres">
      <dgm:prSet presAssocID="{9B4E8F3A-56F5-469F-A267-E2E8E76254DF}" presName="connectorText" presStyleLbl="sibTrans1D1" presStyleIdx="2" presStyleCnt="6"/>
      <dgm:spPr/>
    </dgm:pt>
    <dgm:pt modelId="{007E7FAF-0B65-154B-B01C-95A7F721FEF0}" type="pres">
      <dgm:prSet presAssocID="{4CDD72ED-F669-4C9E-8128-7C2B64C5C428}" presName="node" presStyleLbl="node1" presStyleIdx="3" presStyleCnt="7">
        <dgm:presLayoutVars>
          <dgm:bulletEnabled val="1"/>
        </dgm:presLayoutVars>
      </dgm:prSet>
      <dgm:spPr/>
    </dgm:pt>
    <dgm:pt modelId="{2F71CD7D-4B72-6146-AF7D-CE1AD216028E}" type="pres">
      <dgm:prSet presAssocID="{76338212-54AD-4B5A-A8A0-D0E29F8901BC}" presName="sibTrans" presStyleLbl="sibTrans1D1" presStyleIdx="3" presStyleCnt="6"/>
      <dgm:spPr/>
    </dgm:pt>
    <dgm:pt modelId="{0EB3B815-98FB-4248-9ED2-EF9D9DF3691C}" type="pres">
      <dgm:prSet presAssocID="{76338212-54AD-4B5A-A8A0-D0E29F8901BC}" presName="connectorText" presStyleLbl="sibTrans1D1" presStyleIdx="3" presStyleCnt="6"/>
      <dgm:spPr/>
    </dgm:pt>
    <dgm:pt modelId="{B85AD44D-64E0-AB4B-8ABA-2E321FD6137B}" type="pres">
      <dgm:prSet presAssocID="{280B046D-C8C1-4683-909B-3852BF600EED}" presName="node" presStyleLbl="node1" presStyleIdx="4" presStyleCnt="7">
        <dgm:presLayoutVars>
          <dgm:bulletEnabled val="1"/>
        </dgm:presLayoutVars>
      </dgm:prSet>
      <dgm:spPr/>
    </dgm:pt>
    <dgm:pt modelId="{1CBB1B0A-F7C0-F04E-9A94-9BBDEB0DD728}" type="pres">
      <dgm:prSet presAssocID="{6BACC5EC-69A7-4C7C-82CE-F8DBB9BA785E}" presName="sibTrans" presStyleLbl="sibTrans1D1" presStyleIdx="4" presStyleCnt="6"/>
      <dgm:spPr/>
    </dgm:pt>
    <dgm:pt modelId="{E34DC948-A39A-434B-8569-CDA8D90FB542}" type="pres">
      <dgm:prSet presAssocID="{6BACC5EC-69A7-4C7C-82CE-F8DBB9BA785E}" presName="connectorText" presStyleLbl="sibTrans1D1" presStyleIdx="4" presStyleCnt="6"/>
      <dgm:spPr/>
    </dgm:pt>
    <dgm:pt modelId="{29C147FD-0284-284A-8960-CE61F25C1A6B}" type="pres">
      <dgm:prSet presAssocID="{A5752005-0420-4EAE-A2D3-C14B36329179}" presName="node" presStyleLbl="node1" presStyleIdx="5" presStyleCnt="7">
        <dgm:presLayoutVars>
          <dgm:bulletEnabled val="1"/>
        </dgm:presLayoutVars>
      </dgm:prSet>
      <dgm:spPr/>
    </dgm:pt>
    <dgm:pt modelId="{7DB4BD9C-4FB2-EB4E-976F-4B220356960F}" type="pres">
      <dgm:prSet presAssocID="{6BE964DD-5A6B-4B01-8A3E-70DBEF079C4E}" presName="sibTrans" presStyleLbl="sibTrans1D1" presStyleIdx="5" presStyleCnt="6"/>
      <dgm:spPr/>
    </dgm:pt>
    <dgm:pt modelId="{F36E34A9-9B96-B640-A2FD-F43BBE40ECDA}" type="pres">
      <dgm:prSet presAssocID="{6BE964DD-5A6B-4B01-8A3E-70DBEF079C4E}" presName="connectorText" presStyleLbl="sibTrans1D1" presStyleIdx="5" presStyleCnt="6"/>
      <dgm:spPr/>
    </dgm:pt>
    <dgm:pt modelId="{9C87D611-AD0A-1E42-8095-3288E5221F3A}" type="pres">
      <dgm:prSet presAssocID="{2D2098DB-925A-41E8-8DDE-DC6E2A3FB08F}" presName="node" presStyleLbl="node1" presStyleIdx="6" presStyleCnt="7">
        <dgm:presLayoutVars>
          <dgm:bulletEnabled val="1"/>
        </dgm:presLayoutVars>
      </dgm:prSet>
      <dgm:spPr/>
    </dgm:pt>
  </dgm:ptLst>
  <dgm:cxnLst>
    <dgm:cxn modelId="{BF535F1D-FAFF-1246-9B68-2ECD32E8F77E}" type="presOf" srcId="{F93ACF38-0A07-4E49-9859-E71D7BC3424B}" destId="{276A9FE4-04D2-4340-BA04-8933C96FE2FB}" srcOrd="0" destOrd="0" presId="urn:microsoft.com/office/officeart/2016/7/layout/RepeatingBendingProcessNew"/>
    <dgm:cxn modelId="{C613841E-67C1-D349-B9EF-BDB5733461EC}" type="presOf" srcId="{6BACC5EC-69A7-4C7C-82CE-F8DBB9BA785E}" destId="{1CBB1B0A-F7C0-F04E-9A94-9BBDEB0DD728}" srcOrd="0" destOrd="0" presId="urn:microsoft.com/office/officeart/2016/7/layout/RepeatingBendingProcessNew"/>
    <dgm:cxn modelId="{C44AEB1E-F229-41EA-85D5-94DD0B52C119}" srcId="{D3DB9845-D55A-464C-B04B-661F3B337BF3}" destId="{1C7C53C9-5FAD-482A-9D63-00E7927282DA}" srcOrd="2" destOrd="0" parTransId="{C4371468-A4AE-4391-B4C9-BB9B53EC3F65}" sibTransId="{9B4E8F3A-56F5-469F-A267-E2E8E76254DF}"/>
    <dgm:cxn modelId="{248D2525-D066-4B44-8CBA-05801B0EFE95}" type="presOf" srcId="{280B046D-C8C1-4683-909B-3852BF600EED}" destId="{B85AD44D-64E0-AB4B-8ABA-2E321FD6137B}" srcOrd="0" destOrd="0" presId="urn:microsoft.com/office/officeart/2016/7/layout/RepeatingBendingProcessNew"/>
    <dgm:cxn modelId="{81915C26-293A-7F4D-97CA-421190A483D3}" type="presOf" srcId="{6BE964DD-5A6B-4B01-8A3E-70DBEF079C4E}" destId="{F36E34A9-9B96-B640-A2FD-F43BBE40ECDA}" srcOrd="1" destOrd="0" presId="urn:microsoft.com/office/officeart/2016/7/layout/RepeatingBendingProcessNew"/>
    <dgm:cxn modelId="{3CA58530-F183-4433-A4F3-1A9D08503BF8}" srcId="{D3DB9845-D55A-464C-B04B-661F3B337BF3}" destId="{280B046D-C8C1-4683-909B-3852BF600EED}" srcOrd="4" destOrd="0" parTransId="{CA663787-2122-4959-9747-07B1D3E08EB8}" sibTransId="{6BACC5EC-69A7-4C7C-82CE-F8DBB9BA785E}"/>
    <dgm:cxn modelId="{64D18E38-A37B-D247-9182-7EE869A309D9}" type="presOf" srcId="{A5752005-0420-4EAE-A2D3-C14B36329179}" destId="{29C147FD-0284-284A-8960-CE61F25C1A6B}" srcOrd="0" destOrd="0" presId="urn:microsoft.com/office/officeart/2016/7/layout/RepeatingBendingProcessNew"/>
    <dgm:cxn modelId="{7D101F51-E813-BC4A-BB66-928699346BAA}" type="presOf" srcId="{76338212-54AD-4B5A-A8A0-D0E29F8901BC}" destId="{2F71CD7D-4B72-6146-AF7D-CE1AD216028E}" srcOrd="0" destOrd="0" presId="urn:microsoft.com/office/officeart/2016/7/layout/RepeatingBendingProcessNew"/>
    <dgm:cxn modelId="{3E2E5659-7BB7-424A-B678-29F8C3589011}" srcId="{D3DB9845-D55A-464C-B04B-661F3B337BF3}" destId="{A5752005-0420-4EAE-A2D3-C14B36329179}" srcOrd="5" destOrd="0" parTransId="{AEB90277-A261-4BE3-96BF-612F7984DFF5}" sibTransId="{6BE964DD-5A6B-4B01-8A3E-70DBEF079C4E}"/>
    <dgm:cxn modelId="{E0819D59-E8A8-4921-ACEE-2CF40EED204D}" srcId="{D3DB9845-D55A-464C-B04B-661F3B337BF3}" destId="{3683D6CC-5D02-418D-948D-716BFC59214E}" srcOrd="1" destOrd="0" parTransId="{943EA0F7-CBDC-45D9-89ED-AAA182EE31EA}" sibTransId="{C9027E16-953C-44BE-8AA1-6541E6AC27FC}"/>
    <dgm:cxn modelId="{C244315C-48EF-C641-A058-BCE0F32BDC95}" type="presOf" srcId="{4CDD72ED-F669-4C9E-8128-7C2B64C5C428}" destId="{007E7FAF-0B65-154B-B01C-95A7F721FEF0}" srcOrd="0" destOrd="0" presId="urn:microsoft.com/office/officeart/2016/7/layout/RepeatingBendingProcessNew"/>
    <dgm:cxn modelId="{F94DD65F-3831-453E-B5A0-02F333A53AA7}" srcId="{D3DB9845-D55A-464C-B04B-661F3B337BF3}" destId="{4CDD72ED-F669-4C9E-8128-7C2B64C5C428}" srcOrd="3" destOrd="0" parTransId="{A3D1D783-F7FE-4005-B4F0-C89473C1F98F}" sibTransId="{76338212-54AD-4B5A-A8A0-D0E29F8901BC}"/>
    <dgm:cxn modelId="{8FFF699B-B044-A74A-85A5-967748F0D6F4}" type="presOf" srcId="{6C711DED-02EA-4880-9621-8827B5B87B2B}" destId="{668191A3-2393-FA49-9D91-05E51486CADF}" srcOrd="0" destOrd="0" presId="urn:microsoft.com/office/officeart/2016/7/layout/RepeatingBendingProcessNew"/>
    <dgm:cxn modelId="{C39204A0-EA78-F545-9FE0-41C64DB38206}" type="presOf" srcId="{6BE964DD-5A6B-4B01-8A3E-70DBEF079C4E}" destId="{7DB4BD9C-4FB2-EB4E-976F-4B220356960F}" srcOrd="0" destOrd="0" presId="urn:microsoft.com/office/officeart/2016/7/layout/RepeatingBendingProcessNew"/>
    <dgm:cxn modelId="{9CC317B7-F323-8F40-8BCF-66BD134FF540}" type="presOf" srcId="{6BACC5EC-69A7-4C7C-82CE-F8DBB9BA785E}" destId="{E34DC948-A39A-434B-8569-CDA8D90FB542}" srcOrd="1" destOrd="0" presId="urn:microsoft.com/office/officeart/2016/7/layout/RepeatingBendingProcessNew"/>
    <dgm:cxn modelId="{0EADADBC-1615-8A41-952B-9256B15A1C1C}" type="presOf" srcId="{C9027E16-953C-44BE-8AA1-6541E6AC27FC}" destId="{03663161-AA14-474E-A330-C747EFBBE9E2}" srcOrd="0" destOrd="0" presId="urn:microsoft.com/office/officeart/2016/7/layout/RepeatingBendingProcessNew"/>
    <dgm:cxn modelId="{C08B23DD-1997-1C46-B68B-396FF435A9EF}" type="presOf" srcId="{9B4E8F3A-56F5-469F-A267-E2E8E76254DF}" destId="{1205E73E-760E-5845-A576-3EC516630F60}" srcOrd="1" destOrd="0" presId="urn:microsoft.com/office/officeart/2016/7/layout/RepeatingBendingProcessNew"/>
    <dgm:cxn modelId="{C412F4DE-1581-4849-97B0-F7D953A51A6B}" type="presOf" srcId="{2D2098DB-925A-41E8-8DDE-DC6E2A3FB08F}" destId="{9C87D611-AD0A-1E42-8095-3288E5221F3A}" srcOrd="0" destOrd="0" presId="urn:microsoft.com/office/officeart/2016/7/layout/RepeatingBendingProcessNew"/>
    <dgm:cxn modelId="{12C683E0-7CC2-9545-B6EF-5CD7DCD50841}" type="presOf" srcId="{F93ACF38-0A07-4E49-9859-E71D7BC3424B}" destId="{6353C1FF-0AA2-2241-BC2D-D48FD8A8028A}" srcOrd="1" destOrd="0" presId="urn:microsoft.com/office/officeart/2016/7/layout/RepeatingBendingProcessNew"/>
    <dgm:cxn modelId="{0A6C7CE1-A8DE-478E-B677-CD02AAE7066D}" srcId="{D3DB9845-D55A-464C-B04B-661F3B337BF3}" destId="{6C711DED-02EA-4880-9621-8827B5B87B2B}" srcOrd="0" destOrd="0" parTransId="{6C8CE186-B8BC-45FD-A7C9-16FDB56AD114}" sibTransId="{F93ACF38-0A07-4E49-9859-E71D7BC3424B}"/>
    <dgm:cxn modelId="{6D0221E2-4036-004A-A0C6-34C0FECF1A96}" type="presOf" srcId="{C9027E16-953C-44BE-8AA1-6541E6AC27FC}" destId="{BAC72106-6E1F-3940-8F31-2BB3D1C12AE0}" srcOrd="1" destOrd="0" presId="urn:microsoft.com/office/officeart/2016/7/layout/RepeatingBendingProcessNew"/>
    <dgm:cxn modelId="{FAA123E7-1FDA-5E4B-8B80-531F2D84D616}" type="presOf" srcId="{3683D6CC-5D02-418D-948D-716BFC59214E}" destId="{57B0405D-9980-1349-BFC1-F741CF2C8C7B}" srcOrd="0" destOrd="0" presId="urn:microsoft.com/office/officeart/2016/7/layout/RepeatingBendingProcessNew"/>
    <dgm:cxn modelId="{8AD51CEC-583B-7247-B12D-D7DEB9F6F806}" type="presOf" srcId="{1C7C53C9-5FAD-482A-9D63-00E7927282DA}" destId="{8583C1EE-6CD1-6747-9A51-8A9336703BE8}" srcOrd="0" destOrd="0" presId="urn:microsoft.com/office/officeart/2016/7/layout/RepeatingBendingProcessNew"/>
    <dgm:cxn modelId="{A0EB10F0-D3BD-D348-A5EF-26FA46B491C5}" type="presOf" srcId="{D3DB9845-D55A-464C-B04B-661F3B337BF3}" destId="{89338F23-F458-444B-9A2C-E317724B2B88}" srcOrd="0" destOrd="0" presId="urn:microsoft.com/office/officeart/2016/7/layout/RepeatingBendingProcessNew"/>
    <dgm:cxn modelId="{3F4337F0-58C8-874B-9D95-99C57D714A89}" type="presOf" srcId="{76338212-54AD-4B5A-A8A0-D0E29F8901BC}" destId="{0EB3B815-98FB-4248-9ED2-EF9D9DF3691C}" srcOrd="1" destOrd="0" presId="urn:microsoft.com/office/officeart/2016/7/layout/RepeatingBendingProcessNew"/>
    <dgm:cxn modelId="{9C1224F6-0906-407E-B16B-8A6A52B81FD3}" srcId="{D3DB9845-D55A-464C-B04B-661F3B337BF3}" destId="{2D2098DB-925A-41E8-8DDE-DC6E2A3FB08F}" srcOrd="6" destOrd="0" parTransId="{19A5393F-91FD-44AF-BEC3-E42B0E23E4C6}" sibTransId="{4BCDC424-BA74-4AE5-BED6-7525AB309AC4}"/>
    <dgm:cxn modelId="{412B4EFF-74A9-4D4D-9E0E-CAAC5CD82F89}" type="presOf" srcId="{9B4E8F3A-56F5-469F-A267-E2E8E76254DF}" destId="{ADF5C007-44A2-EE44-87B8-C2A4B8C68B4F}" srcOrd="0" destOrd="0" presId="urn:microsoft.com/office/officeart/2016/7/layout/RepeatingBendingProcessNew"/>
    <dgm:cxn modelId="{E6F4416C-CE33-384E-B9D6-16669A61ABAE}" type="presParOf" srcId="{89338F23-F458-444B-9A2C-E317724B2B88}" destId="{668191A3-2393-FA49-9D91-05E51486CADF}" srcOrd="0" destOrd="0" presId="urn:microsoft.com/office/officeart/2016/7/layout/RepeatingBendingProcessNew"/>
    <dgm:cxn modelId="{D34C29B7-0085-FD43-B1E6-7732A0D2EA21}" type="presParOf" srcId="{89338F23-F458-444B-9A2C-E317724B2B88}" destId="{276A9FE4-04D2-4340-BA04-8933C96FE2FB}" srcOrd="1" destOrd="0" presId="urn:microsoft.com/office/officeart/2016/7/layout/RepeatingBendingProcessNew"/>
    <dgm:cxn modelId="{F8C60EA3-5337-D14D-A5FE-9FF485C3BD24}" type="presParOf" srcId="{276A9FE4-04D2-4340-BA04-8933C96FE2FB}" destId="{6353C1FF-0AA2-2241-BC2D-D48FD8A8028A}" srcOrd="0" destOrd="0" presId="urn:microsoft.com/office/officeart/2016/7/layout/RepeatingBendingProcessNew"/>
    <dgm:cxn modelId="{2E9C2450-A476-5C41-B5B1-C3E2BA884BCD}" type="presParOf" srcId="{89338F23-F458-444B-9A2C-E317724B2B88}" destId="{57B0405D-9980-1349-BFC1-F741CF2C8C7B}" srcOrd="2" destOrd="0" presId="urn:microsoft.com/office/officeart/2016/7/layout/RepeatingBendingProcessNew"/>
    <dgm:cxn modelId="{E0BC187D-8B81-F742-BD18-8FD40E2318C5}" type="presParOf" srcId="{89338F23-F458-444B-9A2C-E317724B2B88}" destId="{03663161-AA14-474E-A330-C747EFBBE9E2}" srcOrd="3" destOrd="0" presId="urn:microsoft.com/office/officeart/2016/7/layout/RepeatingBendingProcessNew"/>
    <dgm:cxn modelId="{6ADAF4FE-5C38-1B43-B6CE-405CEDAB3AA1}" type="presParOf" srcId="{03663161-AA14-474E-A330-C747EFBBE9E2}" destId="{BAC72106-6E1F-3940-8F31-2BB3D1C12AE0}" srcOrd="0" destOrd="0" presId="urn:microsoft.com/office/officeart/2016/7/layout/RepeatingBendingProcessNew"/>
    <dgm:cxn modelId="{1499416F-C873-EC44-8D80-0A457AB2F77D}" type="presParOf" srcId="{89338F23-F458-444B-9A2C-E317724B2B88}" destId="{8583C1EE-6CD1-6747-9A51-8A9336703BE8}" srcOrd="4" destOrd="0" presId="urn:microsoft.com/office/officeart/2016/7/layout/RepeatingBendingProcessNew"/>
    <dgm:cxn modelId="{D71923FB-D7C0-F949-B0A0-0388917D4FE0}" type="presParOf" srcId="{89338F23-F458-444B-9A2C-E317724B2B88}" destId="{ADF5C007-44A2-EE44-87B8-C2A4B8C68B4F}" srcOrd="5" destOrd="0" presId="urn:microsoft.com/office/officeart/2016/7/layout/RepeatingBendingProcessNew"/>
    <dgm:cxn modelId="{28A3E667-FA3D-E545-A0ED-D1F9C1352306}" type="presParOf" srcId="{ADF5C007-44A2-EE44-87B8-C2A4B8C68B4F}" destId="{1205E73E-760E-5845-A576-3EC516630F60}" srcOrd="0" destOrd="0" presId="urn:microsoft.com/office/officeart/2016/7/layout/RepeatingBendingProcessNew"/>
    <dgm:cxn modelId="{057CE739-D649-6447-B2A9-8DC54D4E9BDE}" type="presParOf" srcId="{89338F23-F458-444B-9A2C-E317724B2B88}" destId="{007E7FAF-0B65-154B-B01C-95A7F721FEF0}" srcOrd="6" destOrd="0" presId="urn:microsoft.com/office/officeart/2016/7/layout/RepeatingBendingProcessNew"/>
    <dgm:cxn modelId="{576FBFC6-807F-A147-9429-A0E853C64798}" type="presParOf" srcId="{89338F23-F458-444B-9A2C-E317724B2B88}" destId="{2F71CD7D-4B72-6146-AF7D-CE1AD216028E}" srcOrd="7" destOrd="0" presId="urn:microsoft.com/office/officeart/2016/7/layout/RepeatingBendingProcessNew"/>
    <dgm:cxn modelId="{B68A7381-1001-4147-9004-A1B03BB69F15}" type="presParOf" srcId="{2F71CD7D-4B72-6146-AF7D-CE1AD216028E}" destId="{0EB3B815-98FB-4248-9ED2-EF9D9DF3691C}" srcOrd="0" destOrd="0" presId="urn:microsoft.com/office/officeart/2016/7/layout/RepeatingBendingProcessNew"/>
    <dgm:cxn modelId="{6E8A122A-9D70-754E-84EB-5A53CD1F91E6}" type="presParOf" srcId="{89338F23-F458-444B-9A2C-E317724B2B88}" destId="{B85AD44D-64E0-AB4B-8ABA-2E321FD6137B}" srcOrd="8" destOrd="0" presId="urn:microsoft.com/office/officeart/2016/7/layout/RepeatingBendingProcessNew"/>
    <dgm:cxn modelId="{D47B84EC-6EC5-0941-9CD5-3B520903843F}" type="presParOf" srcId="{89338F23-F458-444B-9A2C-E317724B2B88}" destId="{1CBB1B0A-F7C0-F04E-9A94-9BBDEB0DD728}" srcOrd="9" destOrd="0" presId="urn:microsoft.com/office/officeart/2016/7/layout/RepeatingBendingProcessNew"/>
    <dgm:cxn modelId="{144219A8-FB98-AA40-BE3F-970D78F0013A}" type="presParOf" srcId="{1CBB1B0A-F7C0-F04E-9A94-9BBDEB0DD728}" destId="{E34DC948-A39A-434B-8569-CDA8D90FB542}" srcOrd="0" destOrd="0" presId="urn:microsoft.com/office/officeart/2016/7/layout/RepeatingBendingProcessNew"/>
    <dgm:cxn modelId="{65DC19F3-3910-5247-8811-CBB5703EA113}" type="presParOf" srcId="{89338F23-F458-444B-9A2C-E317724B2B88}" destId="{29C147FD-0284-284A-8960-CE61F25C1A6B}" srcOrd="10" destOrd="0" presId="urn:microsoft.com/office/officeart/2016/7/layout/RepeatingBendingProcessNew"/>
    <dgm:cxn modelId="{F0286E88-2CC4-EA4F-B76F-F2669AE03C8D}" type="presParOf" srcId="{89338F23-F458-444B-9A2C-E317724B2B88}" destId="{7DB4BD9C-4FB2-EB4E-976F-4B220356960F}" srcOrd="11" destOrd="0" presId="urn:microsoft.com/office/officeart/2016/7/layout/RepeatingBendingProcessNew"/>
    <dgm:cxn modelId="{3B64E938-55B0-0142-A52C-FFA4CD4D03C3}" type="presParOf" srcId="{7DB4BD9C-4FB2-EB4E-976F-4B220356960F}" destId="{F36E34A9-9B96-B640-A2FD-F43BBE40ECDA}" srcOrd="0" destOrd="0" presId="urn:microsoft.com/office/officeart/2016/7/layout/RepeatingBendingProcessNew"/>
    <dgm:cxn modelId="{0B7AA339-4562-7443-9A86-F35F82532F29}" type="presParOf" srcId="{89338F23-F458-444B-9A2C-E317724B2B88}" destId="{9C87D611-AD0A-1E42-8095-3288E5221F3A}"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B62836-5344-4172-BAFE-E2BCC7273C0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E06927B-809B-4CE4-876C-067823908BC2}">
      <dgm:prSet/>
      <dgm:spPr/>
      <dgm:t>
        <a:bodyPr/>
        <a:lstStyle/>
        <a:p>
          <a:r>
            <a:rPr lang="fr-FR" b="1"/>
            <a:t>Enseignement prioritaire</a:t>
          </a:r>
          <a:endParaRPr lang="en-US"/>
        </a:p>
      </dgm:t>
    </dgm:pt>
    <dgm:pt modelId="{E3B44BA5-A13C-450B-9E99-CD00A1A6AAA2}" type="parTrans" cxnId="{ED83EF8A-90EE-4B2A-BADC-E4718EB4A8D0}">
      <dgm:prSet/>
      <dgm:spPr/>
      <dgm:t>
        <a:bodyPr/>
        <a:lstStyle/>
        <a:p>
          <a:endParaRPr lang="en-US"/>
        </a:p>
      </dgm:t>
    </dgm:pt>
    <dgm:pt modelId="{16618457-6213-4812-8FA5-55B256C79E88}" type="sibTrans" cxnId="{ED83EF8A-90EE-4B2A-BADC-E4718EB4A8D0}">
      <dgm:prSet/>
      <dgm:spPr/>
      <dgm:t>
        <a:bodyPr/>
        <a:lstStyle/>
        <a:p>
          <a:endParaRPr lang="en-US"/>
        </a:p>
      </dgm:t>
    </dgm:pt>
    <dgm:pt modelId="{5DC239A7-78B1-415B-87AB-56A2194F7016}">
      <dgm:prSet/>
      <dgm:spPr/>
      <dgm:t>
        <a:bodyPr/>
        <a:lstStyle/>
        <a:p>
          <a:r>
            <a:rPr lang="fr-FR" b="1"/>
            <a:t>Conjoint avec celui de la syntaxe</a:t>
          </a:r>
          <a:endParaRPr lang="en-US"/>
        </a:p>
      </dgm:t>
    </dgm:pt>
    <dgm:pt modelId="{8729835A-1C53-40F4-9DB6-0B5F3F64DBDF}" type="parTrans" cxnId="{E7EF6E12-1722-495E-8D12-1F2E616DB60E}">
      <dgm:prSet/>
      <dgm:spPr/>
      <dgm:t>
        <a:bodyPr/>
        <a:lstStyle/>
        <a:p>
          <a:endParaRPr lang="en-US"/>
        </a:p>
      </dgm:t>
    </dgm:pt>
    <dgm:pt modelId="{5253E10A-9AA1-45A8-8524-38DA5DB1275A}" type="sibTrans" cxnId="{E7EF6E12-1722-495E-8D12-1F2E616DB60E}">
      <dgm:prSet/>
      <dgm:spPr/>
      <dgm:t>
        <a:bodyPr/>
        <a:lstStyle/>
        <a:p>
          <a:endParaRPr lang="en-US"/>
        </a:p>
      </dgm:t>
    </dgm:pt>
    <dgm:pt modelId="{95059ACA-F522-4EB8-A6F9-232BD1FA9F3B}">
      <dgm:prSet/>
      <dgm:spPr/>
      <dgm:t>
        <a:bodyPr/>
        <a:lstStyle/>
        <a:p>
          <a:r>
            <a:rPr lang="fr-FR" b="1"/>
            <a:t>Explicite, progressif, structuré</a:t>
          </a:r>
          <a:endParaRPr lang="en-US"/>
        </a:p>
      </dgm:t>
    </dgm:pt>
    <dgm:pt modelId="{5D3CC3E5-E838-46F0-8676-A0ED8E8C7EAC}" type="parTrans" cxnId="{2AF33F6D-FD55-4525-9E9B-120F1FFC05E6}">
      <dgm:prSet/>
      <dgm:spPr/>
      <dgm:t>
        <a:bodyPr/>
        <a:lstStyle/>
        <a:p>
          <a:endParaRPr lang="en-US"/>
        </a:p>
      </dgm:t>
    </dgm:pt>
    <dgm:pt modelId="{E2DA8BF1-07C1-42C3-A9D8-CD60E6791EC1}" type="sibTrans" cxnId="{2AF33F6D-FD55-4525-9E9B-120F1FFC05E6}">
      <dgm:prSet/>
      <dgm:spPr/>
      <dgm:t>
        <a:bodyPr/>
        <a:lstStyle/>
        <a:p>
          <a:endParaRPr lang="en-US"/>
        </a:p>
      </dgm:t>
    </dgm:pt>
    <dgm:pt modelId="{98AFA496-3993-43D8-9526-9F09B5A8F7EA}">
      <dgm:prSet/>
      <dgm:spPr/>
      <dgm:t>
        <a:bodyPr/>
        <a:lstStyle/>
        <a:p>
          <a:r>
            <a:rPr lang="fr-FR" b="1"/>
            <a:t>Choix des réseaux : univers de référence proche du vécu des élèves et des thématiques dans différents espaces de la classe et situation d’apprentissage</a:t>
          </a:r>
          <a:endParaRPr lang="en-US"/>
        </a:p>
      </dgm:t>
    </dgm:pt>
    <dgm:pt modelId="{362BD7A3-937B-4842-87E6-40BAAA20D6E8}" type="parTrans" cxnId="{40D74580-D446-4F47-80BF-1DD8F5822B18}">
      <dgm:prSet/>
      <dgm:spPr/>
      <dgm:t>
        <a:bodyPr/>
        <a:lstStyle/>
        <a:p>
          <a:endParaRPr lang="en-US"/>
        </a:p>
      </dgm:t>
    </dgm:pt>
    <dgm:pt modelId="{E90C71BE-38B2-4DEF-B21D-BE8122562FBA}" type="sibTrans" cxnId="{40D74580-D446-4F47-80BF-1DD8F5822B18}">
      <dgm:prSet/>
      <dgm:spPr/>
      <dgm:t>
        <a:bodyPr/>
        <a:lstStyle/>
        <a:p>
          <a:endParaRPr lang="en-US"/>
        </a:p>
      </dgm:t>
    </dgm:pt>
    <dgm:pt modelId="{7097E684-3901-48E9-B01D-BC5EF136B23D}">
      <dgm:prSet/>
      <dgm:spPr/>
      <dgm:t>
        <a:bodyPr/>
        <a:lstStyle/>
        <a:p>
          <a:r>
            <a:rPr lang="fr-FR" b="1"/>
            <a:t>Choix des mots relatifs à des critères de fréquence d’usage</a:t>
          </a:r>
          <a:endParaRPr lang="en-US"/>
        </a:p>
      </dgm:t>
    </dgm:pt>
    <dgm:pt modelId="{1C103432-F13C-41D0-8E9B-E7FB260FA089}" type="parTrans" cxnId="{C57AF548-3190-4EF9-97D7-2A4BF7E17B6E}">
      <dgm:prSet/>
      <dgm:spPr/>
      <dgm:t>
        <a:bodyPr/>
        <a:lstStyle/>
        <a:p>
          <a:endParaRPr lang="en-US"/>
        </a:p>
      </dgm:t>
    </dgm:pt>
    <dgm:pt modelId="{7104487C-9BA7-4018-BBBE-B218F7852DBA}" type="sibTrans" cxnId="{C57AF548-3190-4EF9-97D7-2A4BF7E17B6E}">
      <dgm:prSet/>
      <dgm:spPr/>
      <dgm:t>
        <a:bodyPr/>
        <a:lstStyle/>
        <a:p>
          <a:endParaRPr lang="en-US"/>
        </a:p>
      </dgm:t>
    </dgm:pt>
    <dgm:pt modelId="{3F6C2B3B-C09F-44EE-A1A3-3068F947FF87}">
      <dgm:prSet/>
      <dgm:spPr/>
      <dgm:t>
        <a:bodyPr/>
        <a:lstStyle/>
        <a:p>
          <a:r>
            <a:rPr lang="fr-FR"/>
            <a:t>L’équipe pédagogique </a:t>
          </a:r>
          <a:r>
            <a:rPr lang="fr-FR" b="1"/>
            <a:t>conçoit une progression de la PS à la GS </a:t>
          </a:r>
          <a:r>
            <a:rPr lang="fr-FR"/>
            <a:t>–précision du corpus de mots (verbes, noms, adjectifs, mots grammaticaux et expressions), et les structures syntaxiques</a:t>
          </a:r>
          <a:endParaRPr lang="en-US"/>
        </a:p>
      </dgm:t>
    </dgm:pt>
    <dgm:pt modelId="{592B33FB-9178-463E-A0BF-87CD67A4146E}" type="parTrans" cxnId="{7F150028-EEF7-47A4-9308-786C5601625E}">
      <dgm:prSet/>
      <dgm:spPr/>
      <dgm:t>
        <a:bodyPr/>
        <a:lstStyle/>
        <a:p>
          <a:endParaRPr lang="en-US"/>
        </a:p>
      </dgm:t>
    </dgm:pt>
    <dgm:pt modelId="{8065C53D-E165-4803-9FF6-A136D0C3319B}" type="sibTrans" cxnId="{7F150028-EEF7-47A4-9308-786C5601625E}">
      <dgm:prSet/>
      <dgm:spPr/>
      <dgm:t>
        <a:bodyPr/>
        <a:lstStyle/>
        <a:p>
          <a:endParaRPr lang="en-US"/>
        </a:p>
      </dgm:t>
    </dgm:pt>
    <dgm:pt modelId="{D9B0A2D4-04BD-4755-9856-9909B6A361EB}">
      <dgm:prSet/>
      <dgm:spPr/>
      <dgm:t>
        <a:bodyPr/>
        <a:lstStyle/>
        <a:p>
          <a:r>
            <a:rPr lang="fr-FR"/>
            <a:t>Certains </a:t>
          </a:r>
          <a:r>
            <a:rPr lang="fr-FR" b="1"/>
            <a:t>réseaux sont travaillés et enrichis tout au long du cycle</a:t>
          </a:r>
          <a:endParaRPr lang="en-US"/>
        </a:p>
      </dgm:t>
    </dgm:pt>
    <dgm:pt modelId="{A89C4CDC-3E50-454D-B68D-72514C2A6A70}" type="parTrans" cxnId="{95A0400B-2818-44AE-AF80-AFF6C47DC7B9}">
      <dgm:prSet/>
      <dgm:spPr/>
      <dgm:t>
        <a:bodyPr/>
        <a:lstStyle/>
        <a:p>
          <a:endParaRPr lang="en-US"/>
        </a:p>
      </dgm:t>
    </dgm:pt>
    <dgm:pt modelId="{3C699F9D-969C-4638-8E23-54B2F6FDFB5F}" type="sibTrans" cxnId="{95A0400B-2818-44AE-AF80-AFF6C47DC7B9}">
      <dgm:prSet/>
      <dgm:spPr/>
      <dgm:t>
        <a:bodyPr/>
        <a:lstStyle/>
        <a:p>
          <a:endParaRPr lang="en-US"/>
        </a:p>
      </dgm:t>
    </dgm:pt>
    <dgm:pt modelId="{86D96A36-50D8-43E1-9332-86DECF2CDD94}">
      <dgm:prSet/>
      <dgm:spPr/>
      <dgm:t>
        <a:bodyPr/>
        <a:lstStyle/>
        <a:p>
          <a:r>
            <a:rPr lang="fr-FR"/>
            <a:t>D’autres sont liés aux projets spécifiques de la classe et doivent être réinvestis tout au long de l’année</a:t>
          </a:r>
          <a:endParaRPr lang="en-US"/>
        </a:p>
      </dgm:t>
    </dgm:pt>
    <dgm:pt modelId="{9BCECB66-B0B4-43AE-BC83-21FEE993A0ED}" type="parTrans" cxnId="{EEF6B72C-7831-4F6F-8005-0B21F453318E}">
      <dgm:prSet/>
      <dgm:spPr/>
      <dgm:t>
        <a:bodyPr/>
        <a:lstStyle/>
        <a:p>
          <a:endParaRPr lang="en-US"/>
        </a:p>
      </dgm:t>
    </dgm:pt>
    <dgm:pt modelId="{E0288BA2-6479-4196-BB8F-12D8C83480BD}" type="sibTrans" cxnId="{EEF6B72C-7831-4F6F-8005-0B21F453318E}">
      <dgm:prSet/>
      <dgm:spPr/>
      <dgm:t>
        <a:bodyPr/>
        <a:lstStyle/>
        <a:p>
          <a:endParaRPr lang="en-US"/>
        </a:p>
      </dgm:t>
    </dgm:pt>
    <dgm:pt modelId="{6D08A9B9-FA32-1741-B2B4-10621ECC7067}" type="pres">
      <dgm:prSet presAssocID="{0CB62836-5344-4172-BAFE-E2BCC7273C0D}" presName="diagram" presStyleCnt="0">
        <dgm:presLayoutVars>
          <dgm:dir/>
          <dgm:resizeHandles val="exact"/>
        </dgm:presLayoutVars>
      </dgm:prSet>
      <dgm:spPr/>
    </dgm:pt>
    <dgm:pt modelId="{08EFFCD7-F716-A94A-968B-47D757DB78FD}" type="pres">
      <dgm:prSet presAssocID="{EE06927B-809B-4CE4-876C-067823908BC2}" presName="node" presStyleLbl="node1" presStyleIdx="0" presStyleCnt="8">
        <dgm:presLayoutVars>
          <dgm:bulletEnabled val="1"/>
        </dgm:presLayoutVars>
      </dgm:prSet>
      <dgm:spPr/>
    </dgm:pt>
    <dgm:pt modelId="{69990587-4051-8C4A-8EEA-D51AC43632D5}" type="pres">
      <dgm:prSet presAssocID="{16618457-6213-4812-8FA5-55B256C79E88}" presName="sibTrans" presStyleCnt="0"/>
      <dgm:spPr/>
    </dgm:pt>
    <dgm:pt modelId="{4E7653A2-710B-544F-B7A4-6E3E0E964939}" type="pres">
      <dgm:prSet presAssocID="{5DC239A7-78B1-415B-87AB-56A2194F7016}" presName="node" presStyleLbl="node1" presStyleIdx="1" presStyleCnt="8" custLinFactNeighborX="10242" custLinFactNeighborY="596">
        <dgm:presLayoutVars>
          <dgm:bulletEnabled val="1"/>
        </dgm:presLayoutVars>
      </dgm:prSet>
      <dgm:spPr/>
    </dgm:pt>
    <dgm:pt modelId="{91440A41-EE8C-454A-A13C-EC7C8F164979}" type="pres">
      <dgm:prSet presAssocID="{5253E10A-9AA1-45A8-8524-38DA5DB1275A}" presName="sibTrans" presStyleCnt="0"/>
      <dgm:spPr/>
    </dgm:pt>
    <dgm:pt modelId="{7D8FFAE6-0193-2A41-8C73-839B0D591062}" type="pres">
      <dgm:prSet presAssocID="{95059ACA-F522-4EB8-A6F9-232BD1FA9F3B}" presName="node" presStyleLbl="node1" presStyleIdx="2" presStyleCnt="8">
        <dgm:presLayoutVars>
          <dgm:bulletEnabled val="1"/>
        </dgm:presLayoutVars>
      </dgm:prSet>
      <dgm:spPr/>
    </dgm:pt>
    <dgm:pt modelId="{867BB317-1FC9-6D4C-B7F8-4E506870E078}" type="pres">
      <dgm:prSet presAssocID="{E2DA8BF1-07C1-42C3-A9D8-CD60E6791EC1}" presName="sibTrans" presStyleCnt="0"/>
      <dgm:spPr/>
    </dgm:pt>
    <dgm:pt modelId="{A906BDEB-6B5F-154C-BFC3-4FC3E2956CE4}" type="pres">
      <dgm:prSet presAssocID="{98AFA496-3993-43D8-9526-9F09B5A8F7EA}" presName="node" presStyleLbl="node1" presStyleIdx="3" presStyleCnt="8">
        <dgm:presLayoutVars>
          <dgm:bulletEnabled val="1"/>
        </dgm:presLayoutVars>
      </dgm:prSet>
      <dgm:spPr/>
    </dgm:pt>
    <dgm:pt modelId="{3A394911-6FF4-7C40-95AC-9E22DE2FCD2F}" type="pres">
      <dgm:prSet presAssocID="{E90C71BE-38B2-4DEF-B21D-BE8122562FBA}" presName="sibTrans" presStyleCnt="0"/>
      <dgm:spPr/>
    </dgm:pt>
    <dgm:pt modelId="{FD699BA3-50FF-5B46-BE6E-B7DD1D525D11}" type="pres">
      <dgm:prSet presAssocID="{7097E684-3901-48E9-B01D-BC5EF136B23D}" presName="node" presStyleLbl="node1" presStyleIdx="4" presStyleCnt="8">
        <dgm:presLayoutVars>
          <dgm:bulletEnabled val="1"/>
        </dgm:presLayoutVars>
      </dgm:prSet>
      <dgm:spPr/>
    </dgm:pt>
    <dgm:pt modelId="{65501B1E-63B9-7D42-8B6B-5FD4A934ABE1}" type="pres">
      <dgm:prSet presAssocID="{7104487C-9BA7-4018-BBBE-B218F7852DBA}" presName="sibTrans" presStyleCnt="0"/>
      <dgm:spPr/>
    </dgm:pt>
    <dgm:pt modelId="{8AAB3EF7-FBA4-B84F-9E7E-776F20113F5E}" type="pres">
      <dgm:prSet presAssocID="{3F6C2B3B-C09F-44EE-A1A3-3068F947FF87}" presName="node" presStyleLbl="node1" presStyleIdx="5" presStyleCnt="8">
        <dgm:presLayoutVars>
          <dgm:bulletEnabled val="1"/>
        </dgm:presLayoutVars>
      </dgm:prSet>
      <dgm:spPr/>
    </dgm:pt>
    <dgm:pt modelId="{10B5E414-1D1D-664B-AFCC-0DAC0EB20DCA}" type="pres">
      <dgm:prSet presAssocID="{8065C53D-E165-4803-9FF6-A136D0C3319B}" presName="sibTrans" presStyleCnt="0"/>
      <dgm:spPr/>
    </dgm:pt>
    <dgm:pt modelId="{047E14A6-4231-5548-AA72-F36034FCEE62}" type="pres">
      <dgm:prSet presAssocID="{D9B0A2D4-04BD-4755-9856-9909B6A361EB}" presName="node" presStyleLbl="node1" presStyleIdx="6" presStyleCnt="8">
        <dgm:presLayoutVars>
          <dgm:bulletEnabled val="1"/>
        </dgm:presLayoutVars>
      </dgm:prSet>
      <dgm:spPr/>
    </dgm:pt>
    <dgm:pt modelId="{5EAB5B39-F536-B548-9CD3-03C28AD51466}" type="pres">
      <dgm:prSet presAssocID="{3C699F9D-969C-4638-8E23-54B2F6FDFB5F}" presName="sibTrans" presStyleCnt="0"/>
      <dgm:spPr/>
    </dgm:pt>
    <dgm:pt modelId="{E3B1264B-1C8D-6742-9AA4-B7BF6B4ADB44}" type="pres">
      <dgm:prSet presAssocID="{86D96A36-50D8-43E1-9332-86DECF2CDD94}" presName="node" presStyleLbl="node1" presStyleIdx="7" presStyleCnt="8">
        <dgm:presLayoutVars>
          <dgm:bulletEnabled val="1"/>
        </dgm:presLayoutVars>
      </dgm:prSet>
      <dgm:spPr/>
    </dgm:pt>
  </dgm:ptLst>
  <dgm:cxnLst>
    <dgm:cxn modelId="{DBE26E01-C58B-4E44-B087-8002C04298D4}" type="presOf" srcId="{D9B0A2D4-04BD-4755-9856-9909B6A361EB}" destId="{047E14A6-4231-5548-AA72-F36034FCEE62}" srcOrd="0" destOrd="0" presId="urn:microsoft.com/office/officeart/2005/8/layout/default"/>
    <dgm:cxn modelId="{95A0400B-2818-44AE-AF80-AFF6C47DC7B9}" srcId="{0CB62836-5344-4172-BAFE-E2BCC7273C0D}" destId="{D9B0A2D4-04BD-4755-9856-9909B6A361EB}" srcOrd="6" destOrd="0" parTransId="{A89C4CDC-3E50-454D-B68D-72514C2A6A70}" sibTransId="{3C699F9D-969C-4638-8E23-54B2F6FDFB5F}"/>
    <dgm:cxn modelId="{E7EF6E12-1722-495E-8D12-1F2E616DB60E}" srcId="{0CB62836-5344-4172-BAFE-E2BCC7273C0D}" destId="{5DC239A7-78B1-415B-87AB-56A2194F7016}" srcOrd="1" destOrd="0" parTransId="{8729835A-1C53-40F4-9DB6-0B5F3F64DBDF}" sibTransId="{5253E10A-9AA1-45A8-8524-38DA5DB1275A}"/>
    <dgm:cxn modelId="{7F150028-EEF7-47A4-9308-786C5601625E}" srcId="{0CB62836-5344-4172-BAFE-E2BCC7273C0D}" destId="{3F6C2B3B-C09F-44EE-A1A3-3068F947FF87}" srcOrd="5" destOrd="0" parTransId="{592B33FB-9178-463E-A0BF-87CD67A4146E}" sibTransId="{8065C53D-E165-4803-9FF6-A136D0C3319B}"/>
    <dgm:cxn modelId="{EEF6B72C-7831-4F6F-8005-0B21F453318E}" srcId="{0CB62836-5344-4172-BAFE-E2BCC7273C0D}" destId="{86D96A36-50D8-43E1-9332-86DECF2CDD94}" srcOrd="7" destOrd="0" parTransId="{9BCECB66-B0B4-43AE-BC83-21FEE993A0ED}" sibTransId="{E0288BA2-6479-4196-BB8F-12D8C83480BD}"/>
    <dgm:cxn modelId="{C57AF548-3190-4EF9-97D7-2A4BF7E17B6E}" srcId="{0CB62836-5344-4172-BAFE-E2BCC7273C0D}" destId="{7097E684-3901-48E9-B01D-BC5EF136B23D}" srcOrd="4" destOrd="0" parTransId="{1C103432-F13C-41D0-8E9B-E7FB260FA089}" sibTransId="{7104487C-9BA7-4018-BBBE-B218F7852DBA}"/>
    <dgm:cxn modelId="{5559BC54-5389-CF4B-AE7F-843BFA5108BB}" type="presOf" srcId="{3F6C2B3B-C09F-44EE-A1A3-3068F947FF87}" destId="{8AAB3EF7-FBA4-B84F-9E7E-776F20113F5E}" srcOrd="0" destOrd="0" presId="urn:microsoft.com/office/officeart/2005/8/layout/default"/>
    <dgm:cxn modelId="{2AF33F6D-FD55-4525-9E9B-120F1FFC05E6}" srcId="{0CB62836-5344-4172-BAFE-E2BCC7273C0D}" destId="{95059ACA-F522-4EB8-A6F9-232BD1FA9F3B}" srcOrd="2" destOrd="0" parTransId="{5D3CC3E5-E838-46F0-8676-A0ED8E8C7EAC}" sibTransId="{E2DA8BF1-07C1-42C3-A9D8-CD60E6791EC1}"/>
    <dgm:cxn modelId="{40D74580-D446-4F47-80BF-1DD8F5822B18}" srcId="{0CB62836-5344-4172-BAFE-E2BCC7273C0D}" destId="{98AFA496-3993-43D8-9526-9F09B5A8F7EA}" srcOrd="3" destOrd="0" parTransId="{362BD7A3-937B-4842-87E6-40BAAA20D6E8}" sibTransId="{E90C71BE-38B2-4DEF-B21D-BE8122562FBA}"/>
    <dgm:cxn modelId="{57FC5288-1119-D045-A303-93C13239759B}" type="presOf" srcId="{0CB62836-5344-4172-BAFE-E2BCC7273C0D}" destId="{6D08A9B9-FA32-1741-B2B4-10621ECC7067}" srcOrd="0" destOrd="0" presId="urn:microsoft.com/office/officeart/2005/8/layout/default"/>
    <dgm:cxn modelId="{ED83EF8A-90EE-4B2A-BADC-E4718EB4A8D0}" srcId="{0CB62836-5344-4172-BAFE-E2BCC7273C0D}" destId="{EE06927B-809B-4CE4-876C-067823908BC2}" srcOrd="0" destOrd="0" parTransId="{E3B44BA5-A13C-450B-9E99-CD00A1A6AAA2}" sibTransId="{16618457-6213-4812-8FA5-55B256C79E88}"/>
    <dgm:cxn modelId="{1EDD92B7-CEE3-E24C-A060-28B5E5519729}" type="presOf" srcId="{98AFA496-3993-43D8-9526-9F09B5A8F7EA}" destId="{A906BDEB-6B5F-154C-BFC3-4FC3E2956CE4}" srcOrd="0" destOrd="0" presId="urn:microsoft.com/office/officeart/2005/8/layout/default"/>
    <dgm:cxn modelId="{3FAD1BD2-F72E-7147-9C19-0E8C8C8F9028}" type="presOf" srcId="{5DC239A7-78B1-415B-87AB-56A2194F7016}" destId="{4E7653A2-710B-544F-B7A4-6E3E0E964939}" srcOrd="0" destOrd="0" presId="urn:microsoft.com/office/officeart/2005/8/layout/default"/>
    <dgm:cxn modelId="{A38CD1DF-6ADE-F041-B2B2-9FC7AE3B6536}" type="presOf" srcId="{86D96A36-50D8-43E1-9332-86DECF2CDD94}" destId="{E3B1264B-1C8D-6742-9AA4-B7BF6B4ADB44}" srcOrd="0" destOrd="0" presId="urn:microsoft.com/office/officeart/2005/8/layout/default"/>
    <dgm:cxn modelId="{8026B5E4-3627-5E40-BE30-8F6F61F1A3E0}" type="presOf" srcId="{EE06927B-809B-4CE4-876C-067823908BC2}" destId="{08EFFCD7-F716-A94A-968B-47D757DB78FD}" srcOrd="0" destOrd="0" presId="urn:microsoft.com/office/officeart/2005/8/layout/default"/>
    <dgm:cxn modelId="{777C41E6-0744-AD42-8F56-F0137440701F}" type="presOf" srcId="{7097E684-3901-48E9-B01D-BC5EF136B23D}" destId="{FD699BA3-50FF-5B46-BE6E-B7DD1D525D11}" srcOrd="0" destOrd="0" presId="urn:microsoft.com/office/officeart/2005/8/layout/default"/>
    <dgm:cxn modelId="{A0372AF5-9A9F-0F49-B26F-EA3D75259B46}" type="presOf" srcId="{95059ACA-F522-4EB8-A6F9-232BD1FA9F3B}" destId="{7D8FFAE6-0193-2A41-8C73-839B0D591062}" srcOrd="0" destOrd="0" presId="urn:microsoft.com/office/officeart/2005/8/layout/default"/>
    <dgm:cxn modelId="{F13A108B-DA6B-8346-B631-7F7CAF0E4863}" type="presParOf" srcId="{6D08A9B9-FA32-1741-B2B4-10621ECC7067}" destId="{08EFFCD7-F716-A94A-968B-47D757DB78FD}" srcOrd="0" destOrd="0" presId="urn:microsoft.com/office/officeart/2005/8/layout/default"/>
    <dgm:cxn modelId="{ADE45B11-1B9F-D345-A7AE-2CDF1CDF54EE}" type="presParOf" srcId="{6D08A9B9-FA32-1741-B2B4-10621ECC7067}" destId="{69990587-4051-8C4A-8EEA-D51AC43632D5}" srcOrd="1" destOrd="0" presId="urn:microsoft.com/office/officeart/2005/8/layout/default"/>
    <dgm:cxn modelId="{282B6782-EA5D-0748-9326-8B0E029EA5FF}" type="presParOf" srcId="{6D08A9B9-FA32-1741-B2B4-10621ECC7067}" destId="{4E7653A2-710B-544F-B7A4-6E3E0E964939}" srcOrd="2" destOrd="0" presId="urn:microsoft.com/office/officeart/2005/8/layout/default"/>
    <dgm:cxn modelId="{2599F6BB-C855-8B45-A194-21EBF388C80B}" type="presParOf" srcId="{6D08A9B9-FA32-1741-B2B4-10621ECC7067}" destId="{91440A41-EE8C-454A-A13C-EC7C8F164979}" srcOrd="3" destOrd="0" presId="urn:microsoft.com/office/officeart/2005/8/layout/default"/>
    <dgm:cxn modelId="{AADBB58B-C1BB-0E40-95B3-F43F0E058E65}" type="presParOf" srcId="{6D08A9B9-FA32-1741-B2B4-10621ECC7067}" destId="{7D8FFAE6-0193-2A41-8C73-839B0D591062}" srcOrd="4" destOrd="0" presId="urn:microsoft.com/office/officeart/2005/8/layout/default"/>
    <dgm:cxn modelId="{982ADB76-ED64-FF4D-9C4B-7255CB594D0C}" type="presParOf" srcId="{6D08A9B9-FA32-1741-B2B4-10621ECC7067}" destId="{867BB317-1FC9-6D4C-B7F8-4E506870E078}" srcOrd="5" destOrd="0" presId="urn:microsoft.com/office/officeart/2005/8/layout/default"/>
    <dgm:cxn modelId="{C7237AD9-805E-BF41-B7AB-B5D882F58647}" type="presParOf" srcId="{6D08A9B9-FA32-1741-B2B4-10621ECC7067}" destId="{A906BDEB-6B5F-154C-BFC3-4FC3E2956CE4}" srcOrd="6" destOrd="0" presId="urn:microsoft.com/office/officeart/2005/8/layout/default"/>
    <dgm:cxn modelId="{73FC6421-505B-8842-AE4D-D97986C18524}" type="presParOf" srcId="{6D08A9B9-FA32-1741-B2B4-10621ECC7067}" destId="{3A394911-6FF4-7C40-95AC-9E22DE2FCD2F}" srcOrd="7" destOrd="0" presId="urn:microsoft.com/office/officeart/2005/8/layout/default"/>
    <dgm:cxn modelId="{3F0A13F4-1889-9448-A4BC-A62B33664B6E}" type="presParOf" srcId="{6D08A9B9-FA32-1741-B2B4-10621ECC7067}" destId="{FD699BA3-50FF-5B46-BE6E-B7DD1D525D11}" srcOrd="8" destOrd="0" presId="urn:microsoft.com/office/officeart/2005/8/layout/default"/>
    <dgm:cxn modelId="{FA7D0879-FCA4-9142-8AE6-4CA7C7388083}" type="presParOf" srcId="{6D08A9B9-FA32-1741-B2B4-10621ECC7067}" destId="{65501B1E-63B9-7D42-8B6B-5FD4A934ABE1}" srcOrd="9" destOrd="0" presId="urn:microsoft.com/office/officeart/2005/8/layout/default"/>
    <dgm:cxn modelId="{ECD1555C-52E6-6948-B807-46243593D6FB}" type="presParOf" srcId="{6D08A9B9-FA32-1741-B2B4-10621ECC7067}" destId="{8AAB3EF7-FBA4-B84F-9E7E-776F20113F5E}" srcOrd="10" destOrd="0" presId="urn:microsoft.com/office/officeart/2005/8/layout/default"/>
    <dgm:cxn modelId="{C44B4B46-262D-FD41-9E18-936B98D4BFD2}" type="presParOf" srcId="{6D08A9B9-FA32-1741-B2B4-10621ECC7067}" destId="{10B5E414-1D1D-664B-AFCC-0DAC0EB20DCA}" srcOrd="11" destOrd="0" presId="urn:microsoft.com/office/officeart/2005/8/layout/default"/>
    <dgm:cxn modelId="{573C293B-1F36-5342-A7B3-59B17515AFA6}" type="presParOf" srcId="{6D08A9B9-FA32-1741-B2B4-10621ECC7067}" destId="{047E14A6-4231-5548-AA72-F36034FCEE62}" srcOrd="12" destOrd="0" presId="urn:microsoft.com/office/officeart/2005/8/layout/default"/>
    <dgm:cxn modelId="{D585A34C-5265-4E4A-9540-556AD5B4AA30}" type="presParOf" srcId="{6D08A9B9-FA32-1741-B2B4-10621ECC7067}" destId="{5EAB5B39-F536-B548-9CD3-03C28AD51466}" srcOrd="13" destOrd="0" presId="urn:microsoft.com/office/officeart/2005/8/layout/default"/>
    <dgm:cxn modelId="{E0D243C7-0A0C-5A4D-B621-83B49102C4B0}" type="presParOf" srcId="{6D08A9B9-FA32-1741-B2B4-10621ECC7067}" destId="{E3B1264B-1C8D-6742-9AA4-B7BF6B4ADB4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BE3B0-FE04-FA42-B3C1-D6AA7495688B}">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C02FE8-91B3-034D-84C9-220BD4A9608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Importance de l'école maternelle dans le parcours scolaire.</a:t>
          </a:r>
          <a:endParaRPr lang="en-US" sz="2200" kern="1200"/>
        </a:p>
      </dsp:txBody>
      <dsp:txXfrm>
        <a:off x="383617" y="1447754"/>
        <a:ext cx="2847502" cy="1768010"/>
      </dsp:txXfrm>
    </dsp:sp>
    <dsp:sp modelId="{D94F9336-3695-BB45-945C-35971533DD62}">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BC58C1D-02C3-634E-A233-ADAD45998348}">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Développement du langage oral comme fondement des apprentissages futurs.</a:t>
          </a:r>
          <a:endParaRPr lang="en-US" sz="2200" kern="1200"/>
        </a:p>
      </dsp:txBody>
      <dsp:txXfrm>
        <a:off x="3998355" y="1447754"/>
        <a:ext cx="2847502" cy="1768010"/>
      </dsp:txXfrm>
    </dsp:sp>
    <dsp:sp modelId="{D6D4165D-A15F-8E44-8483-3519B8E04FB7}">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B84A6B0-7284-2F45-9282-74E3B326D912}">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Rôle central du professeur dans l'organisation des apprentissages.</a:t>
          </a:r>
          <a:endParaRPr lang="en-US" sz="2200" kern="1200"/>
        </a:p>
      </dsp:txBody>
      <dsp:txXfrm>
        <a:off x="7613092" y="1447754"/>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A9FE4-04D2-4340-BA04-8933C96FE2FB}">
      <dsp:nvSpPr>
        <dsp:cNvPr id="0" name=""/>
        <dsp:cNvSpPr/>
      </dsp:nvSpPr>
      <dsp:spPr>
        <a:xfrm>
          <a:off x="2189012" y="647334"/>
          <a:ext cx="472817" cy="91440"/>
        </a:xfrm>
        <a:custGeom>
          <a:avLst/>
          <a:gdLst/>
          <a:ahLst/>
          <a:cxnLst/>
          <a:rect l="0" t="0" r="0" b="0"/>
          <a:pathLst>
            <a:path>
              <a:moveTo>
                <a:pt x="0" y="45720"/>
              </a:moveTo>
              <a:lnTo>
                <a:pt x="472817"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2836" y="690537"/>
        <a:ext cx="25170" cy="5034"/>
      </dsp:txXfrm>
    </dsp:sp>
    <dsp:sp modelId="{668191A3-2393-FA49-9D91-05E51486CADF}">
      <dsp:nvSpPr>
        <dsp:cNvPr id="0" name=""/>
        <dsp:cNvSpPr/>
      </dsp:nvSpPr>
      <dsp:spPr>
        <a:xfrm>
          <a:off x="2043" y="36423"/>
          <a:ext cx="2188769" cy="13132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52" tIns="112579" rIns="107252" bIns="112579" numCol="1" spcCol="1270" anchor="ctr" anchorCtr="0">
          <a:noAutofit/>
        </a:bodyPr>
        <a:lstStyle/>
        <a:p>
          <a:pPr marL="0" lvl="0" indent="0" algn="ctr" defTabSz="844550">
            <a:lnSpc>
              <a:spcPct val="90000"/>
            </a:lnSpc>
            <a:spcBef>
              <a:spcPct val="0"/>
            </a:spcBef>
            <a:spcAft>
              <a:spcPct val="35000"/>
            </a:spcAft>
            <a:buNone/>
          </a:pPr>
          <a:r>
            <a:rPr lang="fr-FR" sz="1900" kern="1200" dirty="0"/>
            <a:t>Dire la consigne, l’expliquer en montrant devant les élèves.</a:t>
          </a:r>
          <a:endParaRPr lang="en-US" sz="1900" kern="1200" dirty="0"/>
        </a:p>
      </dsp:txBody>
      <dsp:txXfrm>
        <a:off x="2043" y="36423"/>
        <a:ext cx="2188769" cy="1313261"/>
      </dsp:txXfrm>
    </dsp:sp>
    <dsp:sp modelId="{03663161-AA14-474E-A330-C747EFBBE9E2}">
      <dsp:nvSpPr>
        <dsp:cNvPr id="0" name=""/>
        <dsp:cNvSpPr/>
      </dsp:nvSpPr>
      <dsp:spPr>
        <a:xfrm>
          <a:off x="4881199" y="647334"/>
          <a:ext cx="472817" cy="91440"/>
        </a:xfrm>
        <a:custGeom>
          <a:avLst/>
          <a:gdLst/>
          <a:ahLst/>
          <a:cxnLst/>
          <a:rect l="0" t="0" r="0" b="0"/>
          <a:pathLst>
            <a:path>
              <a:moveTo>
                <a:pt x="0" y="45720"/>
              </a:moveTo>
              <a:lnTo>
                <a:pt x="472817"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5022" y="690537"/>
        <a:ext cx="25170" cy="5034"/>
      </dsp:txXfrm>
    </dsp:sp>
    <dsp:sp modelId="{57B0405D-9980-1349-BFC1-F741CF2C8C7B}">
      <dsp:nvSpPr>
        <dsp:cNvPr id="0" name=""/>
        <dsp:cNvSpPr/>
      </dsp:nvSpPr>
      <dsp:spPr>
        <a:xfrm>
          <a:off x="2694229" y="36423"/>
          <a:ext cx="2188769" cy="13132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52" tIns="112579" rIns="107252" bIns="112579" numCol="1" spcCol="1270" anchor="ctr" anchorCtr="0">
          <a:noAutofit/>
        </a:bodyPr>
        <a:lstStyle/>
        <a:p>
          <a:pPr marL="0" lvl="0" indent="0" algn="ctr" defTabSz="844550">
            <a:lnSpc>
              <a:spcPct val="90000"/>
            </a:lnSpc>
            <a:spcBef>
              <a:spcPct val="0"/>
            </a:spcBef>
            <a:spcAft>
              <a:spcPct val="35000"/>
            </a:spcAft>
            <a:buNone/>
          </a:pPr>
          <a:r>
            <a:rPr lang="fr-FR" sz="1900" kern="1200" dirty="0"/>
            <a:t>S’assurer de la compréhension de la consigne : faire reformuler.</a:t>
          </a:r>
          <a:endParaRPr lang="en-US" sz="1900" kern="1200" dirty="0"/>
        </a:p>
      </dsp:txBody>
      <dsp:txXfrm>
        <a:off x="2694229" y="36423"/>
        <a:ext cx="2188769" cy="1313261"/>
      </dsp:txXfrm>
    </dsp:sp>
    <dsp:sp modelId="{ADF5C007-44A2-EE44-87B8-C2A4B8C68B4F}">
      <dsp:nvSpPr>
        <dsp:cNvPr id="0" name=""/>
        <dsp:cNvSpPr/>
      </dsp:nvSpPr>
      <dsp:spPr>
        <a:xfrm>
          <a:off x="7573386" y="647334"/>
          <a:ext cx="472817" cy="91440"/>
        </a:xfrm>
        <a:custGeom>
          <a:avLst/>
          <a:gdLst/>
          <a:ahLst/>
          <a:cxnLst/>
          <a:rect l="0" t="0" r="0" b="0"/>
          <a:pathLst>
            <a:path>
              <a:moveTo>
                <a:pt x="0" y="45720"/>
              </a:moveTo>
              <a:lnTo>
                <a:pt x="472817"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97209" y="690537"/>
        <a:ext cx="25170" cy="5034"/>
      </dsp:txXfrm>
    </dsp:sp>
    <dsp:sp modelId="{8583C1EE-6CD1-6747-9A51-8A9336703BE8}">
      <dsp:nvSpPr>
        <dsp:cNvPr id="0" name=""/>
        <dsp:cNvSpPr/>
      </dsp:nvSpPr>
      <dsp:spPr>
        <a:xfrm>
          <a:off x="5386416" y="36423"/>
          <a:ext cx="2188769" cy="13132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52" tIns="112579" rIns="107252" bIns="112579" numCol="1" spcCol="1270" anchor="ctr" anchorCtr="0">
          <a:noAutofit/>
        </a:bodyPr>
        <a:lstStyle/>
        <a:p>
          <a:pPr marL="0" lvl="0" indent="0" algn="ctr" defTabSz="844550">
            <a:lnSpc>
              <a:spcPct val="90000"/>
            </a:lnSpc>
            <a:spcBef>
              <a:spcPct val="0"/>
            </a:spcBef>
            <a:spcAft>
              <a:spcPct val="35000"/>
            </a:spcAft>
            <a:buNone/>
          </a:pPr>
          <a:r>
            <a:rPr lang="fr-FR" sz="1900" kern="1200"/>
            <a:t>Mobiliser le langage en situation.</a:t>
          </a:r>
          <a:endParaRPr lang="en-US" sz="1900" kern="1200"/>
        </a:p>
      </dsp:txBody>
      <dsp:txXfrm>
        <a:off x="5386416" y="36423"/>
        <a:ext cx="2188769" cy="1313261"/>
      </dsp:txXfrm>
    </dsp:sp>
    <dsp:sp modelId="{2F71CD7D-4B72-6146-AF7D-CE1AD216028E}">
      <dsp:nvSpPr>
        <dsp:cNvPr id="0" name=""/>
        <dsp:cNvSpPr/>
      </dsp:nvSpPr>
      <dsp:spPr>
        <a:xfrm>
          <a:off x="1096428" y="1347885"/>
          <a:ext cx="8076559" cy="472817"/>
        </a:xfrm>
        <a:custGeom>
          <a:avLst/>
          <a:gdLst/>
          <a:ahLst/>
          <a:cxnLst/>
          <a:rect l="0" t="0" r="0" b="0"/>
          <a:pathLst>
            <a:path>
              <a:moveTo>
                <a:pt x="8076559" y="0"/>
              </a:moveTo>
              <a:lnTo>
                <a:pt x="8076559" y="253508"/>
              </a:lnTo>
              <a:lnTo>
                <a:pt x="0" y="253508"/>
              </a:lnTo>
              <a:lnTo>
                <a:pt x="0" y="472817"/>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2402" y="1581776"/>
        <a:ext cx="404611" cy="5034"/>
      </dsp:txXfrm>
    </dsp:sp>
    <dsp:sp modelId="{007E7FAF-0B65-154B-B01C-95A7F721FEF0}">
      <dsp:nvSpPr>
        <dsp:cNvPr id="0" name=""/>
        <dsp:cNvSpPr/>
      </dsp:nvSpPr>
      <dsp:spPr>
        <a:xfrm>
          <a:off x="8078603" y="36423"/>
          <a:ext cx="2188769" cy="13132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52" tIns="112579" rIns="107252" bIns="112579" numCol="1" spcCol="1270" anchor="ctr" anchorCtr="0">
          <a:noAutofit/>
        </a:bodyPr>
        <a:lstStyle/>
        <a:p>
          <a:pPr marL="0" lvl="0" indent="0" algn="ctr" defTabSz="844550">
            <a:lnSpc>
              <a:spcPct val="90000"/>
            </a:lnSpc>
            <a:spcBef>
              <a:spcPct val="0"/>
            </a:spcBef>
            <a:spcAft>
              <a:spcPct val="35000"/>
            </a:spcAft>
            <a:buNone/>
          </a:pPr>
          <a:r>
            <a:rPr lang="fr-FR" sz="1900" kern="1200"/>
            <a:t>Observer, guider, verbaliser les actions des élèves.</a:t>
          </a:r>
          <a:endParaRPr lang="en-US" sz="1900" kern="1200"/>
        </a:p>
      </dsp:txBody>
      <dsp:txXfrm>
        <a:off x="8078603" y="36423"/>
        <a:ext cx="2188769" cy="1313261"/>
      </dsp:txXfrm>
    </dsp:sp>
    <dsp:sp modelId="{1CBB1B0A-F7C0-F04E-9A94-9BBDEB0DD728}">
      <dsp:nvSpPr>
        <dsp:cNvPr id="0" name=""/>
        <dsp:cNvSpPr/>
      </dsp:nvSpPr>
      <dsp:spPr>
        <a:xfrm>
          <a:off x="2189012" y="2464013"/>
          <a:ext cx="472817" cy="91440"/>
        </a:xfrm>
        <a:custGeom>
          <a:avLst/>
          <a:gdLst/>
          <a:ahLst/>
          <a:cxnLst/>
          <a:rect l="0" t="0" r="0" b="0"/>
          <a:pathLst>
            <a:path>
              <a:moveTo>
                <a:pt x="0" y="45720"/>
              </a:moveTo>
              <a:lnTo>
                <a:pt x="472817"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2836" y="2507216"/>
        <a:ext cx="25170" cy="5034"/>
      </dsp:txXfrm>
    </dsp:sp>
    <dsp:sp modelId="{B85AD44D-64E0-AB4B-8ABA-2E321FD6137B}">
      <dsp:nvSpPr>
        <dsp:cNvPr id="0" name=""/>
        <dsp:cNvSpPr/>
      </dsp:nvSpPr>
      <dsp:spPr>
        <a:xfrm>
          <a:off x="2043" y="1853102"/>
          <a:ext cx="2188769" cy="13132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52" tIns="112579" rIns="107252" bIns="112579" numCol="1" spcCol="1270" anchor="ctr" anchorCtr="0">
          <a:noAutofit/>
        </a:bodyPr>
        <a:lstStyle/>
        <a:p>
          <a:pPr marL="0" lvl="0" indent="0" algn="ctr" defTabSz="844550">
            <a:lnSpc>
              <a:spcPct val="90000"/>
            </a:lnSpc>
            <a:spcBef>
              <a:spcPct val="0"/>
            </a:spcBef>
            <a:spcAft>
              <a:spcPct val="35000"/>
            </a:spcAft>
            <a:buNone/>
          </a:pPr>
          <a:r>
            <a:rPr lang="fr-FR" sz="1900" kern="1200"/>
            <a:t>Corriger les gestes inadaptés, encourager.</a:t>
          </a:r>
          <a:endParaRPr lang="en-US" sz="1900" kern="1200"/>
        </a:p>
      </dsp:txBody>
      <dsp:txXfrm>
        <a:off x="2043" y="1853102"/>
        <a:ext cx="2188769" cy="1313261"/>
      </dsp:txXfrm>
    </dsp:sp>
    <dsp:sp modelId="{7DB4BD9C-4FB2-EB4E-976F-4B220356960F}">
      <dsp:nvSpPr>
        <dsp:cNvPr id="0" name=""/>
        <dsp:cNvSpPr/>
      </dsp:nvSpPr>
      <dsp:spPr>
        <a:xfrm>
          <a:off x="4881199" y="2464013"/>
          <a:ext cx="472817" cy="91440"/>
        </a:xfrm>
        <a:custGeom>
          <a:avLst/>
          <a:gdLst/>
          <a:ahLst/>
          <a:cxnLst/>
          <a:rect l="0" t="0" r="0" b="0"/>
          <a:pathLst>
            <a:path>
              <a:moveTo>
                <a:pt x="0" y="45720"/>
              </a:moveTo>
              <a:lnTo>
                <a:pt x="472817"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5022" y="2507216"/>
        <a:ext cx="25170" cy="5034"/>
      </dsp:txXfrm>
    </dsp:sp>
    <dsp:sp modelId="{29C147FD-0284-284A-8960-CE61F25C1A6B}">
      <dsp:nvSpPr>
        <dsp:cNvPr id="0" name=""/>
        <dsp:cNvSpPr/>
      </dsp:nvSpPr>
      <dsp:spPr>
        <a:xfrm>
          <a:off x="2694229" y="1853102"/>
          <a:ext cx="2188769" cy="13132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52" tIns="112579" rIns="107252" bIns="112579" numCol="1" spcCol="1270" anchor="ctr" anchorCtr="0">
          <a:noAutofit/>
        </a:bodyPr>
        <a:lstStyle/>
        <a:p>
          <a:pPr marL="0" lvl="0" indent="0" algn="ctr" defTabSz="844550">
            <a:lnSpc>
              <a:spcPct val="90000"/>
            </a:lnSpc>
            <a:spcBef>
              <a:spcPct val="0"/>
            </a:spcBef>
            <a:spcAft>
              <a:spcPct val="35000"/>
            </a:spcAft>
            <a:buNone/>
          </a:pPr>
          <a:r>
            <a:rPr lang="fr-FR" sz="1900" kern="1200"/>
            <a:t>Valoriser les productions.</a:t>
          </a:r>
          <a:endParaRPr lang="en-US" sz="1900" kern="1200"/>
        </a:p>
      </dsp:txBody>
      <dsp:txXfrm>
        <a:off x="2694229" y="1853102"/>
        <a:ext cx="2188769" cy="1313261"/>
      </dsp:txXfrm>
    </dsp:sp>
    <dsp:sp modelId="{9C87D611-AD0A-1E42-8095-3288E5221F3A}">
      <dsp:nvSpPr>
        <dsp:cNvPr id="0" name=""/>
        <dsp:cNvSpPr/>
      </dsp:nvSpPr>
      <dsp:spPr>
        <a:xfrm>
          <a:off x="5386416" y="1853102"/>
          <a:ext cx="2188769" cy="13132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52" tIns="112579" rIns="107252" bIns="112579" numCol="1" spcCol="1270" anchor="ctr" anchorCtr="0">
          <a:noAutofit/>
        </a:bodyPr>
        <a:lstStyle/>
        <a:p>
          <a:pPr marL="0" lvl="0" indent="0" algn="ctr" defTabSz="844550">
            <a:lnSpc>
              <a:spcPct val="90000"/>
            </a:lnSpc>
            <a:spcBef>
              <a:spcPct val="0"/>
            </a:spcBef>
            <a:spcAft>
              <a:spcPct val="35000"/>
            </a:spcAft>
            <a:buNone/>
          </a:pPr>
          <a:r>
            <a:rPr lang="fr-FR" sz="1900" kern="1200"/>
            <a:t>Évaluer les progrès</a:t>
          </a:r>
          <a:endParaRPr lang="en-US" sz="1900" kern="1200"/>
        </a:p>
      </dsp:txBody>
      <dsp:txXfrm>
        <a:off x="5386416" y="1853102"/>
        <a:ext cx="2188769" cy="1313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FFCD7-F716-A94A-968B-47D757DB78FD}">
      <dsp:nvSpPr>
        <dsp:cNvPr id="0" name=""/>
        <dsp:cNvSpPr/>
      </dsp:nvSpPr>
      <dsp:spPr>
        <a:xfrm>
          <a:off x="891092" y="262"/>
          <a:ext cx="2414457" cy="14486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Enseignement prioritaire</a:t>
          </a:r>
          <a:endParaRPr lang="en-US" sz="1300" kern="1200"/>
        </a:p>
      </dsp:txBody>
      <dsp:txXfrm>
        <a:off x="891092" y="262"/>
        <a:ext cx="2414457" cy="1448674"/>
      </dsp:txXfrm>
    </dsp:sp>
    <dsp:sp modelId="{4E7653A2-710B-544F-B7A4-6E3E0E964939}">
      <dsp:nvSpPr>
        <dsp:cNvPr id="0" name=""/>
        <dsp:cNvSpPr/>
      </dsp:nvSpPr>
      <dsp:spPr>
        <a:xfrm>
          <a:off x="3794284" y="8896"/>
          <a:ext cx="2414457" cy="14486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Conjoint avec celui de la syntaxe</a:t>
          </a:r>
          <a:endParaRPr lang="en-US" sz="1300" kern="1200"/>
        </a:p>
      </dsp:txBody>
      <dsp:txXfrm>
        <a:off x="3794284" y="8896"/>
        <a:ext cx="2414457" cy="1448674"/>
      </dsp:txXfrm>
    </dsp:sp>
    <dsp:sp modelId="{7D8FFAE6-0193-2A41-8C73-839B0D591062}">
      <dsp:nvSpPr>
        <dsp:cNvPr id="0" name=""/>
        <dsp:cNvSpPr/>
      </dsp:nvSpPr>
      <dsp:spPr>
        <a:xfrm>
          <a:off x="6202899" y="262"/>
          <a:ext cx="2414457" cy="14486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Explicite, progressif, structuré</a:t>
          </a:r>
          <a:endParaRPr lang="en-US" sz="1300" kern="1200"/>
        </a:p>
      </dsp:txBody>
      <dsp:txXfrm>
        <a:off x="6202899" y="262"/>
        <a:ext cx="2414457" cy="1448674"/>
      </dsp:txXfrm>
    </dsp:sp>
    <dsp:sp modelId="{A906BDEB-6B5F-154C-BFC3-4FC3E2956CE4}">
      <dsp:nvSpPr>
        <dsp:cNvPr id="0" name=""/>
        <dsp:cNvSpPr/>
      </dsp:nvSpPr>
      <dsp:spPr>
        <a:xfrm>
          <a:off x="8858803" y="262"/>
          <a:ext cx="2414457" cy="14486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Choix des réseaux : univers de référence proche du vécu des élèves et des thématiques dans différents espaces de la classe et situation d’apprentissage</a:t>
          </a:r>
          <a:endParaRPr lang="en-US" sz="1300" kern="1200"/>
        </a:p>
      </dsp:txBody>
      <dsp:txXfrm>
        <a:off x="8858803" y="262"/>
        <a:ext cx="2414457" cy="1448674"/>
      </dsp:txXfrm>
    </dsp:sp>
    <dsp:sp modelId="{FD699BA3-50FF-5B46-BE6E-B7DD1D525D11}">
      <dsp:nvSpPr>
        <dsp:cNvPr id="0" name=""/>
        <dsp:cNvSpPr/>
      </dsp:nvSpPr>
      <dsp:spPr>
        <a:xfrm>
          <a:off x="891092" y="1690383"/>
          <a:ext cx="2414457" cy="14486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Choix des mots relatifs à des critères de fréquence d’usage</a:t>
          </a:r>
          <a:endParaRPr lang="en-US" sz="1300" kern="1200"/>
        </a:p>
      </dsp:txBody>
      <dsp:txXfrm>
        <a:off x="891092" y="1690383"/>
        <a:ext cx="2414457" cy="1448674"/>
      </dsp:txXfrm>
    </dsp:sp>
    <dsp:sp modelId="{8AAB3EF7-FBA4-B84F-9E7E-776F20113F5E}">
      <dsp:nvSpPr>
        <dsp:cNvPr id="0" name=""/>
        <dsp:cNvSpPr/>
      </dsp:nvSpPr>
      <dsp:spPr>
        <a:xfrm>
          <a:off x="3546996" y="1690383"/>
          <a:ext cx="2414457" cy="14486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L’équipe pédagogique </a:t>
          </a:r>
          <a:r>
            <a:rPr lang="fr-FR" sz="1300" b="1" kern="1200"/>
            <a:t>conçoit une progression de la PS à la GS </a:t>
          </a:r>
          <a:r>
            <a:rPr lang="fr-FR" sz="1300" kern="1200"/>
            <a:t>–précision du corpus de mots (verbes, noms, adjectifs, mots grammaticaux et expressions), et les structures syntaxiques</a:t>
          </a:r>
          <a:endParaRPr lang="en-US" sz="1300" kern="1200"/>
        </a:p>
      </dsp:txBody>
      <dsp:txXfrm>
        <a:off x="3546996" y="1690383"/>
        <a:ext cx="2414457" cy="1448674"/>
      </dsp:txXfrm>
    </dsp:sp>
    <dsp:sp modelId="{047E14A6-4231-5548-AA72-F36034FCEE62}">
      <dsp:nvSpPr>
        <dsp:cNvPr id="0" name=""/>
        <dsp:cNvSpPr/>
      </dsp:nvSpPr>
      <dsp:spPr>
        <a:xfrm>
          <a:off x="6202899" y="1690383"/>
          <a:ext cx="2414457" cy="14486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Certains </a:t>
          </a:r>
          <a:r>
            <a:rPr lang="fr-FR" sz="1300" b="1" kern="1200"/>
            <a:t>réseaux sont travaillés et enrichis tout au long du cycle</a:t>
          </a:r>
          <a:endParaRPr lang="en-US" sz="1300" kern="1200"/>
        </a:p>
      </dsp:txBody>
      <dsp:txXfrm>
        <a:off x="6202899" y="1690383"/>
        <a:ext cx="2414457" cy="1448674"/>
      </dsp:txXfrm>
    </dsp:sp>
    <dsp:sp modelId="{E3B1264B-1C8D-6742-9AA4-B7BF6B4ADB44}">
      <dsp:nvSpPr>
        <dsp:cNvPr id="0" name=""/>
        <dsp:cNvSpPr/>
      </dsp:nvSpPr>
      <dsp:spPr>
        <a:xfrm>
          <a:off x="8858803" y="1690383"/>
          <a:ext cx="2414457" cy="14486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D’autres sont liés aux projets spécifiques de la classe et doivent être réinvestis tout au long de l’année</a:t>
          </a:r>
          <a:endParaRPr lang="en-US" sz="1300" kern="1200"/>
        </a:p>
      </dsp:txBody>
      <dsp:txXfrm>
        <a:off x="8858803" y="1690383"/>
        <a:ext cx="2414457" cy="14486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6F2C4-F263-934B-8EF3-F355B5E2FD5A}" type="datetimeFigureOut">
              <a:rPr lang="fr-FR" smtClean="0"/>
              <a:t>13/11/2025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407CE-AA01-DC4B-A6FC-D95AE2DA2DAA}" type="slidenum">
              <a:rPr lang="fr-FR" smtClean="0"/>
              <a:t>‹N°›</a:t>
            </a:fld>
            <a:endParaRPr lang="fr-FR"/>
          </a:p>
        </p:txBody>
      </p:sp>
    </p:spTree>
    <p:extLst>
      <p:ext uri="{BB962C8B-B14F-4D97-AF65-F5344CB8AC3E}">
        <p14:creationId xmlns:p14="http://schemas.microsoft.com/office/powerpoint/2010/main" val="226360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a:t>
            </a:fld>
            <a:endParaRPr lang="fr-FR"/>
          </a:p>
        </p:txBody>
      </p:sp>
    </p:spTree>
    <p:extLst>
      <p:ext uri="{BB962C8B-B14F-4D97-AF65-F5344CB8AC3E}">
        <p14:creationId xmlns:p14="http://schemas.microsoft.com/office/powerpoint/2010/main" val="78374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000000"/>
                </a:solidFill>
                <a:effectLst/>
                <a:latin typeface="Calibri" panose="020F0502020204030204" pitchFamily="34" charset="0"/>
                <a:cs typeface="Calibri" panose="020F0502020204030204" pitchFamily="34" charset="0"/>
              </a:rPr>
              <a:t>Quatre photos du matériel de la classe (un cube, un tube d’un jeu de construction, une petite</a:t>
            </a:r>
          </a:p>
          <a:p>
            <a:pPr>
              <a:buNone/>
            </a:pPr>
            <a:r>
              <a:rPr lang="fr-FR" sz="1000" dirty="0">
                <a:solidFill>
                  <a:srgbClr val="000000"/>
                </a:solidFill>
                <a:effectLst/>
                <a:latin typeface="Calibri" panose="020F0502020204030204" pitchFamily="34" charset="0"/>
                <a:cs typeface="Calibri" panose="020F0502020204030204" pitchFamily="34" charset="0"/>
              </a:rPr>
              <a:t>tarte du coin dinette et une carte à jouer). Chaque photo est reproduite en 2 exemplaires (2</a:t>
            </a:r>
          </a:p>
          <a:p>
            <a:pPr>
              <a:buNone/>
            </a:pPr>
            <a:r>
              <a:rPr lang="fr-FR" sz="1000" dirty="0">
                <a:solidFill>
                  <a:srgbClr val="000000"/>
                </a:solidFill>
                <a:effectLst/>
                <a:latin typeface="Calibri" panose="020F0502020204030204" pitchFamily="34" charset="0"/>
                <a:cs typeface="Calibri" panose="020F0502020204030204" pitchFamily="34" charset="0"/>
              </a:rPr>
              <a:t>photos « cube », 2 photos « tube », 2 photos « tarte », 2 photos « carte »).</a:t>
            </a:r>
          </a:p>
          <a:p>
            <a:pPr>
              <a:buNone/>
            </a:pPr>
            <a:r>
              <a:rPr lang="fr-FR" sz="1000" dirty="0">
                <a:solidFill>
                  <a:srgbClr val="000000"/>
                </a:solidFill>
                <a:effectLst/>
                <a:latin typeface="Calibri" panose="020F0502020204030204" pitchFamily="34" charset="0"/>
                <a:cs typeface="Calibri" panose="020F0502020204030204" pitchFamily="34" charset="0"/>
              </a:rPr>
              <a:t>Quatre boîtes aux lettres (boîtes à chaussures). Sur chacune sera collée l’une des photos (une</a:t>
            </a:r>
          </a:p>
          <a:p>
            <a:pPr>
              <a:buNone/>
            </a:pPr>
            <a:r>
              <a:rPr lang="fr-FR" sz="1000" dirty="0">
                <a:solidFill>
                  <a:srgbClr val="000000"/>
                </a:solidFill>
                <a:effectLst/>
                <a:latin typeface="Calibri" panose="020F0502020204030204" pitchFamily="34" charset="0"/>
                <a:cs typeface="Calibri" panose="020F0502020204030204" pitchFamily="34" charset="0"/>
              </a:rPr>
              <a:t>boîte aux lettres « cube », une boîte aux lettres, « tube », une boîte aux lettres « tarte », une boîte</a:t>
            </a:r>
          </a:p>
          <a:p>
            <a:pPr>
              <a:buNone/>
            </a:pPr>
            <a:r>
              <a:rPr lang="fr-FR" sz="1000" dirty="0">
                <a:solidFill>
                  <a:srgbClr val="000000"/>
                </a:solidFill>
                <a:effectLst/>
                <a:latin typeface="Calibri" panose="020F0502020204030204" pitchFamily="34" charset="0"/>
                <a:cs typeface="Calibri" panose="020F0502020204030204" pitchFamily="34" charset="0"/>
              </a:rPr>
              <a:t>aux lettres « carte »).</a:t>
            </a:r>
          </a:p>
          <a:p>
            <a:r>
              <a:rPr lang="fr-FR" sz="1000" dirty="0">
                <a:solidFill>
                  <a:srgbClr val="000000"/>
                </a:solidFill>
                <a:effectLst/>
                <a:latin typeface="Calibri" panose="020F0502020204030204" pitchFamily="34" charset="0"/>
                <a:cs typeface="Calibri" panose="020F0502020204030204" pitchFamily="34" charset="0"/>
              </a:rPr>
              <a:t>Chaque boîte aux lettres est installée dans un espace différent de la classe.</a:t>
            </a:r>
          </a:p>
          <a:p>
            <a:pPr>
              <a:buNone/>
            </a:pPr>
            <a:r>
              <a:rPr lang="fr-FR" sz="1000" dirty="0">
                <a:solidFill>
                  <a:srgbClr val="220D7D"/>
                </a:solidFill>
                <a:effectLst/>
                <a:latin typeface="Calibri" panose="020F0502020204030204" pitchFamily="34" charset="0"/>
                <a:cs typeface="Calibri" panose="020F0502020204030204" pitchFamily="34" charset="0"/>
              </a:rPr>
              <a:t>Étape 1 - Mise en activité différenciée des élèves</a:t>
            </a:r>
          </a:p>
          <a:p>
            <a:pPr>
              <a:buNone/>
            </a:pPr>
            <a:r>
              <a:rPr lang="fr-FR" sz="1000" dirty="0">
                <a:solidFill>
                  <a:srgbClr val="000000"/>
                </a:solidFill>
                <a:effectLst/>
                <a:latin typeface="Calibri" panose="020F0502020204030204" pitchFamily="34" charset="0"/>
                <a:cs typeface="Calibri" panose="020F0502020204030204" pitchFamily="34" charset="0"/>
              </a:rPr>
              <a:t>Le jeu du facteur</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Le professeur est assis à une table et distribue une enveloppe à chaque élève. Quatre images</a:t>
            </a:r>
          </a:p>
          <a:p>
            <a:pPr>
              <a:buNone/>
            </a:pPr>
            <a:r>
              <a:rPr lang="fr-FR" sz="1000" dirty="0">
                <a:solidFill>
                  <a:srgbClr val="000000"/>
                </a:solidFill>
                <a:effectLst/>
                <a:latin typeface="Calibri" panose="020F0502020204030204" pitchFamily="34" charset="0"/>
                <a:cs typeface="Calibri" panose="020F0502020204030204" pitchFamily="34" charset="0"/>
              </a:rPr>
              <a:t>(cube, tube, carte et tarte) sont disposées, bien visibles, au centre de la table.</a:t>
            </a:r>
          </a:p>
          <a:p>
            <a:pPr>
              <a:buNone/>
            </a:pPr>
            <a:r>
              <a:rPr lang="fr-FR" sz="1000" dirty="0">
                <a:solidFill>
                  <a:srgbClr val="000000"/>
                </a:solidFill>
                <a:effectLst/>
                <a:latin typeface="Calibri" panose="020F0502020204030204" pitchFamily="34" charset="0"/>
                <a:cs typeface="Calibri" panose="020F0502020204030204" pitchFamily="34" charset="0"/>
              </a:rPr>
              <a:t>Le premier élève ouvre son enveloppe sans montrer l’image. Il prononce le mot désigné par</a:t>
            </a:r>
          </a:p>
          <a:p>
            <a:pPr>
              <a:buNone/>
            </a:pPr>
            <a:r>
              <a:rPr lang="fr-FR" sz="1000" dirty="0">
                <a:solidFill>
                  <a:srgbClr val="000000"/>
                </a:solidFill>
                <a:effectLst/>
                <a:latin typeface="Calibri" panose="020F0502020204030204" pitchFamily="34" charset="0"/>
                <a:cs typeface="Calibri" panose="020F0502020204030204" pitchFamily="34" charset="0"/>
              </a:rPr>
              <a:t>l’image. L’un de ses camarades choisit une image. Le groupe valide.</a:t>
            </a:r>
          </a:p>
          <a:p>
            <a:pPr>
              <a:buNone/>
            </a:pPr>
            <a:r>
              <a:rPr lang="fr-FR" sz="1000" dirty="0">
                <a:solidFill>
                  <a:srgbClr val="000000"/>
                </a:solidFill>
                <a:effectLst/>
                <a:latin typeface="Calibri" panose="020F0502020204030204" pitchFamily="34" charset="0"/>
                <a:cs typeface="Calibri" panose="020F0502020204030204" pitchFamily="34" charset="0"/>
              </a:rPr>
              <a:t>L’élève poste l’enveloppe dans la boîte aux lettres correspondante.</a:t>
            </a:r>
          </a:p>
          <a:p>
            <a:pPr>
              <a:buNone/>
            </a:pPr>
            <a:r>
              <a:rPr lang="fr-FR" sz="1000" dirty="0">
                <a:solidFill>
                  <a:srgbClr val="000000"/>
                </a:solidFill>
                <a:effectLst/>
                <a:latin typeface="Calibri" panose="020F0502020204030204" pitchFamily="34" charset="0"/>
                <a:cs typeface="Calibri" panose="020F0502020204030204" pitchFamily="34" charset="0"/>
              </a:rPr>
              <a:t>Le jeu se déroule jusqu’à ce que toutes les enveloppes soient postées.</a:t>
            </a:r>
          </a:p>
          <a:p>
            <a:pPr>
              <a:buNone/>
            </a:pPr>
            <a:r>
              <a:rPr lang="fr-FR" sz="1000" dirty="0">
                <a:solidFill>
                  <a:srgbClr val="220D7D"/>
                </a:solidFill>
                <a:effectLst/>
                <a:latin typeface="Calibri" panose="020F0502020204030204" pitchFamily="34" charset="0"/>
                <a:cs typeface="Calibri" panose="020F0502020204030204" pitchFamily="34" charset="0"/>
              </a:rPr>
              <a:t>Étape 2 - Institutionnalisation, retour réflexif</a:t>
            </a:r>
          </a:p>
          <a:p>
            <a:pPr>
              <a:buNone/>
            </a:pPr>
            <a:r>
              <a:rPr lang="fr-FR" sz="1000" dirty="0">
                <a:solidFill>
                  <a:srgbClr val="000000"/>
                </a:solidFill>
                <a:effectLst/>
                <a:latin typeface="Calibri" panose="020F0502020204030204" pitchFamily="34" charset="0"/>
                <a:cs typeface="Calibri" panose="020F0502020204030204" pitchFamily="34" charset="0"/>
              </a:rPr>
              <a:t>Ouverture des boîtes aux lettres</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Le professeur ouvre chaque boîte aux lettres devant les enfants. Il vérifie que dans les enveloppes,</a:t>
            </a:r>
          </a:p>
          <a:p>
            <a:pPr>
              <a:buNone/>
            </a:pPr>
            <a:r>
              <a:rPr lang="fr-FR" sz="1000" dirty="0">
                <a:solidFill>
                  <a:srgbClr val="000000"/>
                </a:solidFill>
                <a:effectLst/>
                <a:latin typeface="Calibri" panose="020F0502020204030204" pitchFamily="34" charset="0"/>
                <a:cs typeface="Calibri" panose="020F0502020204030204" pitchFamily="34" charset="0"/>
              </a:rPr>
              <a:t>chaque photo correspond bien à la photo collée sur la boîte aux lettres.</a:t>
            </a:r>
          </a:p>
          <a:p>
            <a:pPr>
              <a:buNone/>
            </a:pPr>
            <a:r>
              <a:rPr lang="fr-FR" sz="1000" dirty="0">
                <a:solidFill>
                  <a:srgbClr val="000000"/>
                </a:solidFill>
                <a:effectLst/>
                <a:latin typeface="Calibri" panose="020F0502020204030204" pitchFamily="34" charset="0"/>
                <a:cs typeface="Calibri" panose="020F0502020204030204" pitchFamily="34" charset="0"/>
              </a:rPr>
              <a:t>En cas d’erreur le professeur verbalise les deux mots en insistant bien sur les consonnes</a:t>
            </a:r>
          </a:p>
          <a:p>
            <a:r>
              <a:rPr lang="fr-FR" sz="1000" dirty="0">
                <a:solidFill>
                  <a:srgbClr val="000000"/>
                </a:solidFill>
                <a:effectLst/>
                <a:latin typeface="Calibri" panose="020F0502020204030204" pitchFamily="34" charset="0"/>
                <a:cs typeface="Calibri" panose="020F0502020204030204" pitchFamily="34" charset="0"/>
              </a:rPr>
              <a:t>problématiques.</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10</a:t>
            </a:fld>
            <a:endParaRPr lang="fr-FR"/>
          </a:p>
        </p:txBody>
      </p:sp>
    </p:spTree>
    <p:extLst>
      <p:ext uri="{BB962C8B-B14F-4D97-AF65-F5344CB8AC3E}">
        <p14:creationId xmlns:p14="http://schemas.microsoft.com/office/powerpoint/2010/main" val="382922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11</a:t>
            </a:fld>
            <a:endParaRPr lang="fr-FR"/>
          </a:p>
        </p:txBody>
      </p:sp>
    </p:spTree>
    <p:extLst>
      <p:ext uri="{BB962C8B-B14F-4D97-AF65-F5344CB8AC3E}">
        <p14:creationId xmlns:p14="http://schemas.microsoft.com/office/powerpoint/2010/main" val="347661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12</a:t>
            </a:fld>
            <a:endParaRPr lang="fr-FR"/>
          </a:p>
        </p:txBody>
      </p:sp>
    </p:spTree>
    <p:extLst>
      <p:ext uri="{BB962C8B-B14F-4D97-AF65-F5344CB8AC3E}">
        <p14:creationId xmlns:p14="http://schemas.microsoft.com/office/powerpoint/2010/main" val="377962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000000"/>
                </a:solidFill>
                <a:effectLst/>
                <a:latin typeface="Calibri" panose="020F0502020204030204" pitchFamily="34" charset="0"/>
                <a:cs typeface="Calibri" panose="020F0502020204030204" pitchFamily="34" charset="0"/>
              </a:rPr>
              <a:t>Les programmes de 2024 pour le cycle 1 et le cycle 2, mettent l’accent sur l’importance prioritaire du</a:t>
            </a:r>
          </a:p>
          <a:p>
            <a:pPr>
              <a:buNone/>
            </a:pPr>
            <a:r>
              <a:rPr lang="fr-FR" sz="1000" dirty="0">
                <a:solidFill>
                  <a:srgbClr val="000000"/>
                </a:solidFill>
                <a:effectLst/>
                <a:latin typeface="Calibri" panose="020F0502020204030204" pitchFamily="34" charset="0"/>
                <a:cs typeface="Calibri" panose="020F0502020204030204" pitchFamily="34" charset="0"/>
              </a:rPr>
              <a:t>geste d’écriture (</a:t>
            </a:r>
            <a:r>
              <a:rPr lang="fr-FR" sz="1000" dirty="0">
                <a:solidFill>
                  <a:srgbClr val="220D7D"/>
                </a:solidFill>
                <a:effectLst/>
                <a:latin typeface="Calibri" panose="020F0502020204030204" pitchFamily="34" charset="0"/>
                <a:cs typeface="Calibri" panose="020F0502020204030204" pitchFamily="34" charset="0"/>
              </a:rPr>
              <a:t>BOENJS du 31 octobre 2024) </a:t>
            </a:r>
            <a:r>
              <a:rPr lang="fr-FR" sz="1000" dirty="0">
                <a:solidFill>
                  <a:srgbClr val="000000"/>
                </a:solidFill>
                <a:effectLst/>
                <a:latin typeface="Calibri" panose="020F0502020204030204" pitchFamily="34" charset="0"/>
                <a:cs typeface="Calibri" panose="020F0502020204030204" pitchFamily="34" charset="0"/>
              </a:rPr>
              <a:t>:</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Au cycle 1 : «</a:t>
            </a:r>
          </a:p>
          <a:p>
            <a:pPr>
              <a:buNone/>
            </a:pPr>
            <a:r>
              <a:rPr lang="fr-FR" sz="1000" dirty="0">
                <a:solidFill>
                  <a:srgbClr val="000000"/>
                </a:solidFill>
                <a:effectLst/>
                <a:latin typeface="Calibri" panose="020F0502020204030204" pitchFamily="34" charset="0"/>
                <a:cs typeface="Calibri" panose="020F0502020204030204" pitchFamily="34" charset="0"/>
              </a:rPr>
              <a:t>L’apprentissage du geste d’écriture est en effet primordial et se construit progressivement</a:t>
            </a:r>
          </a:p>
          <a:p>
            <a:pPr>
              <a:buNone/>
            </a:pPr>
            <a:r>
              <a:rPr lang="fr-FR" sz="1000" dirty="0">
                <a:solidFill>
                  <a:srgbClr val="000000"/>
                </a:solidFill>
                <a:effectLst/>
                <a:latin typeface="Calibri" panose="020F0502020204030204" pitchFamily="34" charset="0"/>
                <a:cs typeface="Calibri" panose="020F0502020204030204" pitchFamily="34" charset="0"/>
              </a:rPr>
              <a:t>dès la petite section. Il recouvre l’ensemble des processus qui sont à l’œuvre pour écrire, du moment</a:t>
            </a:r>
          </a:p>
          <a:p>
            <a:pPr>
              <a:buNone/>
            </a:pPr>
            <a:r>
              <a:rPr lang="fr-FR" sz="1000" dirty="0">
                <a:solidFill>
                  <a:srgbClr val="000000"/>
                </a:solidFill>
                <a:effectLst/>
                <a:latin typeface="Calibri" panose="020F0502020204030204" pitchFamily="34" charset="0"/>
                <a:cs typeface="Calibri" panose="020F0502020204030204" pitchFamily="34" charset="0"/>
              </a:rPr>
              <a:t>où l’élève s’apprête à prendre le crayon jusqu’au moment où il écrira en cursive.»</a:t>
            </a:r>
          </a:p>
          <a:p>
            <a:pPr>
              <a:buNone/>
            </a:pPr>
            <a:r>
              <a:rPr lang="fr-FR" sz="1000" dirty="0">
                <a:solidFill>
                  <a:srgbClr val="000000"/>
                </a:solidFill>
                <a:effectLst/>
                <a:latin typeface="Calibri" panose="020F0502020204030204" pitchFamily="34" charset="0"/>
                <a:cs typeface="Calibri" panose="020F0502020204030204" pitchFamily="34" charset="0"/>
              </a:rPr>
              <a:t>Au cycle 2 : « Par un enseignement structuré, explicite, progressif, et en relation avec toutes les</a:t>
            </a:r>
          </a:p>
          <a:p>
            <a:pPr>
              <a:buNone/>
            </a:pPr>
            <a:r>
              <a:rPr lang="fr-FR" sz="1000" dirty="0">
                <a:solidFill>
                  <a:srgbClr val="000000"/>
                </a:solidFill>
                <a:effectLst/>
                <a:latin typeface="Calibri" panose="020F0502020204030204" pitchFamily="34" charset="0"/>
                <a:cs typeface="Calibri" panose="020F0502020204030204" pitchFamily="34" charset="0"/>
              </a:rPr>
              <a:t>autres composantes de l’enseignement du français (l’expression orale, la lecture, la grammaire et le</a:t>
            </a:r>
          </a:p>
          <a:p>
            <a:r>
              <a:rPr lang="fr-FR" sz="1000" dirty="0">
                <a:solidFill>
                  <a:srgbClr val="000000"/>
                </a:solidFill>
                <a:effectLst/>
                <a:latin typeface="Calibri" panose="020F0502020204030204" pitchFamily="34" charset="0"/>
                <a:cs typeface="Calibri" panose="020F0502020204030204" pitchFamily="34" charset="0"/>
              </a:rPr>
              <a:t>vocabulaire), les élèves acquièrent peu à peu les moyens d’une écriture dont le geste se fluidifie. »</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13</a:t>
            </a:fld>
            <a:endParaRPr lang="fr-FR"/>
          </a:p>
        </p:txBody>
      </p:sp>
    </p:spTree>
    <p:extLst>
      <p:ext uri="{BB962C8B-B14F-4D97-AF65-F5344CB8AC3E}">
        <p14:creationId xmlns:p14="http://schemas.microsoft.com/office/powerpoint/2010/main" val="983573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14</a:t>
            </a:fld>
            <a:endParaRPr lang="fr-FR"/>
          </a:p>
        </p:txBody>
      </p:sp>
    </p:spTree>
    <p:extLst>
      <p:ext uri="{BB962C8B-B14F-4D97-AF65-F5344CB8AC3E}">
        <p14:creationId xmlns:p14="http://schemas.microsoft.com/office/powerpoint/2010/main" val="428648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000000"/>
                </a:solidFill>
                <a:effectLst/>
                <a:latin typeface="Calibri" panose="020F0502020204030204" pitchFamily="34" charset="0"/>
                <a:cs typeface="Calibri" panose="020F0502020204030204" pitchFamily="34" charset="0"/>
              </a:rPr>
              <a:t>Tout au long de l’école maternelle, à leur rythme, les élèves développent des compétences motrices, perceptives et cognitives leur permettant une maitrise plus affirmée de leur geste d’écriture. </a:t>
            </a:r>
          </a:p>
          <a:p>
            <a:pPr>
              <a:buNone/>
            </a:pPr>
            <a:r>
              <a:rPr lang="fr-FR" sz="1000" dirty="0">
                <a:solidFill>
                  <a:srgbClr val="000000"/>
                </a:solidFill>
                <a:effectLst/>
                <a:latin typeface="Calibri" panose="020F0502020204030204" pitchFamily="34" charset="0"/>
                <a:cs typeface="Calibri" panose="020F0502020204030204" pitchFamily="34" charset="0"/>
              </a:rPr>
              <a:t>Ce geste va s’affiner pour tendre vers une écriture plus rapide et fluide qui facilitera à l’entrée en CP les activités de copie, de dictée et de production d’écrits.</a:t>
            </a:r>
          </a:p>
          <a:p>
            <a:pPr>
              <a:buNone/>
            </a:pPr>
            <a:r>
              <a:rPr lang="fr-FR" sz="1000" dirty="0">
                <a:solidFill>
                  <a:srgbClr val="000000"/>
                </a:solidFill>
                <a:effectLst/>
                <a:latin typeface="Calibri" panose="020F0502020204030204" pitchFamily="34" charset="0"/>
                <a:cs typeface="Calibri" panose="020F0502020204030204" pitchFamily="34" charset="0"/>
              </a:rPr>
              <a:t>Pour ce faire, les élèves apprennent à coordonner les articulations des membres supérieurs, leurs yeux et leur main mobilisés pour guider les gestes, contrôler les tracés et tenir l’outil tout en ayant une posture permettant un confort dans le geste d’écriture.</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15</a:t>
            </a:fld>
            <a:endParaRPr lang="fr-FR"/>
          </a:p>
        </p:txBody>
      </p:sp>
    </p:spTree>
    <p:extLst>
      <p:ext uri="{BB962C8B-B14F-4D97-AF65-F5344CB8AC3E}">
        <p14:creationId xmlns:p14="http://schemas.microsoft.com/office/powerpoint/2010/main" val="1848059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16</a:t>
            </a:fld>
            <a:endParaRPr lang="fr-FR"/>
          </a:p>
        </p:txBody>
      </p:sp>
    </p:spTree>
    <p:extLst>
      <p:ext uri="{BB962C8B-B14F-4D97-AF65-F5344CB8AC3E}">
        <p14:creationId xmlns:p14="http://schemas.microsoft.com/office/powerpoint/2010/main" val="1183154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17</a:t>
            </a:fld>
            <a:endParaRPr lang="fr-FR"/>
          </a:p>
        </p:txBody>
      </p:sp>
    </p:spTree>
    <p:extLst>
      <p:ext uri="{BB962C8B-B14F-4D97-AF65-F5344CB8AC3E}">
        <p14:creationId xmlns:p14="http://schemas.microsoft.com/office/powerpoint/2010/main" val="3444286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51692" y="4400549"/>
            <a:ext cx="6037243" cy="4284664"/>
          </a:xfrm>
        </p:spPr>
        <p:txBody>
          <a:bodyPr/>
          <a:lstStyle/>
          <a:p>
            <a:pPr>
              <a:buNone/>
            </a:pPr>
            <a:r>
              <a:rPr lang="fr-FR" sz="1000" dirty="0">
                <a:solidFill>
                  <a:srgbClr val="220D7D"/>
                </a:solidFill>
                <a:effectLst/>
                <a:latin typeface="Calibri" panose="020F0502020204030204" pitchFamily="34" charset="0"/>
                <a:cs typeface="Calibri" panose="020F0502020204030204" pitchFamily="34" charset="0"/>
              </a:rPr>
              <a:t>Étape 1 - Découvrir et explorer</a:t>
            </a:r>
          </a:p>
          <a:p>
            <a:pPr>
              <a:buNone/>
            </a:pPr>
            <a:r>
              <a:rPr lang="fr-FR" sz="1000" dirty="0">
                <a:solidFill>
                  <a:srgbClr val="000000"/>
                </a:solidFill>
                <a:effectLst/>
                <a:latin typeface="Calibri" panose="020F0502020204030204" pitchFamily="34" charset="0"/>
                <a:cs typeface="Calibri" panose="020F0502020204030204" pitchFamily="34" charset="0"/>
              </a:rPr>
              <a:t>Découvrir par le corps. (Séances quotidiennes de 20 minutes, le matin)</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Reproduire un mouvement dans l’espace.</a:t>
            </a:r>
          </a:p>
          <a:p>
            <a:pPr>
              <a:buNone/>
            </a:pPr>
            <a:r>
              <a:rPr lang="fr-FR" sz="1000" dirty="0">
                <a:solidFill>
                  <a:srgbClr val="000000"/>
                </a:solidFill>
                <a:effectLst/>
                <a:latin typeface="Calibri" panose="020F0502020204030204" pitchFamily="34" charset="0"/>
                <a:cs typeface="Calibri" panose="020F0502020204030204" pitchFamily="34" charset="0"/>
              </a:rPr>
              <a:t>Utiliser de façon coordonnée les quatre articulations mobilisées pour tenir et guider le crayon</a:t>
            </a:r>
          </a:p>
          <a:p>
            <a:pPr>
              <a:buNone/>
            </a:pPr>
            <a:r>
              <a:rPr lang="fr-FR" sz="1000" dirty="0">
                <a:solidFill>
                  <a:srgbClr val="000000"/>
                </a:solidFill>
                <a:effectLst/>
                <a:latin typeface="Calibri" panose="020F0502020204030204" pitchFamily="34" charset="0"/>
                <a:cs typeface="Calibri" panose="020F0502020204030204" pitchFamily="34" charset="0"/>
              </a:rPr>
              <a:t>(Focus 1) :</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Laisser une trace avec une partie du corps (main, doigts, pieds).</a:t>
            </a:r>
          </a:p>
          <a:p>
            <a:pPr>
              <a:buNone/>
            </a:pPr>
            <a:r>
              <a:rPr lang="fr-FR" sz="1000" dirty="0">
                <a:solidFill>
                  <a:srgbClr val="000000"/>
                </a:solidFill>
                <a:effectLst/>
                <a:latin typeface="Calibri" panose="020F0502020204030204" pitchFamily="34" charset="0"/>
                <a:cs typeface="Calibri" panose="020F0502020204030204" pitchFamily="34" charset="0"/>
              </a:rPr>
              <a:t>Varier les supports (terre, sable, ...).</a:t>
            </a:r>
          </a:p>
          <a:p>
            <a:pPr>
              <a:buNone/>
            </a:pPr>
            <a:r>
              <a:rPr lang="fr-FR" sz="1000" dirty="0">
                <a:solidFill>
                  <a:srgbClr val="000000"/>
                </a:solidFill>
                <a:effectLst/>
                <a:latin typeface="Calibri" panose="020F0502020204030204" pitchFamily="34" charset="0"/>
                <a:cs typeface="Calibri" panose="020F0502020204030204" pitchFamily="34" charset="0"/>
              </a:rPr>
              <a:t>Utiliser du gros matériel pour amplifier le mouvement (foulards, cordes, ballons, ...).</a:t>
            </a:r>
          </a:p>
          <a:p>
            <a:pPr>
              <a:buNone/>
            </a:pPr>
            <a:r>
              <a:rPr lang="fr-FR" sz="1000" dirty="0">
                <a:solidFill>
                  <a:srgbClr val="000000"/>
                </a:solidFill>
                <a:effectLst/>
                <a:latin typeface="Calibri" panose="020F0502020204030204" pitchFamily="34" charset="0"/>
                <a:cs typeface="Calibri" panose="020F0502020204030204" pitchFamily="34" charset="0"/>
              </a:rPr>
              <a:t>Explorer librement des outils. (Séances quotidiennes de 15 minutes, l’après-midi, après le temps de sieste)</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Varier les supports (plans horizontal et vertical).</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Varier les outils (objets divers : éponges, bouchons, briques de jeux, ...) sur des supports de tailles différentes.</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Dessiner librement avec des crayons en cire de petite taille.</a:t>
            </a:r>
          </a:p>
          <a:p>
            <a:pPr>
              <a:buNone/>
            </a:pPr>
            <a:r>
              <a:rPr lang="fr-FR" sz="1000" dirty="0">
                <a:solidFill>
                  <a:srgbClr val="220D7D"/>
                </a:solidFill>
                <a:effectLst/>
                <a:latin typeface="Calibri" panose="020F0502020204030204" pitchFamily="34" charset="0"/>
                <a:cs typeface="Calibri" panose="020F0502020204030204" pitchFamily="34" charset="0"/>
              </a:rPr>
              <a:t>Étape 2 - Observer, décrire, analyser </a:t>
            </a:r>
            <a:r>
              <a:rPr lang="fr-FR" sz="1000" dirty="0">
                <a:solidFill>
                  <a:srgbClr val="000000"/>
                </a:solidFill>
                <a:effectLst/>
                <a:latin typeface="Calibri" panose="020F0502020204030204" pitchFamily="34" charset="0"/>
                <a:cs typeface="Calibri" panose="020F0502020204030204" pitchFamily="34" charset="0"/>
              </a:rPr>
              <a:t>(Séances quotidiennes de 15 minutes, le matin)</a:t>
            </a:r>
          </a:p>
          <a:p>
            <a:pPr>
              <a:buNone/>
            </a:pPr>
            <a:r>
              <a:rPr lang="fr-FR" sz="1000" dirty="0">
                <a:solidFill>
                  <a:srgbClr val="000000"/>
                </a:solidFill>
                <a:effectLst/>
                <a:latin typeface="Calibri" panose="020F0502020204030204" pitchFamily="34" charset="0"/>
                <a:cs typeface="Calibri" panose="020F0502020204030204" pitchFamily="34" charset="0"/>
              </a:rPr>
              <a:t>Apprendre à coordonner le regard et le geste :</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Varier les supports (plans horizontal et vertical).</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Varier les outils (objets divers : éponges, bouchons, briques de jeux, ...) sur des supports de tailles</a:t>
            </a:r>
          </a:p>
          <a:p>
            <a:r>
              <a:rPr lang="fr-FR" sz="1000" dirty="0">
                <a:solidFill>
                  <a:srgbClr val="000000"/>
                </a:solidFill>
                <a:effectLst/>
                <a:latin typeface="Calibri" panose="020F0502020204030204" pitchFamily="34" charset="0"/>
                <a:cs typeface="Calibri" panose="020F0502020204030204" pitchFamily="34" charset="0"/>
              </a:rPr>
              <a:t>différentes.</a:t>
            </a:r>
          </a:p>
          <a:p>
            <a:pPr>
              <a:buNone/>
            </a:pPr>
            <a:r>
              <a:rPr lang="fr-FR" sz="1000" dirty="0">
                <a:solidFill>
                  <a:srgbClr val="220D7D"/>
                </a:solidFill>
                <a:effectLst/>
                <a:latin typeface="Calibri" panose="020F0502020204030204" pitchFamily="34" charset="0"/>
                <a:cs typeface="Calibri" panose="020F0502020204030204" pitchFamily="34" charset="0"/>
              </a:rPr>
              <a:t>Étape 3 - S’entrainer, réinvestir, transférer</a:t>
            </a:r>
          </a:p>
          <a:p>
            <a:pPr>
              <a:buNone/>
            </a:pPr>
            <a:r>
              <a:rPr lang="fr-FR" sz="1000" dirty="0">
                <a:solidFill>
                  <a:srgbClr val="000000"/>
                </a:solidFill>
                <a:effectLst/>
                <a:latin typeface="Calibri" panose="020F0502020204030204" pitchFamily="34" charset="0"/>
                <a:cs typeface="Calibri" panose="020F0502020204030204" pitchFamily="34" charset="0"/>
              </a:rPr>
              <a:t>Développer la motricité fine. (Séances quotidiennes de 15 minutes, le matin).</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Apprendre des jeux de doigts.</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Utiliser la pâte à modeler.</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Réaliser des activités de laçages, vissage/dévissage.</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Enfiler des perles.</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Graver dans différentes matières (carton, pâte à modeler, ...).</a:t>
            </a:r>
            <a:endParaRPr lang="fr-FR" sz="1000" dirty="0">
              <a:solidFill>
                <a:srgbClr val="220D7D"/>
              </a:solidFill>
              <a:effectLst/>
              <a:latin typeface="Calibri" panose="020F0502020204030204" pitchFamily="34" charset="0"/>
              <a:cs typeface="Calibri" panose="020F0502020204030204" pitchFamily="34" charset="0"/>
            </a:endParaRPr>
          </a:p>
          <a:p>
            <a:r>
              <a:rPr lang="fr-FR" sz="1000" dirty="0">
                <a:solidFill>
                  <a:srgbClr val="000000"/>
                </a:solidFill>
                <a:effectLst/>
                <a:latin typeface="Calibri" panose="020F0502020204030204" pitchFamily="34" charset="0"/>
                <a:cs typeface="Calibri" panose="020F0502020204030204" pitchFamily="34" charset="0"/>
              </a:rPr>
              <a:t>Déchirer, découper, coller.</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18</a:t>
            </a:fld>
            <a:endParaRPr lang="fr-FR"/>
          </a:p>
        </p:txBody>
      </p:sp>
    </p:spTree>
    <p:extLst>
      <p:ext uri="{BB962C8B-B14F-4D97-AF65-F5344CB8AC3E}">
        <p14:creationId xmlns:p14="http://schemas.microsoft.com/office/powerpoint/2010/main" val="2453401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220D7D"/>
                </a:solidFill>
                <a:effectLst/>
                <a:latin typeface="Calibri" panose="020F0502020204030204" pitchFamily="34" charset="0"/>
                <a:cs typeface="Calibri" panose="020F0502020204030204" pitchFamily="34" charset="0"/>
              </a:rPr>
              <a:t>Étape1</a:t>
            </a:r>
          </a:p>
          <a:p>
            <a:pPr>
              <a:buNone/>
            </a:pPr>
            <a:r>
              <a:rPr lang="fr-FR" sz="1000" dirty="0">
                <a:solidFill>
                  <a:srgbClr val="220D7D"/>
                </a:solidFill>
                <a:effectLst/>
                <a:latin typeface="Calibri" panose="020F0502020204030204" pitchFamily="34" charset="0"/>
                <a:cs typeface="Calibri" panose="020F0502020204030204" pitchFamily="34" charset="0"/>
              </a:rPr>
              <a:t>- Découvrir et identifier des repères spatiaux.</a:t>
            </a:r>
            <a:r>
              <a:rPr lang="fr-FR" sz="1000" dirty="0">
                <a:solidFill>
                  <a:srgbClr val="000000"/>
                </a:solidFill>
                <a:effectLst/>
                <a:latin typeface="Calibri" panose="020F0502020204030204" pitchFamily="34" charset="0"/>
                <a:cs typeface="Calibri" panose="020F0502020204030204" pitchFamily="34" charset="0"/>
              </a:rPr>
              <a:t>(Deux séances de 15 minutes par semaine, le matin)</a:t>
            </a:r>
          </a:p>
          <a:p>
            <a:pPr>
              <a:buNone/>
            </a:pPr>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Faire observer l’environnement.</a:t>
            </a:r>
          </a:p>
          <a:p>
            <a:pPr>
              <a:buNone/>
            </a:pPr>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Utiliser un album de littérature de jeunesse comme inducteur de projet.</a:t>
            </a:r>
          </a:p>
          <a:p>
            <a:pPr>
              <a:buNone/>
            </a:pPr>
            <a:r>
              <a:rPr lang="fr-FR" sz="1000" dirty="0">
                <a:solidFill>
                  <a:srgbClr val="220D7D"/>
                </a:solidFill>
                <a:effectLst/>
                <a:latin typeface="Calibri" panose="020F0502020204030204" pitchFamily="34" charset="0"/>
                <a:cs typeface="Calibri" panose="020F0502020204030204" pitchFamily="34" charset="0"/>
              </a:rPr>
              <a:t>Étape 2 - Observer/ décrire / analyser</a:t>
            </a:r>
          </a:p>
          <a:p>
            <a:pPr>
              <a:buNone/>
            </a:pPr>
            <a:r>
              <a:rPr lang="fr-FR" sz="1000" dirty="0">
                <a:solidFill>
                  <a:srgbClr val="000000"/>
                </a:solidFill>
                <a:effectLst/>
                <a:latin typeface="Calibri" panose="020F0502020204030204" pitchFamily="34" charset="0"/>
                <a:cs typeface="Calibri" panose="020F0502020204030204" pitchFamily="34" charset="0"/>
              </a:rPr>
              <a:t>Construire des repères spatiaux (haut et bas). (Deux séances de 15 minutes par semaine, le matin)</a:t>
            </a:r>
          </a:p>
          <a:p>
            <a:pPr>
              <a:buNone/>
            </a:pPr>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Illustrer le haut en bleu (ciel) et le bas en marron (terre) sur une piste graphique collective.</a:t>
            </a:r>
          </a:p>
          <a:p>
            <a:pPr>
              <a:buNone/>
            </a:pPr>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Reporter ces repères sur les fiches individuelles des élèves.</a:t>
            </a:r>
          </a:p>
          <a:p>
            <a:pPr>
              <a:buNone/>
            </a:pPr>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Remplir une surface. (Une séance de 15 minutes par semaine, le matin ou l’après-midi après le temps</a:t>
            </a:r>
          </a:p>
          <a:p>
            <a:pPr>
              <a:buNone/>
            </a:pPr>
            <a:r>
              <a:rPr lang="fr-FR" sz="1000" dirty="0">
                <a:solidFill>
                  <a:srgbClr val="000000"/>
                </a:solidFill>
                <a:effectLst/>
                <a:latin typeface="Calibri" panose="020F0502020204030204" pitchFamily="34" charset="0"/>
                <a:cs typeface="Calibri" panose="020F0502020204030204" pitchFamily="34" charset="0"/>
              </a:rPr>
              <a:t>de sieste)</a:t>
            </a:r>
            <a:endParaRPr lang="fr-FR" sz="1000" dirty="0">
              <a:solidFill>
                <a:srgbClr val="220D7D"/>
              </a:solidFill>
              <a:effectLst/>
              <a:latin typeface="Calibri" panose="020F0502020204030204" pitchFamily="34" charset="0"/>
              <a:cs typeface="Calibri" panose="020F0502020204030204" pitchFamily="34" charset="0"/>
            </a:endParaRPr>
          </a:p>
          <a:p>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Proposer des petites surfaces à colorier dont le contour est épais.</a:t>
            </a:r>
          </a:p>
          <a:p>
            <a:r>
              <a:rPr lang="fr-FR" sz="1000" dirty="0">
                <a:solidFill>
                  <a:srgbClr val="000000"/>
                </a:solidFill>
                <a:effectLst/>
                <a:latin typeface="Calibri" panose="020F0502020204030204" pitchFamily="34" charset="0"/>
                <a:cs typeface="Calibri" panose="020F0502020204030204" pitchFamily="34" charset="0"/>
              </a:rPr>
              <a:t>Varier les supports (première page d’un cahier, illustrations d’une histoire, ...).</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19</a:t>
            </a:fld>
            <a:endParaRPr lang="fr-FR"/>
          </a:p>
        </p:txBody>
      </p:sp>
    </p:spTree>
    <p:extLst>
      <p:ext uri="{BB962C8B-B14F-4D97-AF65-F5344CB8AC3E}">
        <p14:creationId xmlns:p14="http://schemas.microsoft.com/office/powerpoint/2010/main" val="291877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2</a:t>
            </a:fld>
            <a:endParaRPr lang="fr-FR"/>
          </a:p>
        </p:txBody>
      </p:sp>
    </p:spTree>
    <p:extLst>
      <p:ext uri="{BB962C8B-B14F-4D97-AF65-F5344CB8AC3E}">
        <p14:creationId xmlns:p14="http://schemas.microsoft.com/office/powerpoint/2010/main" val="2666763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220D7D"/>
                </a:solidFill>
                <a:effectLst/>
                <a:latin typeface="Calibri" panose="020F0502020204030204" pitchFamily="34" charset="0"/>
                <a:cs typeface="Calibri" panose="020F0502020204030204" pitchFamily="34" charset="0"/>
              </a:rPr>
              <a:t>Étape1</a:t>
            </a:r>
          </a:p>
          <a:p>
            <a:pPr>
              <a:buNone/>
            </a:pPr>
            <a:r>
              <a:rPr lang="fr-FR" sz="1000" dirty="0">
                <a:solidFill>
                  <a:srgbClr val="220D7D"/>
                </a:solidFill>
                <a:effectLst/>
                <a:latin typeface="Calibri" panose="020F0502020204030204" pitchFamily="34" charset="0"/>
                <a:cs typeface="Calibri" panose="020F0502020204030204" pitchFamily="34" charset="0"/>
              </a:rPr>
              <a:t>- Découvrir les formes en salle de motricité. </a:t>
            </a:r>
            <a:r>
              <a:rPr lang="fr-FR" sz="1000" dirty="0">
                <a:solidFill>
                  <a:srgbClr val="000000"/>
                </a:solidFill>
                <a:effectLst/>
                <a:latin typeface="Calibri" panose="020F0502020204030204" pitchFamily="34" charset="0"/>
                <a:cs typeface="Calibri" panose="020F0502020204030204" pitchFamily="34" charset="0"/>
              </a:rPr>
              <a:t>(Une séance de 15 minutes par semaine, le matin)</a:t>
            </a:r>
          </a:p>
          <a:p>
            <a:pPr>
              <a:buNone/>
            </a:pPr>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Mettre en mouvement le geste selon la forme travaillée.</a:t>
            </a:r>
          </a:p>
          <a:p>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Représenter avec du gros matériel.</a:t>
            </a:r>
          </a:p>
          <a:p>
            <a:pPr>
              <a:buNone/>
            </a:pPr>
            <a:endParaRPr lang="fr-FR" sz="1000" dirty="0">
              <a:solidFill>
                <a:srgbClr val="220D7D"/>
              </a:solidFill>
              <a:effectLst/>
              <a:latin typeface="Calibri" panose="020F0502020204030204" pitchFamily="34" charset="0"/>
              <a:cs typeface="Calibri" panose="020F0502020204030204" pitchFamily="34" charset="0"/>
            </a:endParaRPr>
          </a:p>
          <a:p>
            <a:pPr>
              <a:buNone/>
            </a:pP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220D7D"/>
                </a:solidFill>
                <a:effectLst/>
                <a:latin typeface="Calibri" panose="020F0502020204030204" pitchFamily="34" charset="0"/>
                <a:cs typeface="Calibri" panose="020F0502020204030204" pitchFamily="34" charset="0"/>
              </a:rPr>
              <a:t>Étape 2 - Observer/ décrire / analyser</a:t>
            </a:r>
          </a:p>
          <a:p>
            <a:pPr>
              <a:buNone/>
            </a:pPr>
            <a:r>
              <a:rPr lang="fr-FR" sz="1000" dirty="0">
                <a:solidFill>
                  <a:srgbClr val="000000"/>
                </a:solidFill>
                <a:effectLst/>
                <a:latin typeface="Calibri" panose="020F0502020204030204" pitchFamily="34" charset="0"/>
                <a:cs typeface="Calibri" panose="020F0502020204030204" pitchFamily="34" charset="0"/>
              </a:rPr>
              <a:t>Représenter une situation vécue (Focus 2) (Une séance de 15 minutes par semaine, le matin)</a:t>
            </a:r>
          </a:p>
          <a:p>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Utiliser du petit matériel (reproduction en volume).</a:t>
            </a:r>
            <a:endParaRPr lang="fr-FR" sz="1000" dirty="0">
              <a:solidFill>
                <a:srgbClr val="220D7D"/>
              </a:solidFill>
              <a:effectLst/>
              <a:latin typeface="Calibri" panose="020F0502020204030204" pitchFamily="34" charset="0"/>
              <a:cs typeface="Calibri" panose="020F0502020204030204" pitchFamily="34" charset="0"/>
            </a:endParaRPr>
          </a:p>
          <a:p>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Reproduire sur fiche (ex. : quadrillage avec des bandes de papier collées).</a:t>
            </a:r>
          </a:p>
          <a:p>
            <a:pPr>
              <a:buNone/>
            </a:pP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220D7D"/>
                </a:solidFill>
                <a:effectLst/>
                <a:latin typeface="Calibri" panose="020F0502020204030204" pitchFamily="34" charset="0"/>
                <a:cs typeface="Calibri" panose="020F0502020204030204" pitchFamily="34" charset="0"/>
              </a:rPr>
              <a:t>Étape 3 - S’entrainer, réinvestir, transférer </a:t>
            </a:r>
            <a:r>
              <a:rPr lang="fr-FR" sz="1000" dirty="0">
                <a:solidFill>
                  <a:srgbClr val="000000"/>
                </a:solidFill>
                <a:effectLst/>
                <a:latin typeface="Calibri" panose="020F0502020204030204" pitchFamily="34" charset="0"/>
                <a:cs typeface="Calibri" panose="020F0502020204030204" pitchFamily="34" charset="0"/>
              </a:rPr>
              <a:t>(Séances quotidiennes de 15 minutes, l’après-midi, après le temps de sieste)</a:t>
            </a:r>
          </a:p>
          <a:p>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Décorer un dessin, une forme (graphisme décoratif).</a:t>
            </a:r>
            <a:endParaRPr lang="fr-FR" sz="1000" dirty="0">
              <a:solidFill>
                <a:srgbClr val="220D7D"/>
              </a:solidFill>
              <a:effectLst/>
              <a:latin typeface="Calibri" panose="020F0502020204030204" pitchFamily="34" charset="0"/>
              <a:cs typeface="Calibri" panose="020F0502020204030204" pitchFamily="34" charset="0"/>
            </a:endParaRPr>
          </a:p>
          <a:p>
            <a:r>
              <a:rPr lang="fr-FR" sz="1000" dirty="0">
                <a:solidFill>
                  <a:srgbClr val="220D7D"/>
                </a:solidFill>
                <a:effectLst/>
                <a:latin typeface="Calibri" panose="020F0502020204030204" pitchFamily="34" charset="0"/>
                <a:cs typeface="Calibri" panose="020F0502020204030204" pitchFamily="34" charset="0"/>
              </a:rPr>
              <a:t>•</a:t>
            </a:r>
            <a:r>
              <a:rPr lang="fr-FR" sz="1000" dirty="0">
                <a:solidFill>
                  <a:srgbClr val="000000"/>
                </a:solidFill>
                <a:effectLst/>
                <a:latin typeface="Calibri" panose="020F0502020204030204" pitchFamily="34" charset="0"/>
                <a:cs typeface="Calibri" panose="020F0502020204030204" pitchFamily="34" charset="0"/>
              </a:rPr>
              <a:t>Réaliser une production artistique.</a:t>
            </a:r>
          </a:p>
          <a:p>
            <a:pPr>
              <a:buNone/>
            </a:pPr>
            <a:endParaRPr lang="fr-FR" sz="1000" dirty="0">
              <a:solidFill>
                <a:srgbClr val="220D7D"/>
              </a:solidFill>
              <a:effectLst/>
              <a:latin typeface="Calibri" panose="020F0502020204030204" pitchFamily="34" charset="0"/>
              <a:cs typeface="Calibri" panose="020F0502020204030204" pitchFamily="34" charset="0"/>
            </a:endParaRPr>
          </a:p>
          <a:p>
            <a:endParaRPr lang="fr-FR" sz="1000" dirty="0">
              <a:solidFill>
                <a:srgbClr val="000000"/>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20</a:t>
            </a:fld>
            <a:endParaRPr lang="fr-FR"/>
          </a:p>
        </p:txBody>
      </p:sp>
    </p:spTree>
    <p:extLst>
      <p:ext uri="{BB962C8B-B14F-4D97-AF65-F5344CB8AC3E}">
        <p14:creationId xmlns:p14="http://schemas.microsoft.com/office/powerpoint/2010/main" val="106171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F1D1B-085F-5589-BBC4-EDB5CD549E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81AE94-AEDB-CAC3-68B7-61CF98728109}"/>
              </a:ext>
            </a:extLst>
          </p:cNvPr>
          <p:cNvSpPr>
            <a:spLocks noGrp="1" noRot="1" noChangeAspect="1"/>
          </p:cNvSpPr>
          <p:nvPr>
            <p:ph type="sldImg"/>
          </p:nvPr>
        </p:nvSpPr>
        <p:spPr>
          <a:xfrm>
            <a:off x="685800" y="415925"/>
            <a:ext cx="5486400" cy="3086100"/>
          </a:xfrm>
        </p:spPr>
      </p:sp>
      <p:sp>
        <p:nvSpPr>
          <p:cNvPr id="3" name="Espace réservé des notes 2">
            <a:extLst>
              <a:ext uri="{FF2B5EF4-FFF2-40B4-BE49-F238E27FC236}">
                <a16:creationId xmlns:a16="http://schemas.microsoft.com/office/drawing/2014/main" id="{6BDE20D0-4BFC-B268-B7C5-A343C9714776}"/>
              </a:ext>
            </a:extLst>
          </p:cNvPr>
          <p:cNvSpPr>
            <a:spLocks noGrp="1"/>
          </p:cNvSpPr>
          <p:nvPr>
            <p:ph type="body" idx="1"/>
          </p:nvPr>
        </p:nvSpPr>
        <p:spPr>
          <a:xfrm>
            <a:off x="477856" y="3565984"/>
            <a:ext cx="5902287" cy="5162091"/>
          </a:xfrm>
        </p:spPr>
        <p:txBody>
          <a:bodyPr/>
          <a:lstStyle/>
          <a:p>
            <a:pPr>
              <a:buNone/>
            </a:pPr>
            <a:r>
              <a:rPr lang="fr-FR" sz="900" dirty="0">
                <a:solidFill>
                  <a:srgbClr val="220D7D"/>
                </a:solidFill>
                <a:effectLst/>
                <a:latin typeface="Calibri" panose="020F0502020204030204" pitchFamily="34" charset="0"/>
                <a:cs typeface="Calibri" panose="020F0502020204030204" pitchFamily="34" charset="0"/>
              </a:rPr>
              <a:t>Temps 1</a:t>
            </a:r>
          </a:p>
          <a:p>
            <a:pPr>
              <a:buNone/>
            </a:pPr>
            <a:r>
              <a:rPr lang="fr-FR" sz="900" dirty="0">
                <a:solidFill>
                  <a:srgbClr val="220D7D"/>
                </a:solidFill>
                <a:effectLst/>
                <a:latin typeface="Calibri" panose="020F0502020204030204" pitchFamily="34" charset="0"/>
                <a:cs typeface="Calibri" panose="020F0502020204030204" pitchFamily="34" charset="0"/>
              </a:rPr>
              <a:t>- Mise en réussite des élèves</a:t>
            </a:r>
          </a:p>
          <a:p>
            <a:pPr>
              <a:buNone/>
            </a:pPr>
            <a:r>
              <a:rPr lang="fr-FR" sz="900" dirty="0">
                <a:solidFill>
                  <a:srgbClr val="000000"/>
                </a:solidFill>
                <a:effectLst/>
                <a:latin typeface="Calibri" panose="020F0502020204030204" pitchFamily="34" charset="0"/>
                <a:cs typeface="Calibri" panose="020F0502020204030204" pitchFamily="34" charset="0"/>
              </a:rPr>
              <a:t>Le professeur propose d’évoluer dans l’espace avec un foulard de manière libre puis guidée par des</a:t>
            </a:r>
          </a:p>
          <a:p>
            <a:pPr>
              <a:buNone/>
            </a:pPr>
            <a:r>
              <a:rPr lang="fr-FR" sz="900" dirty="0">
                <a:solidFill>
                  <a:srgbClr val="000000"/>
                </a:solidFill>
                <a:effectLst/>
                <a:latin typeface="Calibri" panose="020F0502020204030204" pitchFamily="34" charset="0"/>
                <a:cs typeface="Calibri" panose="020F0502020204030204" pitchFamily="34" charset="0"/>
              </a:rPr>
              <a:t>consignes :</a:t>
            </a:r>
            <a:r>
              <a:rPr lang="fr-FR" sz="900" dirty="0">
                <a:solidFill>
                  <a:srgbClr val="000000"/>
                </a:solidFill>
                <a:latin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cs typeface="Calibri" panose="020F0502020204030204" pitchFamily="34" charset="0"/>
              </a:rPr>
              <a:t>Mettre le foulard vers le haut, vers le bas, faire des ronds, des vagues, ... ».</a:t>
            </a:r>
          </a:p>
          <a:p>
            <a:pPr>
              <a:buNone/>
            </a:pPr>
            <a:r>
              <a:rPr lang="fr-FR" sz="900" dirty="0">
                <a:solidFill>
                  <a:srgbClr val="220D7D"/>
                </a:solidFill>
                <a:effectLst/>
                <a:latin typeface="Calibri" panose="020F0502020204030204" pitchFamily="34" charset="0"/>
                <a:cs typeface="Calibri" panose="020F0502020204030204" pitchFamily="34" charset="0"/>
              </a:rPr>
              <a:t>Rôle et objectifs du professeur, spécifiques à ce temps</a:t>
            </a:r>
          </a:p>
          <a:p>
            <a:pPr>
              <a:buNone/>
            </a:pPr>
            <a:r>
              <a:rPr lang="fr-FR" sz="900" dirty="0">
                <a:solidFill>
                  <a:srgbClr val="000000"/>
                </a:solidFill>
                <a:effectLst/>
                <a:latin typeface="Calibri" panose="020F0502020204030204" pitchFamily="34" charset="0"/>
                <a:cs typeface="Calibri" panose="020F0502020204030204" pitchFamily="34" charset="0"/>
              </a:rPr>
              <a:t>Réaliser les actions en même temps que les élèves, les verbaliser et nommer également les articulations mobilisées.</a:t>
            </a:r>
          </a:p>
          <a:p>
            <a:pPr>
              <a:buNone/>
            </a:pPr>
            <a:r>
              <a:rPr lang="fr-FR" sz="900" dirty="0">
                <a:solidFill>
                  <a:srgbClr val="000000"/>
                </a:solidFill>
                <a:effectLst/>
                <a:latin typeface="Calibri" panose="020F0502020204030204" pitchFamily="34" charset="0"/>
                <a:cs typeface="Calibri" panose="020F0502020204030204" pitchFamily="34" charset="0"/>
              </a:rPr>
              <a:t>Observer, chez chaque élève, l’utilisation dissociée ou combinée des articulations.</a:t>
            </a:r>
          </a:p>
          <a:p>
            <a:pPr>
              <a:buNone/>
            </a:pPr>
            <a:r>
              <a:rPr lang="fr-FR" sz="900" dirty="0">
                <a:solidFill>
                  <a:srgbClr val="000000"/>
                </a:solidFill>
                <a:effectLst/>
                <a:latin typeface="Calibri" panose="020F0502020204030204" pitchFamily="34" charset="0"/>
                <a:cs typeface="Calibri" panose="020F0502020204030204" pitchFamily="34" charset="0"/>
              </a:rPr>
              <a:t>Pour aller plus loin : utiliser un tube rigide (rouleau de sopalin ou tube) pour empêcher le mouvement du coude ou du poignet pour prendre conscience des articulations sollicitées.</a:t>
            </a:r>
          </a:p>
          <a:p>
            <a:pPr>
              <a:buNone/>
            </a:pPr>
            <a:r>
              <a:rPr lang="fr-FR" sz="900" dirty="0">
                <a:solidFill>
                  <a:srgbClr val="220D7D"/>
                </a:solidFill>
                <a:effectLst/>
                <a:latin typeface="Calibri" panose="020F0502020204030204" pitchFamily="34" charset="0"/>
                <a:cs typeface="Calibri" panose="020F0502020204030204" pitchFamily="34" charset="0"/>
              </a:rPr>
              <a:t>Temps 2 - Mise en activité différenciée des élèves</a:t>
            </a:r>
          </a:p>
          <a:p>
            <a:pPr>
              <a:buNone/>
            </a:pPr>
            <a:r>
              <a:rPr lang="fr-FR" sz="900" dirty="0">
                <a:solidFill>
                  <a:srgbClr val="000000"/>
                </a:solidFill>
                <a:effectLst/>
                <a:latin typeface="Calibri" panose="020F0502020204030204" pitchFamily="34" charset="0"/>
                <a:cs typeface="Calibri" panose="020F0502020204030204" pitchFamily="34" charset="0"/>
              </a:rPr>
              <a:t>Recherche du geste approprié ou du mouvement se rapportant à une action en lien avec l’imitation (épaule : montrer un oiseau dans un arbre, dire bonjour à une personne qui est loin ; coude : mettre le coude sur une table, croiser les bras ; poignet : ouvrir un robinet, tourner une clé, visser-dévisser ; doigts : jouer du piano, de la flute, ...).</a:t>
            </a:r>
          </a:p>
          <a:p>
            <a:pPr>
              <a:buNone/>
            </a:pPr>
            <a:r>
              <a:rPr lang="fr-FR" sz="900" dirty="0">
                <a:solidFill>
                  <a:srgbClr val="220D7D"/>
                </a:solidFill>
                <a:effectLst/>
                <a:latin typeface="Calibri" panose="020F0502020204030204" pitchFamily="34" charset="0"/>
                <a:cs typeface="Calibri" panose="020F0502020204030204" pitchFamily="34" charset="0"/>
              </a:rPr>
              <a:t>Rôle et objectifs du professeur, spécifiques à ce temps</a:t>
            </a:r>
          </a:p>
          <a:p>
            <a:pPr>
              <a:buNone/>
            </a:pPr>
            <a:r>
              <a:rPr lang="fr-FR" sz="900" dirty="0">
                <a:solidFill>
                  <a:srgbClr val="000000"/>
                </a:solidFill>
                <a:effectLst/>
                <a:latin typeface="Calibri" panose="020F0502020204030204" pitchFamily="34" charset="0"/>
                <a:cs typeface="Calibri" panose="020F0502020204030204" pitchFamily="34" charset="0"/>
              </a:rPr>
              <a:t>Verbaliser les actions pour permettre aux élèves de les mettre en mots.</a:t>
            </a:r>
          </a:p>
          <a:p>
            <a:pPr>
              <a:buNone/>
            </a:pPr>
            <a:r>
              <a:rPr lang="fr-FR" sz="900" dirty="0">
                <a:solidFill>
                  <a:srgbClr val="000000"/>
                </a:solidFill>
                <a:effectLst/>
                <a:latin typeface="Calibri" panose="020F0502020204030204" pitchFamily="34" charset="0"/>
                <a:cs typeface="Calibri" panose="020F0502020204030204" pitchFamily="34" charset="0"/>
              </a:rPr>
              <a:t>Lors d’un autre moment de la journée, en petit groupe, proposer une activité de réinvestissement et d’entrainement avec de la pâte à modeler (idéale pour fortifier la main et tonifier les doigts).</a:t>
            </a:r>
          </a:p>
          <a:p>
            <a:pPr>
              <a:buNone/>
            </a:pPr>
            <a:r>
              <a:rPr lang="fr-FR" sz="900" dirty="0">
                <a:solidFill>
                  <a:srgbClr val="000000"/>
                </a:solidFill>
                <a:effectLst/>
                <a:latin typeface="Calibri" panose="020F0502020204030204" pitchFamily="34" charset="0"/>
                <a:cs typeface="Calibri" panose="020F0502020204030204" pitchFamily="34" charset="0"/>
              </a:rPr>
              <a:t>Gymnastique des doigts</a:t>
            </a:r>
          </a:p>
          <a:p>
            <a:pPr>
              <a:buNone/>
            </a:pPr>
            <a:r>
              <a:rPr lang="fr-FR" sz="900" dirty="0">
                <a:solidFill>
                  <a:srgbClr val="220D7D"/>
                </a:solidFill>
                <a:effectLst/>
                <a:latin typeface="Calibri" panose="020F0502020204030204" pitchFamily="34" charset="0"/>
                <a:cs typeface="Calibri" panose="020F0502020204030204" pitchFamily="34" charset="0"/>
              </a:rPr>
              <a:t>•</a:t>
            </a:r>
            <a:r>
              <a:rPr lang="fr-FR" sz="900" dirty="0">
                <a:solidFill>
                  <a:srgbClr val="000000"/>
                </a:solidFill>
                <a:effectLst/>
                <a:latin typeface="Calibri" panose="020F0502020204030204" pitchFamily="34" charset="0"/>
                <a:cs typeface="Calibri" panose="020F0502020204030204" pitchFamily="34" charset="0"/>
              </a:rPr>
              <a:t> Fermer et ouvrir les mains/ tirer sur les doigts.</a:t>
            </a:r>
            <a:endParaRPr lang="fr-FR" sz="900" dirty="0">
              <a:solidFill>
                <a:srgbClr val="220D7D"/>
              </a:solidFill>
              <a:effectLst/>
              <a:latin typeface="Calibri" panose="020F0502020204030204" pitchFamily="34" charset="0"/>
              <a:cs typeface="Calibri" panose="020F0502020204030204" pitchFamily="34" charset="0"/>
            </a:endParaRPr>
          </a:p>
          <a:p>
            <a:r>
              <a:rPr lang="fr-FR" sz="900" dirty="0">
                <a:solidFill>
                  <a:srgbClr val="220D7D"/>
                </a:solidFill>
                <a:effectLst/>
                <a:latin typeface="Calibri" panose="020F0502020204030204" pitchFamily="34" charset="0"/>
                <a:cs typeface="Calibri" panose="020F0502020204030204" pitchFamily="34" charset="0"/>
              </a:rPr>
              <a:t>•</a:t>
            </a:r>
            <a:r>
              <a:rPr lang="fr-FR" sz="900" dirty="0">
                <a:solidFill>
                  <a:srgbClr val="000000"/>
                </a:solidFill>
                <a:effectLst/>
                <a:latin typeface="Calibri" panose="020F0502020204030204" pitchFamily="34" charset="0"/>
                <a:cs typeface="Calibri" panose="020F0502020204030204" pitchFamily="34" charset="0"/>
              </a:rPr>
              <a:t>Fermer et ouvrir les mains en alternant une main fermée une main ouverte.</a:t>
            </a:r>
          </a:p>
          <a:p>
            <a:pPr>
              <a:buNone/>
            </a:pPr>
            <a:r>
              <a:rPr lang="fr-FR" sz="900" dirty="0">
                <a:solidFill>
                  <a:srgbClr val="220D7D"/>
                </a:solidFill>
                <a:effectLst/>
                <a:latin typeface="Calibri" panose="020F0502020204030204" pitchFamily="34" charset="0"/>
                <a:cs typeface="Calibri" panose="020F0502020204030204" pitchFamily="34" charset="0"/>
              </a:rPr>
              <a:t>•</a:t>
            </a:r>
            <a:r>
              <a:rPr lang="fr-FR" sz="900" dirty="0">
                <a:solidFill>
                  <a:srgbClr val="000000"/>
                </a:solidFill>
                <a:effectLst/>
                <a:latin typeface="Calibri" panose="020F0502020204030204" pitchFamily="34" charset="0"/>
                <a:cs typeface="Calibri" panose="020F0502020204030204" pitchFamily="34" charset="0"/>
              </a:rPr>
              <a:t>Taper chaque doigt sur le bord de la table, puis les deux pouces en même temps, puis les deux index.</a:t>
            </a:r>
          </a:p>
          <a:p>
            <a:r>
              <a:rPr lang="fr-FR" sz="900" dirty="0">
                <a:solidFill>
                  <a:srgbClr val="220D7D"/>
                </a:solidFill>
                <a:effectLst/>
                <a:latin typeface="Calibri" panose="020F0502020204030204" pitchFamily="34" charset="0"/>
                <a:cs typeface="Calibri" panose="020F0502020204030204" pitchFamily="34" charset="0"/>
              </a:rPr>
              <a:t>•</a:t>
            </a:r>
            <a:r>
              <a:rPr lang="fr-FR" sz="900" dirty="0">
                <a:solidFill>
                  <a:srgbClr val="000000"/>
                </a:solidFill>
                <a:effectLst/>
                <a:latin typeface="Calibri" panose="020F0502020204030204" pitchFamily="34" charset="0"/>
                <a:cs typeface="Calibri" panose="020F0502020204030204" pitchFamily="34" charset="0"/>
              </a:rPr>
              <a:t>Dessiner des lunettes en faisant des ronds pouce index, pouce majeur en ouvrant les mains après chaque lunette.</a:t>
            </a:r>
          </a:p>
          <a:p>
            <a:pPr>
              <a:buNone/>
            </a:pPr>
            <a:r>
              <a:rPr lang="fr-FR" sz="900" dirty="0">
                <a:solidFill>
                  <a:srgbClr val="220D7D"/>
                </a:solidFill>
                <a:effectLst/>
                <a:latin typeface="Calibri" panose="020F0502020204030204" pitchFamily="34" charset="0"/>
                <a:cs typeface="Calibri" panose="020F0502020204030204" pitchFamily="34" charset="0"/>
              </a:rPr>
              <a:t>•</a:t>
            </a:r>
            <a:r>
              <a:rPr lang="fr-FR" sz="900" dirty="0">
                <a:solidFill>
                  <a:srgbClr val="000000"/>
                </a:solidFill>
                <a:effectLst/>
                <a:latin typeface="Calibri" panose="020F0502020204030204" pitchFamily="34" charset="0"/>
                <a:cs typeface="Calibri" panose="020F0502020204030204" pitchFamily="34" charset="0"/>
              </a:rPr>
              <a:t>Faire toucher successivement le pouce avec l’index, le majeur, l’annulaire et l’auriculaire (cf. comptines et jeux de doigts).</a:t>
            </a:r>
            <a:endParaRPr lang="fr-FR" sz="900" dirty="0">
              <a:solidFill>
                <a:srgbClr val="220D7D"/>
              </a:solidFill>
              <a:effectLst/>
              <a:latin typeface="Calibri" panose="020F0502020204030204" pitchFamily="34" charset="0"/>
              <a:cs typeface="Calibri" panose="020F0502020204030204" pitchFamily="34" charset="0"/>
            </a:endParaRPr>
          </a:p>
          <a:p>
            <a:pPr>
              <a:buNone/>
            </a:pPr>
            <a:r>
              <a:rPr lang="fr-FR" sz="900" dirty="0">
                <a:solidFill>
                  <a:srgbClr val="220D7D"/>
                </a:solidFill>
                <a:effectLst/>
                <a:latin typeface="Calibri" panose="020F0502020204030204" pitchFamily="34" charset="0"/>
                <a:cs typeface="Calibri" panose="020F0502020204030204" pitchFamily="34" charset="0"/>
              </a:rPr>
              <a:t>•</a:t>
            </a:r>
            <a:r>
              <a:rPr lang="fr-FR" sz="900" dirty="0">
                <a:solidFill>
                  <a:srgbClr val="000000"/>
                </a:solidFill>
                <a:effectLst/>
                <a:latin typeface="Calibri" panose="020F0502020204030204" pitchFamily="34" charset="0"/>
                <a:cs typeface="Calibri" panose="020F0502020204030204" pitchFamily="34" charset="0"/>
              </a:rPr>
              <a:t> Faire travailler des gestes utiles (manger sa soupe) ou des signes connus de tous (non, au revoir, ...).</a:t>
            </a:r>
          </a:p>
          <a:p>
            <a:pPr>
              <a:buNone/>
            </a:pPr>
            <a:r>
              <a:rPr lang="fr-FR" sz="900" dirty="0">
                <a:solidFill>
                  <a:srgbClr val="000000"/>
                </a:solidFill>
                <a:effectLst/>
                <a:latin typeface="Calibri" panose="020F0502020204030204" pitchFamily="34" charset="0"/>
                <a:cs typeface="Calibri" panose="020F0502020204030204" pitchFamily="34" charset="0"/>
              </a:rPr>
              <a:t>Activité avec de la pâte à modeler</a:t>
            </a:r>
          </a:p>
          <a:p>
            <a:pPr>
              <a:buNone/>
            </a:pPr>
            <a:r>
              <a:rPr lang="fr-FR" sz="900" dirty="0">
                <a:solidFill>
                  <a:srgbClr val="000000"/>
                </a:solidFill>
                <a:effectLst/>
                <a:latin typeface="Calibri" panose="020F0502020204030204" pitchFamily="34" charset="0"/>
                <a:cs typeface="Calibri" panose="020F0502020204030204" pitchFamily="34" charset="0"/>
              </a:rPr>
              <a:t>Les élèves étalent la pâte à modeler ; ils cachent 3 petits objets (perles, mosaïque, ...), forment une boule et proposent à un pair de retrouver les objets cachés ; celui-ci doit les retrouver en étirant la boule de pâte à modeler sans toucher la table.</a:t>
            </a:r>
          </a:p>
          <a:p>
            <a:pPr>
              <a:buNone/>
            </a:pPr>
            <a:r>
              <a:rPr lang="fr-FR" sz="900" dirty="0">
                <a:solidFill>
                  <a:srgbClr val="220D7D"/>
                </a:solidFill>
                <a:effectLst/>
                <a:latin typeface="Calibri" panose="020F0502020204030204" pitchFamily="34" charset="0"/>
                <a:cs typeface="Calibri" panose="020F0502020204030204" pitchFamily="34" charset="0"/>
              </a:rPr>
              <a:t>Temps 3 - Bilan des apprentissages réalisés</a:t>
            </a:r>
          </a:p>
          <a:p>
            <a:pPr>
              <a:buNone/>
            </a:pPr>
            <a:r>
              <a:rPr lang="fr-FR" sz="900" dirty="0">
                <a:solidFill>
                  <a:srgbClr val="000000"/>
                </a:solidFill>
                <a:effectLst/>
                <a:latin typeface="Calibri" panose="020F0502020204030204" pitchFamily="34" charset="0"/>
                <a:cs typeface="Calibri" panose="020F0502020204030204" pitchFamily="34" charset="0"/>
              </a:rPr>
              <a:t>Ce temps peut avoir lieu à la fin du temps 2, en petits groupes ou sur un temps différé, en demi-classe</a:t>
            </a:r>
          </a:p>
          <a:p>
            <a:r>
              <a:rPr lang="fr-FR" sz="900" dirty="0">
                <a:solidFill>
                  <a:srgbClr val="000000"/>
                </a:solidFill>
                <a:effectLst/>
                <a:latin typeface="Calibri" panose="020F0502020204030204" pitchFamily="34" charset="0"/>
                <a:cs typeface="Calibri" panose="020F0502020204030204" pitchFamily="34" charset="0"/>
              </a:rPr>
              <a:t>ou en classe entière pour comparer les productions des élèves.</a:t>
            </a:r>
          </a:p>
          <a:p>
            <a:endParaRPr lang="fr-FR" dirty="0"/>
          </a:p>
        </p:txBody>
      </p:sp>
      <p:sp>
        <p:nvSpPr>
          <p:cNvPr id="4" name="Espace réservé du numéro de diapositive 3">
            <a:extLst>
              <a:ext uri="{FF2B5EF4-FFF2-40B4-BE49-F238E27FC236}">
                <a16:creationId xmlns:a16="http://schemas.microsoft.com/office/drawing/2014/main" id="{34C9F4B7-1FC8-987E-2A1F-C7CF66D72F9D}"/>
              </a:ext>
            </a:extLst>
          </p:cNvPr>
          <p:cNvSpPr>
            <a:spLocks noGrp="1"/>
          </p:cNvSpPr>
          <p:nvPr>
            <p:ph type="sldNum" sz="quarter" idx="5"/>
          </p:nvPr>
        </p:nvSpPr>
        <p:spPr/>
        <p:txBody>
          <a:bodyPr/>
          <a:lstStyle/>
          <a:p>
            <a:fld id="{81B407CE-AA01-DC4B-A6FC-D95AE2DA2DAA}" type="slidenum">
              <a:rPr lang="fr-FR" smtClean="0"/>
              <a:t>21</a:t>
            </a:fld>
            <a:endParaRPr lang="fr-FR"/>
          </a:p>
        </p:txBody>
      </p:sp>
    </p:spTree>
    <p:extLst>
      <p:ext uri="{BB962C8B-B14F-4D97-AF65-F5344CB8AC3E}">
        <p14:creationId xmlns:p14="http://schemas.microsoft.com/office/powerpoint/2010/main" val="3491320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5B789-BA76-C47F-BEAA-DF49C4CCF2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0701B9-8D81-134C-D80D-B43E4F1760FC}"/>
              </a:ext>
            </a:extLst>
          </p:cNvPr>
          <p:cNvSpPr>
            <a:spLocks noGrp="1" noRot="1" noChangeAspect="1"/>
          </p:cNvSpPr>
          <p:nvPr>
            <p:ph type="sldImg"/>
          </p:nvPr>
        </p:nvSpPr>
        <p:spPr>
          <a:xfrm>
            <a:off x="685800" y="493713"/>
            <a:ext cx="5486400" cy="3086100"/>
          </a:xfrm>
        </p:spPr>
      </p:sp>
      <p:sp>
        <p:nvSpPr>
          <p:cNvPr id="3" name="Espace réservé des notes 2">
            <a:extLst>
              <a:ext uri="{FF2B5EF4-FFF2-40B4-BE49-F238E27FC236}">
                <a16:creationId xmlns:a16="http://schemas.microsoft.com/office/drawing/2014/main" id="{25355A3D-96EB-E96A-1FED-4DBC05583BF8}"/>
              </a:ext>
            </a:extLst>
          </p:cNvPr>
          <p:cNvSpPr>
            <a:spLocks noGrp="1"/>
          </p:cNvSpPr>
          <p:nvPr>
            <p:ph type="body" idx="1"/>
          </p:nvPr>
        </p:nvSpPr>
        <p:spPr>
          <a:xfrm>
            <a:off x="429658" y="3763963"/>
            <a:ext cx="6169446" cy="3600450"/>
          </a:xfrm>
        </p:spPr>
        <p:txBody>
          <a:bodyPr/>
          <a:lstStyle/>
          <a:p>
            <a:pPr marL="0">
              <a:lnSpc>
                <a:spcPct val="120000"/>
              </a:lnSpc>
              <a:spcBef>
                <a:spcPts val="0"/>
              </a:spcBef>
              <a:buNone/>
            </a:pPr>
            <a:r>
              <a:rPr lang="fr-FR" sz="800" kern="0" dirty="0">
                <a:solidFill>
                  <a:schemeClr val="tx1">
                    <a:alpha val="80000"/>
                  </a:schemeClr>
                </a:solidFill>
                <a:latin typeface="Inter Fallback"/>
                <a:cs typeface="Times New Roman" panose="02020603050405020304" pitchFamily="18" charset="0"/>
              </a:rPr>
              <a:t>Modalités</a:t>
            </a:r>
          </a:p>
          <a:p>
            <a:pPr marL="0">
              <a:lnSpc>
                <a:spcPct val="120000"/>
              </a:lnSpc>
              <a:spcBef>
                <a:spcPts val="0"/>
              </a:spcBef>
              <a:buNone/>
            </a:pPr>
            <a:r>
              <a:rPr lang="fr-FR" sz="800" kern="0" dirty="0">
                <a:solidFill>
                  <a:schemeClr val="tx1">
                    <a:alpha val="80000"/>
                  </a:schemeClr>
                </a:solidFill>
                <a:latin typeface="Inter Fallback"/>
                <a:cs typeface="Times New Roman" panose="02020603050405020304" pitchFamily="18" charset="0"/>
              </a:rPr>
              <a:t>Travail dirigé par le professeur : les élèves sont répartis en groupes (de 4 à 6 élèves) au sein desquels ils pourront agir individuellement et collectivement selon la situation pédagogique : pour les activités de motricité globale, les groupes sont hétérogènes ; pour des activités de tracés, les groupes sont homogènes. Des groupes d’élèves plus restreints peuvent être constitués (3 élèves) ; les autres élèves seront répartis sur des activités autonomes préparées et organisées par le professeur, en lien avec le</a:t>
            </a:r>
          </a:p>
          <a:p>
            <a:pPr marL="0">
              <a:lnSpc>
                <a:spcPct val="120000"/>
              </a:lnSpc>
              <a:spcBef>
                <a:spcPts val="0"/>
              </a:spcBef>
              <a:buNone/>
            </a:pPr>
            <a:r>
              <a:rPr lang="fr-FR" sz="800" kern="0" dirty="0">
                <a:solidFill>
                  <a:schemeClr val="tx1">
                    <a:alpha val="80000"/>
                  </a:schemeClr>
                </a:solidFill>
                <a:latin typeface="Inter Fallback"/>
                <a:cs typeface="Times New Roman" panose="02020603050405020304" pitchFamily="18" charset="0"/>
              </a:rPr>
              <a:t>domaine tr</a:t>
            </a:r>
            <a:endParaRPr lang="fr-FR" sz="800" dirty="0">
              <a:solidFill>
                <a:srgbClr val="000000"/>
              </a:solidFill>
              <a:effectLst/>
              <a:latin typeface="Calibri" panose="020F0502020204030204" pitchFamily="34" charset="0"/>
              <a:cs typeface="Calibri" panose="020F0502020204030204" pitchFamily="34" charset="0"/>
            </a:endParaRPr>
          </a:p>
          <a:p>
            <a:pPr>
              <a:buNone/>
            </a:pPr>
            <a:r>
              <a:rPr lang="fr-FR" sz="800" dirty="0">
                <a:solidFill>
                  <a:srgbClr val="000000"/>
                </a:solidFill>
                <a:effectLst/>
                <a:latin typeface="Calibri" panose="020F0502020204030204" pitchFamily="34" charset="0"/>
                <a:cs typeface="Calibri" panose="020F0502020204030204" pitchFamily="34" charset="0"/>
              </a:rPr>
              <a:t>Déroulement</a:t>
            </a:r>
          </a:p>
          <a:p>
            <a:pPr>
              <a:buNone/>
            </a:pPr>
            <a:r>
              <a:rPr lang="fr-FR" sz="800" dirty="0">
                <a:solidFill>
                  <a:srgbClr val="220D7D"/>
                </a:solidFill>
                <a:effectLst/>
                <a:latin typeface="Calibri" panose="020F0502020204030204" pitchFamily="34" charset="0"/>
                <a:cs typeface="Calibri" panose="020F0502020204030204" pitchFamily="34" charset="0"/>
              </a:rPr>
              <a:t>Temps 1-  Mise en réussite des élèves</a:t>
            </a:r>
          </a:p>
          <a:p>
            <a:pPr>
              <a:buNone/>
            </a:pPr>
            <a:r>
              <a:rPr lang="fr-FR" sz="800" dirty="0">
                <a:solidFill>
                  <a:srgbClr val="000000"/>
                </a:solidFill>
                <a:effectLst/>
                <a:latin typeface="Calibri" panose="020F0502020204030204" pitchFamily="34" charset="0"/>
                <a:cs typeface="Calibri" panose="020F0502020204030204" pitchFamily="34" charset="0"/>
              </a:rPr>
              <a:t>Le professeur réactive les savoirs : il affiche les photographies prises en salle de motricité (cf. 3.1) ; les élèves observent et décrivent ce qu’ils voient : reproduction de la verticalité par des gestes dans l’espace (sans matériel et avec matériel en prolongement du bras). Le professeur présente le petit matériel préparé, le nomme et annonce l’objectif de la séance : utiliser le petit matériel mis à disposition et reproduire les constructions verticales réalisées avec le matériel de motricité.</a:t>
            </a:r>
          </a:p>
          <a:p>
            <a:pPr>
              <a:buNone/>
            </a:pPr>
            <a:r>
              <a:rPr lang="fr-FR" sz="800" dirty="0">
                <a:solidFill>
                  <a:srgbClr val="220D7D"/>
                </a:solidFill>
                <a:effectLst/>
                <a:latin typeface="Calibri" panose="020F0502020204030204" pitchFamily="34" charset="0"/>
                <a:cs typeface="Calibri" panose="020F0502020204030204" pitchFamily="34" charset="0"/>
              </a:rPr>
              <a:t>Temps 2 - Mise en activité différenciée des élèves</a:t>
            </a:r>
          </a:p>
          <a:p>
            <a:pPr>
              <a:buNone/>
            </a:pPr>
            <a:r>
              <a:rPr lang="fr-FR" sz="800" dirty="0">
                <a:solidFill>
                  <a:srgbClr val="000000"/>
                </a:solidFill>
                <a:effectLst/>
                <a:latin typeface="Calibri" panose="020F0502020204030204" pitchFamily="34" charset="0"/>
                <a:cs typeface="Calibri" panose="020F0502020204030204" pitchFamily="34" charset="0"/>
              </a:rPr>
              <a:t>Activité 1 : Chaque élève construit individuellement une installation : bâtonnets plantés dans un socle en pâte à modeler, par exemple. À la fin de la séance, les élèves présentent leur travail aux autres et rappellent l’objectif.</a:t>
            </a:r>
          </a:p>
          <a:p>
            <a:pPr>
              <a:buNone/>
            </a:pPr>
            <a:r>
              <a:rPr lang="fr-FR" sz="800" dirty="0">
                <a:solidFill>
                  <a:srgbClr val="000000"/>
                </a:solidFill>
                <a:effectLst/>
                <a:latin typeface="Calibri" panose="020F0502020204030204" pitchFamily="34" charset="0"/>
                <a:cs typeface="Calibri" panose="020F0502020204030204" pitchFamily="34" charset="0"/>
              </a:rPr>
              <a:t>Le professeur :</a:t>
            </a:r>
            <a:endParaRPr lang="fr-FR" sz="800" dirty="0">
              <a:solidFill>
                <a:srgbClr val="220D7D"/>
              </a:solidFill>
              <a:effectLst/>
              <a:latin typeface="Calibri" panose="020F0502020204030204" pitchFamily="34" charset="0"/>
              <a:cs typeface="Calibri" panose="020F0502020204030204" pitchFamily="34" charset="0"/>
            </a:endParaRPr>
          </a:p>
          <a:p>
            <a:pPr>
              <a:buNone/>
            </a:pPr>
            <a:r>
              <a:rPr lang="fr-FR" sz="800" dirty="0">
                <a:solidFill>
                  <a:srgbClr val="000000"/>
                </a:solidFill>
                <a:effectLst/>
                <a:latin typeface="Calibri" panose="020F0502020204030204" pitchFamily="34" charset="0"/>
                <a:cs typeface="Calibri" panose="020F0502020204030204" pitchFamily="34" charset="0"/>
              </a:rPr>
              <a:t>reformule les propos et encourage les élèves à proposer plusieurs solutions à leurs pairs ; élaborer collectivement une banque de photos qui illustrent la consigne (empilements pour faire des tours, ...) ;</a:t>
            </a:r>
          </a:p>
          <a:p>
            <a:pPr>
              <a:buNone/>
            </a:pPr>
            <a:r>
              <a:rPr lang="fr-FR" sz="800" dirty="0">
                <a:solidFill>
                  <a:srgbClr val="220D7D"/>
                </a:solidFill>
                <a:effectLst/>
                <a:latin typeface="Calibri" panose="020F0502020204030204" pitchFamily="34" charset="0"/>
                <a:cs typeface="Calibri" panose="020F0502020204030204" pitchFamily="34" charset="0"/>
              </a:rPr>
              <a:t> </a:t>
            </a:r>
            <a:r>
              <a:rPr lang="fr-FR" sz="800" dirty="0">
                <a:solidFill>
                  <a:srgbClr val="000000"/>
                </a:solidFill>
                <a:effectLst/>
                <a:latin typeface="Calibri" panose="020F0502020204030204" pitchFamily="34" charset="0"/>
                <a:cs typeface="Calibri" panose="020F0502020204030204" pitchFamily="34" charset="0"/>
              </a:rPr>
              <a:t>verbalise ou étaye la verbalisation des actions par les élèves et observe les procédures.</a:t>
            </a:r>
          </a:p>
          <a:p>
            <a:pPr>
              <a:buNone/>
            </a:pPr>
            <a:r>
              <a:rPr lang="fr-FR" sz="800" dirty="0">
                <a:solidFill>
                  <a:srgbClr val="220D7D"/>
                </a:solidFill>
                <a:latin typeface="Calibri" panose="020F0502020204030204" pitchFamily="34" charset="0"/>
                <a:cs typeface="Calibri" panose="020F0502020204030204" pitchFamily="34" charset="0"/>
              </a:rPr>
              <a:t>f</a:t>
            </a:r>
            <a:r>
              <a:rPr lang="fr-FR" sz="800" dirty="0">
                <a:solidFill>
                  <a:srgbClr val="000000"/>
                </a:solidFill>
                <a:effectLst/>
                <a:latin typeface="Calibri" panose="020F0502020204030204" pitchFamily="34" charset="0"/>
                <a:cs typeface="Calibri" panose="020F0502020204030204" pitchFamily="34" charset="0"/>
              </a:rPr>
              <a:t>ait interagir et collaborer les élèves pour que chacun puisse réaliser une installation ;</a:t>
            </a:r>
          </a:p>
          <a:p>
            <a:pPr>
              <a:buNone/>
            </a:pPr>
            <a:r>
              <a:rPr lang="fr-FR" sz="800" dirty="0">
                <a:solidFill>
                  <a:srgbClr val="000000"/>
                </a:solidFill>
                <a:effectLst/>
                <a:latin typeface="Calibri" panose="020F0502020204030204" pitchFamily="34" charset="0"/>
                <a:cs typeface="Calibri" panose="020F0502020204030204" pitchFamily="34" charset="0"/>
              </a:rPr>
              <a:t>sollicite les élèves afin qu’ils expriment leurs ressentis en termes de procédures et en lien avec l’objectif visé (plaisir et/ou difficultés rencontrées) ;</a:t>
            </a:r>
            <a:endParaRPr lang="fr-FR" sz="800" dirty="0">
              <a:solidFill>
                <a:srgbClr val="220D7D"/>
              </a:solidFill>
              <a:effectLst/>
              <a:latin typeface="Calibri" panose="020F0502020204030204" pitchFamily="34" charset="0"/>
              <a:cs typeface="Calibri" panose="020F0502020204030204" pitchFamily="34" charset="0"/>
            </a:endParaRPr>
          </a:p>
          <a:p>
            <a:pPr>
              <a:buNone/>
            </a:pPr>
            <a:r>
              <a:rPr lang="fr-FR" sz="800" dirty="0">
                <a:solidFill>
                  <a:srgbClr val="000000"/>
                </a:solidFill>
                <a:effectLst/>
                <a:latin typeface="Calibri" panose="020F0502020204030204" pitchFamily="34" charset="0"/>
                <a:cs typeface="Calibri" panose="020F0502020204030204" pitchFamily="34" charset="0"/>
              </a:rPr>
              <a:t>rappelle les attendus et valorise les productions ; celles-ci sont prises en photo pour garder une trace qui sera affichée puis conservée dans un outil spécifique consacré au graphisme.</a:t>
            </a:r>
          </a:p>
          <a:p>
            <a:pPr>
              <a:buNone/>
            </a:pPr>
            <a:r>
              <a:rPr lang="fr-FR" sz="800" dirty="0">
                <a:solidFill>
                  <a:srgbClr val="000000"/>
                </a:solidFill>
                <a:effectLst/>
                <a:latin typeface="Calibri" panose="020F0502020204030204" pitchFamily="34" charset="0"/>
                <a:cs typeface="Calibri" panose="020F0502020204030204" pitchFamily="34" charset="0"/>
              </a:rPr>
              <a:t>Activité 2 : celle-ci pourra faire l’objet d’une séance différée (soit dans la même journée en fin d’après- midi, soit dans la semaine).</a:t>
            </a:r>
          </a:p>
          <a:p>
            <a:pPr>
              <a:buNone/>
            </a:pPr>
            <a:r>
              <a:rPr lang="fr-FR" sz="800" dirty="0">
                <a:solidFill>
                  <a:srgbClr val="000000"/>
                </a:solidFill>
                <a:effectLst/>
                <a:latin typeface="Calibri" panose="020F0502020204030204" pitchFamily="34" charset="0"/>
                <a:cs typeface="Calibri" panose="020F0502020204030204" pitchFamily="34" charset="0"/>
              </a:rPr>
              <a:t>Le professeur s’appuie sur les réalisations précédentes (photographies prises en salle de motricité et en classe) pour énoncer la consigne : réaliser des coulures. il présente le support (piste graphique sur plan vertical avec repères « haut» et «bas</a:t>
            </a:r>
            <a:r>
              <a:rPr lang="fr-FR" sz="800" dirty="0">
                <a:solidFill>
                  <a:srgbClr val="000000"/>
                </a:solidFill>
                <a:latin typeface="Calibri" panose="020F0502020204030204" pitchFamily="34" charset="0"/>
                <a:cs typeface="Calibri" panose="020F0502020204030204" pitchFamily="34" charset="0"/>
              </a:rPr>
              <a:t> </a:t>
            </a:r>
            <a:r>
              <a:rPr lang="fr-FR" sz="800" dirty="0">
                <a:solidFill>
                  <a:srgbClr val="000000"/>
                </a:solidFill>
                <a:effectLst/>
                <a:latin typeface="Calibri" panose="020F0502020204030204" pitchFamily="34" charset="0"/>
                <a:cs typeface="Calibri" panose="020F0502020204030204" pitchFamily="34" charset="0"/>
              </a:rPr>
              <a:t>») et le matériel (gros pinceaux souples et encres). Les élèves trempent le pinceau dans une encre, le posent et l’appuient sur le haut de la feuille.</a:t>
            </a:r>
          </a:p>
          <a:p>
            <a:pPr>
              <a:buNone/>
            </a:pPr>
            <a:r>
              <a:rPr lang="fr-FR" sz="800" dirty="0">
                <a:solidFill>
                  <a:srgbClr val="000000"/>
                </a:solidFill>
                <a:effectLst/>
                <a:latin typeface="Calibri" panose="020F0502020204030204" pitchFamily="34" charset="0"/>
                <a:cs typeface="Calibri" panose="020F0502020204030204" pitchFamily="34" charset="0"/>
              </a:rPr>
              <a:t>Le professeur verbalise les actions et incite les élèves à décrire ce qui se passe : les coulures forment des lignes verticales.</a:t>
            </a:r>
          </a:p>
          <a:p>
            <a:pPr>
              <a:buNone/>
            </a:pPr>
            <a:r>
              <a:rPr lang="fr-FR" sz="800" dirty="0">
                <a:solidFill>
                  <a:srgbClr val="220D7D"/>
                </a:solidFill>
                <a:effectLst/>
                <a:latin typeface="Calibri" panose="020F0502020204030204" pitchFamily="34" charset="0"/>
                <a:cs typeface="Calibri" panose="020F0502020204030204" pitchFamily="34" charset="0"/>
              </a:rPr>
              <a:t>Temps 3 - Bilan des apprentissages réalisés </a:t>
            </a:r>
            <a:r>
              <a:rPr lang="fr-FR" sz="800" dirty="0">
                <a:solidFill>
                  <a:srgbClr val="000000"/>
                </a:solidFill>
                <a:effectLst/>
                <a:latin typeface="Calibri" panose="020F0502020204030204" pitchFamily="34" charset="0"/>
                <a:cs typeface="Calibri" panose="020F0502020204030204" pitchFamily="34" charset="0"/>
              </a:rPr>
              <a:t>Ce temps peut avoir lieu à la fin du temps 2, en petits groupes ou sur un temps différé, en demi-</a:t>
            </a:r>
          </a:p>
          <a:p>
            <a:pPr>
              <a:buNone/>
            </a:pPr>
            <a:r>
              <a:rPr lang="fr-FR" sz="800" dirty="0">
                <a:solidFill>
                  <a:srgbClr val="000000"/>
                </a:solidFill>
                <a:effectLst/>
                <a:latin typeface="Calibri" panose="020F0502020204030204" pitchFamily="34" charset="0"/>
                <a:cs typeface="Calibri" panose="020F0502020204030204" pitchFamily="34" charset="0"/>
              </a:rPr>
              <a:t>classe ou en classe entière pour comparer les productions des élèves.</a:t>
            </a:r>
          </a:p>
          <a:p>
            <a:pPr>
              <a:buNone/>
            </a:pPr>
            <a:r>
              <a:rPr lang="fr-FR" sz="800" dirty="0">
                <a:solidFill>
                  <a:srgbClr val="000000"/>
                </a:solidFill>
                <a:effectLst/>
                <a:latin typeface="Calibri" panose="020F0502020204030204" pitchFamily="34" charset="0"/>
                <a:cs typeface="Calibri" panose="020F0502020204030204" pitchFamily="34" charset="0"/>
              </a:rPr>
              <a:t>Les séances suivantes permettent aux élèves d’explorer et de tracer des traits verticaux : au cours des semaines suivantes, tracer des traits verticaux à l’aide de craies grasses, de gros crayons cire ou autres outils scripteurs pour varier les expérimentations (ajuster la pression sur le support) ; utiliser la piste graphique du temps 4 pour tracer des traits verticaux entre les coulures ainsi que les ½</a:t>
            </a:r>
          </a:p>
          <a:p>
            <a:pPr>
              <a:buNone/>
            </a:pPr>
            <a:r>
              <a:rPr lang="fr-FR" sz="800" dirty="0">
                <a:solidFill>
                  <a:srgbClr val="000000"/>
                </a:solidFill>
                <a:effectLst/>
                <a:latin typeface="Calibri" panose="020F0502020204030204" pitchFamily="34" charset="0"/>
                <a:cs typeface="Calibri" panose="020F0502020204030204" pitchFamily="34" charset="0"/>
              </a:rPr>
              <a:t>feuilles A3 et les feuilles A3 avec repères «haut» et «bas</a:t>
            </a:r>
            <a:r>
              <a:rPr lang="fr-FR" sz="800" dirty="0">
                <a:solidFill>
                  <a:srgbClr val="000000"/>
                </a:solidFill>
                <a:latin typeface="Calibri" panose="020F0502020204030204" pitchFamily="34" charset="0"/>
                <a:cs typeface="Calibri" panose="020F0502020204030204" pitchFamily="34" charset="0"/>
              </a:rPr>
              <a:t> </a:t>
            </a:r>
            <a:r>
              <a:rPr lang="fr-FR" sz="800" dirty="0">
                <a:solidFill>
                  <a:srgbClr val="000000"/>
                </a:solidFill>
                <a:effectLst/>
                <a:latin typeface="Calibri" panose="020F0502020204030204" pitchFamily="34" charset="0"/>
                <a:cs typeface="Calibri" panose="020F0502020204030204" pitchFamily="34" charset="0"/>
              </a:rPr>
              <a:t>» sur plan horizontal.</a:t>
            </a:r>
          </a:p>
          <a:p>
            <a:endParaRPr lang="fr-FR" dirty="0"/>
          </a:p>
        </p:txBody>
      </p:sp>
      <p:sp>
        <p:nvSpPr>
          <p:cNvPr id="4" name="Espace réservé du numéro de diapositive 3">
            <a:extLst>
              <a:ext uri="{FF2B5EF4-FFF2-40B4-BE49-F238E27FC236}">
                <a16:creationId xmlns:a16="http://schemas.microsoft.com/office/drawing/2014/main" id="{29629EF2-81DD-8AD5-469C-CDD6E96C4161}"/>
              </a:ext>
            </a:extLst>
          </p:cNvPr>
          <p:cNvSpPr>
            <a:spLocks noGrp="1"/>
          </p:cNvSpPr>
          <p:nvPr>
            <p:ph type="sldNum" sz="quarter" idx="5"/>
          </p:nvPr>
        </p:nvSpPr>
        <p:spPr/>
        <p:txBody>
          <a:bodyPr/>
          <a:lstStyle/>
          <a:p>
            <a:fld id="{81B407CE-AA01-DC4B-A6FC-D95AE2DA2DAA}" type="slidenum">
              <a:rPr lang="fr-FR" smtClean="0"/>
              <a:t>22</a:t>
            </a:fld>
            <a:endParaRPr lang="fr-FR"/>
          </a:p>
        </p:txBody>
      </p:sp>
    </p:spTree>
    <p:extLst>
      <p:ext uri="{BB962C8B-B14F-4D97-AF65-F5344CB8AC3E}">
        <p14:creationId xmlns:p14="http://schemas.microsoft.com/office/powerpoint/2010/main" val="45427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23</a:t>
            </a:fld>
            <a:endParaRPr lang="fr-FR"/>
          </a:p>
        </p:txBody>
      </p:sp>
    </p:spTree>
    <p:extLst>
      <p:ext uri="{BB962C8B-B14F-4D97-AF65-F5344CB8AC3E}">
        <p14:creationId xmlns:p14="http://schemas.microsoft.com/office/powerpoint/2010/main" val="3297613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000000"/>
                </a:solidFill>
                <a:effectLst/>
                <a:latin typeface="Calibri" panose="020F0502020204030204" pitchFamily="34" charset="0"/>
                <a:cs typeface="Calibri" panose="020F0502020204030204" pitchFamily="34" charset="0"/>
              </a:rPr>
              <a:t>L’enseignement du vocabulaire est prioritaire dans le programme d’enseignement pour le</a:t>
            </a:r>
          </a:p>
          <a:p>
            <a:pPr>
              <a:buNone/>
            </a:pPr>
            <a:r>
              <a:rPr lang="fr-FR" sz="1000" dirty="0">
                <a:solidFill>
                  <a:srgbClr val="000000"/>
                </a:solidFill>
                <a:effectLst/>
                <a:latin typeface="Calibri" panose="020F0502020204030204" pitchFamily="34" charset="0"/>
                <a:cs typeface="Calibri" panose="020F0502020204030204" pitchFamily="34" charset="0"/>
              </a:rPr>
              <a:t>développement et la structuration du langage oral et écrit du cycle 1.</a:t>
            </a:r>
          </a:p>
          <a:p>
            <a:pPr>
              <a:buNone/>
            </a:pPr>
            <a:r>
              <a:rPr lang="fr-FR" sz="1000" dirty="0">
                <a:solidFill>
                  <a:srgbClr val="000000"/>
                </a:solidFill>
                <a:effectLst/>
                <a:latin typeface="Calibri" panose="020F0502020204030204" pitchFamily="34" charset="0"/>
                <a:cs typeface="Calibri" panose="020F0502020204030204" pitchFamily="34" charset="0"/>
              </a:rPr>
              <a:t>Cet enseignement se fait conjointement avec celui de la syntaxe, il doit être explicite, progressif et</a:t>
            </a:r>
          </a:p>
          <a:p>
            <a:pPr>
              <a:buNone/>
            </a:pPr>
            <a:r>
              <a:rPr lang="fr-FR" sz="1000" dirty="0">
                <a:solidFill>
                  <a:srgbClr val="000000"/>
                </a:solidFill>
                <a:effectLst/>
                <a:latin typeface="Calibri" panose="020F0502020204030204" pitchFamily="34" charset="0"/>
                <a:cs typeface="Calibri" panose="020F0502020204030204" pitchFamily="34" charset="0"/>
              </a:rPr>
              <a:t>structuré. Le professeur accompagne l’élève afin qu’il puisse progressivement passer du langage en</a:t>
            </a:r>
          </a:p>
          <a:p>
            <a:pPr>
              <a:buNone/>
            </a:pPr>
            <a:r>
              <a:rPr lang="fr-FR" sz="1000" dirty="0">
                <a:solidFill>
                  <a:srgbClr val="000000"/>
                </a:solidFill>
                <a:effectLst/>
                <a:latin typeface="Calibri" panose="020F0502020204030204" pitchFamily="34" charset="0"/>
                <a:cs typeface="Calibri" panose="020F0502020204030204" pitchFamily="34" charset="0"/>
              </a:rPr>
              <a:t>situation au langage d’évocation.</a:t>
            </a:r>
          </a:p>
          <a:p>
            <a:pPr>
              <a:buNone/>
            </a:pPr>
            <a:r>
              <a:rPr lang="fr-FR" sz="1000" dirty="0">
                <a:solidFill>
                  <a:srgbClr val="000000"/>
                </a:solidFill>
                <a:effectLst/>
                <a:latin typeface="Calibri" panose="020F0502020204030204" pitchFamily="34" charset="0"/>
                <a:cs typeface="Calibri" panose="020F0502020204030204" pitchFamily="34" charset="0"/>
              </a:rPr>
              <a:t>Le choix des réseaux pour les élèves avant 4 ans s’effectue en priorité dans l’univers de référence</a:t>
            </a:r>
          </a:p>
          <a:p>
            <a:pPr>
              <a:buNone/>
            </a:pPr>
            <a:r>
              <a:rPr lang="fr-FR" sz="1000" dirty="0">
                <a:solidFill>
                  <a:srgbClr val="000000"/>
                </a:solidFill>
                <a:effectLst/>
                <a:latin typeface="Calibri" panose="020F0502020204030204" pitchFamily="34" charset="0"/>
                <a:cs typeface="Calibri" panose="020F0502020204030204" pitchFamily="34" charset="0"/>
              </a:rPr>
              <a:t>proche du vécu des élèves et des thématiques qui les mobilisent dans différents espaces de la</a:t>
            </a:r>
          </a:p>
          <a:p>
            <a:pPr>
              <a:buNone/>
            </a:pPr>
            <a:r>
              <a:rPr lang="fr-FR" sz="1000" dirty="0">
                <a:solidFill>
                  <a:srgbClr val="000000"/>
                </a:solidFill>
                <a:effectLst/>
                <a:latin typeface="Calibri" panose="020F0502020204030204" pitchFamily="34" charset="0"/>
                <a:cs typeface="Calibri" panose="020F0502020204030204" pitchFamily="34" charset="0"/>
              </a:rPr>
              <a:t>classe et situations d’apprentissage : activités physiques, artistiques, scientifiques, mathématiques,</a:t>
            </a:r>
          </a:p>
          <a:p>
            <a:pPr>
              <a:buNone/>
            </a:pPr>
            <a:r>
              <a:rPr lang="fr-FR" sz="1000" dirty="0">
                <a:solidFill>
                  <a:srgbClr val="000000"/>
                </a:solidFill>
                <a:effectLst/>
                <a:latin typeface="Calibri" panose="020F0502020204030204" pitchFamily="34" charset="0"/>
                <a:cs typeface="Calibri" panose="020F0502020204030204" pitchFamily="34" charset="0"/>
              </a:rPr>
              <a:t>littéraires, ...</a:t>
            </a:r>
          </a:p>
          <a:p>
            <a:pPr>
              <a:buNone/>
            </a:pPr>
            <a:r>
              <a:rPr lang="fr-FR" sz="1000" dirty="0">
                <a:solidFill>
                  <a:srgbClr val="000000"/>
                </a:solidFill>
                <a:effectLst/>
                <a:latin typeface="Calibri" panose="020F0502020204030204" pitchFamily="34" charset="0"/>
                <a:cs typeface="Calibri" panose="020F0502020204030204" pitchFamily="34" charset="0"/>
              </a:rPr>
              <a:t>Le choix des mots répond à des critères de fréquence d’usage. À cet âge, les élèves associent</a:t>
            </a:r>
          </a:p>
          <a:p>
            <a:pPr>
              <a:buNone/>
            </a:pPr>
            <a:r>
              <a:rPr lang="fr-FR" sz="1000" dirty="0">
                <a:solidFill>
                  <a:srgbClr val="000000"/>
                </a:solidFill>
                <a:effectLst/>
                <a:latin typeface="Calibri" panose="020F0502020204030204" pitchFamily="34" charset="0"/>
                <a:cs typeface="Calibri" panose="020F0502020204030204" pitchFamily="34" charset="0"/>
              </a:rPr>
              <a:t>un mot à un objet, une personne, une action, etc. Ces mots appartiennent à toutes les classes</a:t>
            </a:r>
          </a:p>
          <a:p>
            <a:pPr>
              <a:buNone/>
            </a:pPr>
            <a:r>
              <a:rPr lang="fr-FR" sz="1000" dirty="0">
                <a:solidFill>
                  <a:srgbClr val="000000"/>
                </a:solidFill>
                <a:effectLst/>
                <a:latin typeface="Calibri" panose="020F0502020204030204" pitchFamily="34" charset="0"/>
                <a:cs typeface="Calibri" panose="020F0502020204030204" pitchFamily="34" charset="0"/>
              </a:rPr>
              <a:t>grammaticales.</a:t>
            </a:r>
          </a:p>
          <a:p>
            <a:pPr>
              <a:buNone/>
            </a:pPr>
            <a:r>
              <a:rPr lang="fr-FR" sz="1000" dirty="0">
                <a:solidFill>
                  <a:srgbClr val="000000"/>
                </a:solidFill>
                <a:effectLst/>
                <a:latin typeface="Calibri" panose="020F0502020204030204" pitchFamily="34" charset="0"/>
                <a:cs typeface="Calibri" panose="020F0502020204030204" pitchFamily="34" charset="0"/>
              </a:rPr>
              <a:t>Ainsi, en amont de la séquence d’apprentissage, l’équipe pédagogique conçoit une progression</a:t>
            </a:r>
          </a:p>
          <a:p>
            <a:pPr>
              <a:buNone/>
            </a:pPr>
            <a:r>
              <a:rPr lang="fr-FR" sz="1000" dirty="0">
                <a:solidFill>
                  <a:srgbClr val="000000"/>
                </a:solidFill>
                <a:effectLst/>
                <a:latin typeface="Calibri" panose="020F0502020204030204" pitchFamily="34" charset="0"/>
                <a:cs typeface="Calibri" panose="020F0502020204030204" pitchFamily="34" charset="0"/>
              </a:rPr>
              <a:t>de la petite section à la grande section en précisant les corpus de mots (verbes, noms, adjectifs,</a:t>
            </a:r>
          </a:p>
          <a:p>
            <a:pPr>
              <a:buNone/>
            </a:pPr>
            <a:r>
              <a:rPr lang="fr-FR" sz="1000" dirty="0">
                <a:solidFill>
                  <a:srgbClr val="000000"/>
                </a:solidFill>
                <a:effectLst/>
                <a:latin typeface="Calibri" panose="020F0502020204030204" pitchFamily="34" charset="0"/>
                <a:cs typeface="Calibri" panose="020F0502020204030204" pitchFamily="34" charset="0"/>
              </a:rPr>
              <a:t>mots grammaticaux et expressions) et les structures syntaxiques choisis. Certains réseaux, tel que</a:t>
            </a:r>
          </a:p>
          <a:p>
            <a:pPr>
              <a:buNone/>
            </a:pPr>
            <a:r>
              <a:rPr lang="fr-FR" sz="1000" dirty="0">
                <a:solidFill>
                  <a:srgbClr val="000000"/>
                </a:solidFill>
                <a:effectLst/>
                <a:latin typeface="Calibri" panose="020F0502020204030204" pitchFamily="34" charset="0"/>
                <a:cs typeface="Calibri" panose="020F0502020204030204" pitchFamily="34" charset="0"/>
              </a:rPr>
              <a:t>celui présenté dans cette ressource, sont travaillés et enrichis tout au long du cycle. D’autres sont</a:t>
            </a:r>
          </a:p>
          <a:p>
            <a:pPr>
              <a:buNone/>
            </a:pPr>
            <a:r>
              <a:rPr lang="fr-FR" sz="1000" dirty="0">
                <a:solidFill>
                  <a:srgbClr val="000000"/>
                </a:solidFill>
                <a:effectLst/>
                <a:latin typeface="Calibri" panose="020F0502020204030204" pitchFamily="34" charset="0"/>
                <a:cs typeface="Calibri" panose="020F0502020204030204" pitchFamily="34" charset="0"/>
              </a:rPr>
              <a:t>davantage liés aux projets de la classe. Les mots de ces derniers doivent néanmoins être réutilisés et</a:t>
            </a:r>
          </a:p>
          <a:p>
            <a:pPr>
              <a:buNone/>
            </a:pPr>
            <a:r>
              <a:rPr lang="fr-FR" sz="1000" dirty="0">
                <a:solidFill>
                  <a:srgbClr val="000000"/>
                </a:solidFill>
                <a:effectLst/>
                <a:latin typeface="Calibri" panose="020F0502020204030204" pitchFamily="34" charset="0"/>
                <a:cs typeface="Calibri" panose="020F0502020204030204" pitchFamily="34" charset="0"/>
              </a:rPr>
              <a:t>réinvestis tout au long de l’année.</a:t>
            </a:r>
          </a:p>
          <a:p>
            <a:pPr>
              <a:buNone/>
            </a:pPr>
            <a:r>
              <a:rPr lang="fr-FR" sz="1000" dirty="0">
                <a:solidFill>
                  <a:srgbClr val="000000"/>
                </a:solidFill>
                <a:effectLst/>
                <a:latin typeface="Calibri" panose="020F0502020204030204" pitchFamily="34" charset="0"/>
                <a:cs typeface="Calibri" panose="020F0502020204030204" pitchFamily="34" charset="0"/>
              </a:rPr>
              <a:t>Les situations d’apprentissage proposées dans cette ressource s’articulent autour du corpus des</a:t>
            </a:r>
          </a:p>
          <a:p>
            <a:pPr>
              <a:buNone/>
            </a:pPr>
            <a:r>
              <a:rPr lang="fr-FR" sz="1000" dirty="0">
                <a:solidFill>
                  <a:srgbClr val="000000"/>
                </a:solidFill>
                <a:effectLst/>
                <a:latin typeface="Calibri" panose="020F0502020204030204" pitchFamily="34" charset="0"/>
                <a:cs typeface="Calibri" panose="020F0502020204030204" pitchFamily="34" charset="0"/>
              </a:rPr>
              <a:t>vêtements et de l’habillage matérialisé par « l’espace poupées » de la classe. Elles sont transférables</a:t>
            </a:r>
          </a:p>
          <a:p>
            <a:r>
              <a:rPr lang="fr-FR" sz="1000" dirty="0">
                <a:solidFill>
                  <a:srgbClr val="000000"/>
                </a:solidFill>
                <a:effectLst/>
                <a:latin typeface="Calibri" panose="020F0502020204030204" pitchFamily="34" charset="0"/>
                <a:cs typeface="Calibri" panose="020F0502020204030204" pitchFamily="34" charset="0"/>
              </a:rPr>
              <a:t>à d’autres corpus en fonction du choix de l’équipe pédagogique.</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24</a:t>
            </a:fld>
            <a:endParaRPr lang="fr-FR"/>
          </a:p>
        </p:txBody>
      </p:sp>
    </p:spTree>
    <p:extLst>
      <p:ext uri="{BB962C8B-B14F-4D97-AF65-F5344CB8AC3E}">
        <p14:creationId xmlns:p14="http://schemas.microsoft.com/office/powerpoint/2010/main" val="219642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25</a:t>
            </a:fld>
            <a:endParaRPr lang="fr-FR"/>
          </a:p>
        </p:txBody>
      </p:sp>
    </p:spTree>
    <p:extLst>
      <p:ext uri="{BB962C8B-B14F-4D97-AF65-F5344CB8AC3E}">
        <p14:creationId xmlns:p14="http://schemas.microsoft.com/office/powerpoint/2010/main" val="3380707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26</a:t>
            </a:fld>
            <a:endParaRPr lang="fr-FR"/>
          </a:p>
        </p:txBody>
      </p:sp>
    </p:spTree>
    <p:extLst>
      <p:ext uri="{BB962C8B-B14F-4D97-AF65-F5344CB8AC3E}">
        <p14:creationId xmlns:p14="http://schemas.microsoft.com/office/powerpoint/2010/main" val="1361132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27</a:t>
            </a:fld>
            <a:endParaRPr lang="fr-FR"/>
          </a:p>
        </p:txBody>
      </p:sp>
    </p:spTree>
    <p:extLst>
      <p:ext uri="{BB962C8B-B14F-4D97-AF65-F5344CB8AC3E}">
        <p14:creationId xmlns:p14="http://schemas.microsoft.com/office/powerpoint/2010/main" val="882457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28</a:t>
            </a:fld>
            <a:endParaRPr lang="fr-FR"/>
          </a:p>
        </p:txBody>
      </p:sp>
    </p:spTree>
    <p:extLst>
      <p:ext uri="{BB962C8B-B14F-4D97-AF65-F5344CB8AC3E}">
        <p14:creationId xmlns:p14="http://schemas.microsoft.com/office/powerpoint/2010/main" val="1083397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000000"/>
                </a:solidFill>
                <a:effectLst/>
                <a:latin typeface="Helvetica" pitchFamily="2" charset="0"/>
              </a:rPr>
              <a:t>Objectif</a:t>
            </a:r>
          </a:p>
          <a:p>
            <a:pPr>
              <a:buNone/>
            </a:pPr>
            <a:r>
              <a:rPr lang="fr-FR" sz="1000" dirty="0">
                <a:solidFill>
                  <a:srgbClr val="000000"/>
                </a:solidFill>
                <a:effectLst/>
                <a:latin typeface="Helvetica" pitchFamily="2" charset="0"/>
              </a:rPr>
              <a:t>Découvrir et commencer à utiliser les mots du corpus et les structures syntaxiques, en contexte par l’intermédiaire du langage modélisant de l’enseignant.</a:t>
            </a:r>
          </a:p>
          <a:p>
            <a:pPr>
              <a:buNone/>
            </a:pPr>
            <a:r>
              <a:rPr lang="fr-FR" sz="1000" dirty="0">
                <a:solidFill>
                  <a:srgbClr val="000000"/>
                </a:solidFill>
                <a:effectLst/>
                <a:latin typeface="Helvetica" pitchFamily="2" charset="0"/>
              </a:rPr>
              <a:t>Le professeur utilise l’espace poupées pour travailler le champ lexical des vêtements. Les élèves choisissent et utilisent le matériel pour habiller les poupées, ils nomment les objets et décrivent leur action en situation.</a:t>
            </a:r>
          </a:p>
          <a:p>
            <a:pPr>
              <a:buNone/>
            </a:pPr>
            <a:r>
              <a:rPr lang="fr-FR" sz="1000" dirty="0">
                <a:solidFill>
                  <a:srgbClr val="000000"/>
                </a:solidFill>
                <a:effectLst/>
                <a:latin typeface="Helvetica" pitchFamily="2" charset="0"/>
              </a:rPr>
              <a:t>Il faut pour cela privilégier, autant que possible, des poupées à corps mou que les élèves de cet âge peuvent habiller et déshabiller plus facilement. Les vêtements doivent être adaptés à la taille des poupées et aux capacités motrices des enfants. Il faut en prévoir pour différentes saisons avec boutons, fermetures éclairs. Le choix de vêtements avec des matières et des graphismes de plus en plus variés (coton, laine, velours, polaire, fourrure, soie) favorise une discrimination de plus en plus fine.</a:t>
            </a:r>
          </a:p>
          <a:p>
            <a:pPr>
              <a:buNone/>
            </a:pPr>
            <a:r>
              <a:rPr lang="fr-FR" sz="1000" dirty="0">
                <a:solidFill>
                  <a:srgbClr val="000000"/>
                </a:solidFill>
                <a:effectLst/>
                <a:latin typeface="Helvetica" pitchFamily="2" charset="0"/>
              </a:rPr>
              <a:t>Le professeur joue avec les élèves, prend note des mots utilisés dans cet espace, apporte des mots nouveaux. Il organise plusieurs séances dans cet espace (en petit groupe ou avec un seul élève). Il collecte les mots et propose différentes représentations imagées de l’objet ou de l’action.</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29</a:t>
            </a:fld>
            <a:endParaRPr lang="fr-FR"/>
          </a:p>
        </p:txBody>
      </p:sp>
    </p:spTree>
    <p:extLst>
      <p:ext uri="{BB962C8B-B14F-4D97-AF65-F5344CB8AC3E}">
        <p14:creationId xmlns:p14="http://schemas.microsoft.com/office/powerpoint/2010/main" val="322957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000000"/>
                </a:solidFill>
                <a:effectLst/>
                <a:latin typeface="Calibri" panose="020F0502020204030204" pitchFamily="34" charset="0"/>
                <a:cs typeface="Calibri" panose="020F0502020204030204" pitchFamily="34" charset="0"/>
              </a:rPr>
              <a:t>L’école maternelle constitue une étape décisive dans le parcours scolaire des élèves. Elle a</a:t>
            </a:r>
          </a:p>
          <a:p>
            <a:pPr>
              <a:buNone/>
            </a:pPr>
            <a:r>
              <a:rPr lang="fr-FR" sz="1000" dirty="0">
                <a:solidFill>
                  <a:srgbClr val="000000"/>
                </a:solidFill>
                <a:effectLst/>
                <a:latin typeface="Calibri" panose="020F0502020204030204" pitchFamily="34" charset="0"/>
                <a:cs typeface="Calibri" panose="020F0502020204030204" pitchFamily="34" charset="0"/>
              </a:rPr>
              <a:t>pour mission de poser les fondations des apprentissages futurs, et plus particulièrement par</a:t>
            </a:r>
          </a:p>
          <a:p>
            <a:pPr>
              <a:buNone/>
            </a:pPr>
            <a:r>
              <a:rPr lang="fr-FR" sz="1000" dirty="0">
                <a:solidFill>
                  <a:srgbClr val="000000"/>
                </a:solidFill>
                <a:effectLst/>
                <a:latin typeface="Calibri" panose="020F0502020204030204" pitchFamily="34" charset="0"/>
                <a:cs typeface="Calibri" panose="020F0502020204030204" pitchFamily="34" charset="0"/>
              </a:rPr>
              <a:t>le développement du langage oral. Dès la petite-section, les élèves sont invités à comprendre,</a:t>
            </a:r>
          </a:p>
          <a:p>
            <a:pPr>
              <a:buNone/>
            </a:pPr>
            <a:r>
              <a:rPr lang="fr-FR" sz="1000" dirty="0">
                <a:solidFill>
                  <a:srgbClr val="000000"/>
                </a:solidFill>
                <a:effectLst/>
                <a:latin typeface="Calibri" panose="020F0502020204030204" pitchFamily="34" charset="0"/>
                <a:cs typeface="Calibri" panose="020F0502020204030204" pitchFamily="34" charset="0"/>
              </a:rPr>
              <a:t>s’exprimer et penser grâce à la langue française, langue de scolarisation. Cet apprentissage</a:t>
            </a:r>
          </a:p>
          <a:p>
            <a:pPr>
              <a:buNone/>
            </a:pPr>
            <a:r>
              <a:rPr lang="fr-FR" sz="1000" dirty="0">
                <a:solidFill>
                  <a:srgbClr val="000000"/>
                </a:solidFill>
                <a:effectLst/>
                <a:latin typeface="Calibri" panose="020F0502020204030204" pitchFamily="34" charset="0"/>
                <a:cs typeface="Calibri" panose="020F0502020204030204" pitchFamily="34" charset="0"/>
              </a:rPr>
              <a:t>progressif permet à chaque élève de construire sa pensée, d’interagir avec les autres et de s’engager</a:t>
            </a:r>
          </a:p>
          <a:p>
            <a:pPr>
              <a:buNone/>
            </a:pPr>
            <a:r>
              <a:rPr lang="fr-FR" sz="1000" dirty="0">
                <a:solidFill>
                  <a:srgbClr val="000000"/>
                </a:solidFill>
                <a:effectLst/>
                <a:latin typeface="Calibri" panose="020F0502020204030204" pitchFamily="34" charset="0"/>
                <a:cs typeface="Calibri" panose="020F0502020204030204" pitchFamily="34" charset="0"/>
              </a:rPr>
              <a:t>activement dans les situations d’apprentissage.</a:t>
            </a:r>
          </a:p>
          <a:p>
            <a:pPr>
              <a:buNone/>
            </a:pPr>
            <a:r>
              <a:rPr lang="fr-FR" sz="1000" dirty="0">
                <a:solidFill>
                  <a:srgbClr val="000000"/>
                </a:solidFill>
                <a:effectLst/>
                <a:latin typeface="Calibri" panose="020F0502020204030204" pitchFamily="34" charset="0"/>
                <a:cs typeface="Calibri" panose="020F0502020204030204" pitchFamily="34" charset="0"/>
              </a:rPr>
              <a:t>L’acquisition du vocabulaire, de la syntaxe et la conscience des sons de la langue sont des priorités</a:t>
            </a:r>
          </a:p>
          <a:p>
            <a:pPr>
              <a:buNone/>
            </a:pPr>
            <a:r>
              <a:rPr lang="fr-FR" sz="1000" dirty="0">
                <a:solidFill>
                  <a:srgbClr val="000000"/>
                </a:solidFill>
                <a:effectLst/>
                <a:latin typeface="Calibri" panose="020F0502020204030204" pitchFamily="34" charset="0"/>
                <a:cs typeface="Calibri" panose="020F0502020204030204" pitchFamily="34" charset="0"/>
              </a:rPr>
              <a:t>qui doivent faire l’objet d’un enseignement structuré, progressif et quotidien. Tous les domaines</a:t>
            </a:r>
          </a:p>
          <a:p>
            <a:pPr>
              <a:buNone/>
            </a:pPr>
            <a:r>
              <a:rPr lang="fr-FR" sz="1000" dirty="0">
                <a:solidFill>
                  <a:srgbClr val="000000"/>
                </a:solidFill>
                <a:effectLst/>
                <a:latin typeface="Calibri" panose="020F0502020204030204" pitchFamily="34" charset="0"/>
                <a:cs typeface="Calibri" panose="020F0502020204030204" pitchFamily="34" charset="0"/>
              </a:rPr>
              <a:t>d’activité — motricité, arts, exploration du monde, jeux symboliques — sont autant d’occasions</a:t>
            </a:r>
          </a:p>
          <a:p>
            <a:pPr>
              <a:buNone/>
            </a:pPr>
            <a:r>
              <a:rPr lang="fr-FR" sz="1000" dirty="0">
                <a:solidFill>
                  <a:srgbClr val="000000"/>
                </a:solidFill>
                <a:effectLst/>
                <a:latin typeface="Calibri" panose="020F0502020204030204" pitchFamily="34" charset="0"/>
                <a:cs typeface="Calibri" panose="020F0502020204030204" pitchFamily="34" charset="0"/>
              </a:rPr>
              <a:t>pour apprendre à parler, à écouter, à questionner, à expliquer. Cependant, ces situations doivent</a:t>
            </a:r>
          </a:p>
          <a:p>
            <a:pPr>
              <a:buNone/>
            </a:pPr>
            <a:r>
              <a:rPr lang="fr-FR" sz="1000" dirty="0">
                <a:solidFill>
                  <a:srgbClr val="000000"/>
                </a:solidFill>
                <a:effectLst/>
                <a:latin typeface="Calibri" panose="020F0502020204030204" pitchFamily="34" charset="0"/>
                <a:cs typeface="Calibri" panose="020F0502020204030204" pitchFamily="34" charset="0"/>
              </a:rPr>
              <a:t>être pensées, guidées et s’inscrire dans le prolongement de temps d’enseignement ciblés qui</a:t>
            </a:r>
          </a:p>
          <a:p>
            <a:pPr>
              <a:buNone/>
            </a:pPr>
            <a:r>
              <a:rPr lang="fr-FR" sz="1000" dirty="0">
                <a:solidFill>
                  <a:srgbClr val="000000"/>
                </a:solidFill>
                <a:effectLst/>
                <a:latin typeface="Calibri" panose="020F0502020204030204" pitchFamily="34" charset="0"/>
                <a:cs typeface="Calibri" panose="020F0502020204030204" pitchFamily="34" charset="0"/>
              </a:rPr>
              <a:t>permettent la mémorisation du lexique, le réemploi des mots et des structures langagières.</a:t>
            </a:r>
          </a:p>
          <a:p>
            <a:pPr>
              <a:buNone/>
            </a:pPr>
            <a:r>
              <a:rPr lang="fr-FR" sz="1000" dirty="0">
                <a:solidFill>
                  <a:srgbClr val="000000"/>
                </a:solidFill>
                <a:effectLst/>
                <a:latin typeface="Calibri" panose="020F0502020204030204" pitchFamily="34" charset="0"/>
                <a:cs typeface="Calibri" panose="020F0502020204030204" pitchFamily="34" charset="0"/>
              </a:rPr>
              <a:t>Le professeur joue un rôle central en organisant les apprentissages selon les besoins évalués des</a:t>
            </a:r>
          </a:p>
          <a:p>
            <a:pPr>
              <a:buNone/>
            </a:pPr>
            <a:r>
              <a:rPr lang="fr-FR" sz="1000" dirty="0">
                <a:solidFill>
                  <a:srgbClr val="000000"/>
                </a:solidFill>
                <a:effectLst/>
                <a:latin typeface="Calibri" panose="020F0502020204030204" pitchFamily="34" charset="0"/>
                <a:cs typeface="Calibri" panose="020F0502020204030204" pitchFamily="34" charset="0"/>
              </a:rPr>
              <a:t>élèves, en s’appuyant sur les apports des sciences cognitives, et en favorisant un climat propice</a:t>
            </a:r>
          </a:p>
          <a:p>
            <a:pPr>
              <a:buNone/>
            </a:pPr>
            <a:r>
              <a:rPr lang="fr-FR" sz="1000" dirty="0">
                <a:solidFill>
                  <a:srgbClr val="000000"/>
                </a:solidFill>
                <a:effectLst/>
                <a:latin typeface="Calibri" panose="020F0502020204030204" pitchFamily="34" charset="0"/>
                <a:cs typeface="Calibri" panose="020F0502020204030204" pitchFamily="34" charset="0"/>
              </a:rPr>
              <a:t>à l’attention, à la motivation et à la mémorisation. L’observation attentive des acquis des élèves</a:t>
            </a:r>
          </a:p>
          <a:p>
            <a:pPr>
              <a:buNone/>
            </a:pPr>
            <a:r>
              <a:rPr lang="fr-FR" sz="1000" dirty="0">
                <a:solidFill>
                  <a:srgbClr val="000000"/>
                </a:solidFill>
                <a:effectLst/>
                <a:latin typeface="Calibri" panose="020F0502020204030204" pitchFamily="34" charset="0"/>
                <a:cs typeface="Calibri" panose="020F0502020204030204" pitchFamily="34" charset="0"/>
              </a:rPr>
              <a:t>permet à l’enseignant d’adapter ses pratiques et d’organiser des situations d’apprentissage</a:t>
            </a:r>
          </a:p>
          <a:p>
            <a:pPr>
              <a:buNone/>
            </a:pPr>
            <a:r>
              <a:rPr lang="fr-FR" sz="1000" dirty="0">
                <a:solidFill>
                  <a:srgbClr val="000000"/>
                </a:solidFill>
                <a:effectLst/>
                <a:latin typeface="Calibri" panose="020F0502020204030204" pitchFamily="34" charset="0"/>
                <a:cs typeface="Calibri" panose="020F0502020204030204" pitchFamily="34" charset="0"/>
              </a:rPr>
              <a:t>diversifiées, afin de répondre aux besoins de chacun et ainsi de garantir des premières réussites</a:t>
            </a:r>
          </a:p>
          <a:p>
            <a:pPr>
              <a:buNone/>
            </a:pPr>
            <a:r>
              <a:rPr lang="fr-FR" sz="1000" dirty="0">
                <a:solidFill>
                  <a:srgbClr val="000000"/>
                </a:solidFill>
                <a:effectLst/>
                <a:latin typeface="Calibri" panose="020F0502020204030204" pitchFamily="34" charset="0"/>
                <a:cs typeface="Calibri" panose="020F0502020204030204" pitchFamily="34" charset="0"/>
              </a:rPr>
              <a:t>scolaires. Ce travail s’inscrit également dans une dynamique collective au sein de l’équipe de</a:t>
            </a:r>
          </a:p>
          <a:p>
            <a:pPr>
              <a:buNone/>
            </a:pPr>
            <a:r>
              <a:rPr lang="fr-FR" sz="1000" dirty="0">
                <a:solidFill>
                  <a:srgbClr val="000000"/>
                </a:solidFill>
                <a:effectLst/>
                <a:latin typeface="Calibri" panose="020F0502020204030204" pitchFamily="34" charset="0"/>
                <a:cs typeface="Calibri" panose="020F0502020204030204" pitchFamily="34" charset="0"/>
              </a:rPr>
              <a:t>cycle : la concertation entre les professeurs du cycle 1 est essentielle pour assurer la continuité et la</a:t>
            </a:r>
          </a:p>
          <a:p>
            <a:pPr>
              <a:buNone/>
            </a:pPr>
            <a:r>
              <a:rPr lang="fr-FR" sz="1000" dirty="0">
                <a:solidFill>
                  <a:srgbClr val="000000"/>
                </a:solidFill>
                <a:effectLst/>
                <a:latin typeface="Calibri" panose="020F0502020204030204" pitchFamily="34" charset="0"/>
                <a:cs typeface="Calibri" panose="020F0502020204030204" pitchFamily="34" charset="0"/>
              </a:rPr>
              <a:t>progressivité des apprentissages, de la petite à la grande section.</a:t>
            </a:r>
          </a:p>
          <a:p>
            <a:pPr>
              <a:buNone/>
            </a:pPr>
            <a:r>
              <a:rPr lang="fr-FR" sz="1000" dirty="0">
                <a:solidFill>
                  <a:srgbClr val="000000"/>
                </a:solidFill>
                <a:effectLst/>
                <a:latin typeface="Calibri" panose="020F0502020204030204" pitchFamily="34" charset="0"/>
                <a:cs typeface="Calibri" panose="020F0502020204030204" pitchFamily="34" charset="0"/>
              </a:rPr>
              <a:t>L’enjeu est clair : développer un langage oral solide et structuré dès la maternelle, condition</a:t>
            </a:r>
          </a:p>
          <a:p>
            <a:pPr>
              <a:buNone/>
            </a:pPr>
            <a:r>
              <a:rPr lang="fr-FR" sz="1000" dirty="0">
                <a:solidFill>
                  <a:srgbClr val="000000"/>
                </a:solidFill>
                <a:effectLst/>
                <a:latin typeface="Calibri" panose="020F0502020204030204" pitchFamily="34" charset="0"/>
                <a:cs typeface="Calibri" panose="020F0502020204030204" pitchFamily="34" charset="0"/>
              </a:rPr>
              <a:t>essentielle pour préparer efficacement chaque élève à entrer dans l’apprentissage de la lecture et</a:t>
            </a:r>
          </a:p>
          <a:p>
            <a:r>
              <a:rPr lang="fr-FR" sz="1000" dirty="0">
                <a:solidFill>
                  <a:srgbClr val="000000"/>
                </a:solidFill>
                <a:effectLst/>
                <a:latin typeface="Calibri" panose="020F0502020204030204" pitchFamily="34" charset="0"/>
                <a:cs typeface="Calibri" panose="020F0502020204030204" pitchFamily="34" charset="0"/>
              </a:rPr>
              <a:t>de l’écriture.</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3</a:t>
            </a:fld>
            <a:endParaRPr lang="fr-FR"/>
          </a:p>
        </p:txBody>
      </p:sp>
    </p:spTree>
    <p:extLst>
      <p:ext uri="{BB962C8B-B14F-4D97-AF65-F5344CB8AC3E}">
        <p14:creationId xmlns:p14="http://schemas.microsoft.com/office/powerpoint/2010/main" val="2250014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273050"/>
            <a:ext cx="5486400" cy="3086100"/>
          </a:xfrm>
        </p:spPr>
      </p:sp>
      <p:sp>
        <p:nvSpPr>
          <p:cNvPr id="3" name="Espace réservé des notes 2"/>
          <p:cNvSpPr>
            <a:spLocks noGrp="1"/>
          </p:cNvSpPr>
          <p:nvPr>
            <p:ph type="body" idx="1"/>
          </p:nvPr>
        </p:nvSpPr>
        <p:spPr>
          <a:xfrm>
            <a:off x="311226" y="3545328"/>
            <a:ext cx="6235547" cy="5325622"/>
          </a:xfrm>
        </p:spPr>
        <p:txBody>
          <a:bodyPr/>
          <a:lstStyle/>
          <a:p>
            <a:pPr>
              <a:buNone/>
            </a:pPr>
            <a:r>
              <a:rPr lang="fr-FR" sz="900" dirty="0">
                <a:solidFill>
                  <a:srgbClr val="000000"/>
                </a:solidFill>
                <a:effectLst/>
                <a:latin typeface="Calibri" panose="020F0502020204030204" pitchFamily="34" charset="0"/>
                <a:cs typeface="Calibri" panose="020F0502020204030204" pitchFamily="34" charset="0"/>
              </a:rPr>
              <a:t>Lors de l’étape 2, pour structurer le vocabulaire, les élèves doivent trier, classer, comparer donc catégoriser.</a:t>
            </a:r>
          </a:p>
          <a:p>
            <a:pPr>
              <a:buNone/>
            </a:pPr>
            <a:r>
              <a:rPr lang="fr-FR" sz="900" dirty="0">
                <a:solidFill>
                  <a:srgbClr val="000000"/>
                </a:solidFill>
                <a:effectLst/>
                <a:latin typeface="Calibri" panose="020F0502020204030204" pitchFamily="34" charset="0"/>
                <a:cs typeface="Calibri" panose="020F0502020204030204" pitchFamily="34" charset="0"/>
              </a:rPr>
              <a:t>En langage de situation, les élèves catégorisent des objets réels. En langage d’évocation, ils catégorisent des représentations imagées.</a:t>
            </a:r>
            <a:endParaRPr lang="fr-FR" sz="900" dirty="0">
              <a:latin typeface="Calibri" panose="020F0502020204030204" pitchFamily="34" charset="0"/>
              <a:cs typeface="Calibri" panose="020F0502020204030204" pitchFamily="34" charset="0"/>
            </a:endParaRPr>
          </a:p>
          <a:p>
            <a:pPr>
              <a:buNone/>
            </a:pPr>
            <a:r>
              <a:rPr lang="fr-FR" sz="900" u="sng" dirty="0">
                <a:solidFill>
                  <a:srgbClr val="220D7D"/>
                </a:solidFill>
                <a:effectLst/>
                <a:latin typeface="Calibri" panose="020F0502020204030204" pitchFamily="34" charset="0"/>
                <a:cs typeface="Calibri" panose="020F0502020204030204" pitchFamily="34" charset="0"/>
              </a:rPr>
              <a:t>Situation d’apprentissage </a:t>
            </a:r>
            <a:r>
              <a:rPr lang="fr-FR" sz="900" dirty="0">
                <a:solidFill>
                  <a:srgbClr val="220D7D"/>
                </a:solidFill>
                <a:effectLst/>
                <a:latin typeface="Calibri" panose="020F0502020204030204" pitchFamily="34" charset="0"/>
                <a:cs typeface="Calibri" panose="020F0502020204030204" pitchFamily="34" charset="0"/>
              </a:rPr>
              <a:t>1</a:t>
            </a:r>
            <a:r>
              <a:rPr lang="fr-FR" sz="900" dirty="0">
                <a:solidFill>
                  <a:srgbClr val="000000"/>
                </a:solidFill>
                <a:effectLst/>
                <a:latin typeface="Calibri" panose="020F0502020204030204" pitchFamily="34" charset="0"/>
                <a:cs typeface="Calibri" panose="020F0502020204030204" pitchFamily="34" charset="0"/>
              </a:rPr>
              <a:t>Objectif d’apprentissage : Structurer le vocabulaire découvert en regroupant les mots par réseaux afin de permettre une récupération en mémoire plus facile.</a:t>
            </a:r>
          </a:p>
          <a:p>
            <a:pPr>
              <a:buNone/>
            </a:pPr>
            <a:r>
              <a:rPr lang="fr-FR" sz="900" dirty="0">
                <a:solidFill>
                  <a:srgbClr val="000000"/>
                </a:solidFill>
                <a:effectLst/>
                <a:latin typeface="Calibri" panose="020F0502020204030204" pitchFamily="34" charset="0"/>
                <a:cs typeface="Calibri" panose="020F0502020204030204" pitchFamily="34" charset="0"/>
              </a:rPr>
              <a:t>Temps 1- Définir des objectifs clairs et mise en réussite</a:t>
            </a:r>
          </a:p>
          <a:p>
            <a:pPr>
              <a:buNone/>
            </a:pPr>
            <a:r>
              <a:rPr lang="fr-FR" sz="900" dirty="0">
                <a:solidFill>
                  <a:srgbClr val="000000"/>
                </a:solidFill>
                <a:effectLst/>
                <a:latin typeface="Calibri" panose="020F0502020204030204" pitchFamily="34" charset="0"/>
                <a:cs typeface="Calibri" panose="020F0502020204030204" pitchFamily="34" charset="0"/>
              </a:rPr>
              <a:t>Le professeur annonce l’objectif de la séance : Trier les objets et être capable de repérer un intrus en expliquant pourquoi.</a:t>
            </a:r>
          </a:p>
          <a:p>
            <a:pPr>
              <a:buNone/>
            </a:pPr>
            <a:r>
              <a:rPr lang="fr-FR" sz="900" dirty="0">
                <a:solidFill>
                  <a:srgbClr val="000000"/>
                </a:solidFill>
                <a:effectLst/>
                <a:latin typeface="Calibri" panose="020F0502020204030204" pitchFamily="34" charset="0"/>
                <a:cs typeface="Calibri" panose="020F0502020204030204" pitchFamily="34" charset="0"/>
              </a:rPr>
              <a:t>Temps 2 - Mise en activités différenciée des élèves Les élèves, en petits groupes (binômes, …) cherchent l’intrus.</a:t>
            </a:r>
          </a:p>
          <a:p>
            <a:pPr>
              <a:buNone/>
            </a:pPr>
            <a:r>
              <a:rPr lang="fr-FR" sz="900" dirty="0">
                <a:solidFill>
                  <a:srgbClr val="000000"/>
                </a:solidFill>
                <a:effectLst/>
                <a:latin typeface="Calibri" panose="020F0502020204030204" pitchFamily="34" charset="0"/>
                <a:cs typeface="Calibri" panose="020F0502020204030204" pitchFamily="34" charset="0"/>
              </a:rPr>
              <a:t>Le professeur observe et apporte un étayage supplémentaire si besoin pour certains élèves, il verbalise : par exemple « Je retire la voiture car ce n’est pas un vêtement. Je garde le manteau, l’écharpe. Ce sont des vêtements, je peux m’habiller avec.» Une trace des productions de chaque groupe (photographie) est conservée comme aide à la mémoire du travail réalisé et support d’institutionnalisation.</a:t>
            </a:r>
          </a:p>
          <a:p>
            <a:pPr>
              <a:buNone/>
            </a:pPr>
            <a:r>
              <a:rPr lang="fr-FR" sz="900" dirty="0">
                <a:solidFill>
                  <a:srgbClr val="000000"/>
                </a:solidFill>
                <a:effectLst/>
                <a:latin typeface="Calibri" panose="020F0502020204030204" pitchFamily="34" charset="0"/>
                <a:cs typeface="Calibri" panose="020F0502020204030204" pitchFamily="34" charset="0"/>
              </a:rPr>
              <a:t>Temps 3 – Institutionnalisation Une mise en commun collective est réalisée en fin de séance.</a:t>
            </a:r>
          </a:p>
          <a:p>
            <a:pPr>
              <a:buNone/>
            </a:pPr>
            <a:r>
              <a:rPr lang="fr-FR" sz="900" dirty="0">
                <a:solidFill>
                  <a:srgbClr val="000000"/>
                </a:solidFill>
                <a:effectLst/>
                <a:latin typeface="Calibri" panose="020F0502020204030204" pitchFamily="34" charset="0"/>
                <a:cs typeface="Calibri" panose="020F0502020204030204" pitchFamily="34" charset="0"/>
              </a:rPr>
              <a:t>Les catégories (vêtements/autre objet) proposées sont débattues, argumentées puis validées ou non</a:t>
            </a:r>
          </a:p>
          <a:p>
            <a:pPr>
              <a:buNone/>
            </a:pPr>
            <a:r>
              <a:rPr lang="fr-FR" sz="900" dirty="0">
                <a:solidFill>
                  <a:srgbClr val="000000"/>
                </a:solidFill>
                <a:effectLst/>
                <a:latin typeface="Calibri" panose="020F0502020204030204" pitchFamily="34" charset="0"/>
                <a:cs typeface="Calibri" panose="020F0502020204030204" pitchFamily="34" charset="0"/>
              </a:rPr>
              <a:t>par le professeur qui explique et justifie .Elles donnent lieu à un affichage collectif ou/et individuel (porteclés, imagier, ...).</a:t>
            </a:r>
          </a:p>
          <a:p>
            <a:pPr>
              <a:buNone/>
            </a:pPr>
            <a:r>
              <a:rPr lang="fr-FR" sz="900" u="sng" dirty="0">
                <a:solidFill>
                  <a:srgbClr val="220D7D"/>
                </a:solidFill>
                <a:effectLst/>
                <a:latin typeface="Calibri" panose="020F0502020204030204" pitchFamily="34" charset="0"/>
                <a:cs typeface="Calibri" panose="020F0502020204030204" pitchFamily="34" charset="0"/>
              </a:rPr>
              <a:t>Situation d’apprentissage 2 </a:t>
            </a:r>
            <a:r>
              <a:rPr lang="fr-FR" sz="900" dirty="0">
                <a:solidFill>
                  <a:srgbClr val="000000"/>
                </a:solidFill>
                <a:effectLst/>
                <a:latin typeface="Calibri" panose="020F0502020204030204" pitchFamily="34" charset="0"/>
                <a:cs typeface="Calibri" panose="020F0502020204030204" pitchFamily="34" charset="0"/>
              </a:rPr>
              <a:t>Objectif d’apprentissage : construire des catégories selon un critère.</a:t>
            </a:r>
          </a:p>
          <a:p>
            <a:pPr>
              <a:buNone/>
            </a:pPr>
            <a:r>
              <a:rPr lang="fr-FR" sz="900" dirty="0">
                <a:solidFill>
                  <a:srgbClr val="000000"/>
                </a:solidFill>
                <a:effectLst/>
                <a:latin typeface="Calibri" panose="020F0502020204030204" pitchFamily="34" charset="0"/>
                <a:cs typeface="Calibri" panose="020F0502020204030204" pitchFamily="34" charset="0"/>
              </a:rPr>
              <a:t>Descriptif de l’activité : trier des objets en fonction d’un critère : « Mets de côté tous les vêtements pour les ranger dans l’espace poupées ». Matériel : des vêtements de poupées en nombre suffisant auxquels on ajoute des jouets (voitures, animaux, …).</a:t>
            </a:r>
          </a:p>
          <a:p>
            <a:pPr>
              <a:buNone/>
            </a:pPr>
            <a:r>
              <a:rPr lang="fr-FR" sz="900" u="sng" dirty="0">
                <a:solidFill>
                  <a:srgbClr val="220D7D"/>
                </a:solidFill>
                <a:effectLst/>
                <a:latin typeface="Calibri" panose="020F0502020204030204" pitchFamily="34" charset="0"/>
                <a:cs typeface="Calibri" panose="020F0502020204030204" pitchFamily="34" charset="0"/>
              </a:rPr>
              <a:t>Situation d’apprentissage 3 </a:t>
            </a:r>
            <a:r>
              <a:rPr lang="fr-FR" sz="900" dirty="0">
                <a:solidFill>
                  <a:srgbClr val="000000"/>
                </a:solidFill>
                <a:effectLst/>
                <a:latin typeface="Calibri" panose="020F0502020204030204" pitchFamily="34" charset="0"/>
                <a:cs typeface="Calibri" panose="020F0502020204030204" pitchFamily="34" charset="0"/>
              </a:rPr>
              <a:t>Objectif d’apprentissage : repérer un intrus selon un critère donné.</a:t>
            </a:r>
          </a:p>
          <a:p>
            <a:pPr>
              <a:buNone/>
            </a:pPr>
            <a:r>
              <a:rPr lang="fr-FR" sz="900" dirty="0">
                <a:solidFill>
                  <a:srgbClr val="000000"/>
                </a:solidFill>
                <a:effectLst/>
                <a:latin typeface="Calibri" panose="020F0502020204030204" pitchFamily="34" charset="0"/>
                <a:cs typeface="Calibri" panose="020F0502020204030204" pitchFamily="34" charset="0"/>
              </a:rPr>
              <a:t>Descriptif de l’activité : « Trouve l’objet qui n’est pas à sa place et corrige. » Parmi des lignes de 2 à 3 cartes qui appartiennent à la même catégorie, il y a un intrus. L’élève identifie l’intrus, le déplace pour le positionner au bon endroit.</a:t>
            </a:r>
          </a:p>
          <a:p>
            <a:pPr>
              <a:buNone/>
            </a:pPr>
            <a:r>
              <a:rPr lang="fr-FR" sz="900" dirty="0">
                <a:solidFill>
                  <a:srgbClr val="000000"/>
                </a:solidFill>
                <a:effectLst/>
                <a:latin typeface="Calibri" panose="020F0502020204030204" pitchFamily="34" charset="0"/>
                <a:cs typeface="Calibri" panose="020F0502020204030204" pitchFamily="34" charset="0"/>
              </a:rPr>
              <a:t>Matériel : des planches vierges, des cartes catégorie de représentations imagées d’objets avec des photographies.</a:t>
            </a:r>
          </a:p>
          <a:p>
            <a:pPr>
              <a:buNone/>
            </a:pPr>
            <a:r>
              <a:rPr lang="fr-FR" sz="900" u="sng" dirty="0">
                <a:solidFill>
                  <a:srgbClr val="220D7D"/>
                </a:solidFill>
                <a:latin typeface="Calibri" panose="020F0502020204030204" pitchFamily="34" charset="0"/>
                <a:cs typeface="Calibri" panose="020F0502020204030204" pitchFamily="34" charset="0"/>
              </a:rPr>
              <a:t>Situation d’apprentissage 4 </a:t>
            </a:r>
            <a:r>
              <a:rPr lang="fr-FR" sz="900" dirty="0">
                <a:solidFill>
                  <a:srgbClr val="000000"/>
                </a:solidFill>
                <a:effectLst/>
                <a:latin typeface="Calibri" panose="020F0502020204030204" pitchFamily="34" charset="0"/>
                <a:cs typeface="Calibri" panose="020F0502020204030204" pitchFamily="34" charset="0"/>
              </a:rPr>
              <a:t>Objectif d’apprentissage : reconnaitre et construire des catégories et des sous-catégories.</a:t>
            </a:r>
          </a:p>
          <a:p>
            <a:pPr>
              <a:buNone/>
            </a:pPr>
            <a:r>
              <a:rPr lang="fr-FR" sz="900" dirty="0">
                <a:solidFill>
                  <a:srgbClr val="000000"/>
                </a:solidFill>
                <a:effectLst/>
                <a:latin typeface="Calibri" panose="020F0502020204030204" pitchFamily="34" charset="0"/>
                <a:cs typeface="Calibri" panose="020F0502020204030204" pitchFamily="34" charset="0"/>
              </a:rPr>
              <a:t>Descriptif de l’activité :reconnaitre un critère de catégorisation « Ce sont tous des vêtements ».construire une sous-catégorie : « Les vêtements pour avoir chaud, ceux que l’on porte sous les vêtements, ce que l’on met aux pieds, …) ».</a:t>
            </a:r>
          </a:p>
          <a:p>
            <a:pPr>
              <a:buNone/>
            </a:pPr>
            <a:r>
              <a:rPr lang="fr-FR" sz="900" dirty="0">
                <a:solidFill>
                  <a:srgbClr val="000000"/>
                </a:solidFill>
                <a:effectLst/>
                <a:latin typeface="Calibri" panose="020F0502020204030204" pitchFamily="34" charset="0"/>
                <a:cs typeface="Calibri" panose="020F0502020204030204" pitchFamily="34" charset="0"/>
              </a:rPr>
              <a:t>- Catégorisation sans critère imposé : les élèves proposent des « regroupements ». Le professeur les accompagne pour expliquer et justifier leurs choix. Par tâtonnement, essai, erreur, le professeur amène les élèves vers des sous-catégorisations qu’ils nomment.</a:t>
            </a:r>
          </a:p>
          <a:p>
            <a:pPr>
              <a:buNone/>
            </a:pPr>
            <a:r>
              <a:rPr lang="fr-FR" sz="900" dirty="0">
                <a:solidFill>
                  <a:srgbClr val="000000"/>
                </a:solidFill>
                <a:effectLst/>
                <a:latin typeface="Calibri" panose="020F0502020204030204" pitchFamily="34" charset="0"/>
                <a:cs typeface="Calibri" panose="020F0502020204030204" pitchFamily="34" charset="0"/>
              </a:rPr>
              <a:t>- Catégorisation avec un critère imposé (cf. situation 5).</a:t>
            </a:r>
          </a:p>
          <a:p>
            <a:pPr>
              <a:buNone/>
            </a:pPr>
            <a:r>
              <a:rPr lang="fr-FR" sz="900" dirty="0">
                <a:solidFill>
                  <a:srgbClr val="000000"/>
                </a:solidFill>
                <a:effectLst/>
                <a:latin typeface="Calibri" panose="020F0502020204030204" pitchFamily="34" charset="0"/>
                <a:cs typeface="Calibri" panose="020F0502020204030204" pitchFamily="34" charset="0"/>
              </a:rPr>
              <a:t>Matériel :</a:t>
            </a:r>
            <a:r>
              <a:rPr lang="fr-FR" sz="900" dirty="0">
                <a:solidFill>
                  <a:srgbClr val="220D7D"/>
                </a:solidFill>
                <a:latin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cs typeface="Calibri" panose="020F0502020204030204" pitchFamily="34" charset="0"/>
              </a:rPr>
              <a:t>Les vêtements de la poupée – catégorie d’objets réels. Puis des photographies de vêtements – catégorie de représentations imagées d’objets (photographies des vêtements des poupées, puis photographies de différents vêtements). Le professeur suite à ces situations d’apprentissage crée des porteclés représentant les différentes</a:t>
            </a:r>
          </a:p>
          <a:p>
            <a:r>
              <a:rPr lang="fr-FR" sz="900" dirty="0">
                <a:solidFill>
                  <a:srgbClr val="000000"/>
                </a:solidFill>
                <a:effectLst/>
                <a:latin typeface="Calibri" panose="020F0502020204030204" pitchFamily="34" charset="0"/>
                <a:cs typeface="Calibri" panose="020F0502020204030204" pitchFamily="34" charset="0"/>
              </a:rPr>
              <a:t>catégories et sous catégories des vêtements.</a:t>
            </a:r>
          </a:p>
          <a:p>
            <a:pPr>
              <a:buNone/>
            </a:pPr>
            <a:r>
              <a:rPr lang="fr-FR" sz="900" dirty="0">
                <a:solidFill>
                  <a:srgbClr val="220D7D"/>
                </a:solidFill>
                <a:effectLst/>
                <a:latin typeface="Calibri" panose="020F0502020204030204" pitchFamily="34" charset="0"/>
                <a:cs typeface="Calibri" panose="020F0502020204030204" pitchFamily="34" charset="0"/>
              </a:rPr>
              <a:t>S</a:t>
            </a:r>
            <a:r>
              <a:rPr lang="fr-FR" sz="900" u="sng" dirty="0">
                <a:solidFill>
                  <a:srgbClr val="220D7D"/>
                </a:solidFill>
                <a:latin typeface="Calibri" panose="020F0502020204030204" pitchFamily="34" charset="0"/>
                <a:cs typeface="Calibri" panose="020F0502020204030204" pitchFamily="34" charset="0"/>
              </a:rPr>
              <a:t>ituation d’apprentissage 5 </a:t>
            </a:r>
            <a:r>
              <a:rPr lang="fr-FR" sz="900" dirty="0">
                <a:solidFill>
                  <a:srgbClr val="000000"/>
                </a:solidFill>
                <a:effectLst/>
                <a:latin typeface="Calibri" panose="020F0502020204030204" pitchFamily="34" charset="0"/>
                <a:cs typeface="Calibri" panose="020F0502020204030204" pitchFamily="34" charset="0"/>
              </a:rPr>
              <a:t>Objectif d’apprentissage : reconnaitre des catégories, des sous-catégories.</a:t>
            </a:r>
          </a:p>
          <a:p>
            <a:pPr>
              <a:buNone/>
            </a:pPr>
            <a:r>
              <a:rPr lang="fr-FR" sz="900" dirty="0">
                <a:solidFill>
                  <a:srgbClr val="000000"/>
                </a:solidFill>
                <a:effectLst/>
                <a:latin typeface="Calibri" panose="020F0502020204030204" pitchFamily="34" charset="0"/>
                <a:cs typeface="Calibri" panose="020F0502020204030204" pitchFamily="34" charset="0"/>
              </a:rPr>
              <a:t>Descriptif de l’activité : le loto aveugle « Place sur la planche de loto les objets qui appartiennent à la même catégorie ».</a:t>
            </a:r>
          </a:p>
          <a:p>
            <a:pPr>
              <a:buNone/>
            </a:pPr>
            <a:r>
              <a:rPr lang="fr-FR" sz="900" dirty="0">
                <a:solidFill>
                  <a:srgbClr val="000000"/>
                </a:solidFill>
                <a:effectLst/>
                <a:latin typeface="Calibri" panose="020F0502020204030204" pitchFamily="34" charset="0"/>
                <a:cs typeface="Calibri" panose="020F0502020204030204" pitchFamily="34" charset="0"/>
              </a:rPr>
              <a:t>Matériel : des planches vierges, des cartes « catégorie » de représentations imagées d’objets avec des photographies (différentes vêtements – chauds, sous-vêtements, chaussures, …) puis des représentations dessinées.</a:t>
            </a:r>
          </a:p>
          <a:p>
            <a:endParaRPr lang="fr-FR" sz="900" dirty="0">
              <a:solidFill>
                <a:srgbClr val="000000"/>
              </a:solidFill>
              <a:effectLst/>
              <a:latin typeface="Calibri" panose="020F0502020204030204" pitchFamily="34" charset="0"/>
              <a:cs typeface="Calibri" panose="020F0502020204030204" pitchFamily="34" charset="0"/>
            </a:endParaRPr>
          </a:p>
          <a:p>
            <a:endParaRPr lang="fr-FR" sz="900" dirty="0">
              <a:solidFill>
                <a:srgbClr val="000000"/>
              </a:solidFill>
              <a:effectLst/>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30</a:t>
            </a:fld>
            <a:endParaRPr lang="fr-FR"/>
          </a:p>
        </p:txBody>
      </p:sp>
    </p:spTree>
    <p:extLst>
      <p:ext uri="{BB962C8B-B14F-4D97-AF65-F5344CB8AC3E}">
        <p14:creationId xmlns:p14="http://schemas.microsoft.com/office/powerpoint/2010/main" val="3101774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CFDC4-6CC1-E01C-F2D3-FF220BA66D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4FB13B-9AA4-4860-BD22-8981127EC35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08A5EF-0CD8-207D-A68C-DD900995E483}"/>
              </a:ext>
            </a:extLst>
          </p:cNvPr>
          <p:cNvSpPr>
            <a:spLocks noGrp="1"/>
          </p:cNvSpPr>
          <p:nvPr>
            <p:ph type="body" idx="1"/>
          </p:nvPr>
        </p:nvSpPr>
        <p:spPr>
          <a:xfrm>
            <a:off x="685800" y="4400550"/>
            <a:ext cx="5486400" cy="4464050"/>
          </a:xfrm>
        </p:spPr>
        <p:txBody>
          <a:bodyPr/>
          <a:lstStyle/>
          <a:p>
            <a:pPr>
              <a:buNone/>
            </a:pPr>
            <a:r>
              <a:rPr lang="fr-FR" sz="1000" dirty="0">
                <a:solidFill>
                  <a:srgbClr val="220D7D"/>
                </a:solidFill>
                <a:effectLst/>
                <a:latin typeface="Calibri" panose="020F0502020204030204" pitchFamily="34" charset="0"/>
                <a:cs typeface="Calibri" panose="020F0502020204030204" pitchFamily="34" charset="0"/>
              </a:rPr>
              <a:t>Étape 3</a:t>
            </a:r>
            <a:r>
              <a:rPr lang="fr-FR" sz="1000" dirty="0">
                <a:solidFill>
                  <a:srgbClr val="000000"/>
                </a:solidFill>
                <a:effectLst/>
                <a:latin typeface="Calibri" panose="020F0502020204030204" pitchFamily="34" charset="0"/>
                <a:cs typeface="Calibri" panose="020F0502020204030204" pitchFamily="34" charset="0"/>
              </a:rPr>
              <a:t> : </a:t>
            </a:r>
            <a:r>
              <a:rPr lang="fr-FR" sz="1000" dirty="0">
                <a:solidFill>
                  <a:srgbClr val="220D7D"/>
                </a:solidFill>
                <a:effectLst/>
                <a:latin typeface="Calibri" panose="020F0502020204030204" pitchFamily="34" charset="0"/>
                <a:cs typeface="Calibri" panose="020F0502020204030204" pitchFamily="34" charset="0"/>
              </a:rPr>
              <a:t>Faire mémoriser les mots par des activités dédiées</a:t>
            </a:r>
          </a:p>
          <a:p>
            <a:pPr>
              <a:buNone/>
            </a:pPr>
            <a:r>
              <a:rPr lang="fr-FR" sz="1000" dirty="0">
                <a:solidFill>
                  <a:srgbClr val="000000"/>
                </a:solidFill>
                <a:effectLst/>
                <a:latin typeface="Calibri" panose="020F0502020204030204" pitchFamily="34" charset="0"/>
                <a:cs typeface="Calibri" panose="020F0502020204030204" pitchFamily="34" charset="0"/>
              </a:rPr>
              <a:t>Objectifs</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Manipuler les mots appris pour les mémoriser.</a:t>
            </a:r>
          </a:p>
          <a:p>
            <a:pPr>
              <a:buNone/>
            </a:pPr>
            <a:r>
              <a:rPr lang="fr-FR" sz="1000" dirty="0">
                <a:solidFill>
                  <a:srgbClr val="000000"/>
                </a:solidFill>
                <a:effectLst/>
                <a:latin typeface="Calibri" panose="020F0502020204030204" pitchFamily="34" charset="0"/>
                <a:cs typeface="Calibri" panose="020F0502020204030204" pitchFamily="34" charset="0"/>
              </a:rPr>
              <a:t>S’entrainer à utiliser les mots dans des phrases.</a:t>
            </a:r>
          </a:p>
          <a:p>
            <a:pPr>
              <a:buNone/>
            </a:pPr>
            <a:r>
              <a:rPr lang="fr-FR" sz="1000" dirty="0">
                <a:solidFill>
                  <a:srgbClr val="220D7D"/>
                </a:solidFill>
                <a:effectLst/>
                <a:latin typeface="Calibri" panose="020F0502020204030204" pitchFamily="34" charset="0"/>
                <a:cs typeface="Calibri" panose="020F0502020204030204" pitchFamily="34" charset="0"/>
              </a:rPr>
              <a:t>Rôle et objectifs du professeur</a:t>
            </a:r>
          </a:p>
          <a:p>
            <a:pPr>
              <a:buNone/>
            </a:pPr>
            <a:r>
              <a:rPr lang="fr-FR" sz="1000" dirty="0">
                <a:solidFill>
                  <a:srgbClr val="000000"/>
                </a:solidFill>
                <a:effectLst/>
                <a:latin typeface="Calibri" panose="020F0502020204030204" pitchFamily="34" charset="0"/>
                <a:cs typeface="Calibri" panose="020F0502020204030204" pitchFamily="34" charset="0"/>
              </a:rPr>
              <a:t>Le professeur :</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organise des séances courtes, structurées, planifiées, et ritualisées pour mémoriser et se remémorer ;</a:t>
            </a:r>
          </a:p>
          <a:p>
            <a:pPr>
              <a:buNone/>
            </a:pPr>
            <a:r>
              <a:rPr lang="fr-FR" sz="1000" dirty="0">
                <a:solidFill>
                  <a:srgbClr val="000000"/>
                </a:solidFill>
                <a:effectLst/>
                <a:latin typeface="Calibri" panose="020F0502020204030204" pitchFamily="34" charset="0"/>
                <a:cs typeface="Calibri" panose="020F0502020204030204" pitchFamily="34" charset="0"/>
              </a:rPr>
              <a:t>propose des situations qui visent à introduire les mots appris dans des structures syntaxiques de plus en plus complexes par :</a:t>
            </a:r>
          </a:p>
          <a:p>
            <a:pPr>
              <a:buNone/>
            </a:pPr>
            <a:r>
              <a:rPr lang="fr-FR" sz="1000" dirty="0">
                <a:solidFill>
                  <a:srgbClr val="000000"/>
                </a:solidFill>
                <a:effectLst/>
                <a:latin typeface="Calibri" panose="020F0502020204030204" pitchFamily="34" charset="0"/>
                <a:cs typeface="Calibri" panose="020F0502020204030204" pitchFamily="34" charset="0"/>
              </a:rPr>
              <a:t>- des situations en contexte à l’espace poupées : j’habille la poupée en suivant les étapes indiquées sur la fiche technique proposée à l’espace poupées ;</a:t>
            </a:r>
          </a:p>
          <a:p>
            <a:pPr>
              <a:buNone/>
            </a:pPr>
            <a:r>
              <a:rPr lang="fr-FR" sz="1000" dirty="0">
                <a:solidFill>
                  <a:srgbClr val="000000"/>
                </a:solidFill>
                <a:effectLst/>
                <a:latin typeface="Calibri" panose="020F0502020204030204" pitchFamily="34" charset="0"/>
                <a:cs typeface="Calibri" panose="020F0502020204030204" pitchFamily="34" charset="0"/>
              </a:rPr>
              <a:t>- l’utilisation de supports de jeux : loto, appariement, 7 familles, piste, lynx, dominos, ... ;</a:t>
            </a:r>
          </a:p>
          <a:p>
            <a:pPr>
              <a:buNone/>
            </a:pPr>
            <a:r>
              <a:rPr lang="fr-FR" sz="1000" dirty="0">
                <a:solidFill>
                  <a:srgbClr val="000000"/>
                </a:solidFill>
                <a:effectLst/>
                <a:latin typeface="Calibri" panose="020F0502020204030204" pitchFamily="34" charset="0"/>
                <a:cs typeface="Calibri" panose="020F0502020204030204" pitchFamily="34" charset="0"/>
              </a:rPr>
              <a:t>- l’utilisation des imagiers et autres représentations graphiques ou photographiques.</a:t>
            </a:r>
          </a:p>
          <a:p>
            <a:pPr>
              <a:buNone/>
            </a:pPr>
            <a:r>
              <a:rPr lang="fr-FR" sz="1000" dirty="0">
                <a:solidFill>
                  <a:srgbClr val="000000"/>
                </a:solidFill>
                <a:effectLst/>
                <a:latin typeface="Calibri" panose="020F0502020204030204" pitchFamily="34" charset="0"/>
                <a:cs typeface="Calibri" panose="020F0502020204030204" pitchFamily="34" charset="0"/>
              </a:rPr>
              <a:t>Les élèves participent aux activités dédiées en utilisant les corpus de mots mémorisés pour nommer, désigner, décrire, … Ils s’appuient sur les outils de la classe pour mémoriser les mots et les structures syntaxiques.</a:t>
            </a:r>
          </a:p>
          <a:p>
            <a:pPr>
              <a:buNone/>
            </a:pPr>
            <a:endParaRPr lang="fr-FR" sz="1000" dirty="0">
              <a:solidFill>
                <a:srgbClr val="000000"/>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Situation d’apprentissage</a:t>
            </a:r>
          </a:p>
          <a:p>
            <a:pPr>
              <a:buNone/>
            </a:pPr>
            <a:r>
              <a:rPr lang="fr-FR" sz="1000" dirty="0">
                <a:solidFill>
                  <a:srgbClr val="000000"/>
                </a:solidFill>
                <a:effectLst/>
                <a:latin typeface="Calibri" panose="020F0502020204030204" pitchFamily="34" charset="0"/>
                <a:cs typeface="Calibri" panose="020F0502020204030204" pitchFamily="34" charset="0"/>
              </a:rPr>
              <a:t>Objectif d’apprentissage : expliquer l’habillage de la poupée.</a:t>
            </a:r>
          </a:p>
          <a:p>
            <a:pPr>
              <a:buNone/>
            </a:pPr>
            <a:r>
              <a:rPr lang="fr-FR" sz="1000" dirty="0">
                <a:solidFill>
                  <a:srgbClr val="000000"/>
                </a:solidFill>
                <a:effectLst/>
                <a:latin typeface="Calibri" panose="020F0502020204030204" pitchFamily="34" charset="0"/>
                <a:cs typeface="Calibri" panose="020F0502020204030204" pitchFamily="34" charset="0"/>
              </a:rPr>
              <a:t>Descriptif de l’activité : habiller la poupée en fonction de la demande et expliquer les différentes étapes.</a:t>
            </a:r>
          </a:p>
          <a:p>
            <a:r>
              <a:rPr lang="fr-FR" sz="1000" dirty="0">
                <a:solidFill>
                  <a:srgbClr val="000000"/>
                </a:solidFill>
                <a:effectLst/>
                <a:latin typeface="Calibri" panose="020F0502020204030204" pitchFamily="34" charset="0"/>
                <a:cs typeface="Calibri" panose="020F0502020204030204" pitchFamily="34" charset="0"/>
              </a:rPr>
              <a:t>Matériel : poupées et vêtements.</a:t>
            </a:r>
          </a:p>
          <a:p>
            <a:endParaRPr lang="fr-FR" dirty="0"/>
          </a:p>
        </p:txBody>
      </p:sp>
      <p:sp>
        <p:nvSpPr>
          <p:cNvPr id="4" name="Espace réservé du numéro de diapositive 3">
            <a:extLst>
              <a:ext uri="{FF2B5EF4-FFF2-40B4-BE49-F238E27FC236}">
                <a16:creationId xmlns:a16="http://schemas.microsoft.com/office/drawing/2014/main" id="{1C89D2F6-563F-7D80-D7CA-8833CC01130B}"/>
              </a:ext>
            </a:extLst>
          </p:cNvPr>
          <p:cNvSpPr>
            <a:spLocks noGrp="1"/>
          </p:cNvSpPr>
          <p:nvPr>
            <p:ph type="sldNum" sz="quarter" idx="5"/>
          </p:nvPr>
        </p:nvSpPr>
        <p:spPr/>
        <p:txBody>
          <a:bodyPr/>
          <a:lstStyle/>
          <a:p>
            <a:fld id="{81B407CE-AA01-DC4B-A6FC-D95AE2DA2DAA}" type="slidenum">
              <a:rPr lang="fr-FR" smtClean="0"/>
              <a:t>31</a:t>
            </a:fld>
            <a:endParaRPr lang="fr-FR"/>
          </a:p>
        </p:txBody>
      </p:sp>
    </p:spTree>
    <p:extLst>
      <p:ext uri="{BB962C8B-B14F-4D97-AF65-F5344CB8AC3E}">
        <p14:creationId xmlns:p14="http://schemas.microsoft.com/office/powerpoint/2010/main" val="254763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49"/>
            <a:ext cx="5486400" cy="4284663"/>
          </a:xfrm>
        </p:spPr>
        <p:txBody>
          <a:bodyPr/>
          <a:lstStyle/>
          <a:p>
            <a:pPr>
              <a:buNone/>
            </a:pPr>
            <a:r>
              <a:rPr lang="fr-FR" sz="1000" dirty="0">
                <a:solidFill>
                  <a:srgbClr val="000000"/>
                </a:solidFill>
                <a:effectLst/>
                <a:latin typeface="Calibri" panose="020F0502020204030204" pitchFamily="34" charset="0"/>
                <a:cs typeface="Calibri" panose="020F0502020204030204" pitchFamily="34" charset="0"/>
              </a:rPr>
              <a:t>Objectif</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Inscrire le lexique et la syntaxe dans une forme de discours pour nommer, décrire des vêtements réels ou représentés et expliquer l’habillage.</a:t>
            </a:r>
          </a:p>
          <a:p>
            <a:pPr>
              <a:buNone/>
            </a:pPr>
            <a:r>
              <a:rPr lang="fr-FR" sz="1000" dirty="0">
                <a:solidFill>
                  <a:srgbClr val="220D7D"/>
                </a:solidFill>
                <a:effectLst/>
                <a:latin typeface="Calibri" panose="020F0502020204030204" pitchFamily="34" charset="0"/>
                <a:cs typeface="Calibri" panose="020F0502020204030204" pitchFamily="34" charset="0"/>
              </a:rPr>
              <a:t>Rôle et objectifs du professeur</a:t>
            </a:r>
          </a:p>
          <a:p>
            <a:pPr>
              <a:buNone/>
            </a:pPr>
            <a:r>
              <a:rPr lang="fr-FR" sz="1000" dirty="0">
                <a:solidFill>
                  <a:srgbClr val="000000"/>
                </a:solidFill>
                <a:effectLst/>
                <a:latin typeface="Calibri" panose="020F0502020204030204" pitchFamily="34" charset="0"/>
                <a:cs typeface="Calibri" panose="020F0502020204030204" pitchFamily="34" charset="0"/>
              </a:rPr>
              <a:t>Le professeur :</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propose des activités de réemploi des mots dans d’autres contextes en langage en situation puis d’évocation ;</a:t>
            </a: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remobilise le vocabulaire des vêtements dans un autre contexte (à l’espace « Déguisement »ou à l’espace « Magasin » par exemple).</a:t>
            </a:r>
          </a:p>
          <a:p>
            <a:pPr>
              <a:buNone/>
            </a:pPr>
            <a:endParaRPr lang="fr-FR" sz="1000" dirty="0">
              <a:solidFill>
                <a:srgbClr val="000000"/>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Situation d’apprentissage 1</a:t>
            </a:r>
          </a:p>
          <a:p>
            <a:pPr>
              <a:buNone/>
            </a:pPr>
            <a:r>
              <a:rPr lang="fr-FR" sz="1000" dirty="0">
                <a:solidFill>
                  <a:srgbClr val="000000"/>
                </a:solidFill>
                <a:effectLst/>
                <a:latin typeface="Calibri" panose="020F0502020204030204" pitchFamily="34" charset="0"/>
                <a:cs typeface="Calibri" panose="020F0502020204030204" pitchFamily="34" charset="0"/>
              </a:rPr>
              <a:t>Objectif d’apprentissage : décrire et expliquer le déshabillage de la poupée.</a:t>
            </a:r>
          </a:p>
          <a:p>
            <a:pPr>
              <a:buNone/>
            </a:pPr>
            <a:r>
              <a:rPr lang="fr-FR" sz="1000" dirty="0">
                <a:solidFill>
                  <a:srgbClr val="000000"/>
                </a:solidFill>
                <a:effectLst/>
                <a:latin typeface="Calibri" panose="020F0502020204030204" pitchFamily="34" charset="0"/>
                <a:cs typeface="Calibri" panose="020F0502020204030204" pitchFamily="34" charset="0"/>
              </a:rPr>
              <a:t>Descriptif de l’activité : déshabiller la poupée afin qu’elle prenne un bain.</a:t>
            </a:r>
          </a:p>
          <a:p>
            <a:pPr>
              <a:buNone/>
            </a:pPr>
            <a:r>
              <a:rPr lang="fr-FR" sz="1000" dirty="0">
                <a:solidFill>
                  <a:srgbClr val="000000"/>
                </a:solidFill>
                <a:effectLst/>
                <a:latin typeface="Calibri" panose="020F0502020204030204" pitchFamily="34" charset="0"/>
                <a:cs typeface="Calibri" panose="020F0502020204030204" pitchFamily="34" charset="0"/>
              </a:rPr>
              <a:t>Matériel : poupée rigide, vêtements, baignoire et accessoires de toilette.</a:t>
            </a:r>
          </a:p>
          <a:p>
            <a:pPr>
              <a:buNone/>
            </a:pPr>
            <a:endParaRPr lang="fr-FR" sz="1000" dirty="0">
              <a:solidFill>
                <a:srgbClr val="000000"/>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Situation d’apprentissage 2</a:t>
            </a:r>
          </a:p>
          <a:p>
            <a:pPr>
              <a:buNone/>
            </a:pPr>
            <a:r>
              <a:rPr lang="fr-FR" sz="1000" dirty="0">
                <a:solidFill>
                  <a:srgbClr val="000000"/>
                </a:solidFill>
                <a:effectLst/>
                <a:latin typeface="Calibri" panose="020F0502020204030204" pitchFamily="34" charset="0"/>
                <a:cs typeface="Calibri" panose="020F0502020204030204" pitchFamily="34" charset="0"/>
              </a:rPr>
              <a:t>Objectif d’apprentissage : expliquer l’habillage de la poupée en nommant ses actions selon une commande (photographie).</a:t>
            </a:r>
          </a:p>
          <a:p>
            <a:pPr>
              <a:buNone/>
            </a:pPr>
            <a:r>
              <a:rPr lang="fr-FR" sz="1000" dirty="0">
                <a:solidFill>
                  <a:srgbClr val="000000"/>
                </a:solidFill>
                <a:effectLst/>
                <a:latin typeface="Calibri" panose="020F0502020204030204" pitchFamily="34" charset="0"/>
                <a:cs typeface="Calibri" panose="020F0502020204030204" pitchFamily="34" charset="0"/>
              </a:rPr>
              <a:t>Descriptif de l’activité : habiller une poupée en enfilant des vêtements dans l’ordre précisé ci- dessous et commenter ce que l’on fait :</a:t>
            </a:r>
          </a:p>
          <a:p>
            <a:pPr>
              <a:buNone/>
            </a:pP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Poupée 1 : culotte, collant, robe, gilet, manteau, chaussures.</a:t>
            </a:r>
          </a:p>
          <a:p>
            <a:pPr>
              <a:buNone/>
            </a:pPr>
            <a:endParaRPr lang="fr-FR" sz="1000" dirty="0">
              <a:solidFill>
                <a:srgbClr val="220D7D"/>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Poupée 2 : slip ou caleçon, chaussette, tee-shirt, salopette, manteau.</a:t>
            </a:r>
          </a:p>
          <a:p>
            <a:r>
              <a:rPr lang="fr-FR" sz="1000" dirty="0">
                <a:solidFill>
                  <a:srgbClr val="000000"/>
                </a:solidFill>
                <a:effectLst/>
                <a:latin typeface="Calibri" panose="020F0502020204030204" pitchFamily="34" charset="0"/>
                <a:cs typeface="Calibri" panose="020F0502020204030204" pitchFamily="34" charset="0"/>
              </a:rPr>
              <a:t>Matériel : poupées, vêtements et photographies de poupées habillées.</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32</a:t>
            </a:fld>
            <a:endParaRPr lang="fr-FR"/>
          </a:p>
        </p:txBody>
      </p:sp>
    </p:spTree>
    <p:extLst>
      <p:ext uri="{BB962C8B-B14F-4D97-AF65-F5344CB8AC3E}">
        <p14:creationId xmlns:p14="http://schemas.microsoft.com/office/powerpoint/2010/main" val="377190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33</a:t>
            </a:fld>
            <a:endParaRPr lang="fr-FR"/>
          </a:p>
        </p:txBody>
      </p:sp>
    </p:spTree>
    <p:extLst>
      <p:ext uri="{BB962C8B-B14F-4D97-AF65-F5344CB8AC3E}">
        <p14:creationId xmlns:p14="http://schemas.microsoft.com/office/powerpoint/2010/main" val="3789090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34</a:t>
            </a:fld>
            <a:endParaRPr lang="fr-FR"/>
          </a:p>
        </p:txBody>
      </p:sp>
    </p:spTree>
    <p:extLst>
      <p:ext uri="{BB962C8B-B14F-4D97-AF65-F5344CB8AC3E}">
        <p14:creationId xmlns:p14="http://schemas.microsoft.com/office/powerpoint/2010/main" val="2010967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35</a:t>
            </a:fld>
            <a:endParaRPr lang="fr-FR"/>
          </a:p>
        </p:txBody>
      </p:sp>
    </p:spTree>
    <p:extLst>
      <p:ext uri="{BB962C8B-B14F-4D97-AF65-F5344CB8AC3E}">
        <p14:creationId xmlns:p14="http://schemas.microsoft.com/office/powerpoint/2010/main" val="157471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381000"/>
            <a:ext cx="5486400" cy="3086100"/>
          </a:xfrm>
        </p:spPr>
      </p:sp>
      <p:sp>
        <p:nvSpPr>
          <p:cNvPr id="3" name="Espace réservé des notes 2"/>
          <p:cNvSpPr>
            <a:spLocks noGrp="1"/>
          </p:cNvSpPr>
          <p:nvPr>
            <p:ph type="body" idx="1"/>
          </p:nvPr>
        </p:nvSpPr>
        <p:spPr>
          <a:xfrm>
            <a:off x="584200" y="3740150"/>
            <a:ext cx="5981700" cy="4832350"/>
          </a:xfrm>
        </p:spPr>
        <p:txBody>
          <a:bodyPr/>
          <a:lstStyle/>
          <a:p>
            <a:pPr>
              <a:buNone/>
            </a:pPr>
            <a:r>
              <a:rPr lang="fr-FR" sz="900" u="sng" dirty="0">
                <a:solidFill>
                  <a:srgbClr val="220D7D"/>
                </a:solidFill>
                <a:effectLst/>
                <a:latin typeface="Calibri" panose="020F0502020204030204" pitchFamily="34" charset="0"/>
                <a:cs typeface="Calibri" panose="020F0502020204030204" pitchFamily="34" charset="0"/>
              </a:rPr>
              <a:t>Une démarche d’enseignement structuré et progressif</a:t>
            </a:r>
          </a:p>
          <a:p>
            <a:pPr>
              <a:buNone/>
            </a:pPr>
            <a:r>
              <a:rPr lang="fr-FR" sz="900" dirty="0">
                <a:solidFill>
                  <a:srgbClr val="000000"/>
                </a:solidFill>
                <a:effectLst/>
                <a:latin typeface="Calibri" panose="020F0502020204030204" pitchFamily="34" charset="0"/>
                <a:cs typeface="Calibri" panose="020F0502020204030204" pitchFamily="34" charset="0"/>
              </a:rPr>
              <a:t>Les recherches en sciences cognitives montrent que pour apprendre efficacement, les élèves doivent comprendre ce qui est attendu d’eux, identifier les obstacles cognitifs susceptibles de freiner leur progression, et disposer de stratégies adaptées pour les surmonter. L’enseignant joue alors un rôle clé en guidant les élèves, en structurant les savoirs, et en leur fournissant des outils concrets pour réussir. Toutefois, si cette démarche peut s’avérer particulièrement efficace, elle ne peut être mobilisée de manière systématique, quels que soient le contenu ou la situation d’enseignement. Son efficacité repose donc sur une mise en œuvre réfléchie, attentive aux</a:t>
            </a:r>
          </a:p>
          <a:p>
            <a:pPr>
              <a:buNone/>
            </a:pPr>
            <a:r>
              <a:rPr lang="fr-FR" sz="900" dirty="0">
                <a:solidFill>
                  <a:srgbClr val="000000"/>
                </a:solidFill>
                <a:effectLst/>
                <a:latin typeface="Calibri" panose="020F0502020204030204" pitchFamily="34" charset="0"/>
                <a:cs typeface="Calibri" panose="020F0502020204030204" pitchFamily="34" charset="0"/>
              </a:rPr>
              <a:t>spécificités de chaque situation d’apprentissage, des contenus enseignés et des profils d’élèves.</a:t>
            </a:r>
          </a:p>
          <a:p>
            <a:pPr>
              <a:buNone/>
            </a:pPr>
            <a:r>
              <a:rPr lang="fr-FR" sz="900" dirty="0">
                <a:solidFill>
                  <a:srgbClr val="000000"/>
                </a:solidFill>
                <a:effectLst/>
                <a:latin typeface="Calibri" panose="020F0502020204030204" pitchFamily="34" charset="0"/>
                <a:cs typeface="Calibri" panose="020F0502020204030204" pitchFamily="34" charset="0"/>
              </a:rPr>
              <a:t>Pour que cette approche produise pleinement ses effets, elle doit s’appuyer sur une capacité de l’enseignant à ajuster ses interventions et à différencier ses pratiques. C’est en conjuguant les apports des sciences cognitives avec une fine compréhension des besoins des élèves et une approche pédagogique souple et réactive que l’on crée les conditions d’un apprentissage à la fois efficace et durable.</a:t>
            </a:r>
          </a:p>
          <a:p>
            <a:pPr>
              <a:buNone/>
            </a:pPr>
            <a:r>
              <a:rPr lang="fr-FR" sz="900" dirty="0">
                <a:solidFill>
                  <a:srgbClr val="000000"/>
                </a:solidFill>
                <a:effectLst/>
                <a:latin typeface="Calibri" panose="020F0502020204030204" pitchFamily="34" charset="0"/>
                <a:cs typeface="Calibri" panose="020F0502020204030204" pitchFamily="34" charset="0"/>
              </a:rPr>
              <a:t>La démarche d’enseignement illustrée dans les séquences de ce livret, se compose de quatre temps</a:t>
            </a:r>
          </a:p>
          <a:p>
            <a:pPr>
              <a:buNone/>
            </a:pPr>
            <a:r>
              <a:rPr lang="fr-FR" sz="900" dirty="0">
                <a:solidFill>
                  <a:srgbClr val="000000"/>
                </a:solidFill>
                <a:effectLst/>
                <a:latin typeface="Calibri" panose="020F0502020204030204" pitchFamily="34" charset="0"/>
                <a:cs typeface="Calibri" panose="020F0502020204030204" pitchFamily="34" charset="0"/>
              </a:rPr>
              <a:t>d’enseignement pour permettre à l’élève de passer de découvertes fortuites à des apprentissages</a:t>
            </a:r>
          </a:p>
          <a:p>
            <a:pPr>
              <a:buNone/>
            </a:pPr>
            <a:r>
              <a:rPr lang="fr-FR" sz="900" dirty="0">
                <a:solidFill>
                  <a:srgbClr val="000000"/>
                </a:solidFill>
                <a:effectLst/>
                <a:latin typeface="Calibri" panose="020F0502020204030204" pitchFamily="34" charset="0"/>
                <a:cs typeface="Calibri" panose="020F0502020204030204" pitchFamily="34" charset="0"/>
              </a:rPr>
              <a:t>structurés et transférables :</a:t>
            </a:r>
          </a:p>
          <a:p>
            <a:pPr>
              <a:buNone/>
            </a:pPr>
            <a:r>
              <a:rPr lang="fr-FR" sz="900" dirty="0">
                <a:solidFill>
                  <a:srgbClr val="000000"/>
                </a:solidFill>
                <a:effectLst/>
                <a:latin typeface="Calibri" panose="020F0502020204030204" pitchFamily="34" charset="0"/>
                <a:cs typeface="Calibri" panose="020F0502020204030204" pitchFamily="34" charset="0"/>
              </a:rPr>
              <a:t>Temps 1 - Définition des objectifs et mise en réussite</a:t>
            </a:r>
          </a:p>
          <a:p>
            <a:pPr>
              <a:buNone/>
            </a:pPr>
            <a:r>
              <a:rPr lang="fr-FR" sz="900" dirty="0">
                <a:solidFill>
                  <a:srgbClr val="000000"/>
                </a:solidFill>
                <a:effectLst/>
                <a:latin typeface="Calibri" panose="020F0502020204030204" pitchFamily="34" charset="0"/>
                <a:cs typeface="Calibri" panose="020F0502020204030204" pitchFamily="34" charset="0"/>
              </a:rPr>
              <a:t>Temps 2 - Mise en activité différenciée des élèves</a:t>
            </a:r>
          </a:p>
          <a:p>
            <a:pPr>
              <a:buNone/>
            </a:pPr>
            <a:r>
              <a:rPr lang="fr-FR" sz="900" dirty="0">
                <a:solidFill>
                  <a:srgbClr val="000000"/>
                </a:solidFill>
                <a:effectLst/>
                <a:latin typeface="Calibri" panose="020F0502020204030204" pitchFamily="34" charset="0"/>
                <a:cs typeface="Calibri" panose="020F0502020204030204" pitchFamily="34" charset="0"/>
              </a:rPr>
              <a:t>Temps 3 - Institutionnalisation, retour réflexif</a:t>
            </a:r>
          </a:p>
          <a:p>
            <a:r>
              <a:rPr lang="fr-FR" sz="900" dirty="0">
                <a:solidFill>
                  <a:srgbClr val="000000"/>
                </a:solidFill>
                <a:effectLst/>
                <a:latin typeface="Calibri" panose="020F0502020204030204" pitchFamily="34" charset="0"/>
                <a:cs typeface="Calibri" panose="020F0502020204030204" pitchFamily="34" charset="0"/>
              </a:rPr>
              <a:t>Temps 4 - Automatisation, réinvestissement, transfert</a:t>
            </a:r>
          </a:p>
          <a:p>
            <a:pPr>
              <a:buNone/>
            </a:pPr>
            <a:r>
              <a:rPr lang="fr-FR" sz="900" u="sng" dirty="0">
                <a:solidFill>
                  <a:srgbClr val="220D7D"/>
                </a:solidFill>
                <a:effectLst/>
                <a:latin typeface="Calibri" panose="020F0502020204030204" pitchFamily="34" charset="0"/>
                <a:cs typeface="Calibri" panose="020F0502020204030204" pitchFamily="34" charset="0"/>
              </a:rPr>
              <a:t>La place de l’erreur</a:t>
            </a:r>
          </a:p>
          <a:p>
            <a:pPr>
              <a:buNone/>
            </a:pPr>
            <a:r>
              <a:rPr lang="fr-FR" sz="900" dirty="0">
                <a:solidFill>
                  <a:srgbClr val="000000"/>
                </a:solidFill>
                <a:effectLst/>
                <a:latin typeface="Calibri" panose="020F0502020204030204" pitchFamily="34" charset="0"/>
                <a:cs typeface="Calibri" panose="020F0502020204030204" pitchFamily="34" charset="0"/>
              </a:rPr>
              <a:t>Lorsqu’un élève fait une erreur, il est essentiel de l’aider à l’identifier afin qu’il puisse comprendre la règle sous-jacente et améliorer son raisonnement logique. Le professeur favorise, encourage et accompagne la réflexion de l’élève en lui proposant des rétroactions régulières sur son travail, dans l’intention de l’amener progressivement à identifier ses erreurs.</a:t>
            </a:r>
          </a:p>
          <a:p>
            <a:pPr>
              <a:buNone/>
            </a:pPr>
            <a:r>
              <a:rPr lang="fr-FR" sz="900" u="sng" dirty="0">
                <a:solidFill>
                  <a:srgbClr val="220D7D"/>
                </a:solidFill>
                <a:effectLst/>
                <a:latin typeface="Calibri" panose="020F0502020204030204" pitchFamily="34" charset="0"/>
                <a:cs typeface="Calibri" panose="020F0502020204030204" pitchFamily="34" charset="0"/>
              </a:rPr>
              <a:t>La place et le rôle de la verbalisation par l’élève</a:t>
            </a:r>
          </a:p>
          <a:p>
            <a:pPr>
              <a:buNone/>
            </a:pPr>
            <a:r>
              <a:rPr lang="fr-FR" sz="900" dirty="0">
                <a:solidFill>
                  <a:srgbClr val="000000"/>
                </a:solidFill>
                <a:effectLst/>
                <a:latin typeface="Calibri" panose="020F0502020204030204" pitchFamily="34" charset="0"/>
                <a:cs typeface="Calibri" panose="020F0502020204030204" pitchFamily="34" charset="0"/>
              </a:rPr>
              <a:t>Le professeur encourage et favorise la verbalisation et l’explication des objets d’apprentissage afin d’en assurer une meilleure compréhension et de développer ainsi la capacité à en reconnaitre les règles de fonctionnement. Il peut, par exemple, demander aux élèves de décrire ce qu’ils observent et de justifier leurs réponses</a:t>
            </a:r>
          </a:p>
          <a:p>
            <a:pPr>
              <a:buNone/>
            </a:pPr>
            <a:r>
              <a:rPr lang="fr-FR" sz="900" u="sng" dirty="0">
                <a:solidFill>
                  <a:srgbClr val="220D7D"/>
                </a:solidFill>
                <a:effectLst/>
                <a:latin typeface="Calibri" panose="020F0502020204030204" pitchFamily="34" charset="0"/>
                <a:cs typeface="Calibri" panose="020F0502020204030204" pitchFamily="34" charset="0"/>
              </a:rPr>
              <a:t>Le suivi et évaluation des progrès des élèves</a:t>
            </a:r>
          </a:p>
          <a:p>
            <a:pPr>
              <a:buNone/>
            </a:pPr>
            <a:r>
              <a:rPr lang="fr-FR" sz="900" dirty="0">
                <a:solidFill>
                  <a:srgbClr val="000000"/>
                </a:solidFill>
                <a:effectLst/>
                <a:latin typeface="Calibri" panose="020F0502020204030204" pitchFamily="34" charset="0"/>
                <a:cs typeface="Calibri" panose="020F0502020204030204" pitchFamily="34" charset="0"/>
              </a:rPr>
              <a:t>Suivre régulièrement la progression des élèves dans la compréhension des notions et dans le développement des compétences, non seulement par l’observation directe mais aussi par l’utilisation d’outils d’évaluation, permet d’ajuster les activités en fonction des acquis des élèves, en tenant compte de leurs progrès et de leurs difficultés.</a:t>
            </a:r>
          </a:p>
          <a:p>
            <a:pPr>
              <a:buNone/>
            </a:pPr>
            <a:r>
              <a:rPr lang="fr-FR" sz="900" dirty="0">
                <a:solidFill>
                  <a:srgbClr val="000000"/>
                </a:solidFill>
                <a:effectLst/>
                <a:latin typeface="Calibri" panose="020F0502020204030204" pitchFamily="34" charset="0"/>
                <a:cs typeface="Calibri" panose="020F0502020204030204" pitchFamily="34" charset="0"/>
              </a:rPr>
              <a:t>Le professeur d’école maternelle s’appuie utilement sur les évaluations de début de CP pour dégager des priorités en identifiant précisément les compétences et connaissances attendues à l’issue du cycle 1.</a:t>
            </a:r>
          </a:p>
          <a:p>
            <a:endParaRPr lang="fr-FR" dirty="0">
              <a:solidFill>
                <a:srgbClr val="000000"/>
              </a:solidFill>
              <a:effectLst/>
              <a:latin typeface="Helvetica" pitchFamily="2" charset="0"/>
            </a:endParaRPr>
          </a:p>
          <a:p>
            <a:endParaRPr lang="fr-FR" dirty="0">
              <a:solidFill>
                <a:srgbClr val="000000"/>
              </a:solidFill>
              <a:effectLst/>
              <a:latin typeface="Helvetica" pitchFamily="2" charset="0"/>
            </a:endParaRPr>
          </a:p>
          <a:p>
            <a:endParaRPr lang="fr-FR" dirty="0"/>
          </a:p>
        </p:txBody>
      </p:sp>
      <p:sp>
        <p:nvSpPr>
          <p:cNvPr id="4" name="Espace réservé du numéro de diapositive 3"/>
          <p:cNvSpPr>
            <a:spLocks noGrp="1"/>
          </p:cNvSpPr>
          <p:nvPr>
            <p:ph type="sldNum" sz="quarter" idx="5"/>
          </p:nvPr>
        </p:nvSpPr>
        <p:spPr/>
        <p:txBody>
          <a:bodyPr/>
          <a:lstStyle/>
          <a:p>
            <a:r>
              <a:rPr lang="fr-FR" dirty="0"/>
              <a:t> </a:t>
            </a:r>
            <a:fld id="{81B407CE-AA01-DC4B-A6FC-D95AE2DA2DAA}" type="slidenum">
              <a:rPr lang="fr-FR" smtClean="0"/>
              <a:t>4</a:t>
            </a:fld>
            <a:endParaRPr lang="fr-FR" dirty="0"/>
          </a:p>
        </p:txBody>
      </p:sp>
    </p:spTree>
    <p:extLst>
      <p:ext uri="{BB962C8B-B14F-4D97-AF65-F5344CB8AC3E}">
        <p14:creationId xmlns:p14="http://schemas.microsoft.com/office/powerpoint/2010/main" val="132787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5</a:t>
            </a:fld>
            <a:endParaRPr lang="fr-FR"/>
          </a:p>
        </p:txBody>
      </p:sp>
    </p:spTree>
    <p:extLst>
      <p:ext uri="{BB962C8B-B14F-4D97-AF65-F5344CB8AC3E}">
        <p14:creationId xmlns:p14="http://schemas.microsoft.com/office/powerpoint/2010/main" val="238255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Calibri" panose="020F0502020204030204" pitchFamily="34" charset="0"/>
                <a:cs typeface="Calibri" panose="020F0502020204030204" pitchFamily="34" charset="0"/>
              </a:rPr>
              <a:t>La langue française contient 36 phonèmes. Certains de ces phonèmes sont assez faciles à</a:t>
            </a:r>
          </a:p>
          <a:p>
            <a:r>
              <a:rPr lang="fr-FR" sz="1000" dirty="0">
                <a:latin typeface="Calibri" panose="020F0502020204030204" pitchFamily="34" charset="0"/>
                <a:cs typeface="Calibri" panose="020F0502020204030204" pitchFamily="34" charset="0"/>
              </a:rPr>
              <a:t>articuler (voyelles, consonnes plosives : p, b, </a:t>
            </a:r>
            <a:r>
              <a:rPr lang="fr-FR" sz="1000" dirty="0" err="1">
                <a:latin typeface="Calibri" panose="020F0502020204030204" pitchFamily="34" charset="0"/>
                <a:cs typeface="Calibri" panose="020F0502020204030204" pitchFamily="34" charset="0"/>
              </a:rPr>
              <a:t>t</a:t>
            </a:r>
            <a:r>
              <a:rPr lang="fr-FR" sz="1000" dirty="0">
                <a:latin typeface="Calibri" panose="020F0502020204030204" pitchFamily="34" charset="0"/>
                <a:cs typeface="Calibri" panose="020F0502020204030204" pitchFamily="34" charset="0"/>
              </a:rPr>
              <a:t>, d, k, g, …) alors que d’autres sont plus complexes :</a:t>
            </a:r>
          </a:p>
          <a:p>
            <a:r>
              <a:rPr lang="fr-FR" sz="1000" dirty="0" err="1">
                <a:latin typeface="Calibri" panose="020F0502020204030204" pitchFamily="34" charset="0"/>
                <a:cs typeface="Calibri" panose="020F0502020204030204" pitchFamily="34" charset="0"/>
              </a:rPr>
              <a:t>ch</a:t>
            </a:r>
            <a:r>
              <a:rPr lang="fr-FR" sz="1000" dirty="0">
                <a:latin typeface="Calibri" panose="020F0502020204030204" pitchFamily="34" charset="0"/>
                <a:cs typeface="Calibri" panose="020F0502020204030204" pitchFamily="34" charset="0"/>
              </a:rPr>
              <a:t>, paires de consonnes (</a:t>
            </a:r>
            <a:r>
              <a:rPr lang="fr-FR" sz="1000" dirty="0" err="1">
                <a:latin typeface="Calibri" panose="020F0502020204030204" pitchFamily="34" charset="0"/>
                <a:cs typeface="Calibri" panose="020F0502020204030204" pitchFamily="34" charset="0"/>
              </a:rPr>
              <a:t>sp</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cr</a:t>
            </a:r>
            <a:r>
              <a:rPr lang="fr-FR" sz="1000" dirty="0">
                <a:latin typeface="Calibri" panose="020F0502020204030204" pitchFamily="34" charset="0"/>
                <a:cs typeface="Calibri" panose="020F0502020204030204" pitchFamily="34" charset="0"/>
              </a:rPr>
              <a:t>, …). Les erreurs occurrentes des jeunes enfants telles que</a:t>
            </a:r>
          </a:p>
          <a:p>
            <a:r>
              <a:rPr lang="fr-FR" sz="1000" dirty="0">
                <a:latin typeface="Calibri" panose="020F0502020204030204" pitchFamily="34" charset="0"/>
                <a:cs typeface="Calibri" panose="020F0502020204030204" pitchFamily="34" charset="0"/>
              </a:rPr>
              <a:t>«</a:t>
            </a:r>
            <a:r>
              <a:rPr lang="fr-FR" sz="1000" dirty="0" err="1">
                <a:latin typeface="Calibri" panose="020F0502020204030204" pitchFamily="34" charset="0"/>
                <a:cs typeface="Calibri" panose="020F0502020204030204" pitchFamily="34" charset="0"/>
              </a:rPr>
              <a:t>pestacle</a:t>
            </a:r>
            <a:r>
              <a:rPr lang="fr-FR" sz="1000" dirty="0">
                <a:latin typeface="Calibri" panose="020F0502020204030204" pitchFamily="34" charset="0"/>
                <a:cs typeface="Calibri" panose="020F0502020204030204" pitchFamily="34" charset="0"/>
              </a:rPr>
              <a:t> », « crocrodile », « </a:t>
            </a:r>
            <a:r>
              <a:rPr lang="fr-FR" sz="1000" dirty="0" err="1">
                <a:latin typeface="Calibri" panose="020F0502020204030204" pitchFamily="34" charset="0"/>
                <a:cs typeface="Calibri" panose="020F0502020204030204" pitchFamily="34" charset="0"/>
              </a:rPr>
              <a:t>saussure</a:t>
            </a:r>
            <a:r>
              <a:rPr lang="fr-FR" sz="1000" dirty="0">
                <a:latin typeface="Calibri" panose="020F0502020204030204" pitchFamily="34" charset="0"/>
                <a:cs typeface="Calibri" panose="020F0502020204030204" pitchFamily="34" charset="0"/>
              </a:rPr>
              <a:t> » témoignent de ces difficultés articulatoires. </a:t>
            </a:r>
          </a:p>
          <a:p>
            <a:r>
              <a:rPr lang="fr-FR" sz="1000" dirty="0">
                <a:latin typeface="Calibri" panose="020F0502020204030204" pitchFamily="34" charset="0"/>
                <a:cs typeface="Calibri" panose="020F0502020204030204" pitchFamily="34" charset="0"/>
              </a:rPr>
              <a:t>La progression</a:t>
            </a:r>
          </a:p>
          <a:p>
            <a:r>
              <a:rPr lang="fr-FR" sz="1000" dirty="0">
                <a:latin typeface="Calibri" panose="020F0502020204030204" pitchFamily="34" charset="0"/>
                <a:cs typeface="Calibri" panose="020F0502020204030204" pitchFamily="34" charset="0"/>
              </a:rPr>
              <a:t>d’apprentissage des programmes tient compte de ces difficultés croissantes.</a:t>
            </a: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6</a:t>
            </a:fld>
            <a:endParaRPr lang="fr-FR"/>
          </a:p>
        </p:txBody>
      </p:sp>
    </p:spTree>
    <p:extLst>
      <p:ext uri="{BB962C8B-B14F-4D97-AF65-F5344CB8AC3E}">
        <p14:creationId xmlns:p14="http://schemas.microsoft.com/office/powerpoint/2010/main" val="305269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000000"/>
                </a:solidFill>
                <a:effectLst/>
                <a:latin typeface="Helvetica" pitchFamily="2" charset="0"/>
              </a:rPr>
              <a:t>Le tableau ci-dessous classe les 16 consonnes du français rangées selon les principes suivants :</a:t>
            </a:r>
          </a:p>
          <a:p>
            <a:pPr>
              <a:buNone/>
            </a:pPr>
            <a:r>
              <a:rPr lang="fr-FR" sz="1000" dirty="0">
                <a:solidFill>
                  <a:srgbClr val="220D7D"/>
                </a:solidFill>
                <a:effectLst/>
                <a:latin typeface="Helvetica" pitchFamily="2" charset="0"/>
              </a:rPr>
              <a:t>•</a:t>
            </a:r>
            <a:r>
              <a:rPr lang="fr-FR" sz="1000" dirty="0">
                <a:solidFill>
                  <a:srgbClr val="000000"/>
                </a:solidFill>
                <a:effectLst/>
                <a:latin typeface="Helvetica" pitchFamily="2" charset="0"/>
              </a:rPr>
              <a:t>de haut en bas de ce tableau, les consonnes sont prononcées en ouvrant de plus en plus la</a:t>
            </a:r>
          </a:p>
          <a:p>
            <a:pPr>
              <a:buNone/>
            </a:pPr>
            <a:r>
              <a:rPr lang="fr-FR" sz="1000" dirty="0">
                <a:solidFill>
                  <a:srgbClr val="000000"/>
                </a:solidFill>
                <a:effectLst/>
                <a:latin typeface="Helvetica" pitchFamily="2" charset="0"/>
              </a:rPr>
              <a:t>bouche ;</a:t>
            </a:r>
          </a:p>
          <a:p>
            <a:pPr>
              <a:buNone/>
            </a:pPr>
            <a:r>
              <a:rPr lang="fr-FR" sz="1000" dirty="0">
                <a:solidFill>
                  <a:srgbClr val="220D7D"/>
                </a:solidFill>
                <a:effectLst/>
                <a:latin typeface="Helvetica" pitchFamily="2" charset="0"/>
              </a:rPr>
              <a:t>•</a:t>
            </a:r>
            <a:r>
              <a:rPr lang="fr-FR" sz="1000" dirty="0">
                <a:solidFill>
                  <a:srgbClr val="000000"/>
                </a:solidFill>
                <a:effectLst/>
                <a:latin typeface="Helvetica" pitchFamily="2" charset="0"/>
              </a:rPr>
              <a:t>de gauche à droite de ce tableau, le point d’articulation des consonnes se situe de plus en plus en profondeur dans la cavité buccale.</a:t>
            </a:r>
          </a:p>
          <a:p>
            <a:pPr>
              <a:buNone/>
            </a:pPr>
            <a:endParaRPr lang="fr-FR" sz="1000" dirty="0">
              <a:solidFill>
                <a:srgbClr val="000000"/>
              </a:solidFill>
              <a:effectLst/>
              <a:latin typeface="Helvetica" pitchFamily="2" charset="0"/>
            </a:endParaRPr>
          </a:p>
          <a:p>
            <a:pPr>
              <a:buNone/>
            </a:pPr>
            <a:r>
              <a:rPr lang="fr-FR" sz="1000" dirty="0">
                <a:solidFill>
                  <a:srgbClr val="000000"/>
                </a:solidFill>
                <a:effectLst/>
                <a:latin typeface="Helvetica" pitchFamily="2" charset="0"/>
              </a:rPr>
              <a:t>Pour travailler l’acquisition de l’articulation des consonnes dans cette séquence, nous prenons appui sur les « paires distinctives ».</a:t>
            </a:r>
          </a:p>
          <a:p>
            <a:pPr>
              <a:buNone/>
            </a:pPr>
            <a:r>
              <a:rPr lang="fr-FR" sz="1000" dirty="0">
                <a:solidFill>
                  <a:srgbClr val="000000"/>
                </a:solidFill>
                <a:effectLst/>
                <a:latin typeface="Helvetica" pitchFamily="2" charset="0"/>
              </a:rPr>
              <a:t>Les paires distinctives « constituent les repères que se donne le linguiste pour déterminer la</a:t>
            </a:r>
          </a:p>
          <a:p>
            <a:pPr>
              <a:buNone/>
            </a:pPr>
            <a:r>
              <a:rPr lang="fr-FR" sz="1000" dirty="0">
                <a:solidFill>
                  <a:srgbClr val="000000"/>
                </a:solidFill>
                <a:effectLst/>
                <a:latin typeface="Helvetica" pitchFamily="2" charset="0"/>
              </a:rPr>
              <a:t>phonologie de la langue : elles correspondent aux plus petites variations de sons capables de</a:t>
            </a:r>
          </a:p>
          <a:p>
            <a:pPr>
              <a:buNone/>
            </a:pPr>
            <a:r>
              <a:rPr lang="fr-FR" sz="1000" dirty="0">
                <a:solidFill>
                  <a:srgbClr val="000000"/>
                </a:solidFill>
                <a:effectLst/>
                <a:latin typeface="Helvetica" pitchFamily="2" charset="0"/>
              </a:rPr>
              <a:t>déclencher une différence de sens. Ainsi, les paires poule/boule, pull/bulle, pas/bas, pont/bon, …démontrent l’existence de p/b dans la phonologie de notre langue, de même que les paires pas/tas, pont/thon, chapeau/château, … démontrent celle d’une opposition p/</a:t>
            </a:r>
            <a:r>
              <a:rPr lang="fr-FR" sz="1000" dirty="0" err="1">
                <a:solidFill>
                  <a:srgbClr val="000000"/>
                </a:solidFill>
                <a:effectLst/>
                <a:latin typeface="Helvetica" pitchFamily="2" charset="0"/>
              </a:rPr>
              <a:t>t</a:t>
            </a:r>
            <a:r>
              <a:rPr lang="fr-FR" sz="1000" dirty="0">
                <a:solidFill>
                  <a:srgbClr val="000000"/>
                </a:solidFill>
                <a:effectLst/>
                <a:latin typeface="Helvetica" pitchFamily="2" charset="0"/>
              </a:rPr>
              <a:t>, …</a:t>
            </a:r>
          </a:p>
          <a:p>
            <a:pPr>
              <a:buNone/>
            </a:pPr>
            <a:endParaRPr lang="fr-FR" sz="1000" dirty="0">
              <a:solidFill>
                <a:srgbClr val="000000"/>
              </a:solidFill>
              <a:effectLst/>
              <a:latin typeface="Helvetica" pitchFamily="2" charset="0"/>
            </a:endParaRPr>
          </a:p>
          <a:p>
            <a:pPr>
              <a:buNone/>
            </a:pPr>
            <a:r>
              <a:rPr lang="fr-FR" sz="1000" dirty="0">
                <a:solidFill>
                  <a:srgbClr val="000000"/>
                </a:solidFill>
                <a:effectLst/>
                <a:latin typeface="Helvetica" pitchFamily="2" charset="0"/>
              </a:rPr>
              <a:t>Dans cette séquence nous travaillons avec les paires carte/tarte et cube/tube qui permettent de mettre en évidence l’opposition </a:t>
            </a:r>
            <a:r>
              <a:rPr lang="fr-FR" sz="1000" dirty="0" err="1">
                <a:solidFill>
                  <a:srgbClr val="000000"/>
                </a:solidFill>
                <a:effectLst/>
                <a:latin typeface="Helvetica" pitchFamily="2" charset="0"/>
              </a:rPr>
              <a:t>t</a:t>
            </a:r>
            <a:r>
              <a:rPr lang="fr-FR" sz="1000" dirty="0">
                <a:solidFill>
                  <a:srgbClr val="000000"/>
                </a:solidFill>
                <a:effectLst/>
                <a:latin typeface="Helvetica" pitchFamily="2" charset="0"/>
              </a:rPr>
              <a:t>/k.</a:t>
            </a:r>
          </a:p>
          <a:p>
            <a:r>
              <a:rPr lang="fr-FR" sz="1000" dirty="0">
                <a:solidFill>
                  <a:srgbClr val="000000"/>
                </a:solidFill>
                <a:effectLst/>
                <a:latin typeface="Helvetica" pitchFamily="2" charset="0"/>
              </a:rPr>
              <a:t>La démarche peut être transposée pour l’articulation d’autres phonèmes proches : f/s, m/n, ...</a:t>
            </a: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7</a:t>
            </a:fld>
            <a:endParaRPr lang="fr-FR"/>
          </a:p>
        </p:txBody>
      </p:sp>
    </p:spTree>
    <p:extLst>
      <p:ext uri="{BB962C8B-B14F-4D97-AF65-F5344CB8AC3E}">
        <p14:creationId xmlns:p14="http://schemas.microsoft.com/office/powerpoint/2010/main" val="372081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Calibri" panose="020F0502020204030204" pitchFamily="34" charset="0"/>
                <a:cs typeface="Calibri" panose="020F0502020204030204" pitchFamily="34" charset="0"/>
              </a:rPr>
              <a:t>On note que la comptine traditionnelle est modifiée : « Toc, Toc, Toc » est transformé en « Toc</a:t>
            </a:r>
          </a:p>
          <a:p>
            <a:r>
              <a:rPr lang="fr-FR" sz="1000" dirty="0">
                <a:latin typeface="Calibri" panose="020F0502020204030204" pitchFamily="34" charset="0"/>
                <a:cs typeface="Calibri" panose="020F0502020204030204" pitchFamily="34" charset="0"/>
              </a:rPr>
              <a:t>et Toc » pour faire sonner le phonème [k] dans la « syllabe » prononcée lors de la liaison. Dans</a:t>
            </a:r>
          </a:p>
          <a:p>
            <a:r>
              <a:rPr lang="fr-FR" sz="1000" dirty="0">
                <a:latin typeface="Calibri" panose="020F0502020204030204" pitchFamily="34" charset="0"/>
                <a:cs typeface="Calibri" panose="020F0502020204030204" pitchFamily="34" charset="0"/>
              </a:rPr>
              <a:t>le cadre scolaire, les comptines sont des jeux de langage que le professeur met au service des</a:t>
            </a:r>
          </a:p>
          <a:p>
            <a:r>
              <a:rPr lang="fr-FR" sz="1000" dirty="0">
                <a:latin typeface="Calibri" panose="020F0502020204030204" pitchFamily="34" charset="0"/>
                <a:cs typeface="Calibri" panose="020F0502020204030204" pitchFamily="34" charset="0"/>
              </a:rPr>
              <a:t>apprentissages. Les professeurs les coupe, les adapte, les transforme afin qu’ils constituent des outils</a:t>
            </a:r>
          </a:p>
          <a:p>
            <a:r>
              <a:rPr lang="fr-FR" sz="1000" dirty="0">
                <a:latin typeface="Calibri" panose="020F0502020204030204" pitchFamily="34" charset="0"/>
                <a:cs typeface="Calibri" panose="020F0502020204030204" pitchFamily="34" charset="0"/>
              </a:rPr>
              <a:t>d’enseignement efficaces.</a:t>
            </a:r>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8</a:t>
            </a:fld>
            <a:endParaRPr lang="fr-FR"/>
          </a:p>
        </p:txBody>
      </p:sp>
    </p:spTree>
    <p:extLst>
      <p:ext uri="{BB962C8B-B14F-4D97-AF65-F5344CB8AC3E}">
        <p14:creationId xmlns:p14="http://schemas.microsoft.com/office/powerpoint/2010/main" val="166097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sz="1000" dirty="0">
                <a:solidFill>
                  <a:srgbClr val="000000"/>
                </a:solidFill>
                <a:effectLst/>
                <a:latin typeface="Calibri" panose="020F0502020204030204" pitchFamily="34" charset="0"/>
                <a:cs typeface="Calibri" panose="020F0502020204030204" pitchFamily="34" charset="0"/>
              </a:rPr>
              <a:t>Le professeur pose son poing sur la table, au centre du petit groupe et mime Monsieur Pouce</a:t>
            </a:r>
          </a:p>
          <a:p>
            <a:pPr>
              <a:buNone/>
            </a:pPr>
            <a:r>
              <a:rPr lang="fr-FR" sz="1000" dirty="0">
                <a:solidFill>
                  <a:srgbClr val="000000"/>
                </a:solidFill>
                <a:effectLst/>
                <a:latin typeface="Calibri" panose="020F0502020204030204" pitchFamily="34" charset="0"/>
                <a:cs typeface="Calibri" panose="020F0502020204030204" pitchFamily="34" charset="0"/>
              </a:rPr>
              <a:t>enfermé dans sa maison (le pouce de la main gauche est replié dans le poing). Les élèves, à tour de</a:t>
            </a:r>
          </a:p>
          <a:p>
            <a:pPr>
              <a:buNone/>
            </a:pPr>
            <a:r>
              <a:rPr lang="fr-FR" sz="1000" dirty="0">
                <a:solidFill>
                  <a:srgbClr val="000000"/>
                </a:solidFill>
                <a:effectLst/>
                <a:latin typeface="Calibri" panose="020F0502020204030204" pitchFamily="34" charset="0"/>
                <a:cs typeface="Calibri" panose="020F0502020204030204" pitchFamily="34" charset="0"/>
              </a:rPr>
              <a:t>rôle, viennent frapper à la porte de Monsieur Pouce pour tenter de le réveiller en disant : « Toc</a:t>
            </a:r>
          </a:p>
          <a:p>
            <a:pPr>
              <a:buNone/>
            </a:pPr>
            <a:r>
              <a:rPr lang="fr-FR" sz="1000" dirty="0">
                <a:solidFill>
                  <a:srgbClr val="000000"/>
                </a:solidFill>
                <a:effectLst/>
                <a:latin typeface="Calibri" panose="020F0502020204030204" pitchFamily="34" charset="0"/>
                <a:cs typeface="Calibri" panose="020F0502020204030204" pitchFamily="34" charset="0"/>
              </a:rPr>
              <a:t>et toc, Monsieur Pouce, es-tu là ? ». Parfois le professeur fait en sorte que Monsieur Pouce reste</a:t>
            </a:r>
          </a:p>
          <a:p>
            <a:pPr>
              <a:buNone/>
            </a:pPr>
            <a:r>
              <a:rPr lang="fr-FR" sz="1000" dirty="0">
                <a:solidFill>
                  <a:srgbClr val="000000"/>
                </a:solidFill>
                <a:effectLst/>
                <a:latin typeface="Calibri" panose="020F0502020204030204" pitchFamily="34" charset="0"/>
                <a:cs typeface="Calibri" panose="020F0502020204030204" pitchFamily="34" charset="0"/>
              </a:rPr>
              <a:t>endormi et il répond « Chut Je dors » et d’autre fois, il mime le réveil de Monsieur Pouce en disant</a:t>
            </a:r>
          </a:p>
          <a:p>
            <a:pPr>
              <a:buNone/>
            </a:pPr>
            <a:r>
              <a:rPr lang="fr-FR" sz="1000" dirty="0">
                <a:solidFill>
                  <a:srgbClr val="000000"/>
                </a:solidFill>
                <a:effectLst/>
                <a:latin typeface="Calibri" panose="020F0502020204030204" pitchFamily="34" charset="0"/>
                <a:cs typeface="Calibri" panose="020F0502020204030204" pitchFamily="34" charset="0"/>
              </a:rPr>
              <a:t>«Oui ! Je sors ! ».</a:t>
            </a:r>
          </a:p>
          <a:p>
            <a:endParaRPr lang="fr-FR" sz="1000" dirty="0">
              <a:solidFill>
                <a:srgbClr val="000000"/>
              </a:solidFill>
              <a:effectLst/>
              <a:latin typeface="Calibri" panose="020F0502020204030204" pitchFamily="34" charset="0"/>
              <a:cs typeface="Calibri" panose="020F0502020204030204" pitchFamily="34" charset="0"/>
            </a:endParaRPr>
          </a:p>
          <a:p>
            <a:pPr>
              <a:buNone/>
            </a:pPr>
            <a:r>
              <a:rPr lang="fr-FR" sz="1000" dirty="0">
                <a:solidFill>
                  <a:srgbClr val="000000"/>
                </a:solidFill>
                <a:effectLst/>
                <a:latin typeface="Calibri" panose="020F0502020204030204" pitchFamily="34" charset="0"/>
                <a:cs typeface="Calibri" panose="020F0502020204030204" pitchFamily="34" charset="0"/>
              </a:rPr>
              <a:t>Mise en activité différenciée :Le professeur transforme la comptine devant les élèves. Il exagère les phonèmes « </a:t>
            </a:r>
            <a:r>
              <a:rPr lang="fr-FR" sz="1000" dirty="0" err="1">
                <a:solidFill>
                  <a:srgbClr val="000000"/>
                </a:solidFill>
                <a:effectLst/>
                <a:latin typeface="Calibri" panose="020F0502020204030204" pitchFamily="34" charset="0"/>
                <a:cs typeface="Calibri" panose="020F0502020204030204" pitchFamily="34" charset="0"/>
              </a:rPr>
              <a:t>t</a:t>
            </a:r>
            <a:r>
              <a:rPr lang="fr-FR" sz="1000" dirty="0">
                <a:solidFill>
                  <a:srgbClr val="000000"/>
                </a:solidFill>
                <a:effectLst/>
                <a:latin typeface="Calibri" panose="020F0502020204030204" pitchFamily="34" charset="0"/>
                <a:cs typeface="Calibri" panose="020F0502020204030204" pitchFamily="34" charset="0"/>
              </a:rPr>
              <a:t> » et « k » et les</a:t>
            </a:r>
          </a:p>
          <a:p>
            <a:pPr>
              <a:buNone/>
            </a:pPr>
            <a:r>
              <a:rPr lang="fr-FR" sz="1000" dirty="0">
                <a:solidFill>
                  <a:srgbClr val="000000"/>
                </a:solidFill>
                <a:effectLst/>
                <a:latin typeface="Calibri" panose="020F0502020204030204" pitchFamily="34" charset="0"/>
                <a:cs typeface="Calibri" panose="020F0502020204030204" pitchFamily="34" charset="0"/>
              </a:rPr>
              <a:t>invite à répéter :</a:t>
            </a:r>
          </a:p>
          <a:p>
            <a:pPr>
              <a:buNone/>
            </a:pPr>
            <a:r>
              <a:rPr lang="fr-FR" sz="1000" dirty="0">
                <a:solidFill>
                  <a:srgbClr val="000000"/>
                </a:solidFill>
                <a:effectLst/>
                <a:latin typeface="Calibri" panose="020F0502020204030204" pitchFamily="34" charset="0"/>
                <a:cs typeface="Calibri" panose="020F0502020204030204" pitchFamily="34" charset="0"/>
              </a:rPr>
              <a:t>Tac et tac, Monsieur Pouce, es-tu là ?</a:t>
            </a:r>
          </a:p>
          <a:p>
            <a:pPr>
              <a:buNone/>
            </a:pPr>
            <a:r>
              <a:rPr lang="fr-FR" sz="1000" dirty="0">
                <a:solidFill>
                  <a:srgbClr val="000000"/>
                </a:solidFill>
                <a:effectLst/>
                <a:latin typeface="Calibri" panose="020F0502020204030204" pitchFamily="34" charset="0"/>
                <a:cs typeface="Calibri" panose="020F0502020204030204" pitchFamily="34" charset="0"/>
              </a:rPr>
              <a:t>Tuc et Tuc, Monsieur Pouce, es-tu là ?</a:t>
            </a:r>
          </a:p>
          <a:p>
            <a:pPr>
              <a:buNone/>
            </a:pPr>
            <a:r>
              <a:rPr lang="fr-FR" sz="1000" dirty="0">
                <a:solidFill>
                  <a:srgbClr val="000000"/>
                </a:solidFill>
                <a:effectLst/>
                <a:latin typeface="Calibri" panose="020F0502020204030204" pitchFamily="34" charset="0"/>
                <a:cs typeface="Calibri" panose="020F0502020204030204" pitchFamily="34" charset="0"/>
              </a:rPr>
              <a:t>Tic et toc, Monsieur Pouce, es-tu là ?</a:t>
            </a:r>
          </a:p>
          <a:p>
            <a:r>
              <a:rPr lang="fr-FR" sz="1000" dirty="0">
                <a:solidFill>
                  <a:srgbClr val="000000"/>
                </a:solidFill>
                <a:effectLst/>
                <a:latin typeface="Calibri" panose="020F0502020204030204" pitchFamily="34" charset="0"/>
                <a:cs typeface="Calibri" panose="020F0502020204030204" pitchFamily="34" charset="0"/>
              </a:rPr>
              <a:t>Tic et Tac, Monsieur Pouce, es-tu là ? </a:t>
            </a:r>
          </a:p>
          <a:p>
            <a:endParaRPr lang="fr-FR" dirty="0">
              <a:solidFill>
                <a:srgbClr val="000000"/>
              </a:solidFill>
              <a:effectLst/>
              <a:latin typeface="Helvetica"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81B407CE-AA01-DC4B-A6FC-D95AE2DA2DAA}" type="slidenum">
              <a:rPr lang="fr-FR" smtClean="0"/>
              <a:t>9</a:t>
            </a:fld>
            <a:endParaRPr lang="fr-FR"/>
          </a:p>
        </p:txBody>
      </p:sp>
    </p:spTree>
    <p:extLst>
      <p:ext uri="{BB962C8B-B14F-4D97-AF65-F5344CB8AC3E}">
        <p14:creationId xmlns:p14="http://schemas.microsoft.com/office/powerpoint/2010/main" val="16355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3B9BE-2FAB-E08B-0F46-201373846D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56964C6-5EC0-E37E-6394-33BB3418A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23A1D0F-B6B7-6B0B-4D9D-8E4208A5C54F}"/>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5" name="Espace réservé du pied de page 4">
            <a:extLst>
              <a:ext uri="{FF2B5EF4-FFF2-40B4-BE49-F238E27FC236}">
                <a16:creationId xmlns:a16="http://schemas.microsoft.com/office/drawing/2014/main" id="{2BB0B999-AD1E-D599-22D8-76CE7CA5EC41}"/>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FA95C1D5-7816-9E1E-4924-B422FDB6BA67}"/>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53565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04F327-1884-28E9-32D3-9AEF8AA4344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5950CEE-3ACA-7C4D-2204-0966B26F4C5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E261BA-EB28-731B-2B88-A7DCCB184116}"/>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5" name="Espace réservé du pied de page 4">
            <a:extLst>
              <a:ext uri="{FF2B5EF4-FFF2-40B4-BE49-F238E27FC236}">
                <a16:creationId xmlns:a16="http://schemas.microsoft.com/office/drawing/2014/main" id="{F6213A1C-3D9C-5C26-9489-B571E6720EDB}"/>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345263C4-47E1-A1C9-087E-07E9519BE27B}"/>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12279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AC8FE7-305E-44E1-6EFA-ED0C759F318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7ADAC40-5AB8-BB94-6B52-827CEB1B281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89663B-0BE9-99EC-82B5-5700624527F0}"/>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5" name="Espace réservé du pied de page 4">
            <a:extLst>
              <a:ext uri="{FF2B5EF4-FFF2-40B4-BE49-F238E27FC236}">
                <a16:creationId xmlns:a16="http://schemas.microsoft.com/office/drawing/2014/main" id="{BFA2F5C1-00DC-329E-5DE2-E29B01AFE35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9479936A-D69C-3254-2720-68A63539F4E6}"/>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187431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7EF05-A517-FCB4-4225-F9B52C4331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E2FDB7-401E-FC3C-830C-6E9BF821328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5F687E-DE90-FEE8-1517-21D3A777F899}"/>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5" name="Espace réservé du pied de page 4">
            <a:extLst>
              <a:ext uri="{FF2B5EF4-FFF2-40B4-BE49-F238E27FC236}">
                <a16:creationId xmlns:a16="http://schemas.microsoft.com/office/drawing/2014/main" id="{734838BC-383F-46A8-B559-8B420F9E9338}"/>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D7EDE3E9-4D6B-1DB0-9A4D-47BEB783975E}"/>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102215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E0577-A4FA-224E-3D98-ABF844825C5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EBBE71-B01E-8B02-5977-4DA8E6B7DB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C9238C1-9371-8EA1-3760-DB16FE3C053A}"/>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5" name="Espace réservé du pied de page 4">
            <a:extLst>
              <a:ext uri="{FF2B5EF4-FFF2-40B4-BE49-F238E27FC236}">
                <a16:creationId xmlns:a16="http://schemas.microsoft.com/office/drawing/2014/main" id="{51E8A8C6-A1AF-BF70-742B-4423A3A5A00D}"/>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C7BE4221-37FA-9C0D-2A73-1D14A4CFC1A8}"/>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08796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6AFD4-1380-22D4-1092-344767CEC2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3B6E1D2-AFFE-8291-CE47-4CDA756DC26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282D9FC-39DC-4E62-439E-E58952102DD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0B951B-FF1F-443A-4739-361D4066327E}"/>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6" name="Espace réservé du pied de page 5">
            <a:extLst>
              <a:ext uri="{FF2B5EF4-FFF2-40B4-BE49-F238E27FC236}">
                <a16:creationId xmlns:a16="http://schemas.microsoft.com/office/drawing/2014/main" id="{E9464DEE-86CC-D8AB-B473-9AC170A4B077}"/>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547BC93C-B93C-AEFF-77DD-364EEF9BDF5A}"/>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46923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C227F-29AC-8E6F-6832-32E6306875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DAE9D24-2CA3-880D-E234-67C7B68D6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8546B2-3304-DFED-98B8-E3C6A63B01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FC3246A-3805-5E29-1ED4-54323EEC8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FFBC944-8EB2-6303-32EB-AA1046A6CD1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ECB50DF-049B-0BE6-798E-B2464ACB5BB1}"/>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8" name="Espace réservé du pied de page 7">
            <a:extLst>
              <a:ext uri="{FF2B5EF4-FFF2-40B4-BE49-F238E27FC236}">
                <a16:creationId xmlns:a16="http://schemas.microsoft.com/office/drawing/2014/main" id="{42CA5ED4-1951-3D3E-344A-145C77676426}"/>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EFB6D1CA-5DD0-51AA-2413-46637AA3E8BC}"/>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25768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D6C5D-BBB2-E204-5807-55195FA627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4A3D115-A8B7-CB4D-86C7-33C97CB35445}"/>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4" name="Espace réservé du pied de page 3">
            <a:extLst>
              <a:ext uri="{FF2B5EF4-FFF2-40B4-BE49-F238E27FC236}">
                <a16:creationId xmlns:a16="http://schemas.microsoft.com/office/drawing/2014/main" id="{DD50FB0E-5392-F302-3947-6C142511BC87}"/>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2A975F32-9F67-43D0-DC28-69519DE2A82E}"/>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59279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ADE47F-6677-6487-71B8-477479AE0F9F}"/>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3" name="Espace réservé du pied de page 2">
            <a:extLst>
              <a:ext uri="{FF2B5EF4-FFF2-40B4-BE49-F238E27FC236}">
                <a16:creationId xmlns:a16="http://schemas.microsoft.com/office/drawing/2014/main" id="{D4FA40CF-E0E3-8BB1-F090-CF556CAAE13C}"/>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50E223E-C2C7-3123-7EC4-61B75342F3A0}"/>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38739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5363F-9605-F3A0-3869-F169B17DFA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6DA847-B575-0BF9-EEBA-0C418A48C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20196BE-071F-E7F6-D003-98395122D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8F1CDE-92C7-7769-EA84-56F197A19742}"/>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6" name="Espace réservé du pied de page 5">
            <a:extLst>
              <a:ext uri="{FF2B5EF4-FFF2-40B4-BE49-F238E27FC236}">
                <a16:creationId xmlns:a16="http://schemas.microsoft.com/office/drawing/2014/main" id="{D5B887D8-3FCD-4AE5-B8F5-925AFC1D776E}"/>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E667D214-5BF9-EF4F-FCDD-A9013A8F2CE0}"/>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85382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598AD-A2C8-856E-F333-99C0F75E7C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1D9890C-E348-442F-6460-6F2684BC1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9C1E592-9203-D50A-E4DA-CAC779777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7CB268-6C36-E0D5-33A6-409EC33BD65B}"/>
              </a:ext>
            </a:extLst>
          </p:cNvPr>
          <p:cNvSpPr>
            <a:spLocks noGrp="1"/>
          </p:cNvSpPr>
          <p:nvPr>
            <p:ph type="dt" sz="half" idx="10"/>
          </p:nvPr>
        </p:nvSpPr>
        <p:spPr/>
        <p:txBody>
          <a:bodyPr/>
          <a:lstStyle/>
          <a:p>
            <a:fld id="{64F0E216-BA48-4F04-AC4F-645AA0DD6AC6}" type="datetimeFigureOut">
              <a:rPr lang="en-US" smtClean="0"/>
              <a:pPr/>
              <a:t>11/13/25</a:t>
            </a:fld>
            <a:endParaRPr lang="en-US" dirty="0"/>
          </a:p>
        </p:txBody>
      </p:sp>
      <p:sp>
        <p:nvSpPr>
          <p:cNvPr id="6" name="Espace réservé du pied de page 5">
            <a:extLst>
              <a:ext uri="{FF2B5EF4-FFF2-40B4-BE49-F238E27FC236}">
                <a16:creationId xmlns:a16="http://schemas.microsoft.com/office/drawing/2014/main" id="{21140603-BDEE-45D7-3D2B-CD60389D7C9B}"/>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EC3DBBC2-1CA1-F100-7A6E-7687BCBBB694}"/>
              </a:ext>
            </a:extLst>
          </p:cNvPr>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708823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86D4CA-EE33-5B5D-8D16-23799F278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C4D4983-FB7E-0031-DA1D-44F45C7B2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7818FC-79B7-BF78-EC72-F30051B07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F0E216-BA48-4F04-AC4F-645AA0DD6AC6}" type="datetimeFigureOut">
              <a:rPr lang="en-US" smtClean="0"/>
              <a:pPr/>
              <a:t>11/13/25</a:t>
            </a:fld>
            <a:endParaRPr lang="en-US" dirty="0"/>
          </a:p>
        </p:txBody>
      </p:sp>
      <p:sp>
        <p:nvSpPr>
          <p:cNvPr id="5" name="Espace réservé du pied de page 4">
            <a:extLst>
              <a:ext uri="{FF2B5EF4-FFF2-40B4-BE49-F238E27FC236}">
                <a16:creationId xmlns:a16="http://schemas.microsoft.com/office/drawing/2014/main" id="{7326CEBA-2890-9958-5532-9E8791F515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6DED97D4-729F-EE3F-8933-D8C7EF1BE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54914589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hyperlink" Target="https://eduscol.education.fr/document/53778/download" TargetMode="External"/><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29"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3">
            <a:extLst>
              <a:ext uri="{FF2B5EF4-FFF2-40B4-BE49-F238E27FC236}">
                <a16:creationId xmlns:a16="http://schemas.microsoft.com/office/drawing/2014/main" id="{828934E6-C99B-C598-DF9D-209C67451541}"/>
              </a:ext>
            </a:extLst>
          </p:cNvPr>
          <p:cNvPicPr>
            <a:picLocks noChangeAspect="1"/>
          </p:cNvPicPr>
          <p:nvPr/>
        </p:nvPicPr>
        <p:blipFill>
          <a:blip r:embed="rId3" cstate="screen">
            <a:extLst>
              <a:ext uri="{28A0092B-C50C-407E-A947-70E740481C1C}">
                <a14:useLocalDpi xmlns:a14="http://schemas.microsoft.com/office/drawing/2010/main"/>
              </a:ext>
            </a:extLst>
          </a:blip>
          <a:srcRect r="-2" b="-2"/>
          <a:stretch>
            <a:fillRect/>
          </a:stretch>
        </p:blipFill>
        <p:spPr>
          <a:xfrm>
            <a:off x="6803647" y="1065276"/>
            <a:ext cx="4730214" cy="4727448"/>
          </a:xfrm>
          <a:prstGeom prst="rect">
            <a:avLst/>
          </a:prstGeom>
        </p:spPr>
      </p:pic>
      <p:grpSp>
        <p:nvGrpSpPr>
          <p:cNvPr id="32" name="Group 31">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33" name="Freeform: Shape 32">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B7B0961B-43C9-CF33-3E58-EAB4D3FC6E45}"/>
              </a:ext>
            </a:extLst>
          </p:cNvPr>
          <p:cNvSpPr>
            <a:spLocks noGrp="1"/>
          </p:cNvSpPr>
          <p:nvPr>
            <p:ph type="ctrTitle"/>
          </p:nvPr>
        </p:nvSpPr>
        <p:spPr>
          <a:xfrm>
            <a:off x="789708" y="1014574"/>
            <a:ext cx="5633531" cy="2226769"/>
          </a:xfrm>
        </p:spPr>
        <p:txBody>
          <a:bodyPr anchor="ctr">
            <a:normAutofit/>
          </a:bodyPr>
          <a:lstStyle/>
          <a:p>
            <a:pPr algn="l"/>
            <a:r>
              <a:rPr lang="fr-FR" sz="3000" b="1" kern="0">
                <a:solidFill>
                  <a:schemeClr val="bg1"/>
                </a:solidFill>
                <a:effectLst/>
                <a:latin typeface="Inter Fallback"/>
                <a:ea typeface="Times New Roman" panose="02020603050405020304" pitchFamily="18" charset="0"/>
                <a:cs typeface="Times New Roman" panose="02020603050405020304" pitchFamily="18" charset="0"/>
              </a:rPr>
              <a:t>Présentation</a:t>
            </a:r>
            <a:br>
              <a:rPr lang="fr-FR" sz="3000" b="1" kern="0">
                <a:solidFill>
                  <a:schemeClr val="bg1"/>
                </a:solidFill>
                <a:effectLst/>
                <a:latin typeface="Inter Fallback"/>
                <a:ea typeface="Times New Roman" panose="02020603050405020304" pitchFamily="18" charset="0"/>
                <a:cs typeface="Times New Roman" panose="02020603050405020304" pitchFamily="18" charset="0"/>
              </a:rPr>
            </a:br>
            <a:r>
              <a:rPr lang="fr-FR" sz="3000" b="1" kern="0">
                <a:solidFill>
                  <a:schemeClr val="bg1"/>
                </a:solidFill>
                <a:effectLst/>
                <a:latin typeface="Inter Fallback"/>
                <a:ea typeface="Times New Roman" panose="02020603050405020304" pitchFamily="18" charset="0"/>
                <a:cs typeface="Times New Roman" panose="02020603050405020304" pitchFamily="18" charset="0"/>
              </a:rPr>
              <a:t>Livret d'accompagnement pour le développement et la structuration du langage oral et écrit</a:t>
            </a:r>
            <a:br>
              <a:rPr lang="fr-FR" sz="30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3000">
              <a:solidFill>
                <a:schemeClr val="bg1"/>
              </a:solidFill>
            </a:endParaRPr>
          </a:p>
        </p:txBody>
      </p:sp>
      <p:sp>
        <p:nvSpPr>
          <p:cNvPr id="3" name="Sous-titre 2">
            <a:extLst>
              <a:ext uri="{FF2B5EF4-FFF2-40B4-BE49-F238E27FC236}">
                <a16:creationId xmlns:a16="http://schemas.microsoft.com/office/drawing/2014/main" id="{32AA30C5-E3E9-0B59-AE9D-3BFC03987188}"/>
              </a:ext>
            </a:extLst>
          </p:cNvPr>
          <p:cNvSpPr>
            <a:spLocks noGrp="1"/>
          </p:cNvSpPr>
          <p:nvPr>
            <p:ph type="subTitle" idx="1"/>
          </p:nvPr>
        </p:nvSpPr>
        <p:spPr>
          <a:xfrm>
            <a:off x="3012292" y="3640633"/>
            <a:ext cx="3408833" cy="2487212"/>
          </a:xfrm>
        </p:spPr>
        <p:txBody>
          <a:bodyPr anchor="t">
            <a:normAutofit/>
          </a:bodyPr>
          <a:lstStyle/>
          <a:p>
            <a:pPr algn="l"/>
            <a:r>
              <a:rPr lang="fr-FR" b="1" kern="0" dirty="0">
                <a:solidFill>
                  <a:schemeClr val="tx2"/>
                </a:solidFill>
                <a:effectLst/>
                <a:latin typeface="Inter Fallback"/>
                <a:ea typeface="Times New Roman" panose="02020603050405020304" pitchFamily="18" charset="0"/>
                <a:cs typeface="Times New Roman" panose="02020603050405020304" pitchFamily="18" charset="0"/>
              </a:rPr>
              <a:t>Pour les enfants de moins de 4 ans</a:t>
            </a:r>
            <a:r>
              <a:rPr lang="fr-FR" b="1" dirty="0">
                <a:solidFill>
                  <a:schemeClr val="tx2"/>
                </a:solidFill>
                <a:effectLst/>
              </a:rPr>
              <a:t> </a:t>
            </a:r>
            <a:endParaRPr lang="fr-FR" b="1" dirty="0">
              <a:solidFill>
                <a:schemeClr val="tx2"/>
              </a:solidFill>
            </a:endParaRPr>
          </a:p>
        </p:txBody>
      </p:sp>
      <p:sp>
        <p:nvSpPr>
          <p:cNvPr id="4" name="ZoneTexte 3">
            <a:extLst>
              <a:ext uri="{FF2B5EF4-FFF2-40B4-BE49-F238E27FC236}">
                <a16:creationId xmlns:a16="http://schemas.microsoft.com/office/drawing/2014/main" id="{4BC965AD-8524-4FC1-784D-E7B07330356D}"/>
              </a:ext>
            </a:extLst>
          </p:cNvPr>
          <p:cNvSpPr txBox="1"/>
          <p:nvPr/>
        </p:nvSpPr>
        <p:spPr>
          <a:xfrm>
            <a:off x="1333948" y="4937760"/>
            <a:ext cx="184731" cy="369332"/>
          </a:xfrm>
          <a:prstGeom prst="rect">
            <a:avLst/>
          </a:prstGeom>
          <a:noFill/>
        </p:spPr>
        <p:txBody>
          <a:bodyPr wrap="none" rtlCol="0">
            <a:spAutoFit/>
          </a:bodyPr>
          <a:lstStyle/>
          <a:p>
            <a:endParaRPr lang="fr-FR" dirty="0"/>
          </a:p>
        </p:txBody>
      </p:sp>
      <p:pic>
        <p:nvPicPr>
          <p:cNvPr id="6" name="Image 5" descr="Une image contenant texte, capture d’écran, Police, nombre&#10;&#10;Le contenu généré par l’IA peut être incorrect.">
            <a:extLst>
              <a:ext uri="{FF2B5EF4-FFF2-40B4-BE49-F238E27FC236}">
                <a16:creationId xmlns:a16="http://schemas.microsoft.com/office/drawing/2014/main" id="{4B15E4EA-45A8-0A66-F511-DD08D076F7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50" y="3271271"/>
            <a:ext cx="2590805" cy="3655103"/>
          </a:xfrm>
          <a:prstGeom prst="rect">
            <a:avLst/>
          </a:prstGeom>
        </p:spPr>
      </p:pic>
    </p:spTree>
    <p:extLst>
      <p:ext uri="{BB962C8B-B14F-4D97-AF65-F5344CB8AC3E}">
        <p14:creationId xmlns:p14="http://schemas.microsoft.com/office/powerpoint/2010/main" val="210562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2DD2F2-D926-33BE-4074-49DF7447D9F4}"/>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727D9A4-4067-77F5-2A0A-CFC781675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A2B6222-F390-9A59-31E7-33D676D072A4}"/>
              </a:ext>
            </a:extLst>
          </p:cNvPr>
          <p:cNvSpPr>
            <a:spLocks noGrp="1"/>
          </p:cNvSpPr>
          <p:nvPr>
            <p:ph type="title"/>
          </p:nvPr>
        </p:nvSpPr>
        <p:spPr>
          <a:xfrm>
            <a:off x="541867" y="1174803"/>
            <a:ext cx="7524565" cy="1182927"/>
          </a:xfrm>
          <a:solidFill>
            <a:schemeClr val="accent2">
              <a:lumMod val="40000"/>
              <a:lumOff val="60000"/>
            </a:schemeClr>
          </a:solidFill>
        </p:spPr>
        <p:txBody>
          <a:bodyPr anchor="b">
            <a:normAutofit/>
          </a:bodyPr>
          <a:lstStyle/>
          <a:p>
            <a:r>
              <a:rPr lang="fr-FR" sz="2200" b="1" kern="0" dirty="0">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cxnSp>
        <p:nvCxnSpPr>
          <p:cNvPr id="25" name="Straight Connector 24">
            <a:extLst>
              <a:ext uri="{FF2B5EF4-FFF2-40B4-BE49-F238E27FC236}">
                <a16:creationId xmlns:a16="http://schemas.microsoft.com/office/drawing/2014/main" id="{C27572C4-BA64-2A01-B8B8-254F52093F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CA69E4A5-619B-C593-1BAB-EAE16F7D8A0E}"/>
              </a:ext>
            </a:extLst>
          </p:cNvPr>
          <p:cNvSpPr>
            <a:spLocks noGrp="1"/>
          </p:cNvSpPr>
          <p:nvPr>
            <p:ph idx="1"/>
          </p:nvPr>
        </p:nvSpPr>
        <p:spPr>
          <a:xfrm>
            <a:off x="541867" y="2503514"/>
            <a:ext cx="7524565" cy="3670276"/>
          </a:xfrm>
        </p:spPr>
        <p:txBody>
          <a:bodyPr anchor="t">
            <a:normAutofit/>
          </a:bodyPr>
          <a:lstStyle/>
          <a:p>
            <a:pPr>
              <a:buNone/>
            </a:pPr>
            <a:endParaRPr lang="fr-FR" sz="2000" dirty="0">
              <a:solidFill>
                <a:schemeClr val="tx1">
                  <a:alpha val="80000"/>
                </a:schemeClr>
              </a:solidFill>
              <a:effectLst/>
            </a:endParaRPr>
          </a:p>
          <a:p>
            <a:pPr marL="0" lvl="0" indent="0">
              <a:lnSpc>
                <a:spcPct val="80000"/>
              </a:lnSpc>
              <a:spcAft>
                <a:spcPts val="600"/>
              </a:spcAft>
              <a:buSzPts val="1000"/>
              <a:buNone/>
              <a:tabLst>
                <a:tab pos="457200" algn="l"/>
              </a:tabLst>
            </a:pPr>
            <a:r>
              <a:rPr lang="fr-FR" sz="1800" b="1" kern="0" dirty="0">
                <a:solidFill>
                  <a:schemeClr val="tx1">
                    <a:alpha val="80000"/>
                  </a:schemeClr>
                </a:solidFill>
                <a:latin typeface="Inter Fallback"/>
                <a:cs typeface="Times New Roman" panose="02020603050405020304" pitchFamily="18" charset="0"/>
              </a:rPr>
              <a:t>Focus 3 - Articuler progressivement les distinctions entre des mots proches phonologiquement</a:t>
            </a:r>
          </a:p>
          <a:p>
            <a:pPr marL="0" lvl="1" indent="0">
              <a:lnSpc>
                <a:spcPct val="80000"/>
              </a:lnSpc>
              <a:spcAft>
                <a:spcPts val="600"/>
              </a:spcAft>
              <a:buSzPts val="1000"/>
              <a:buNone/>
              <a:tabLst>
                <a:tab pos="457200" algn="l"/>
              </a:tabLst>
            </a:pPr>
            <a:r>
              <a:rPr lang="fr-FR" sz="1800" b="1" kern="0" dirty="0">
                <a:solidFill>
                  <a:schemeClr val="tx1">
                    <a:alpha val="80000"/>
                  </a:schemeClr>
                </a:solidFill>
                <a:latin typeface="Inter Fallback"/>
                <a:cs typeface="Times New Roman" panose="02020603050405020304" pitchFamily="18" charset="0"/>
              </a:rPr>
              <a:t>Modalités : </a:t>
            </a:r>
            <a:r>
              <a:rPr lang="fr-FR" sz="1800" kern="0" dirty="0">
                <a:solidFill>
                  <a:schemeClr val="tx1">
                    <a:alpha val="80000"/>
                  </a:schemeClr>
                </a:solidFill>
                <a:latin typeface="Inter Fallback"/>
                <a:cs typeface="Times New Roman" panose="02020603050405020304" pitchFamily="18" charset="0"/>
              </a:rPr>
              <a:t>Travail en petit groupe de six élèves.</a:t>
            </a:r>
          </a:p>
          <a:p>
            <a:pPr marL="0" lvl="1" indent="0">
              <a:lnSpc>
                <a:spcPct val="80000"/>
              </a:lnSpc>
              <a:spcAft>
                <a:spcPts val="600"/>
              </a:spcAft>
              <a:buSzPts val="1000"/>
              <a:buNone/>
              <a:tabLst>
                <a:tab pos="457200" algn="l"/>
              </a:tabLst>
            </a:pPr>
            <a:r>
              <a:rPr lang="fr-FR" sz="1800" b="1" kern="0" dirty="0">
                <a:solidFill>
                  <a:schemeClr val="tx1">
                    <a:alpha val="80000"/>
                  </a:schemeClr>
                </a:solidFill>
                <a:latin typeface="Inter Fallback"/>
                <a:cs typeface="Times New Roman" panose="02020603050405020304" pitchFamily="18" charset="0"/>
              </a:rPr>
              <a:t>Matériel : </a:t>
            </a:r>
            <a:r>
              <a:rPr lang="fr-FR" sz="1800" kern="0" dirty="0">
                <a:solidFill>
                  <a:schemeClr val="tx1">
                    <a:alpha val="80000"/>
                  </a:schemeClr>
                </a:solidFill>
                <a:latin typeface="Inter Fallback"/>
                <a:cs typeface="Times New Roman" panose="02020603050405020304" pitchFamily="18" charset="0"/>
              </a:rPr>
              <a:t>Photos du matériel de la classe et boîtes aux lettres.</a:t>
            </a:r>
          </a:p>
          <a:p>
            <a:pPr marL="0" lvl="1" indent="0">
              <a:lnSpc>
                <a:spcPct val="80000"/>
              </a:lnSpc>
              <a:spcAft>
                <a:spcPts val="600"/>
              </a:spcAft>
              <a:buSzPts val="1000"/>
              <a:buNone/>
              <a:tabLst>
                <a:tab pos="457200" algn="l"/>
              </a:tabLst>
            </a:pPr>
            <a:r>
              <a:rPr lang="fr-FR" sz="1800" b="1" kern="0" dirty="0">
                <a:solidFill>
                  <a:schemeClr val="tx1">
                    <a:alpha val="80000"/>
                  </a:schemeClr>
                </a:solidFill>
                <a:latin typeface="Inter Fallback"/>
                <a:cs typeface="Times New Roman" panose="02020603050405020304" pitchFamily="18" charset="0"/>
              </a:rPr>
              <a:t>Déroulement :</a:t>
            </a:r>
          </a:p>
          <a:p>
            <a:pPr marL="0" lvl="2" indent="0">
              <a:lnSpc>
                <a:spcPct val="80000"/>
              </a:lnSpc>
              <a:spcBef>
                <a:spcPts val="600"/>
              </a:spcBef>
              <a:spcAft>
                <a:spcPts val="600"/>
              </a:spcAft>
              <a:buSzPts val="1000"/>
              <a:buNone/>
              <a:tabLst>
                <a:tab pos="457200" algn="l"/>
              </a:tabLst>
            </a:pPr>
            <a:r>
              <a:rPr lang="fr-FR" sz="1800" b="1" kern="0" dirty="0">
                <a:solidFill>
                  <a:schemeClr val="tx1">
                    <a:alpha val="80000"/>
                  </a:schemeClr>
                </a:solidFill>
                <a:latin typeface="Inter Fallback"/>
                <a:cs typeface="Times New Roman" panose="02020603050405020304" pitchFamily="18" charset="0"/>
              </a:rPr>
              <a:t>Introduction : </a:t>
            </a:r>
            <a:r>
              <a:rPr lang="fr-FR" sz="1800" kern="0" dirty="0">
                <a:solidFill>
                  <a:schemeClr val="tx1">
                    <a:alpha val="80000"/>
                  </a:schemeClr>
                </a:solidFill>
                <a:latin typeface="Inter Fallback"/>
                <a:cs typeface="Times New Roman" panose="02020603050405020304" pitchFamily="18" charset="0"/>
              </a:rPr>
              <a:t>Le professeur explique le jeu du facteur.</a:t>
            </a:r>
          </a:p>
          <a:p>
            <a:pPr marL="0" lvl="2" indent="0">
              <a:lnSpc>
                <a:spcPct val="80000"/>
              </a:lnSpc>
              <a:spcBef>
                <a:spcPts val="300"/>
              </a:spcBef>
              <a:spcAft>
                <a:spcPts val="600"/>
              </a:spcAft>
              <a:buSzPts val="1000"/>
              <a:buNone/>
              <a:tabLst>
                <a:tab pos="457200" algn="l"/>
              </a:tabLst>
            </a:pPr>
            <a:r>
              <a:rPr lang="fr-FR" sz="1800" b="1" kern="0" dirty="0">
                <a:solidFill>
                  <a:schemeClr val="tx1">
                    <a:alpha val="80000"/>
                  </a:schemeClr>
                </a:solidFill>
                <a:latin typeface="Inter Fallback"/>
                <a:cs typeface="Times New Roman" panose="02020603050405020304" pitchFamily="18" charset="0"/>
              </a:rPr>
              <a:t>Mise en activité différenciée des élèves : </a:t>
            </a:r>
            <a:r>
              <a:rPr lang="fr-FR" sz="1800" kern="0" dirty="0">
                <a:solidFill>
                  <a:schemeClr val="tx1">
                    <a:alpha val="80000"/>
                  </a:schemeClr>
                </a:solidFill>
                <a:latin typeface="Inter Fallback"/>
                <a:cs typeface="Times New Roman" panose="02020603050405020304" pitchFamily="18" charset="0"/>
              </a:rPr>
              <a:t>Les élèves postent des enveloppes dans les boîtes aux lettres correspondantes.</a:t>
            </a:r>
          </a:p>
          <a:p>
            <a:pPr marL="0" lvl="2" indent="0">
              <a:lnSpc>
                <a:spcPct val="80000"/>
              </a:lnSpc>
              <a:spcBef>
                <a:spcPts val="300"/>
              </a:spcBef>
              <a:spcAft>
                <a:spcPts val="600"/>
              </a:spcAft>
              <a:buSzPts val="1000"/>
              <a:buNone/>
              <a:tabLst>
                <a:tab pos="457200" algn="l"/>
              </a:tabLst>
            </a:pPr>
            <a:r>
              <a:rPr lang="fr-FR" sz="1800" b="1" kern="0" dirty="0">
                <a:solidFill>
                  <a:schemeClr val="tx1">
                    <a:alpha val="80000"/>
                  </a:schemeClr>
                </a:solidFill>
                <a:latin typeface="Inter Fallback"/>
                <a:cs typeface="Times New Roman" panose="02020603050405020304" pitchFamily="18" charset="0"/>
              </a:rPr>
              <a:t>Institutionnalisation et retour réflexif : </a:t>
            </a:r>
            <a:r>
              <a:rPr lang="fr-FR" sz="1800" kern="0" dirty="0">
                <a:solidFill>
                  <a:schemeClr val="tx1">
                    <a:alpha val="80000"/>
                  </a:schemeClr>
                </a:solidFill>
                <a:latin typeface="Inter Fallback"/>
                <a:cs typeface="Times New Roman" panose="02020603050405020304" pitchFamily="18" charset="0"/>
              </a:rPr>
              <a:t>Le professeur ouvre les boîtes aux lettres pour vérifier et discuter des erreurs.</a:t>
            </a:r>
          </a:p>
          <a:p>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8C1DFA92-87A4-A996-D3D1-EDB3DD1A8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99C9DA03-7E94-9EBA-F83F-5B45BD903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9A5374DF-C3B9-AF86-9891-D77D68341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46586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7540E-66FD-1720-91AC-43166BBA2717}"/>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EFBA974A-1816-C0E3-EE02-17D928EB6B31}"/>
              </a:ext>
            </a:extLst>
          </p:cNvPr>
          <p:cNvSpPr>
            <a:spLocks noGrp="1"/>
          </p:cNvSpPr>
          <p:nvPr>
            <p:ph type="title"/>
          </p:nvPr>
        </p:nvSpPr>
        <p:spPr>
          <a:xfrm>
            <a:off x="838200" y="365125"/>
            <a:ext cx="10515600" cy="1325563"/>
          </a:xfrm>
          <a:solidFill>
            <a:schemeClr val="accent2">
              <a:lumMod val="40000"/>
              <a:lumOff val="60000"/>
            </a:schemeClr>
          </a:solidFill>
        </p:spPr>
        <p:txBody>
          <a:bodyPr anchor="b">
            <a:normAutofit/>
          </a:bodyPr>
          <a:lstStyle/>
          <a:p>
            <a:r>
              <a:rPr lang="fr-FR" sz="2200" b="1" kern="0" dirty="0">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sp>
        <p:nvSpPr>
          <p:cNvPr id="6" name="Espace réservé du contenu 2">
            <a:extLst>
              <a:ext uri="{FF2B5EF4-FFF2-40B4-BE49-F238E27FC236}">
                <a16:creationId xmlns:a16="http://schemas.microsoft.com/office/drawing/2014/main" id="{E39EDDC5-54BE-40D5-D596-76EA17E70E0B}"/>
              </a:ext>
            </a:extLst>
          </p:cNvPr>
          <p:cNvSpPr>
            <a:spLocks noGrp="1"/>
          </p:cNvSpPr>
          <p:nvPr>
            <p:ph idx="1"/>
          </p:nvPr>
        </p:nvSpPr>
        <p:spPr>
          <a:xfrm>
            <a:off x="838200" y="1755286"/>
            <a:ext cx="10515600" cy="4351338"/>
          </a:xfrm>
        </p:spPr>
        <p:txBody>
          <a:bodyPr anchor="t">
            <a:normAutofit fontScale="92500" lnSpcReduction="10000"/>
          </a:bodyPr>
          <a:lstStyle/>
          <a:p>
            <a:pPr>
              <a:buNone/>
            </a:pPr>
            <a:endParaRPr lang="fr-FR" sz="2000" dirty="0">
              <a:solidFill>
                <a:schemeClr val="tx1">
                  <a:alpha val="80000"/>
                </a:schemeClr>
              </a:solidFill>
              <a:effectLst/>
            </a:endParaRPr>
          </a:p>
          <a:p>
            <a:pPr>
              <a:buNone/>
            </a:pPr>
            <a:r>
              <a:rPr lang="fr-FR" sz="2000" b="1" dirty="0">
                <a:solidFill>
                  <a:srgbClr val="000000"/>
                </a:solidFill>
                <a:effectLst/>
                <a:latin typeface="Helvetica" pitchFamily="2" charset="0"/>
              </a:rPr>
              <a:t>Différenciation</a:t>
            </a:r>
          </a:p>
          <a:p>
            <a:pPr>
              <a:buNone/>
            </a:pPr>
            <a:endParaRPr lang="fr-FR" sz="2000" dirty="0">
              <a:solidFill>
                <a:srgbClr val="000000"/>
              </a:solidFill>
              <a:effectLst/>
              <a:latin typeface="Helvetica" pitchFamily="2" charset="0"/>
            </a:endParaRPr>
          </a:p>
          <a:p>
            <a:pPr marL="0" lvl="2" indent="0">
              <a:spcBef>
                <a:spcPts val="600"/>
              </a:spcBef>
              <a:spcAft>
                <a:spcPts val="600"/>
              </a:spcAft>
              <a:buSzPts val="1000"/>
              <a:buNone/>
              <a:tabLst>
                <a:tab pos="457200" algn="l"/>
              </a:tabLst>
            </a:pPr>
            <a:r>
              <a:rPr lang="fr-FR" sz="2100" kern="0" dirty="0">
                <a:solidFill>
                  <a:schemeClr val="tx1">
                    <a:alpha val="80000"/>
                  </a:schemeClr>
                </a:solidFill>
                <a:latin typeface="Inter Fallback"/>
                <a:cs typeface="Times New Roman" panose="02020603050405020304" pitchFamily="18" charset="0"/>
              </a:rPr>
              <a:t>Pour parler, l’enfant doit maitriser son appareil vocal : il doit coordonner les mouvements du</a:t>
            </a:r>
          </a:p>
          <a:p>
            <a:pPr marL="0" lvl="2" indent="0">
              <a:spcBef>
                <a:spcPts val="600"/>
              </a:spcBef>
              <a:spcAft>
                <a:spcPts val="600"/>
              </a:spcAft>
              <a:buSzPts val="1000"/>
              <a:buNone/>
              <a:tabLst>
                <a:tab pos="457200" algn="l"/>
              </a:tabLst>
            </a:pPr>
            <a:r>
              <a:rPr lang="fr-FR" sz="2100" kern="0" dirty="0">
                <a:solidFill>
                  <a:schemeClr val="tx1">
                    <a:alpha val="80000"/>
                  </a:schemeClr>
                </a:solidFill>
                <a:latin typeface="Inter Fallback"/>
                <a:cs typeface="Times New Roman" panose="02020603050405020304" pitchFamily="18" charset="0"/>
              </a:rPr>
              <a:t>larynx, du voile du palais, de la mâchoire, des lèvres, de la langue en synchronisant activités</a:t>
            </a:r>
          </a:p>
          <a:p>
            <a:pPr marL="0" lvl="2" indent="0">
              <a:spcBef>
                <a:spcPts val="600"/>
              </a:spcBef>
              <a:spcAft>
                <a:spcPts val="600"/>
              </a:spcAft>
              <a:buSzPts val="1000"/>
              <a:buNone/>
              <a:tabLst>
                <a:tab pos="457200" algn="l"/>
              </a:tabLst>
            </a:pPr>
            <a:r>
              <a:rPr lang="fr-FR" sz="2100" kern="0" dirty="0">
                <a:solidFill>
                  <a:schemeClr val="tx1">
                    <a:alpha val="80000"/>
                  </a:schemeClr>
                </a:solidFill>
                <a:latin typeface="Inter Fallback"/>
                <a:cs typeface="Times New Roman" panose="02020603050405020304" pitchFamily="18" charset="0"/>
              </a:rPr>
              <a:t>respiratoire et vocale […]. C’est seulement à 5 mois qu’il va maitriser son activité respiratoire et son</a:t>
            </a:r>
          </a:p>
          <a:p>
            <a:pPr marL="0" lvl="2" indent="0">
              <a:spcBef>
                <a:spcPts val="600"/>
              </a:spcBef>
              <a:spcAft>
                <a:spcPts val="600"/>
              </a:spcAft>
              <a:buSzPts val="1000"/>
              <a:buNone/>
              <a:tabLst>
                <a:tab pos="457200" algn="l"/>
              </a:tabLst>
            </a:pPr>
            <a:r>
              <a:rPr lang="fr-FR" sz="2100" kern="0" dirty="0">
                <a:solidFill>
                  <a:schemeClr val="tx1">
                    <a:alpha val="80000"/>
                  </a:schemeClr>
                </a:solidFill>
                <a:latin typeface="Inter Fallback"/>
                <a:cs typeface="Times New Roman" panose="02020603050405020304" pitchFamily="18" charset="0"/>
              </a:rPr>
              <a:t>larynx comme un adulte, puis très progressivement (jusqu’à 5 ou 6 ans) qu’il va contrôler sa langue,</a:t>
            </a:r>
          </a:p>
          <a:p>
            <a:pPr marL="0" lvl="2" indent="0">
              <a:spcBef>
                <a:spcPts val="600"/>
              </a:spcBef>
              <a:spcAft>
                <a:spcPts val="600"/>
              </a:spcAft>
              <a:buSzPts val="1000"/>
              <a:buNone/>
              <a:tabLst>
                <a:tab pos="457200" algn="l"/>
              </a:tabLst>
            </a:pPr>
            <a:r>
              <a:rPr lang="fr-FR" sz="2100" kern="0" dirty="0">
                <a:solidFill>
                  <a:schemeClr val="tx1">
                    <a:alpha val="80000"/>
                  </a:schemeClr>
                </a:solidFill>
                <a:latin typeface="Inter Fallback"/>
                <a:cs typeface="Times New Roman" panose="02020603050405020304" pitchFamily="18" charset="0"/>
              </a:rPr>
              <a:t>son palais, l’ouverture de son pharynx, en synergie avec sa respiration. »</a:t>
            </a:r>
          </a:p>
          <a:p>
            <a:pPr marL="0" lvl="2" indent="0">
              <a:spcBef>
                <a:spcPts val="600"/>
              </a:spcBef>
              <a:spcAft>
                <a:spcPts val="600"/>
              </a:spcAft>
              <a:buSzPts val="1000"/>
              <a:buNone/>
              <a:tabLst>
                <a:tab pos="457200" algn="l"/>
              </a:tabLst>
            </a:pPr>
            <a:r>
              <a:rPr lang="fr-FR" sz="2100" kern="0" dirty="0">
                <a:solidFill>
                  <a:schemeClr val="tx1">
                    <a:alpha val="80000"/>
                  </a:schemeClr>
                </a:solidFill>
                <a:latin typeface="Inter Fallback"/>
                <a:cs typeface="Times New Roman" panose="02020603050405020304" pitchFamily="18" charset="0"/>
              </a:rPr>
              <a:t>Le professeur veille donc à ce que les élèves qui ont des difficultés à prononcer les consonnes</a:t>
            </a:r>
          </a:p>
          <a:p>
            <a:pPr marL="0" lvl="2" indent="0">
              <a:spcBef>
                <a:spcPts val="600"/>
              </a:spcBef>
              <a:spcAft>
                <a:spcPts val="600"/>
              </a:spcAft>
              <a:buSzPts val="1000"/>
              <a:buNone/>
              <a:tabLst>
                <a:tab pos="457200" algn="l"/>
              </a:tabLst>
            </a:pPr>
            <a:r>
              <a:rPr lang="fr-FR" sz="2100" kern="0" dirty="0">
                <a:solidFill>
                  <a:schemeClr val="tx1">
                    <a:alpha val="80000"/>
                  </a:schemeClr>
                </a:solidFill>
                <a:latin typeface="Inter Fallback"/>
                <a:cs typeface="Times New Roman" panose="02020603050405020304" pitchFamily="18" charset="0"/>
              </a:rPr>
              <a:t>travaillées </a:t>
            </a:r>
            <a:r>
              <a:rPr lang="fr-FR" sz="2100" b="1" kern="0" dirty="0">
                <a:solidFill>
                  <a:schemeClr val="tx1">
                    <a:alpha val="80000"/>
                  </a:schemeClr>
                </a:solidFill>
                <a:latin typeface="Inter Fallback"/>
                <a:cs typeface="Times New Roman" panose="02020603050405020304" pitchFamily="18" charset="0"/>
              </a:rPr>
              <a:t>aient davantage d’occasion de vivre ces temps de jeux dirigés par le professeur en petit</a:t>
            </a:r>
          </a:p>
          <a:p>
            <a:pPr marL="0" lvl="2" indent="0">
              <a:spcBef>
                <a:spcPts val="600"/>
              </a:spcBef>
              <a:spcAft>
                <a:spcPts val="600"/>
              </a:spcAft>
              <a:buSzPts val="1000"/>
              <a:buNone/>
              <a:tabLst>
                <a:tab pos="457200" algn="l"/>
              </a:tabLst>
            </a:pPr>
            <a:r>
              <a:rPr lang="fr-FR" sz="2100" b="1" kern="0" dirty="0">
                <a:solidFill>
                  <a:schemeClr val="tx1">
                    <a:alpha val="80000"/>
                  </a:schemeClr>
                </a:solidFill>
                <a:latin typeface="Inter Fallback"/>
                <a:cs typeface="Times New Roman" panose="02020603050405020304" pitchFamily="18" charset="0"/>
              </a:rPr>
              <a:t>groupe voire en relation duelle.</a:t>
            </a:r>
          </a:p>
          <a:p>
            <a:endParaRPr lang="fr-FR" sz="2000" dirty="0">
              <a:solidFill>
                <a:schemeClr val="tx1">
                  <a:alpha val="80000"/>
                </a:schemeClr>
              </a:solidFill>
            </a:endParaRPr>
          </a:p>
        </p:txBody>
      </p:sp>
    </p:spTree>
    <p:extLst>
      <p:ext uri="{BB962C8B-B14F-4D97-AF65-F5344CB8AC3E}">
        <p14:creationId xmlns:p14="http://schemas.microsoft.com/office/powerpoint/2010/main" val="334681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E31D9F-08F1-96DD-0A30-B8043B0D0FA7}"/>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C8F49-34FB-8E96-57D1-FC04DE49E0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E6C650-9862-2D24-A7FB-8D42B6462EBE}"/>
              </a:ext>
            </a:extLst>
          </p:cNvPr>
          <p:cNvSpPr>
            <a:spLocks noGrp="1"/>
          </p:cNvSpPr>
          <p:nvPr>
            <p:ph type="title"/>
          </p:nvPr>
        </p:nvSpPr>
        <p:spPr>
          <a:xfrm>
            <a:off x="541867" y="1007001"/>
            <a:ext cx="10905718" cy="1182927"/>
          </a:xfrm>
          <a:solidFill>
            <a:schemeClr val="accent2">
              <a:lumMod val="40000"/>
              <a:lumOff val="60000"/>
            </a:schemeClr>
          </a:solidFill>
        </p:spPr>
        <p:txBody>
          <a:bodyPr anchor="b">
            <a:normAutofit/>
          </a:bodyPr>
          <a:lstStyle/>
          <a:p>
            <a:r>
              <a:rPr lang="fr-FR" sz="2200" b="1" kern="0" dirty="0">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cxnSp>
        <p:nvCxnSpPr>
          <p:cNvPr id="25" name="Straight Connector 24">
            <a:extLst>
              <a:ext uri="{FF2B5EF4-FFF2-40B4-BE49-F238E27FC236}">
                <a16:creationId xmlns:a16="http://schemas.microsoft.com/office/drawing/2014/main" id="{C15FEB61-15DA-857C-D05C-3F5907A191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1120906F-5EA9-DFD0-200D-0E4FB3737E28}"/>
              </a:ext>
            </a:extLst>
          </p:cNvPr>
          <p:cNvSpPr>
            <a:spLocks noGrp="1"/>
          </p:cNvSpPr>
          <p:nvPr>
            <p:ph idx="1"/>
          </p:nvPr>
        </p:nvSpPr>
        <p:spPr>
          <a:xfrm>
            <a:off x="581753" y="2494722"/>
            <a:ext cx="10382685" cy="3670276"/>
          </a:xfrm>
        </p:spPr>
        <p:txBody>
          <a:bodyPr anchor="t">
            <a:normAutofit/>
          </a:bodyPr>
          <a:lstStyle/>
          <a:p>
            <a:pPr marL="0" indent="0">
              <a:buNone/>
            </a:pPr>
            <a:r>
              <a:rPr lang="fr-FR" sz="2000" b="1" kern="0" dirty="0">
                <a:solidFill>
                  <a:schemeClr val="tx1">
                    <a:alpha val="80000"/>
                  </a:schemeClr>
                </a:solidFill>
                <a:latin typeface="Inter Fallback"/>
                <a:cs typeface="Times New Roman" panose="02020603050405020304" pitchFamily="18" charset="0"/>
              </a:rPr>
              <a:t>Evaluation modalités et exemples</a:t>
            </a:r>
          </a:p>
          <a:p>
            <a:pPr marL="0">
              <a:lnSpc>
                <a:spcPct val="100000"/>
              </a:lnSpc>
              <a:spcBef>
                <a:spcPts val="0"/>
              </a:spcBef>
              <a:buNone/>
            </a:pPr>
            <a:r>
              <a:rPr lang="fr-FR" sz="2000" kern="0" dirty="0">
                <a:solidFill>
                  <a:schemeClr val="tx1">
                    <a:alpha val="80000"/>
                  </a:schemeClr>
                </a:solidFill>
                <a:latin typeface="Inter Fallback"/>
                <a:cs typeface="Times New Roman" panose="02020603050405020304" pitchFamily="18" charset="0"/>
              </a:rPr>
              <a:t>Il ne s’agit pas de concevoir une évaluation spécifique systématique  mais plutôt d’être attentif au quotidien à la manière dont chacun s’exprime et d’écouter les énoncés produits en ayant quelques attendus en mémoire pour repérer les réussites</a:t>
            </a:r>
          </a:p>
          <a:p>
            <a:pPr marL="0" indent="0">
              <a:buNone/>
            </a:pPr>
            <a:endParaRPr lang="fr-FR" sz="2000" dirty="0">
              <a:solidFill>
                <a:schemeClr val="tx1">
                  <a:alpha val="80000"/>
                </a:schemeClr>
              </a:solidFill>
            </a:endParaRPr>
          </a:p>
        </p:txBody>
      </p:sp>
      <p:sp>
        <p:nvSpPr>
          <p:cNvPr id="27" name="Graphic 11">
            <a:extLst>
              <a:ext uri="{FF2B5EF4-FFF2-40B4-BE49-F238E27FC236}">
                <a16:creationId xmlns:a16="http://schemas.microsoft.com/office/drawing/2014/main" id="{B5346423-F78F-4C0E-C558-F58439515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A7031362-C347-2D15-916D-1A953E917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5" name="Image 4" descr="Une image contenant texte, capture d’écran, Police, ligne&#10;&#10;Le contenu généré par l’IA peut être incorrect.">
            <a:extLst>
              <a:ext uri="{FF2B5EF4-FFF2-40B4-BE49-F238E27FC236}">
                <a16:creationId xmlns:a16="http://schemas.microsoft.com/office/drawing/2014/main" id="{6B2283AB-127C-0E00-2683-C43CEC8513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608" y="3691801"/>
            <a:ext cx="8809623" cy="1959638"/>
          </a:xfrm>
          <a:prstGeom prst="rect">
            <a:avLst/>
          </a:prstGeom>
        </p:spPr>
      </p:pic>
    </p:spTree>
    <p:extLst>
      <p:ext uri="{BB962C8B-B14F-4D97-AF65-F5344CB8AC3E}">
        <p14:creationId xmlns:p14="http://schemas.microsoft.com/office/powerpoint/2010/main" val="241080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034F21-D529-B8C2-95F6-C10C71CA5C29}"/>
            </a:ext>
          </a:extLst>
        </p:cNvPr>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Mille">
            <a:extLst>
              <a:ext uri="{FF2B5EF4-FFF2-40B4-BE49-F238E27FC236}">
                <a16:creationId xmlns:a16="http://schemas.microsoft.com/office/drawing/2014/main" id="{F8BBD0B5-F19B-5FD2-D263-89DB78B272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5030" y="1065276"/>
            <a:ext cx="4727448" cy="4727448"/>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0684B5F3-1695-8CCB-C02A-336C283F4DCD}"/>
              </a:ext>
            </a:extLst>
          </p:cNvPr>
          <p:cNvSpPr>
            <a:spLocks noGrp="1"/>
          </p:cNvSpPr>
          <p:nvPr>
            <p:ph type="title"/>
          </p:nvPr>
        </p:nvSpPr>
        <p:spPr>
          <a:xfrm>
            <a:off x="352459" y="379593"/>
            <a:ext cx="9111277" cy="2219784"/>
          </a:xfrm>
        </p:spPr>
        <p:txBody>
          <a:bodyPr anchor="b">
            <a:normAutofit/>
          </a:bodyPr>
          <a:lstStyle/>
          <a:p>
            <a:r>
              <a:rPr lang="fr-FR" sz="3700" b="1" kern="0" dirty="0">
                <a:solidFill>
                  <a:schemeClr val="bg1"/>
                </a:solidFill>
                <a:latin typeface="Inter Fallback"/>
                <a:cs typeface="Times New Roman" panose="02020603050405020304" pitchFamily="18" charset="0"/>
              </a:rPr>
              <a:t>Séquence n°2 : Apprendre le geste d'écriture</a:t>
            </a:r>
            <a:br>
              <a:rPr lang="fr-FR" sz="3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fr-FR" sz="3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3700" dirty="0">
              <a:solidFill>
                <a:schemeClr val="bg1"/>
              </a:solidFill>
            </a:endParaRPr>
          </a:p>
        </p:txBody>
      </p:sp>
      <p:sp>
        <p:nvSpPr>
          <p:cNvPr id="3" name="Espace réservé du contenu 2">
            <a:extLst>
              <a:ext uri="{FF2B5EF4-FFF2-40B4-BE49-F238E27FC236}">
                <a16:creationId xmlns:a16="http://schemas.microsoft.com/office/drawing/2014/main" id="{A4E70AFD-033B-3D70-4287-6EE765F02874}"/>
              </a:ext>
            </a:extLst>
          </p:cNvPr>
          <p:cNvSpPr>
            <a:spLocks noGrp="1"/>
          </p:cNvSpPr>
          <p:nvPr>
            <p:ph idx="1"/>
          </p:nvPr>
        </p:nvSpPr>
        <p:spPr>
          <a:xfrm>
            <a:off x="150921" y="3566809"/>
            <a:ext cx="7267124" cy="3126953"/>
          </a:xfrm>
        </p:spPr>
        <p:txBody>
          <a:bodyPr anchor="ctr">
            <a:normAutofit fontScale="62500" lnSpcReduction="20000"/>
          </a:bodyPr>
          <a:lstStyle/>
          <a:p>
            <a:pPr>
              <a:buNone/>
            </a:pPr>
            <a:endParaRPr lang="fr-FR" sz="700" dirty="0">
              <a:solidFill>
                <a:schemeClr val="tx2"/>
              </a:solidFill>
              <a:effectLst/>
            </a:endParaRPr>
          </a:p>
          <a:p>
            <a:pPr marL="36000">
              <a:lnSpc>
                <a:spcPct val="120000"/>
              </a:lnSpc>
              <a:spcBef>
                <a:spcPts val="0"/>
              </a:spcBef>
              <a:buNone/>
            </a:pPr>
            <a:r>
              <a:rPr lang="fr-FR" sz="2500" b="1" kern="0" dirty="0">
                <a:solidFill>
                  <a:schemeClr val="tx2"/>
                </a:solidFill>
                <a:effectLst/>
                <a:latin typeface="Inter Fallback"/>
                <a:ea typeface="Times New Roman" panose="02020603050405020304" pitchFamily="18" charset="0"/>
                <a:cs typeface="Times New Roman" panose="02020603050405020304" pitchFamily="18" charset="0"/>
              </a:rPr>
              <a:t>Objectifs</a:t>
            </a:r>
            <a:endParaRPr lang="fr-FR" sz="25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20000"/>
              </a:lnSpc>
              <a:spcBef>
                <a:spcPts val="0"/>
              </a:spcBef>
              <a:buSzPts val="1000"/>
              <a:buFont typeface="Symbol" pitchFamily="2" charset="2"/>
              <a:buChar char=""/>
              <a:tabLst>
                <a:tab pos="457200" algn="l"/>
              </a:tabLst>
            </a:pPr>
            <a:r>
              <a:rPr lang="fr-FR" sz="2500" kern="0" dirty="0">
                <a:solidFill>
                  <a:schemeClr val="tx2"/>
                </a:solidFill>
                <a:effectLst/>
                <a:latin typeface="Inter Fallback"/>
                <a:ea typeface="Times New Roman" panose="02020603050405020304" pitchFamily="18" charset="0"/>
                <a:cs typeface="Times New Roman" panose="02020603050405020304" pitchFamily="18" charset="0"/>
              </a:rPr>
              <a:t>Participer aux activités de motricité générale, de motricité fine et aux exercices de graphisme.</a:t>
            </a:r>
            <a:endParaRPr lang="fr-FR" sz="25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20000"/>
              </a:lnSpc>
              <a:spcBef>
                <a:spcPts val="0"/>
              </a:spcBef>
              <a:buSzPts val="1000"/>
              <a:buFont typeface="Symbol" pitchFamily="2" charset="2"/>
              <a:buChar char=""/>
              <a:tabLst>
                <a:tab pos="457200" algn="l"/>
              </a:tabLst>
            </a:pPr>
            <a:r>
              <a:rPr lang="fr-FR" sz="2500" kern="0" dirty="0">
                <a:solidFill>
                  <a:schemeClr val="tx2"/>
                </a:solidFill>
                <a:effectLst/>
                <a:latin typeface="Inter Fallback"/>
                <a:ea typeface="Times New Roman" panose="02020603050405020304" pitchFamily="18" charset="0"/>
                <a:cs typeface="Times New Roman" panose="02020603050405020304" pitchFamily="18" charset="0"/>
              </a:rPr>
              <a:t>Guider son geste par le regard lorsque l'élève trace ou écrit.</a:t>
            </a:r>
            <a:endParaRPr lang="fr-FR" sz="25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20000"/>
              </a:lnSpc>
              <a:spcBef>
                <a:spcPts val="0"/>
              </a:spcBef>
              <a:buSzPts val="1000"/>
              <a:buFont typeface="Symbol" pitchFamily="2" charset="2"/>
              <a:buChar char=""/>
              <a:tabLst>
                <a:tab pos="457200" algn="l"/>
              </a:tabLst>
            </a:pPr>
            <a:r>
              <a:rPr lang="fr-FR" sz="2500" kern="0" dirty="0">
                <a:solidFill>
                  <a:schemeClr val="tx2"/>
                </a:solidFill>
                <a:effectLst/>
                <a:latin typeface="Inter Fallback"/>
                <a:ea typeface="Times New Roman" panose="02020603050405020304" pitchFamily="18" charset="0"/>
                <a:cs typeface="Times New Roman" panose="02020603050405020304" pitchFamily="18" charset="0"/>
              </a:rPr>
              <a:t>Prendre des repères spatiaux sur le support utilisé pour tracer.</a:t>
            </a:r>
            <a:endParaRPr lang="fr-FR" sz="25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36000" lvl="0" indent="-342900">
              <a:lnSpc>
                <a:spcPct val="120000"/>
              </a:lnSpc>
              <a:spcBef>
                <a:spcPts val="0"/>
              </a:spcBef>
              <a:buSzPts val="1000"/>
              <a:buFont typeface="Symbol" pitchFamily="2" charset="2"/>
              <a:buChar char=""/>
              <a:tabLst>
                <a:tab pos="457200" algn="l"/>
              </a:tabLst>
            </a:pPr>
            <a:r>
              <a:rPr lang="fr-FR" sz="2500" kern="0" dirty="0">
                <a:solidFill>
                  <a:schemeClr val="tx2"/>
                </a:solidFill>
                <a:effectLst/>
                <a:latin typeface="Inter Fallback"/>
                <a:ea typeface="Times New Roman" panose="02020603050405020304" pitchFamily="18" charset="0"/>
                <a:cs typeface="Times New Roman" panose="02020603050405020304" pitchFamily="18" charset="0"/>
              </a:rPr>
              <a:t>Explorer, observer différents tracés et verbaliser les gestes nécessaires à leur réalisation.</a:t>
            </a:r>
          </a:p>
          <a:p>
            <a:pPr marL="36000" lvl="0" indent="-342900">
              <a:lnSpc>
                <a:spcPct val="120000"/>
              </a:lnSpc>
              <a:spcBef>
                <a:spcPts val="0"/>
              </a:spcBef>
              <a:buSzPts val="1000"/>
              <a:buFont typeface="Symbol" pitchFamily="2" charset="2"/>
              <a:buChar char=""/>
              <a:tabLst>
                <a:tab pos="457200" algn="l"/>
              </a:tabLst>
            </a:pPr>
            <a:endParaRPr lang="fr-FR" sz="2500" kern="0" dirty="0">
              <a:solidFill>
                <a:schemeClr val="tx2"/>
              </a:solidFill>
              <a:effectLst/>
              <a:latin typeface="Inter Fallback"/>
              <a:ea typeface="Times New Roman" panose="02020603050405020304" pitchFamily="18" charset="0"/>
              <a:cs typeface="Times New Roman" panose="02020603050405020304" pitchFamily="18" charset="0"/>
            </a:endParaRPr>
          </a:p>
          <a:p>
            <a:pPr marL="36000" lvl="0">
              <a:lnSpc>
                <a:spcPct val="120000"/>
              </a:lnSpc>
              <a:spcBef>
                <a:spcPts val="0"/>
              </a:spcBef>
              <a:buSzPts val="1000"/>
              <a:buNone/>
              <a:tabLst>
                <a:tab pos="457200" algn="l"/>
              </a:tabLst>
            </a:pPr>
            <a:r>
              <a:rPr lang="fr-FR" sz="2500" b="1" kern="0" dirty="0">
                <a:solidFill>
                  <a:schemeClr val="tx2"/>
                </a:solidFill>
                <a:latin typeface="Inter Fallback"/>
                <a:cs typeface="Times New Roman" panose="02020603050405020304" pitchFamily="18" charset="0"/>
              </a:rPr>
              <a:t>Compétences motrices, perceptives et cognitives.</a:t>
            </a:r>
          </a:p>
          <a:p>
            <a:pPr marL="36000" lvl="0">
              <a:lnSpc>
                <a:spcPct val="120000"/>
              </a:lnSpc>
              <a:spcBef>
                <a:spcPts val="0"/>
              </a:spcBef>
              <a:buSzPts val="1000"/>
              <a:buNone/>
              <a:tabLst>
                <a:tab pos="457200" algn="l"/>
              </a:tabLst>
            </a:pPr>
            <a:endParaRPr lang="fr-FR" sz="2500" b="1" kern="0" dirty="0">
              <a:solidFill>
                <a:schemeClr val="tx2"/>
              </a:solidFill>
              <a:latin typeface="Inter Fallback"/>
              <a:cs typeface="Times New Roman" panose="02020603050405020304" pitchFamily="18" charset="0"/>
            </a:endParaRPr>
          </a:p>
          <a:p>
            <a:pPr marL="36000">
              <a:lnSpc>
                <a:spcPct val="120000"/>
              </a:lnSpc>
              <a:spcBef>
                <a:spcPts val="0"/>
              </a:spcBef>
              <a:buSzPts val="1000"/>
              <a:buNone/>
              <a:tabLst>
                <a:tab pos="457200" algn="l"/>
              </a:tabLst>
            </a:pPr>
            <a:r>
              <a:rPr lang="fr-FR" sz="2500" b="1" kern="0" dirty="0">
                <a:solidFill>
                  <a:schemeClr val="tx2"/>
                </a:solidFill>
                <a:latin typeface="Inter Fallback"/>
                <a:cs typeface="Times New Roman" panose="02020603050405020304" pitchFamily="18" charset="0"/>
              </a:rPr>
              <a:t>Étapes de découverte, observation, analyse et entraînement.</a:t>
            </a:r>
          </a:p>
          <a:p>
            <a:pPr marL="457200" lvl="1" indent="0">
              <a:spcBef>
                <a:spcPts val="300"/>
              </a:spcBef>
              <a:spcAft>
                <a:spcPts val="600"/>
              </a:spcAft>
              <a:buSzPts val="1000"/>
              <a:buNone/>
              <a:tabLst>
                <a:tab pos="914400" algn="l"/>
              </a:tabLst>
            </a:pPr>
            <a:endParaRPr lang="fr-FR" sz="7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fr-FR" sz="700" dirty="0">
              <a:solidFill>
                <a:schemeClr val="tx2"/>
              </a:solidFill>
            </a:endParaRPr>
          </a:p>
        </p:txBody>
      </p:sp>
    </p:spTree>
    <p:extLst>
      <p:ext uri="{BB962C8B-B14F-4D97-AF65-F5344CB8AC3E}">
        <p14:creationId xmlns:p14="http://schemas.microsoft.com/office/powerpoint/2010/main" val="3717129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0D372-46F5-7287-450B-DA4586C6E756}"/>
              </a:ext>
            </a:extLst>
          </p:cNvPr>
          <p:cNvSpPr>
            <a:spLocks noGrp="1"/>
          </p:cNvSpPr>
          <p:nvPr>
            <p:ph type="title"/>
          </p:nvPr>
        </p:nvSpPr>
        <p:spPr>
          <a:xfrm>
            <a:off x="838200" y="365126"/>
            <a:ext cx="10515600" cy="837142"/>
          </a:xfrm>
        </p:spPr>
        <p:txBody>
          <a:bodyPr>
            <a:normAutofit/>
          </a:bodyPr>
          <a:lstStyle/>
          <a:p>
            <a:r>
              <a:rPr lang="fr-FR" sz="3200" b="1" kern="0" dirty="0">
                <a:solidFill>
                  <a:schemeClr val="accent6">
                    <a:lumMod val="50000"/>
                  </a:schemeClr>
                </a:solidFill>
                <a:latin typeface="Inter Fallback"/>
                <a:cs typeface="Times New Roman" panose="02020603050405020304" pitchFamily="18" charset="0"/>
              </a:rPr>
              <a:t>Séquence n°2 : Apprendre le geste d'écriture</a:t>
            </a:r>
            <a:endParaRPr lang="fr-FR" sz="3200" dirty="0">
              <a:solidFill>
                <a:schemeClr val="accent6">
                  <a:lumMod val="50000"/>
                </a:schemeClr>
              </a:solidFill>
            </a:endParaRPr>
          </a:p>
        </p:txBody>
      </p:sp>
      <p:pic>
        <p:nvPicPr>
          <p:cNvPr id="7" name="Image 6" descr="Une image contenant texte, capture d’écran, Police, conception&#10;&#10;Le contenu généré par l’IA peut être incorrect.">
            <a:extLst>
              <a:ext uri="{FF2B5EF4-FFF2-40B4-BE49-F238E27FC236}">
                <a16:creationId xmlns:a16="http://schemas.microsoft.com/office/drawing/2014/main" id="{C670C7FB-39BC-DEDA-6664-BCA43B34FF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192" y="998484"/>
            <a:ext cx="10858235" cy="5766514"/>
          </a:xfrm>
          <a:prstGeom prst="rect">
            <a:avLst/>
          </a:prstGeom>
        </p:spPr>
      </p:pic>
    </p:spTree>
    <p:extLst>
      <p:ext uri="{BB962C8B-B14F-4D97-AF65-F5344CB8AC3E}">
        <p14:creationId xmlns:p14="http://schemas.microsoft.com/office/powerpoint/2010/main" val="307028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D94C3-F93C-543D-7CA4-EC4C324868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134446-FABF-9F52-9A29-D5ED163026B3}"/>
              </a:ext>
            </a:extLst>
          </p:cNvPr>
          <p:cNvSpPr>
            <a:spLocks noGrp="1"/>
          </p:cNvSpPr>
          <p:nvPr>
            <p:ph type="title"/>
          </p:nvPr>
        </p:nvSpPr>
        <p:spPr>
          <a:xfrm>
            <a:off x="838200" y="365126"/>
            <a:ext cx="10515600" cy="837142"/>
          </a:xfrm>
        </p:spPr>
        <p:txBody>
          <a:bodyPr>
            <a:normAutofit/>
          </a:bodyPr>
          <a:lstStyle/>
          <a:p>
            <a:r>
              <a:rPr lang="fr-FR" sz="3200" b="1" kern="0" dirty="0">
                <a:solidFill>
                  <a:schemeClr val="accent6">
                    <a:lumMod val="50000"/>
                  </a:schemeClr>
                </a:solidFill>
                <a:latin typeface="Inter Fallback"/>
                <a:cs typeface="Times New Roman" panose="02020603050405020304" pitchFamily="18" charset="0"/>
              </a:rPr>
              <a:t>Séquence n°2 : Apprendre le geste d'écriture</a:t>
            </a:r>
            <a:endParaRPr lang="fr-FR" sz="3200" dirty="0">
              <a:solidFill>
                <a:schemeClr val="accent6">
                  <a:lumMod val="50000"/>
                </a:schemeClr>
              </a:solidFill>
            </a:endParaRPr>
          </a:p>
        </p:txBody>
      </p:sp>
      <p:sp>
        <p:nvSpPr>
          <p:cNvPr id="3" name="Espace réservé du contenu 2">
            <a:extLst>
              <a:ext uri="{FF2B5EF4-FFF2-40B4-BE49-F238E27FC236}">
                <a16:creationId xmlns:a16="http://schemas.microsoft.com/office/drawing/2014/main" id="{0CAA0988-0D57-A2AF-8300-653F07E3B31F}"/>
              </a:ext>
            </a:extLst>
          </p:cNvPr>
          <p:cNvSpPr>
            <a:spLocks noGrp="1"/>
          </p:cNvSpPr>
          <p:nvPr>
            <p:ph idx="1"/>
          </p:nvPr>
        </p:nvSpPr>
        <p:spPr>
          <a:xfrm>
            <a:off x="838200" y="1019908"/>
            <a:ext cx="10515600" cy="5157055"/>
          </a:xfrm>
        </p:spPr>
        <p:txBody>
          <a:bodyPr>
            <a:normAutofit fontScale="25000" lnSpcReduction="20000"/>
          </a:bodyPr>
          <a:lstStyle/>
          <a:p>
            <a:pPr>
              <a:buNone/>
            </a:pPr>
            <a:endParaRPr lang="fr-FR" dirty="0">
              <a:solidFill>
                <a:srgbClr val="000000"/>
              </a:solidFill>
              <a:effectLst/>
              <a:latin typeface="Helvetica" pitchFamily="2" charset="0"/>
            </a:endParaRPr>
          </a:p>
          <a:p>
            <a:pPr marL="0">
              <a:lnSpc>
                <a:spcPct val="120000"/>
              </a:lnSpc>
              <a:spcBef>
                <a:spcPts val="0"/>
              </a:spcBef>
              <a:buNone/>
            </a:pPr>
            <a:r>
              <a:rPr lang="fr-FR" sz="7600" b="1" kern="0" dirty="0">
                <a:solidFill>
                  <a:schemeClr val="tx1">
                    <a:alpha val="80000"/>
                  </a:schemeClr>
                </a:solidFill>
                <a:latin typeface="Inter Fallback"/>
                <a:cs typeface="Times New Roman" panose="02020603050405020304" pitchFamily="18" charset="0"/>
              </a:rPr>
              <a:t>Éclairage de la recherche</a:t>
            </a:r>
          </a:p>
          <a:p>
            <a:pPr marL="0">
              <a:lnSpc>
                <a:spcPct val="120000"/>
              </a:lnSpc>
              <a:spcBef>
                <a:spcPts val="0"/>
              </a:spcBef>
              <a:buNone/>
            </a:pPr>
            <a:r>
              <a:rPr lang="fr-FR" sz="7600" kern="0" dirty="0">
                <a:solidFill>
                  <a:schemeClr val="tx1">
                    <a:alpha val="80000"/>
                  </a:schemeClr>
                </a:solidFill>
                <a:latin typeface="Inter Fallback"/>
                <a:cs typeface="Times New Roman" panose="02020603050405020304" pitchFamily="18" charset="0"/>
              </a:rPr>
              <a:t>Selon Florence Bara et Édouard Gentaz, l’enseignement qui prépare au geste d’écriture est transversal : il développe des compétences motrices, perceptives et cognitives :</a:t>
            </a:r>
          </a:p>
          <a:p>
            <a:pPr marL="0">
              <a:lnSpc>
                <a:spcPct val="120000"/>
              </a:lnSpc>
              <a:spcBef>
                <a:spcPts val="0"/>
              </a:spcBef>
              <a:buNone/>
            </a:pPr>
            <a:endParaRPr lang="fr-FR" sz="7600" kern="0" dirty="0">
              <a:solidFill>
                <a:schemeClr val="tx1">
                  <a:alpha val="80000"/>
                </a:schemeClr>
              </a:solidFill>
              <a:latin typeface="Inter Fallback"/>
              <a:cs typeface="Times New Roman" panose="02020603050405020304" pitchFamily="18" charset="0"/>
            </a:endParaRPr>
          </a:p>
          <a:p>
            <a:pPr marL="0">
              <a:lnSpc>
                <a:spcPct val="120000"/>
              </a:lnSpc>
              <a:spcBef>
                <a:spcPts val="0"/>
              </a:spcBef>
              <a:buNone/>
            </a:pPr>
            <a:r>
              <a:rPr lang="fr-FR" sz="6400" b="1" kern="0" dirty="0">
                <a:solidFill>
                  <a:schemeClr val="tx1">
                    <a:alpha val="80000"/>
                  </a:schemeClr>
                </a:solidFill>
                <a:latin typeface="Inter Fallback"/>
                <a:cs typeface="Times New Roman" panose="02020603050405020304" pitchFamily="18" charset="0"/>
              </a:rPr>
              <a:t>Les compétences motrices </a:t>
            </a:r>
            <a:r>
              <a:rPr lang="fr-FR" sz="6400" kern="0" dirty="0">
                <a:solidFill>
                  <a:schemeClr val="tx1">
                    <a:alpha val="80000"/>
                  </a:schemeClr>
                </a:solidFill>
                <a:latin typeface="Inter Fallback"/>
                <a:cs typeface="Times New Roman" panose="02020603050405020304" pitchFamily="18" charset="0"/>
              </a:rPr>
              <a:t>se développent et se renforcent à partir de séances de motricité globale permettant à l’élève de prendre conscience de ses articulations, de séances axées sur la motricité fine permettant à l’élève d’affiner et de préciser sa dextérité, de séances de découvertes et d’expérimentations de différents tracés, dans des directions différentes avec des outils et des formats variés.</a:t>
            </a:r>
          </a:p>
          <a:p>
            <a:pPr marL="0">
              <a:lnSpc>
                <a:spcPct val="120000"/>
              </a:lnSpc>
              <a:spcBef>
                <a:spcPts val="0"/>
              </a:spcBef>
              <a:buNone/>
            </a:pPr>
            <a:r>
              <a:rPr lang="fr-FR" sz="6400" b="1" kern="0" dirty="0">
                <a:solidFill>
                  <a:schemeClr val="tx1">
                    <a:alpha val="80000"/>
                  </a:schemeClr>
                </a:solidFill>
                <a:latin typeface="Inter Fallback"/>
                <a:cs typeface="Times New Roman" panose="02020603050405020304" pitchFamily="18" charset="0"/>
              </a:rPr>
              <a:t>Les compétences perceptives </a:t>
            </a:r>
            <a:r>
              <a:rPr lang="fr-FR" sz="6400" kern="0" dirty="0">
                <a:solidFill>
                  <a:schemeClr val="tx1">
                    <a:alpha val="80000"/>
                  </a:schemeClr>
                </a:solidFill>
                <a:latin typeface="Inter Fallback"/>
                <a:cs typeface="Times New Roman" panose="02020603050405020304" pitchFamily="18" charset="0"/>
              </a:rPr>
              <a:t>se développent et se renforcent au travers d’observations de l’environnement proche, de productions artistiques, de descriptions, de prises de repères spatiaux permettant à l’élève de découvrir que les dessins, graphismes et écrits l’entourent.</a:t>
            </a:r>
          </a:p>
          <a:p>
            <a:pPr marL="0">
              <a:lnSpc>
                <a:spcPct val="120000"/>
              </a:lnSpc>
              <a:spcBef>
                <a:spcPts val="0"/>
              </a:spcBef>
              <a:buNone/>
            </a:pPr>
            <a:r>
              <a:rPr lang="fr-FR" sz="6400" b="1" kern="0" dirty="0">
                <a:solidFill>
                  <a:schemeClr val="tx1">
                    <a:alpha val="80000"/>
                  </a:schemeClr>
                </a:solidFill>
                <a:latin typeface="Inter Fallback"/>
                <a:cs typeface="Times New Roman" panose="02020603050405020304" pitchFamily="18" charset="0"/>
              </a:rPr>
              <a:t>Les compétences cognitives </a:t>
            </a:r>
            <a:r>
              <a:rPr lang="fr-FR" sz="6400" kern="0" dirty="0">
                <a:solidFill>
                  <a:schemeClr val="tx1">
                    <a:alpha val="80000"/>
                  </a:schemeClr>
                </a:solidFill>
                <a:latin typeface="Inter Fallback"/>
                <a:cs typeface="Times New Roman" panose="02020603050405020304" pitchFamily="18" charset="0"/>
              </a:rPr>
              <a:t>: se développent et se renforcent grâce à l’attention sur les tâches à réaliser, la représentation mentale de la forme ou de la lettre à tracer puis du mot à écrire, ainsi que par l’accompagnement du professeur dans l’anticipation et la verbalisation du geste.</a:t>
            </a:r>
          </a:p>
          <a:p>
            <a:pPr marL="0">
              <a:lnSpc>
                <a:spcPct val="120000"/>
              </a:lnSpc>
              <a:spcBef>
                <a:spcPts val="0"/>
              </a:spcBef>
              <a:buNone/>
            </a:pPr>
            <a:endParaRPr lang="fr-FR" sz="6400" kern="0" dirty="0">
              <a:solidFill>
                <a:schemeClr val="tx1">
                  <a:alpha val="80000"/>
                </a:schemeClr>
              </a:solidFill>
              <a:latin typeface="Inter Fallback"/>
              <a:cs typeface="Times New Roman" panose="02020603050405020304" pitchFamily="18" charset="0"/>
            </a:endParaRPr>
          </a:p>
          <a:p>
            <a:pPr marL="0">
              <a:lnSpc>
                <a:spcPct val="120000"/>
              </a:lnSpc>
              <a:spcBef>
                <a:spcPts val="0"/>
              </a:spcBef>
              <a:buNone/>
            </a:pPr>
            <a:r>
              <a:rPr lang="fr-FR" sz="6400" kern="0" dirty="0">
                <a:solidFill>
                  <a:schemeClr val="tx1">
                    <a:alpha val="80000"/>
                  </a:schemeClr>
                </a:solidFill>
                <a:latin typeface="Inter Fallback"/>
                <a:cs typeface="Times New Roman" panose="02020603050405020304" pitchFamily="18" charset="0"/>
              </a:rPr>
              <a:t>La dextérité manuelle fait partie des prérequis de l’écriture. Cette dextérité est la capacité à réaliser des mouvements habiles, précis, dissociés, rapides, utilisant la main et les doigts.</a:t>
            </a:r>
          </a:p>
          <a:p>
            <a:pPr marL="0">
              <a:lnSpc>
                <a:spcPct val="120000"/>
              </a:lnSpc>
              <a:spcBef>
                <a:spcPts val="0"/>
              </a:spcBef>
              <a:buNone/>
            </a:pPr>
            <a:endParaRPr lang="fr-FR" sz="6400" kern="0" dirty="0">
              <a:solidFill>
                <a:schemeClr val="tx1">
                  <a:alpha val="80000"/>
                </a:schemeClr>
              </a:solidFill>
              <a:latin typeface="Inter Fallback"/>
              <a:cs typeface="Times New Roman" panose="02020603050405020304" pitchFamily="18" charset="0"/>
            </a:endParaRPr>
          </a:p>
          <a:p>
            <a:pPr marL="0">
              <a:lnSpc>
                <a:spcPct val="120000"/>
              </a:lnSpc>
              <a:spcBef>
                <a:spcPts val="0"/>
              </a:spcBef>
              <a:buNone/>
            </a:pPr>
            <a:r>
              <a:rPr lang="fr-FR" sz="6400" kern="0" dirty="0">
                <a:solidFill>
                  <a:schemeClr val="tx1">
                    <a:alpha val="80000"/>
                  </a:schemeClr>
                </a:solidFill>
                <a:latin typeface="Inter Fallback"/>
                <a:cs typeface="Times New Roman" panose="02020603050405020304" pitchFamily="18" charset="0"/>
              </a:rPr>
              <a:t>Le dessin, le graphisme et l’écriture sont des activités différentes dans l’intention et la manière de faire. Elles ont néanmoins, des points communs : elles sont de nature grapho-motrice et nécessitent chacune, une bonne tenue du l’outil scripteur.</a:t>
            </a:r>
          </a:p>
          <a:p>
            <a:pPr marL="0">
              <a:lnSpc>
                <a:spcPct val="120000"/>
              </a:lnSpc>
              <a:spcBef>
                <a:spcPts val="0"/>
              </a:spcBef>
            </a:pPr>
            <a:endParaRPr lang="fr-FR" sz="6400" dirty="0">
              <a:solidFill>
                <a:srgbClr val="000000"/>
              </a:solidFill>
              <a:effectLst/>
              <a:latin typeface="Helvetica" pitchFamily="2" charset="0"/>
            </a:endParaRPr>
          </a:p>
          <a:p>
            <a:endParaRPr lang="fr-FR" dirty="0"/>
          </a:p>
        </p:txBody>
      </p:sp>
    </p:spTree>
    <p:extLst>
      <p:ext uri="{BB962C8B-B14F-4D97-AF65-F5344CB8AC3E}">
        <p14:creationId xmlns:p14="http://schemas.microsoft.com/office/powerpoint/2010/main" val="292547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FAF92-5EB8-7BA0-4C35-8B276EBF7BED}"/>
            </a:ext>
          </a:extLst>
        </p:cNvPr>
        <p:cNvGrpSpPr/>
        <p:nvPr/>
      </p:nvGrpSpPr>
      <p:grpSpPr>
        <a:xfrm>
          <a:off x="0" y="0"/>
          <a:ext cx="0" cy="0"/>
          <a:chOff x="0" y="0"/>
          <a:chExt cx="0" cy="0"/>
        </a:xfrm>
      </p:grpSpPr>
      <p:pic>
        <p:nvPicPr>
          <p:cNvPr id="7" name="Image 6" descr="Une image contenant texte, capture d’écran, Police, nombre&#10;&#10;Le contenu généré par l’IA peut être incorrect.">
            <a:extLst>
              <a:ext uri="{FF2B5EF4-FFF2-40B4-BE49-F238E27FC236}">
                <a16:creationId xmlns:a16="http://schemas.microsoft.com/office/drawing/2014/main" id="{B584C837-06BC-3519-FFB6-C3AFFF93DB3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78621" y="887801"/>
            <a:ext cx="8014139" cy="5759994"/>
          </a:xfrm>
          <a:prstGeom prst="rect">
            <a:avLst/>
          </a:prstGeom>
        </p:spPr>
      </p:pic>
      <p:sp>
        <p:nvSpPr>
          <p:cNvPr id="8" name="ZoneTexte 7">
            <a:extLst>
              <a:ext uri="{FF2B5EF4-FFF2-40B4-BE49-F238E27FC236}">
                <a16:creationId xmlns:a16="http://schemas.microsoft.com/office/drawing/2014/main" id="{7EFFD9A2-E5E8-DA59-1A67-C2EA22AAB641}"/>
              </a:ext>
            </a:extLst>
          </p:cNvPr>
          <p:cNvSpPr txBox="1"/>
          <p:nvPr/>
        </p:nvSpPr>
        <p:spPr>
          <a:xfrm>
            <a:off x="630621" y="2967335"/>
            <a:ext cx="2869324" cy="584775"/>
          </a:xfrm>
          <a:prstGeom prst="rect">
            <a:avLst/>
          </a:prstGeom>
          <a:solidFill>
            <a:schemeClr val="accent2">
              <a:lumMod val="20000"/>
              <a:lumOff val="80000"/>
            </a:schemeClr>
          </a:solidFill>
        </p:spPr>
        <p:txBody>
          <a:bodyPr wrap="square" rtlCol="0">
            <a:spAutoFit/>
          </a:bodyPr>
          <a:lstStyle/>
          <a:p>
            <a:pPr algn="ctr"/>
            <a:r>
              <a:rPr lang="fr-FR" sz="1600" b="1" kern="0" dirty="0">
                <a:solidFill>
                  <a:schemeClr val="tx1">
                    <a:alpha val="80000"/>
                  </a:schemeClr>
                </a:solidFill>
                <a:latin typeface="Inter Fallback"/>
                <a:cs typeface="Times New Roman" panose="02020603050405020304" pitchFamily="18" charset="0"/>
              </a:rPr>
              <a:t>Eléments de progression </a:t>
            </a:r>
          </a:p>
          <a:p>
            <a:pPr algn="ctr"/>
            <a:r>
              <a:rPr lang="fr-FR" sz="1600" b="1" kern="0" dirty="0">
                <a:solidFill>
                  <a:schemeClr val="tx1">
                    <a:alpha val="80000"/>
                  </a:schemeClr>
                </a:solidFill>
                <a:latin typeface="Inter Fallback"/>
                <a:cs typeface="Times New Roman" panose="02020603050405020304" pitchFamily="18" charset="0"/>
              </a:rPr>
              <a:t>sur le cycle</a:t>
            </a:r>
          </a:p>
        </p:txBody>
      </p:sp>
      <p:sp>
        <p:nvSpPr>
          <p:cNvPr id="11" name="Titre 1">
            <a:extLst>
              <a:ext uri="{FF2B5EF4-FFF2-40B4-BE49-F238E27FC236}">
                <a16:creationId xmlns:a16="http://schemas.microsoft.com/office/drawing/2014/main" id="{100EDEBA-C299-BF0E-94B4-61DC2F35E873}"/>
              </a:ext>
            </a:extLst>
          </p:cNvPr>
          <p:cNvSpPr txBox="1">
            <a:spLocks/>
          </p:cNvSpPr>
          <p:nvPr/>
        </p:nvSpPr>
        <p:spPr>
          <a:xfrm>
            <a:off x="630621" y="210206"/>
            <a:ext cx="10825655" cy="677596"/>
          </a:xfrm>
          <a:prstGeom prst="rect">
            <a:avLst/>
          </a:prstGeom>
          <a:solidFill>
            <a:schemeClr val="accent2">
              <a:lumMod val="40000"/>
              <a:lumOff val="60000"/>
            </a:schemeClr>
          </a:solidFill>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2400" b="1" kern="0" dirty="0">
              <a:solidFill>
                <a:srgbClr val="000000"/>
              </a:solidFill>
              <a:latin typeface="Inter Fallback"/>
              <a:cs typeface="Times New Roman" panose="02020603050405020304" pitchFamily="18" charset="0"/>
            </a:endParaRPr>
          </a:p>
          <a:p>
            <a:pPr algn="ctr"/>
            <a:r>
              <a:rPr lang="fr-FR" sz="2400" b="1" kern="0" dirty="0">
                <a:solidFill>
                  <a:srgbClr val="000000"/>
                </a:solidFill>
                <a:latin typeface="Inter Fallback"/>
                <a:cs typeface="Times New Roman" panose="02020603050405020304" pitchFamily="18" charset="0"/>
              </a:rPr>
              <a:t>Séquence n°2 : Apprendre le geste d'écriture</a:t>
            </a:r>
            <a:br>
              <a:rPr lang="fr-FR" sz="2400" kern="100" dirty="0">
                <a:latin typeface="Aptos" panose="020B0004020202020204" pitchFamily="34" charset="0"/>
                <a:ea typeface="Aptos" panose="020B0004020202020204" pitchFamily="34" charset="0"/>
                <a:cs typeface="Times New Roman" panose="02020603050405020304" pitchFamily="18" charset="0"/>
              </a:rPr>
            </a:br>
            <a:endParaRPr lang="fr-FR" sz="2200" dirty="0"/>
          </a:p>
        </p:txBody>
      </p:sp>
    </p:spTree>
    <p:extLst>
      <p:ext uri="{BB962C8B-B14F-4D97-AF65-F5344CB8AC3E}">
        <p14:creationId xmlns:p14="http://schemas.microsoft.com/office/powerpoint/2010/main" val="148325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9E3B2-F6AF-B6C7-BEC2-582FF42ADE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366A013-B706-A003-B10B-107E05392DE6}"/>
              </a:ext>
            </a:extLst>
          </p:cNvPr>
          <p:cNvSpPr>
            <a:spLocks noGrp="1"/>
          </p:cNvSpPr>
          <p:nvPr>
            <p:ph type="title"/>
          </p:nvPr>
        </p:nvSpPr>
        <p:spPr>
          <a:xfrm>
            <a:off x="558800" y="280275"/>
            <a:ext cx="11074399" cy="862725"/>
          </a:xfrm>
        </p:spPr>
        <p:txBody>
          <a:bodyPr>
            <a:normAutofit/>
          </a:bodyPr>
          <a:lstStyle/>
          <a:p>
            <a:r>
              <a:rPr lang="fr-FR" sz="3200" b="1" kern="0" dirty="0">
                <a:solidFill>
                  <a:schemeClr val="accent6">
                    <a:lumMod val="50000"/>
                  </a:schemeClr>
                </a:solidFill>
                <a:latin typeface="Inter Fallback"/>
                <a:cs typeface="Times New Roman" panose="02020603050405020304" pitchFamily="18" charset="0"/>
              </a:rPr>
              <a:t>Séquence n°2 : Apprendre le geste d'écriture</a:t>
            </a:r>
            <a:endParaRPr lang="fr-FR" sz="3200" dirty="0">
              <a:solidFill>
                <a:schemeClr val="accent6">
                  <a:lumMod val="50000"/>
                </a:schemeClr>
              </a:solidFill>
            </a:endParaRPr>
          </a:p>
        </p:txBody>
      </p:sp>
      <p:sp>
        <p:nvSpPr>
          <p:cNvPr id="5" name="ZoneTexte 4">
            <a:extLst>
              <a:ext uri="{FF2B5EF4-FFF2-40B4-BE49-F238E27FC236}">
                <a16:creationId xmlns:a16="http://schemas.microsoft.com/office/drawing/2014/main" id="{AAAD8588-0E84-0FC2-4935-C822E3356466}"/>
              </a:ext>
            </a:extLst>
          </p:cNvPr>
          <p:cNvSpPr txBox="1"/>
          <p:nvPr/>
        </p:nvSpPr>
        <p:spPr>
          <a:xfrm>
            <a:off x="558799" y="1143000"/>
            <a:ext cx="11074399" cy="923330"/>
          </a:xfrm>
          <a:prstGeom prst="rect">
            <a:avLst/>
          </a:prstGeom>
          <a:noFill/>
        </p:spPr>
        <p:txBody>
          <a:bodyPr wrap="square">
            <a:spAutoFit/>
          </a:bodyPr>
          <a:lstStyle/>
          <a:p>
            <a:pPr>
              <a:buNone/>
            </a:pPr>
            <a:r>
              <a:rPr lang="fr-FR" dirty="0">
                <a:solidFill>
                  <a:srgbClr val="000000"/>
                </a:solidFill>
                <a:effectLst/>
                <a:latin typeface="Helvetica" pitchFamily="2" charset="0"/>
              </a:rPr>
              <a:t>L’enseignement du geste d’écriture est </a:t>
            </a:r>
            <a:r>
              <a:rPr lang="fr-FR" b="1" dirty="0">
                <a:solidFill>
                  <a:srgbClr val="000000"/>
                </a:solidFill>
                <a:effectLst/>
                <a:latin typeface="Helvetica" pitchFamily="2" charset="0"/>
              </a:rPr>
              <a:t>structuré</a:t>
            </a:r>
            <a:r>
              <a:rPr lang="fr-FR" dirty="0">
                <a:solidFill>
                  <a:srgbClr val="000000"/>
                </a:solidFill>
                <a:effectLst/>
                <a:latin typeface="Helvetica" pitchFamily="2" charset="0"/>
              </a:rPr>
              <a:t>, </a:t>
            </a:r>
            <a:r>
              <a:rPr lang="fr-FR" b="1" dirty="0">
                <a:solidFill>
                  <a:srgbClr val="000000"/>
                </a:solidFill>
                <a:effectLst/>
                <a:latin typeface="Helvetica" pitchFamily="2" charset="0"/>
              </a:rPr>
              <a:t>planifié et programmé dans l’emploi du temps </a:t>
            </a:r>
            <a:r>
              <a:rPr lang="fr-FR" dirty="0">
                <a:solidFill>
                  <a:srgbClr val="000000"/>
                </a:solidFill>
                <a:effectLst/>
                <a:latin typeface="Helvetica" pitchFamily="2" charset="0"/>
              </a:rPr>
              <a:t>dès l’entrée à l’école maternelle selon les étapes suivantes : </a:t>
            </a:r>
          </a:p>
          <a:p>
            <a:pPr algn="ctr">
              <a:buNone/>
            </a:pPr>
            <a:r>
              <a:rPr lang="fr-FR" dirty="0">
                <a:solidFill>
                  <a:srgbClr val="000000"/>
                </a:solidFill>
                <a:effectLst/>
                <a:latin typeface="Helvetica" pitchFamily="2" charset="0"/>
              </a:rPr>
              <a:t>Découvrir/ Observer – Analyser /S’entrainer – transférer</a:t>
            </a:r>
          </a:p>
        </p:txBody>
      </p:sp>
      <p:sp>
        <p:nvSpPr>
          <p:cNvPr id="6" name="ZoneTexte 5">
            <a:extLst>
              <a:ext uri="{FF2B5EF4-FFF2-40B4-BE49-F238E27FC236}">
                <a16:creationId xmlns:a16="http://schemas.microsoft.com/office/drawing/2014/main" id="{DE07F6AA-E1FD-5505-3BC6-72CB0CD6A6CB}"/>
              </a:ext>
            </a:extLst>
          </p:cNvPr>
          <p:cNvSpPr txBox="1"/>
          <p:nvPr/>
        </p:nvSpPr>
        <p:spPr>
          <a:xfrm>
            <a:off x="2514601" y="2134161"/>
            <a:ext cx="6005190" cy="646331"/>
          </a:xfrm>
          <a:prstGeom prst="rect">
            <a:avLst/>
          </a:prstGeom>
          <a:noFill/>
        </p:spPr>
        <p:txBody>
          <a:bodyPr wrap="square" rtlCol="0">
            <a:spAutoFit/>
          </a:bodyPr>
          <a:lstStyle/>
          <a:p>
            <a:pPr algn="ctr"/>
            <a:r>
              <a:rPr lang="fr-FR" b="1" dirty="0"/>
              <a:t>Progressivité à l’intérieur d’une séquence</a:t>
            </a:r>
          </a:p>
          <a:p>
            <a:pPr algn="ctr"/>
            <a:r>
              <a:rPr lang="fr-FR" b="1" dirty="0"/>
              <a:t>Rôle et objectifs du professeur lors de chaque étape</a:t>
            </a:r>
            <a:endParaRPr lang="en-US" dirty="0"/>
          </a:p>
        </p:txBody>
      </p:sp>
      <p:graphicFrame>
        <p:nvGraphicFramePr>
          <p:cNvPr id="10" name="ZoneTexte 7">
            <a:extLst>
              <a:ext uri="{FF2B5EF4-FFF2-40B4-BE49-F238E27FC236}">
                <a16:creationId xmlns:a16="http://schemas.microsoft.com/office/drawing/2014/main" id="{FA7474BE-0CD0-E5CC-5920-F32D4143F780}"/>
              </a:ext>
            </a:extLst>
          </p:cNvPr>
          <p:cNvGraphicFramePr/>
          <p:nvPr>
            <p:extLst>
              <p:ext uri="{D42A27DB-BD31-4B8C-83A1-F6EECF244321}">
                <p14:modId xmlns:p14="http://schemas.microsoft.com/office/powerpoint/2010/main" val="2126579116"/>
              </p:ext>
            </p:extLst>
          </p:nvPr>
        </p:nvGraphicFramePr>
        <p:xfrm>
          <a:off x="782515" y="2890282"/>
          <a:ext cx="10269416" cy="320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81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0C3530-1348-39B9-0187-B355DAEFA48B}"/>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4289089-329A-97E7-A84A-BA5A445E7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5E06D47-B182-F0D2-E3DC-AF9772C77D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7509C48-B60A-D9DE-25A6-008D09427099}"/>
              </a:ext>
            </a:extLst>
          </p:cNvPr>
          <p:cNvSpPr>
            <a:spLocks noGrp="1"/>
          </p:cNvSpPr>
          <p:nvPr>
            <p:ph idx="1"/>
          </p:nvPr>
        </p:nvSpPr>
        <p:spPr>
          <a:xfrm>
            <a:off x="528023" y="2135182"/>
            <a:ext cx="7248815" cy="4038608"/>
          </a:xfrm>
        </p:spPr>
        <p:txBody>
          <a:bodyPr anchor="t">
            <a:normAutofit/>
          </a:bodyPr>
          <a:lstStyle/>
          <a:p>
            <a:pPr marL="0" lvl="0" indent="0" algn="ctr">
              <a:buNone/>
              <a:tabLst>
                <a:tab pos="457200" algn="l"/>
              </a:tabLst>
            </a:pPr>
            <a:r>
              <a:rPr lang="fr-FR" sz="2300" b="1" u="sng" kern="0" dirty="0">
                <a:solidFill>
                  <a:srgbClr val="000000"/>
                </a:solidFill>
                <a:effectLst/>
                <a:latin typeface="Inter Fallback"/>
                <a:ea typeface="Times New Roman" panose="02020603050405020304" pitchFamily="18" charset="0"/>
                <a:cs typeface="Times New Roman" panose="02020603050405020304" pitchFamily="18" charset="0"/>
              </a:rPr>
              <a:t>Compétences motrices</a:t>
            </a:r>
            <a:endParaRPr lang="fr-FR" sz="2000" b="1" u="sng" kern="0" dirty="0">
              <a:solidFill>
                <a:srgbClr val="000000"/>
              </a:solidFill>
              <a:latin typeface="Inter Fallback"/>
              <a:ea typeface="Times New Roman" panose="02020603050405020304" pitchFamily="18" charset="0"/>
              <a:cs typeface="Times New Roman" panose="02020603050405020304" pitchFamily="18" charset="0"/>
            </a:endParaRPr>
          </a:p>
          <a:p>
            <a:pPr marL="0" lvl="0" indent="0">
              <a:buNone/>
              <a:tabLst>
                <a:tab pos="457200" algn="l"/>
              </a:tabLst>
            </a:pPr>
            <a:r>
              <a:rPr lang="fr-FR" sz="16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p>
          <a:p>
            <a:pPr marL="0" lvl="0" indent="0">
              <a:buNone/>
              <a:tabLst>
                <a:tab pos="4572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a:t>
            </a:r>
            <a:r>
              <a:rPr lang="fr-FR" sz="2100" b="1" kern="0" dirty="0">
                <a:solidFill>
                  <a:schemeClr val="tx1">
                    <a:alpha val="80000"/>
                  </a:schemeClr>
                </a:solidFill>
                <a:latin typeface="Inter Fallback"/>
                <a:cs typeface="Times New Roman" panose="02020603050405020304" pitchFamily="18" charset="0"/>
              </a:rPr>
              <a:t>Découverte et exploration </a:t>
            </a:r>
            <a:r>
              <a:rPr lang="fr-FR" sz="2100" kern="0" dirty="0">
                <a:solidFill>
                  <a:schemeClr val="tx1">
                    <a:alpha val="80000"/>
                  </a:schemeClr>
                </a:solidFill>
                <a:latin typeface="Inter Fallback"/>
                <a:cs typeface="Times New Roman" panose="02020603050405020304" pitchFamily="18" charset="0"/>
              </a:rPr>
              <a:t>: Découverte par le corps </a:t>
            </a:r>
            <a:r>
              <a:rPr lang="fr-FR" sz="2100" i="1" kern="0" dirty="0">
                <a:solidFill>
                  <a:schemeClr val="accent4">
                    <a:alpha val="80000"/>
                  </a:schemeClr>
                </a:solidFill>
                <a:latin typeface="Inter Fallback"/>
                <a:cs typeface="Times New Roman" panose="02020603050405020304" pitchFamily="18" charset="0"/>
              </a:rPr>
              <a:t>(Séances quotidiennes de 20 minutes, le matin) </a:t>
            </a:r>
            <a:r>
              <a:rPr lang="fr-FR" sz="2100" kern="0" dirty="0">
                <a:solidFill>
                  <a:schemeClr val="tx1">
                    <a:alpha val="80000"/>
                  </a:schemeClr>
                </a:solidFill>
                <a:latin typeface="Inter Fallback"/>
                <a:cs typeface="Times New Roman" panose="02020603050405020304" pitchFamily="18" charset="0"/>
              </a:rPr>
              <a:t>et exploration libre des outils </a:t>
            </a:r>
            <a:r>
              <a:rPr lang="fr-FR" sz="2100" i="1" kern="0" dirty="0">
                <a:solidFill>
                  <a:schemeClr val="accent4">
                    <a:alpha val="80000"/>
                  </a:schemeClr>
                </a:solidFill>
                <a:latin typeface="Inter Fallback"/>
                <a:cs typeface="Times New Roman" panose="02020603050405020304" pitchFamily="18" charset="0"/>
              </a:rPr>
              <a:t>(Séances quotidiennes de 15 minutes, l’après-midi, après le temps de sieste)</a:t>
            </a:r>
          </a:p>
          <a:p>
            <a:pPr marL="0" lvl="0" indent="0">
              <a:buNone/>
              <a:tabLst>
                <a:tab pos="457200" algn="l"/>
              </a:tabLst>
            </a:pPr>
            <a:r>
              <a:rPr lang="fr-FR" sz="2100" kern="0" dirty="0">
                <a:solidFill>
                  <a:schemeClr val="tx1">
                    <a:alpha val="80000"/>
                  </a:schemeClr>
                </a:solidFill>
                <a:latin typeface="Inter Fallback"/>
                <a:cs typeface="Times New Roman" panose="02020603050405020304" pitchFamily="18" charset="0"/>
              </a:rPr>
              <a:t>-</a:t>
            </a:r>
            <a:r>
              <a:rPr lang="fr-FR" sz="2100" b="1" kern="0" dirty="0">
                <a:solidFill>
                  <a:schemeClr val="tx1">
                    <a:alpha val="80000"/>
                  </a:schemeClr>
                </a:solidFill>
                <a:latin typeface="Inter Fallback"/>
                <a:cs typeface="Times New Roman" panose="02020603050405020304" pitchFamily="18" charset="0"/>
              </a:rPr>
              <a:t>Observer, décrire, analyser </a:t>
            </a:r>
            <a:r>
              <a:rPr lang="fr-FR" sz="2100" kern="0" dirty="0">
                <a:solidFill>
                  <a:schemeClr val="tx1">
                    <a:alpha val="80000"/>
                  </a:schemeClr>
                </a:solidFill>
                <a:latin typeface="Inter Fallback"/>
                <a:cs typeface="Times New Roman" panose="02020603050405020304" pitchFamily="18" charset="0"/>
              </a:rPr>
              <a:t>: Apprendre à coordonner le regard et le geste. </a:t>
            </a:r>
            <a:r>
              <a:rPr lang="fr-FR" sz="2100" i="1" kern="0" dirty="0">
                <a:solidFill>
                  <a:schemeClr val="accent4">
                    <a:alpha val="80000"/>
                  </a:schemeClr>
                </a:solidFill>
                <a:latin typeface="Inter Fallback"/>
                <a:cs typeface="Times New Roman" panose="02020603050405020304" pitchFamily="18" charset="0"/>
              </a:rPr>
              <a:t>(Séances quotidiennes de 15 minutes, le matin)</a:t>
            </a:r>
          </a:p>
          <a:p>
            <a:pPr marL="0" indent="0">
              <a:lnSpc>
                <a:spcPct val="100000"/>
              </a:lnSpc>
              <a:buNone/>
              <a:tabLst>
                <a:tab pos="457200" algn="l"/>
              </a:tabLst>
            </a:pPr>
            <a:r>
              <a:rPr lang="fr-FR" sz="2100" kern="0" dirty="0">
                <a:solidFill>
                  <a:schemeClr val="tx1">
                    <a:alpha val="80000"/>
                  </a:schemeClr>
                </a:solidFill>
                <a:latin typeface="Inter Fallback"/>
                <a:cs typeface="Times New Roman" panose="02020603050405020304" pitchFamily="18" charset="0"/>
              </a:rPr>
              <a:t>-</a:t>
            </a:r>
            <a:r>
              <a:rPr lang="fr-FR" sz="2100" b="1" kern="0" dirty="0">
                <a:solidFill>
                  <a:schemeClr val="tx1">
                    <a:alpha val="80000"/>
                  </a:schemeClr>
                </a:solidFill>
                <a:latin typeface="Inter Fallback"/>
                <a:cs typeface="Times New Roman" panose="02020603050405020304" pitchFamily="18" charset="0"/>
              </a:rPr>
              <a:t>S'entraîner, réinvestir, transférer </a:t>
            </a:r>
            <a:r>
              <a:rPr lang="fr-FR" sz="2100" kern="0" dirty="0">
                <a:solidFill>
                  <a:schemeClr val="tx1">
                    <a:alpha val="80000"/>
                  </a:schemeClr>
                </a:solidFill>
                <a:latin typeface="Inter Fallback"/>
                <a:cs typeface="Times New Roman" panose="02020603050405020304" pitchFamily="18" charset="0"/>
              </a:rPr>
              <a:t>: Développer la motricité fine avec des activités comme la pâte à modeler et les jeux de doigts. </a:t>
            </a:r>
            <a:r>
              <a:rPr lang="fr-FR" sz="2100" i="1" kern="0" dirty="0">
                <a:solidFill>
                  <a:schemeClr val="accent4">
                    <a:alpha val="80000"/>
                  </a:schemeClr>
                </a:solidFill>
                <a:latin typeface="Inter Fallback"/>
                <a:cs typeface="Times New Roman" panose="02020603050405020304" pitchFamily="18" charset="0"/>
              </a:rPr>
              <a:t>(Séances quotidiennes de 15 minutes, le matin)</a:t>
            </a:r>
          </a:p>
          <a:p>
            <a:pPr marL="0" lvl="0" indent="0">
              <a:buNone/>
              <a:tabLst>
                <a:tab pos="457200" algn="l"/>
              </a:tabLst>
            </a:pPr>
            <a:endParaRPr lang="fr-FR" dirty="0">
              <a:solidFill>
                <a:srgbClr val="000000"/>
              </a:solidFill>
              <a:effectLst/>
              <a:latin typeface="Helvetica" pitchFamily="2" charset="0"/>
            </a:endParaRPr>
          </a:p>
          <a:p>
            <a:pPr marL="1143000" lvl="2" indent="-228600">
              <a:spcBef>
                <a:spcPts val="300"/>
              </a:spcBef>
              <a:spcAft>
                <a:spcPts val="600"/>
              </a:spcAft>
              <a:buSzPts val="1000"/>
              <a:buFont typeface="Symbol" pitchFamily="2" charset="2"/>
              <a:buChar char=""/>
              <a:tabLst>
                <a:tab pos="1371600" algn="l"/>
              </a:tabLst>
            </a:pP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2BB6297E-F43E-2C3C-CA41-AFCA2E07DD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5B6B5092-C22A-0CBC-A044-A7B1BAC24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8BFF9377-4F0C-8127-C1AF-5A6775F2F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4" name="Titre 1">
            <a:extLst>
              <a:ext uri="{FF2B5EF4-FFF2-40B4-BE49-F238E27FC236}">
                <a16:creationId xmlns:a16="http://schemas.microsoft.com/office/drawing/2014/main" id="{84237AFF-1445-7EA2-742A-97BA62667682}"/>
              </a:ext>
            </a:extLst>
          </p:cNvPr>
          <p:cNvSpPr txBox="1">
            <a:spLocks/>
          </p:cNvSpPr>
          <p:nvPr/>
        </p:nvSpPr>
        <p:spPr>
          <a:xfrm>
            <a:off x="528023" y="879363"/>
            <a:ext cx="7524565" cy="1182927"/>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800" b="1" kern="0" dirty="0">
                <a:solidFill>
                  <a:srgbClr val="000000"/>
                </a:solidFill>
                <a:latin typeface="Inter Fallback"/>
                <a:cs typeface="Times New Roman" panose="02020603050405020304" pitchFamily="18" charset="0"/>
              </a:rPr>
              <a:t>Séquence n°2 : </a:t>
            </a:r>
            <a:r>
              <a:rPr lang="fr-FR" sz="2000" b="1" kern="0" dirty="0">
                <a:solidFill>
                  <a:srgbClr val="000000"/>
                </a:solidFill>
                <a:latin typeface="Inter Fallback"/>
                <a:cs typeface="Times New Roman" panose="02020603050405020304" pitchFamily="18" charset="0"/>
              </a:rPr>
              <a:t>Apprendre</a:t>
            </a:r>
            <a:r>
              <a:rPr lang="fr-FR" sz="1800" b="1" kern="0" dirty="0">
                <a:solidFill>
                  <a:srgbClr val="000000"/>
                </a:solidFill>
                <a:latin typeface="Inter Fallback"/>
                <a:cs typeface="Times New Roman" panose="02020603050405020304" pitchFamily="18" charset="0"/>
              </a:rPr>
              <a:t> le geste d'écriture</a:t>
            </a:r>
            <a:br>
              <a:rPr lang="fr-FR" sz="1800" kern="100" dirty="0">
                <a:latin typeface="Aptos" panose="020B0004020202020204" pitchFamily="34" charset="0"/>
                <a:ea typeface="Aptos" panose="020B0004020202020204" pitchFamily="34" charset="0"/>
                <a:cs typeface="Times New Roman" panose="02020603050405020304" pitchFamily="18" charset="0"/>
              </a:rPr>
            </a:br>
            <a:r>
              <a:rPr lang="fr-FR" sz="1600" b="1" kern="0" dirty="0">
                <a:solidFill>
                  <a:srgbClr val="000000"/>
                </a:solidFill>
                <a:latin typeface="Inter Fallback"/>
                <a:cs typeface="Times New Roman" panose="02020603050405020304" pitchFamily="18" charset="0"/>
              </a:rPr>
              <a:t>Structure de la Séquence</a:t>
            </a:r>
            <a:br>
              <a:rPr lang="fr-FR" sz="2200" kern="100" dirty="0">
                <a:latin typeface="Aptos" panose="020B0004020202020204" pitchFamily="34" charset="0"/>
                <a:ea typeface="Aptos" panose="020B0004020202020204" pitchFamily="34" charset="0"/>
                <a:cs typeface="Times New Roman" panose="02020603050405020304" pitchFamily="18" charset="0"/>
              </a:rPr>
            </a:br>
            <a:endParaRPr lang="fr-FR" sz="2200" dirty="0"/>
          </a:p>
        </p:txBody>
      </p:sp>
    </p:spTree>
    <p:extLst>
      <p:ext uri="{BB962C8B-B14F-4D97-AF65-F5344CB8AC3E}">
        <p14:creationId xmlns:p14="http://schemas.microsoft.com/office/powerpoint/2010/main" val="185532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10524F-0CBA-7EE3-D409-7DB14813DBE7}"/>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1B8004F-5DDC-E36F-AE14-E804B4C18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3DEB7E5E-AAB9-4E87-9BB3-ACCD8DB02A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EB97CF35-1EEF-DE1A-CE68-B11C2749730A}"/>
              </a:ext>
            </a:extLst>
          </p:cNvPr>
          <p:cNvSpPr>
            <a:spLocks noGrp="1"/>
          </p:cNvSpPr>
          <p:nvPr>
            <p:ph idx="1"/>
          </p:nvPr>
        </p:nvSpPr>
        <p:spPr>
          <a:xfrm>
            <a:off x="528023" y="2523369"/>
            <a:ext cx="7248815" cy="3670276"/>
          </a:xfrm>
        </p:spPr>
        <p:txBody>
          <a:bodyPr anchor="t">
            <a:normAutofit fontScale="92500" lnSpcReduction="20000"/>
          </a:bodyPr>
          <a:lstStyle/>
          <a:p>
            <a:pPr marL="0" indent="0" algn="ctr">
              <a:lnSpc>
                <a:spcPct val="110000"/>
              </a:lnSpc>
              <a:buNone/>
              <a:tabLst>
                <a:tab pos="457200" algn="l"/>
              </a:tabLst>
            </a:pPr>
            <a:r>
              <a:rPr lang="fr-FR" sz="2700" b="1" u="sng" kern="0" dirty="0">
                <a:solidFill>
                  <a:srgbClr val="000000"/>
                </a:solidFill>
                <a:latin typeface="Inter Fallback"/>
                <a:cs typeface="Times New Roman" panose="02020603050405020304" pitchFamily="18" charset="0"/>
              </a:rPr>
              <a:t>Compétences perceptives</a:t>
            </a:r>
            <a:endParaRPr lang="fr-FR" sz="2100" b="1" u="sng"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buNone/>
              <a:tabLst>
                <a:tab pos="457200" algn="l"/>
              </a:tabLst>
            </a:pPr>
            <a:r>
              <a:rPr lang="fr-FR" sz="19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p>
          <a:p>
            <a:pPr marL="0" indent="0">
              <a:buNone/>
              <a:tabLst>
                <a:tab pos="457200" algn="l"/>
              </a:tabLst>
            </a:pPr>
            <a:r>
              <a:rPr lang="fr-FR" sz="2700" b="1" kern="0" dirty="0">
                <a:solidFill>
                  <a:schemeClr val="tx1">
                    <a:alpha val="80000"/>
                  </a:schemeClr>
                </a:solidFill>
                <a:latin typeface="Inter Fallback"/>
                <a:cs typeface="Times New Roman" panose="02020603050405020304" pitchFamily="18" charset="0"/>
              </a:rPr>
              <a:t>-Découverte et identification des repères spatiaux : </a:t>
            </a:r>
            <a:r>
              <a:rPr lang="fr-FR" sz="2700" kern="0" dirty="0">
                <a:solidFill>
                  <a:schemeClr val="tx1">
                    <a:alpha val="80000"/>
                  </a:schemeClr>
                </a:solidFill>
                <a:latin typeface="Inter Fallback"/>
                <a:cs typeface="Times New Roman" panose="02020603050405020304" pitchFamily="18" charset="0"/>
              </a:rPr>
              <a:t>Faire observer l'environnement et utiliser un album de littérature de jeunesse</a:t>
            </a:r>
            <a:r>
              <a:rPr lang="fr-FR" sz="2700" b="1" kern="0" dirty="0">
                <a:solidFill>
                  <a:schemeClr val="tx1">
                    <a:alpha val="80000"/>
                  </a:schemeClr>
                </a:solidFill>
                <a:latin typeface="Inter Fallback"/>
                <a:cs typeface="Times New Roman" panose="02020603050405020304" pitchFamily="18" charset="0"/>
              </a:rPr>
              <a:t>. </a:t>
            </a:r>
            <a:r>
              <a:rPr lang="fr-FR" sz="2500" i="1" kern="0" dirty="0">
                <a:solidFill>
                  <a:schemeClr val="accent4">
                    <a:alpha val="80000"/>
                  </a:schemeClr>
                </a:solidFill>
                <a:latin typeface="Inter Fallback"/>
                <a:cs typeface="Times New Roman" panose="02020603050405020304" pitchFamily="18" charset="0"/>
              </a:rPr>
              <a:t>(Deux séances de 15 minutes par semaine, le matin)</a:t>
            </a:r>
          </a:p>
          <a:p>
            <a:pPr marL="0" indent="0">
              <a:buNone/>
              <a:tabLst>
                <a:tab pos="457200" algn="l"/>
              </a:tabLst>
            </a:pPr>
            <a:r>
              <a:rPr lang="fr-FR" sz="2700" b="1" kern="0" dirty="0">
                <a:solidFill>
                  <a:schemeClr val="tx1">
                    <a:alpha val="80000"/>
                  </a:schemeClr>
                </a:solidFill>
                <a:latin typeface="Inter Fallback"/>
                <a:cs typeface="Times New Roman" panose="02020603050405020304" pitchFamily="18" charset="0"/>
              </a:rPr>
              <a:t>-Observer, décrire, analyser : </a:t>
            </a:r>
            <a:r>
              <a:rPr lang="fr-FR" sz="2700" kern="0" dirty="0">
                <a:solidFill>
                  <a:schemeClr val="tx1">
                    <a:alpha val="80000"/>
                  </a:schemeClr>
                </a:solidFill>
                <a:latin typeface="Inter Fallback"/>
                <a:cs typeface="Times New Roman" panose="02020603050405020304" pitchFamily="18" charset="0"/>
              </a:rPr>
              <a:t>Construire des repères spatiaux et remplir une surface. </a:t>
            </a:r>
            <a:r>
              <a:rPr lang="fr-FR" sz="2500" i="1" kern="0" dirty="0">
                <a:solidFill>
                  <a:schemeClr val="accent4">
                    <a:alpha val="80000"/>
                  </a:schemeClr>
                </a:solidFill>
                <a:latin typeface="Inter Fallback"/>
                <a:cs typeface="Times New Roman" panose="02020603050405020304" pitchFamily="18" charset="0"/>
              </a:rPr>
              <a:t>(Deux séances de 15 minutes par semaine, le matin)</a:t>
            </a:r>
          </a:p>
          <a:p>
            <a:pPr marL="0" indent="0">
              <a:buNone/>
              <a:tabLst>
                <a:tab pos="457200" algn="l"/>
              </a:tabLst>
            </a:pPr>
            <a:r>
              <a:rPr lang="fr-FR" sz="2700" b="1" kern="0" dirty="0">
                <a:solidFill>
                  <a:schemeClr val="tx1">
                    <a:alpha val="80000"/>
                  </a:schemeClr>
                </a:solidFill>
                <a:latin typeface="Inter Fallback"/>
                <a:cs typeface="Times New Roman" panose="02020603050405020304" pitchFamily="18" charset="0"/>
              </a:rPr>
              <a:t>S'entraîner, réinvestir, transférer : </a:t>
            </a:r>
            <a:r>
              <a:rPr lang="fr-FR" sz="2700" kern="0" dirty="0">
                <a:solidFill>
                  <a:schemeClr val="tx1">
                    <a:alpha val="80000"/>
                  </a:schemeClr>
                </a:solidFill>
                <a:latin typeface="Inter Fallback"/>
                <a:cs typeface="Times New Roman" panose="02020603050405020304" pitchFamily="18" charset="0"/>
              </a:rPr>
              <a:t>Réaliser des productions artistiques.</a:t>
            </a:r>
          </a:p>
          <a:p>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7F0DD61C-1A71-C3ED-4C91-F42148D98B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532C447C-0628-CCFD-88AE-96580D427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C05E6CB3-A5FD-8168-E73E-42004C28D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6" name="Titre 1">
            <a:extLst>
              <a:ext uri="{FF2B5EF4-FFF2-40B4-BE49-F238E27FC236}">
                <a16:creationId xmlns:a16="http://schemas.microsoft.com/office/drawing/2014/main" id="{2ED6BE42-9295-3D66-B901-7BE2F5900DDD}"/>
              </a:ext>
            </a:extLst>
          </p:cNvPr>
          <p:cNvSpPr txBox="1">
            <a:spLocks/>
          </p:cNvSpPr>
          <p:nvPr/>
        </p:nvSpPr>
        <p:spPr>
          <a:xfrm>
            <a:off x="528023" y="1118597"/>
            <a:ext cx="7524565" cy="1182927"/>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kern="0" dirty="0">
                <a:solidFill>
                  <a:srgbClr val="000000"/>
                </a:solidFill>
                <a:latin typeface="Inter Fallback"/>
                <a:cs typeface="Times New Roman" panose="02020603050405020304" pitchFamily="18" charset="0"/>
              </a:rPr>
              <a:t>Séquence n°2 : Apprendre le geste d'écriture</a:t>
            </a:r>
            <a:br>
              <a:rPr lang="fr-FR" sz="2400" kern="100" dirty="0">
                <a:latin typeface="Aptos" panose="020B0004020202020204" pitchFamily="34" charset="0"/>
                <a:ea typeface="Aptos" panose="020B0004020202020204" pitchFamily="34" charset="0"/>
                <a:cs typeface="Times New Roman" panose="02020603050405020304" pitchFamily="18" charset="0"/>
              </a:rPr>
            </a:br>
            <a:r>
              <a:rPr lang="fr-FR" sz="2400" b="1" kern="0" dirty="0">
                <a:solidFill>
                  <a:srgbClr val="000000"/>
                </a:solidFill>
                <a:latin typeface="Inter Fallback"/>
                <a:cs typeface="Times New Roman" panose="02020603050405020304" pitchFamily="18" charset="0"/>
              </a:rPr>
              <a:t>Structure de la Séquence</a:t>
            </a:r>
            <a:br>
              <a:rPr lang="fr-FR" sz="2200" kern="100" dirty="0">
                <a:latin typeface="Aptos" panose="020B0004020202020204" pitchFamily="34" charset="0"/>
                <a:ea typeface="Aptos" panose="020B0004020202020204" pitchFamily="34" charset="0"/>
                <a:cs typeface="Times New Roman" panose="02020603050405020304" pitchFamily="18" charset="0"/>
              </a:rPr>
            </a:br>
            <a:endParaRPr lang="fr-FR" sz="2200" dirty="0"/>
          </a:p>
        </p:txBody>
      </p:sp>
    </p:spTree>
    <p:extLst>
      <p:ext uri="{BB962C8B-B14F-4D97-AF65-F5344CB8AC3E}">
        <p14:creationId xmlns:p14="http://schemas.microsoft.com/office/powerpoint/2010/main" val="111088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3FA8A1-F593-C46D-9F8C-4D4F8D841E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732908-1576-AE53-CAE8-269094EED18F}"/>
              </a:ext>
            </a:extLst>
          </p:cNvPr>
          <p:cNvSpPr>
            <a:spLocks noGrp="1"/>
          </p:cNvSpPr>
          <p:nvPr>
            <p:ph type="title"/>
          </p:nvPr>
        </p:nvSpPr>
        <p:spPr/>
        <p:txBody>
          <a:bodyPr anchor="b">
            <a:normAutofit/>
          </a:bodyPr>
          <a:lstStyle/>
          <a:p>
            <a:pPr algn="l"/>
            <a:r>
              <a:rPr lang="fr-FR" sz="2800" b="1" kern="0" dirty="0">
                <a:solidFill>
                  <a:schemeClr val="accent2"/>
                </a:solidFill>
                <a:effectLst/>
                <a:latin typeface="Inter Fallback"/>
                <a:ea typeface="Times New Roman" panose="02020603050405020304" pitchFamily="18" charset="0"/>
                <a:cs typeface="Times New Roman" panose="02020603050405020304" pitchFamily="18" charset="0"/>
              </a:rPr>
              <a:t>Sommaire du Livret</a:t>
            </a:r>
            <a:r>
              <a:rPr lang="fr-FR" sz="2800" dirty="0">
                <a:solidFill>
                  <a:schemeClr val="accent2"/>
                </a:solidFill>
                <a:effectLst/>
              </a:rPr>
              <a:t> </a:t>
            </a:r>
            <a:br>
              <a:rPr lang="fr-FR" sz="3000" kern="100" dirty="0">
                <a:effectLst/>
                <a:latin typeface="Aptos" panose="020B0004020202020204" pitchFamily="34" charset="0"/>
                <a:ea typeface="Aptos" panose="020B0004020202020204" pitchFamily="34" charset="0"/>
                <a:cs typeface="Times New Roman" panose="02020603050405020304" pitchFamily="18" charset="0"/>
              </a:rPr>
            </a:br>
            <a:endParaRPr lang="fr-FR" sz="3000" dirty="0"/>
          </a:p>
        </p:txBody>
      </p:sp>
      <p:sp>
        <p:nvSpPr>
          <p:cNvPr id="3" name="Sous-titre 2">
            <a:extLst>
              <a:ext uri="{FF2B5EF4-FFF2-40B4-BE49-F238E27FC236}">
                <a16:creationId xmlns:a16="http://schemas.microsoft.com/office/drawing/2014/main" id="{D8415835-6CE5-67E0-F86F-5409275045CF}"/>
              </a:ext>
            </a:extLst>
          </p:cNvPr>
          <p:cNvSpPr>
            <a:spLocks noGrp="1"/>
          </p:cNvSpPr>
          <p:nvPr>
            <p:ph idx="1"/>
          </p:nvPr>
        </p:nvSpPr>
        <p:spPr>
          <a:xfrm>
            <a:off x="420950" y="1852258"/>
            <a:ext cx="4890752" cy="4351338"/>
          </a:xfrm>
        </p:spPr>
        <p:txBody>
          <a:bodyPr>
            <a:noAutofit/>
          </a:bodyPr>
          <a:lstStyle/>
          <a:p>
            <a:pPr marL="742950" lvl="1" indent="-285750">
              <a:spcBef>
                <a:spcPts val="600"/>
              </a:spcBef>
              <a:spcAft>
                <a:spcPts val="600"/>
              </a:spcAft>
              <a:buSzPts val="1000"/>
              <a:buFont typeface="Symbol" pitchFamily="2" charset="2"/>
              <a:buChar char=""/>
              <a:tabLst>
                <a:tab pos="914400" algn="l"/>
              </a:tabLst>
            </a:pPr>
            <a:r>
              <a:rPr lang="fr-FR" kern="0" dirty="0">
                <a:solidFill>
                  <a:schemeClr val="accent1"/>
                </a:solidFill>
                <a:effectLst/>
                <a:latin typeface="Inter Fallback"/>
                <a:ea typeface="Times New Roman" panose="02020603050405020304" pitchFamily="18" charset="0"/>
                <a:cs typeface="Times New Roman" panose="02020603050405020304" pitchFamily="18" charset="0"/>
              </a:rPr>
              <a:t>Enjeux pédagogiques de la maternelle</a:t>
            </a:r>
            <a:endParaRPr lang="fr-FR"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kern="0" dirty="0">
                <a:solidFill>
                  <a:schemeClr val="accent1"/>
                </a:solidFill>
                <a:effectLst/>
                <a:latin typeface="Inter Fallback"/>
                <a:ea typeface="Times New Roman" panose="02020603050405020304" pitchFamily="18" charset="0"/>
                <a:cs typeface="Times New Roman" panose="02020603050405020304" pitchFamily="18" charset="0"/>
              </a:rPr>
              <a:t>Recommandations pédagogiques et gestes professionnels associés</a:t>
            </a:r>
            <a:endParaRPr lang="fr-FR"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kern="0" dirty="0">
                <a:solidFill>
                  <a:schemeClr val="accent1"/>
                </a:solidFill>
                <a:effectLst/>
                <a:latin typeface="Inter Fallback"/>
                <a:ea typeface="Times New Roman" panose="02020603050405020304" pitchFamily="18" charset="0"/>
                <a:cs typeface="Times New Roman" panose="02020603050405020304" pitchFamily="18" charset="0"/>
              </a:rPr>
              <a:t>Proposition de séquence n°1 : Articuler distinctement des consonnes proches</a:t>
            </a:r>
            <a:endParaRPr lang="fr-FR"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kern="0" dirty="0">
                <a:solidFill>
                  <a:schemeClr val="accent1"/>
                </a:solidFill>
                <a:effectLst/>
                <a:latin typeface="Inter Fallback"/>
                <a:ea typeface="Times New Roman" panose="02020603050405020304" pitchFamily="18" charset="0"/>
                <a:cs typeface="Times New Roman" panose="02020603050405020304" pitchFamily="18" charset="0"/>
              </a:rPr>
              <a:t>Proposition de séquence n°2 : Apprendre le geste d'écriture</a:t>
            </a:r>
            <a:endParaRPr lang="fr-FR"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kern="0" dirty="0">
                <a:solidFill>
                  <a:schemeClr val="accent1"/>
                </a:solidFill>
                <a:effectLst/>
                <a:latin typeface="Inter Fallback"/>
                <a:ea typeface="Times New Roman" panose="02020603050405020304" pitchFamily="18" charset="0"/>
                <a:cs typeface="Times New Roman" panose="02020603050405020304" pitchFamily="18" charset="0"/>
              </a:rPr>
              <a:t>Proposition de séquence n°3 : Enrichir son vocabulaire</a:t>
            </a:r>
            <a:endParaRPr lang="fr-FR"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3">
            <a:extLst>
              <a:ext uri="{FF2B5EF4-FFF2-40B4-BE49-F238E27FC236}">
                <a16:creationId xmlns:a16="http://schemas.microsoft.com/office/drawing/2014/main" id="{8D2D8887-82EA-D293-829C-9E8131230D40}"/>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4411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B8D057-6264-C466-0646-C3FABCE6E11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9165F8A-14A9-3DD6-F594-8D37206AC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86B7B21-7058-94C0-E0D4-8B510C783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89F5987D-B4AC-3971-D2E0-8CB3272E8677}"/>
              </a:ext>
            </a:extLst>
          </p:cNvPr>
          <p:cNvSpPr>
            <a:spLocks noGrp="1"/>
          </p:cNvSpPr>
          <p:nvPr>
            <p:ph idx="1"/>
          </p:nvPr>
        </p:nvSpPr>
        <p:spPr>
          <a:xfrm>
            <a:off x="528023" y="2503514"/>
            <a:ext cx="7248815" cy="3670276"/>
          </a:xfrm>
        </p:spPr>
        <p:txBody>
          <a:bodyPr anchor="t">
            <a:normAutofit fontScale="70000" lnSpcReduction="20000"/>
          </a:bodyPr>
          <a:lstStyle/>
          <a:p>
            <a:pPr marL="0" lvl="0" indent="0" algn="ctr">
              <a:lnSpc>
                <a:spcPct val="110000"/>
              </a:lnSpc>
              <a:buNone/>
              <a:tabLst>
                <a:tab pos="457200" algn="l"/>
              </a:tabLst>
            </a:pPr>
            <a:r>
              <a:rPr lang="fr-FR" sz="3000" b="1" u="sng" kern="0" dirty="0">
                <a:solidFill>
                  <a:srgbClr val="000000"/>
                </a:solidFill>
                <a:latin typeface="Inter Fallback"/>
                <a:cs typeface="Times New Roman" panose="02020603050405020304" pitchFamily="18" charset="0"/>
              </a:rPr>
              <a:t>Compétences cognitives</a:t>
            </a:r>
          </a:p>
          <a:p>
            <a:pPr marL="0" indent="0">
              <a:buNone/>
              <a:tabLst>
                <a:tab pos="457200" algn="l"/>
              </a:tabLst>
            </a:pPr>
            <a:r>
              <a:rPr lang="fr-FR" sz="2300" b="1" kern="0" dirty="0">
                <a:solidFill>
                  <a:srgbClr val="000000"/>
                </a:solidFill>
                <a:latin typeface="Inter Fallback"/>
                <a:cs typeface="Times New Roman" panose="02020603050405020304" pitchFamily="18" charset="0"/>
              </a:rPr>
              <a:t>Déroulement :</a:t>
            </a:r>
          </a:p>
          <a:p>
            <a:pPr marL="0" indent="0">
              <a:buNone/>
              <a:tabLst>
                <a:tab pos="4572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a:t>
            </a:r>
            <a:r>
              <a:rPr lang="fr-FR" sz="3200" b="1" kern="0" dirty="0">
                <a:solidFill>
                  <a:schemeClr val="tx1">
                    <a:alpha val="80000"/>
                  </a:schemeClr>
                </a:solidFill>
                <a:latin typeface="Inter Fallback"/>
                <a:cs typeface="Times New Roman" panose="02020603050405020304" pitchFamily="18" charset="0"/>
              </a:rPr>
              <a:t>Découverte des formes en salle de motricité : </a:t>
            </a:r>
            <a:r>
              <a:rPr lang="fr-FR" sz="3200" kern="0" dirty="0">
                <a:solidFill>
                  <a:schemeClr val="tx1">
                    <a:alpha val="80000"/>
                  </a:schemeClr>
                </a:solidFill>
                <a:latin typeface="Inter Fallback"/>
                <a:cs typeface="Times New Roman" panose="02020603050405020304" pitchFamily="18" charset="0"/>
              </a:rPr>
              <a:t>Mettre en mouvement le geste selon la forme travaillée.</a:t>
            </a:r>
            <a:r>
              <a:rPr lang="fr-FR" sz="3200" b="1" kern="0" dirty="0">
                <a:solidFill>
                  <a:schemeClr val="tx1">
                    <a:alpha val="80000"/>
                  </a:schemeClr>
                </a:solidFill>
                <a:latin typeface="Inter Fallback"/>
                <a:cs typeface="Times New Roman" panose="02020603050405020304" pitchFamily="18" charset="0"/>
              </a:rPr>
              <a:t> </a:t>
            </a:r>
            <a:r>
              <a:rPr lang="fr-FR" sz="3300" i="1" kern="0" dirty="0">
                <a:solidFill>
                  <a:schemeClr val="accent4">
                    <a:alpha val="80000"/>
                  </a:schemeClr>
                </a:solidFill>
                <a:latin typeface="Inter Fallback"/>
                <a:cs typeface="Times New Roman" panose="02020603050405020304" pitchFamily="18" charset="0"/>
              </a:rPr>
              <a:t>(Une séance de 15 minutes par semaine, le matin)</a:t>
            </a:r>
          </a:p>
          <a:p>
            <a:pPr marL="0" indent="0">
              <a:buNone/>
              <a:tabLst>
                <a:tab pos="457200" algn="l"/>
              </a:tabLst>
            </a:pPr>
            <a:r>
              <a:rPr lang="fr-FR" sz="3200" b="1" kern="0" dirty="0">
                <a:solidFill>
                  <a:schemeClr val="tx1">
                    <a:alpha val="80000"/>
                  </a:schemeClr>
                </a:solidFill>
                <a:latin typeface="Inter Fallback"/>
                <a:cs typeface="Times New Roman" panose="02020603050405020304" pitchFamily="18" charset="0"/>
              </a:rPr>
              <a:t>-Observer, décrire, analyser : </a:t>
            </a:r>
            <a:r>
              <a:rPr lang="fr-FR" sz="3100" kern="0" dirty="0">
                <a:solidFill>
                  <a:schemeClr val="tx1">
                    <a:alpha val="80000"/>
                  </a:schemeClr>
                </a:solidFill>
                <a:latin typeface="Inter Fallback"/>
                <a:cs typeface="Times New Roman" panose="02020603050405020304" pitchFamily="18" charset="0"/>
              </a:rPr>
              <a:t>Représenter une situation vécue.</a:t>
            </a:r>
            <a:r>
              <a:rPr lang="fr-FR" sz="3200" b="1" kern="0" dirty="0">
                <a:solidFill>
                  <a:schemeClr val="tx1">
                    <a:alpha val="80000"/>
                  </a:schemeClr>
                </a:solidFill>
                <a:latin typeface="Inter Fallback"/>
                <a:cs typeface="Times New Roman" panose="02020603050405020304" pitchFamily="18" charset="0"/>
              </a:rPr>
              <a:t> </a:t>
            </a:r>
            <a:r>
              <a:rPr lang="fr-FR" sz="3300" i="1" kern="0" dirty="0">
                <a:solidFill>
                  <a:schemeClr val="accent4">
                    <a:alpha val="80000"/>
                  </a:schemeClr>
                </a:solidFill>
                <a:latin typeface="Inter Fallback"/>
                <a:cs typeface="Times New Roman" panose="02020603050405020304" pitchFamily="18" charset="0"/>
              </a:rPr>
              <a:t>(Une séance de 15 minutes par semaine, le matin)</a:t>
            </a:r>
          </a:p>
          <a:p>
            <a:pPr marL="0" indent="0">
              <a:buNone/>
              <a:tabLst>
                <a:tab pos="457200" algn="l"/>
              </a:tabLst>
            </a:pPr>
            <a:r>
              <a:rPr lang="fr-FR" sz="3200" b="1" kern="0" dirty="0">
                <a:solidFill>
                  <a:schemeClr val="tx1">
                    <a:alpha val="80000"/>
                  </a:schemeClr>
                </a:solidFill>
                <a:latin typeface="Inter Fallback"/>
                <a:cs typeface="Times New Roman" panose="02020603050405020304" pitchFamily="18" charset="0"/>
              </a:rPr>
              <a:t>S'entraîner, réinvestir, transférer : </a:t>
            </a:r>
            <a:r>
              <a:rPr lang="fr-FR" sz="3100" kern="0" dirty="0">
                <a:solidFill>
                  <a:schemeClr val="tx1">
                    <a:alpha val="80000"/>
                  </a:schemeClr>
                </a:solidFill>
                <a:latin typeface="Inter Fallback"/>
                <a:cs typeface="Times New Roman" panose="02020603050405020304" pitchFamily="18" charset="0"/>
              </a:rPr>
              <a:t>Décorer un dessin et réaliser une production artistique. </a:t>
            </a:r>
            <a:r>
              <a:rPr lang="fr-FR" sz="3300" i="1" kern="0" dirty="0">
                <a:solidFill>
                  <a:schemeClr val="accent4">
                    <a:alpha val="80000"/>
                  </a:schemeClr>
                </a:solidFill>
                <a:latin typeface="Inter Fallback"/>
                <a:cs typeface="Times New Roman" panose="02020603050405020304" pitchFamily="18" charset="0"/>
              </a:rPr>
              <a:t>(Séances quotidiennes de 15 minutes, l’après-midi, après le temps de sieste)</a:t>
            </a:r>
          </a:p>
          <a:p>
            <a:pPr marL="0" indent="0">
              <a:buNone/>
              <a:tabLst>
                <a:tab pos="457200" algn="l"/>
              </a:tabLst>
            </a:pPr>
            <a:endParaRPr lang="fr-FR" sz="3200" b="1" kern="0" dirty="0">
              <a:solidFill>
                <a:schemeClr val="tx1">
                  <a:alpha val="80000"/>
                </a:schemeClr>
              </a:solidFill>
              <a:latin typeface="Inter Fallback"/>
              <a:cs typeface="Times New Roman" panose="02020603050405020304" pitchFamily="18" charset="0"/>
            </a:endParaRPr>
          </a:p>
          <a:p>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C077A9AD-B156-AA62-EF6B-E92C01FC94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FF8727FB-B8E7-C6BE-EFDD-04C3A13FC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F094DA3E-7305-03BB-EE77-9854C95FD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6" name="Titre 1">
            <a:extLst>
              <a:ext uri="{FF2B5EF4-FFF2-40B4-BE49-F238E27FC236}">
                <a16:creationId xmlns:a16="http://schemas.microsoft.com/office/drawing/2014/main" id="{49D081F6-4632-3437-BCD2-87BF77AF8B0F}"/>
              </a:ext>
            </a:extLst>
          </p:cNvPr>
          <p:cNvSpPr txBox="1">
            <a:spLocks/>
          </p:cNvSpPr>
          <p:nvPr/>
        </p:nvSpPr>
        <p:spPr>
          <a:xfrm>
            <a:off x="528023" y="1118597"/>
            <a:ext cx="7524565" cy="1182927"/>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800" b="1" kern="0" dirty="0">
                <a:solidFill>
                  <a:srgbClr val="000000"/>
                </a:solidFill>
                <a:latin typeface="Inter Fallback"/>
                <a:cs typeface="Times New Roman" panose="02020603050405020304" pitchFamily="18" charset="0"/>
              </a:rPr>
              <a:t>Séquence n°2 : </a:t>
            </a:r>
            <a:r>
              <a:rPr lang="fr-FR" sz="2000" b="1" kern="0" dirty="0">
                <a:solidFill>
                  <a:srgbClr val="000000"/>
                </a:solidFill>
                <a:latin typeface="Inter Fallback"/>
                <a:cs typeface="Times New Roman" panose="02020603050405020304" pitchFamily="18" charset="0"/>
              </a:rPr>
              <a:t>Apprendre</a:t>
            </a:r>
            <a:r>
              <a:rPr lang="fr-FR" sz="1800" b="1" kern="0" dirty="0">
                <a:solidFill>
                  <a:srgbClr val="000000"/>
                </a:solidFill>
                <a:latin typeface="Inter Fallback"/>
                <a:cs typeface="Times New Roman" panose="02020603050405020304" pitchFamily="18" charset="0"/>
              </a:rPr>
              <a:t> le geste d'écriture</a:t>
            </a:r>
            <a:br>
              <a:rPr lang="fr-FR" sz="1800" kern="100" dirty="0">
                <a:latin typeface="Aptos" panose="020B0004020202020204" pitchFamily="34" charset="0"/>
                <a:ea typeface="Aptos" panose="020B0004020202020204" pitchFamily="34" charset="0"/>
                <a:cs typeface="Times New Roman" panose="02020603050405020304" pitchFamily="18" charset="0"/>
              </a:rPr>
            </a:br>
            <a:r>
              <a:rPr lang="fr-FR" sz="1600" b="1" kern="0" dirty="0">
                <a:solidFill>
                  <a:srgbClr val="000000"/>
                </a:solidFill>
                <a:latin typeface="Inter Fallback"/>
                <a:cs typeface="Times New Roman" panose="02020603050405020304" pitchFamily="18" charset="0"/>
              </a:rPr>
              <a:t>Structure de la Séquence</a:t>
            </a:r>
            <a:br>
              <a:rPr lang="fr-FR" sz="2200" kern="100" dirty="0">
                <a:latin typeface="Aptos" panose="020B0004020202020204" pitchFamily="34" charset="0"/>
                <a:ea typeface="Aptos" panose="020B0004020202020204" pitchFamily="34" charset="0"/>
                <a:cs typeface="Times New Roman" panose="02020603050405020304" pitchFamily="18" charset="0"/>
              </a:rPr>
            </a:br>
            <a:endParaRPr lang="fr-FR" sz="2200" dirty="0"/>
          </a:p>
        </p:txBody>
      </p:sp>
    </p:spTree>
    <p:extLst>
      <p:ext uri="{BB962C8B-B14F-4D97-AF65-F5344CB8AC3E}">
        <p14:creationId xmlns:p14="http://schemas.microsoft.com/office/powerpoint/2010/main" val="2565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647C80-C3E0-BBD2-0BD5-744999545F7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086604-BF7B-3EBA-F161-82404967CDF4}"/>
              </a:ext>
            </a:extLst>
          </p:cNvPr>
          <p:cNvSpPr>
            <a:spLocks noGrp="1"/>
          </p:cNvSpPr>
          <p:nvPr>
            <p:ph type="title"/>
          </p:nvPr>
        </p:nvSpPr>
        <p:spPr>
          <a:xfrm>
            <a:off x="838200" y="365126"/>
            <a:ext cx="10515600" cy="1111982"/>
          </a:xfrm>
          <a:solidFill>
            <a:schemeClr val="accent2">
              <a:lumMod val="20000"/>
              <a:lumOff val="80000"/>
            </a:schemeClr>
          </a:solidFill>
        </p:spPr>
        <p:txBody>
          <a:bodyPr>
            <a:normAutofit fontScale="90000"/>
          </a:bodyPr>
          <a:lstStyle/>
          <a:p>
            <a:pPr algn="ctr">
              <a:buNone/>
            </a:pPr>
            <a:r>
              <a:rPr lang="fr-FR" sz="2000" b="1" kern="0" dirty="0">
                <a:latin typeface="Inter Fallback"/>
                <a:cs typeface="Times New Roman" panose="02020603050405020304" pitchFamily="18" charset="0"/>
              </a:rPr>
              <a:t>Séquence n°2 : Apprendre le geste d'écriture /</a:t>
            </a:r>
            <a:r>
              <a:rPr lang="fr-FR" sz="3100" b="1" kern="0" dirty="0">
                <a:latin typeface="Inter Fallback"/>
                <a:cs typeface="Times New Roman" panose="02020603050405020304" pitchFamily="18" charset="0"/>
              </a:rPr>
              <a:t>Focus 1 </a:t>
            </a:r>
            <a:br>
              <a:rPr lang="fr-FR" sz="2000" b="1" kern="0" dirty="0">
                <a:latin typeface="Inter Fallback"/>
                <a:cs typeface="Times New Roman" panose="02020603050405020304" pitchFamily="18" charset="0"/>
              </a:rPr>
            </a:br>
            <a:r>
              <a:rPr lang="fr-FR" sz="2000" b="1" dirty="0">
                <a:effectLst/>
                <a:latin typeface="Calibri" panose="020F0502020204030204" pitchFamily="34" charset="0"/>
                <a:cs typeface="Calibri" panose="020F0502020204030204" pitchFamily="34" charset="0"/>
              </a:rPr>
              <a:t>Compétences motrices </a:t>
            </a:r>
            <a:r>
              <a:rPr lang="fr-FR" sz="2000" dirty="0">
                <a:effectLst/>
                <a:latin typeface="Calibri" panose="020F0502020204030204" pitchFamily="34" charset="0"/>
                <a:cs typeface="Calibri" panose="020F0502020204030204" pitchFamily="34" charset="0"/>
              </a:rPr>
              <a:t>: participer aux activités de motricité générale en identifiant et utilisant</a:t>
            </a:r>
            <a:br>
              <a:rPr lang="fr-FR" sz="2000" dirty="0">
                <a:effectLst/>
                <a:latin typeface="Calibri" panose="020F0502020204030204" pitchFamily="34" charset="0"/>
                <a:cs typeface="Calibri" panose="020F0502020204030204" pitchFamily="34" charset="0"/>
              </a:rPr>
            </a:br>
            <a:r>
              <a:rPr lang="fr-FR" sz="2000" dirty="0">
                <a:effectLst/>
                <a:latin typeface="Calibri" panose="020F0502020204030204" pitchFamily="34" charset="0"/>
                <a:cs typeface="Calibri" panose="020F0502020204030204" pitchFamily="34" charset="0"/>
              </a:rPr>
              <a:t>les quatre articulations / découvrir avec son corps</a:t>
            </a:r>
            <a:br>
              <a:rPr lang="fr-FR" sz="2000" dirty="0">
                <a:solidFill>
                  <a:srgbClr val="220D7D"/>
                </a:solidFill>
                <a:effectLst/>
                <a:latin typeface="Calibri" panose="020F0502020204030204" pitchFamily="34" charset="0"/>
                <a:cs typeface="Calibri" panose="020F0502020204030204" pitchFamily="34" charset="0"/>
              </a:rPr>
            </a:br>
            <a:endParaRPr lang="fr-FR" sz="2000" dirty="0"/>
          </a:p>
        </p:txBody>
      </p:sp>
      <p:sp>
        <p:nvSpPr>
          <p:cNvPr id="3" name="Espace réservé du contenu 2">
            <a:extLst>
              <a:ext uri="{FF2B5EF4-FFF2-40B4-BE49-F238E27FC236}">
                <a16:creationId xmlns:a16="http://schemas.microsoft.com/office/drawing/2014/main" id="{BE90ACD1-393E-69CC-E944-8C467168023C}"/>
              </a:ext>
            </a:extLst>
          </p:cNvPr>
          <p:cNvSpPr>
            <a:spLocks noGrp="1"/>
          </p:cNvSpPr>
          <p:nvPr>
            <p:ph sz="half" idx="1"/>
          </p:nvPr>
        </p:nvSpPr>
        <p:spPr>
          <a:xfrm>
            <a:off x="838200" y="1670538"/>
            <a:ext cx="5181600" cy="4506425"/>
          </a:xfrm>
        </p:spPr>
        <p:txBody>
          <a:bodyPr anchor="t">
            <a:normAutofit/>
          </a:bodyPr>
          <a:lstStyle/>
          <a:p>
            <a:pPr>
              <a:lnSpc>
                <a:spcPct val="100000"/>
              </a:lnSpc>
              <a:spcBef>
                <a:spcPts val="0"/>
              </a:spcBef>
              <a:buNone/>
            </a:pPr>
            <a:r>
              <a:rPr lang="fr-FR" sz="1600" b="1" kern="0" dirty="0">
                <a:solidFill>
                  <a:schemeClr val="tx1">
                    <a:alpha val="80000"/>
                  </a:schemeClr>
                </a:solidFill>
                <a:latin typeface="Inter Fallback"/>
                <a:cs typeface="Times New Roman" panose="02020603050405020304" pitchFamily="18" charset="0"/>
              </a:rPr>
              <a:t>Objectifs Moteurs</a:t>
            </a:r>
          </a:p>
          <a:p>
            <a:pPr>
              <a:lnSpc>
                <a:spcPct val="100000"/>
              </a:lnSpc>
              <a:spcBef>
                <a:spcPts val="0"/>
              </a:spcBef>
            </a:pPr>
            <a:r>
              <a:rPr lang="fr-FR" sz="1600" kern="0" dirty="0">
                <a:solidFill>
                  <a:schemeClr val="tx1">
                    <a:alpha val="80000"/>
                  </a:schemeClr>
                </a:solidFill>
                <a:latin typeface="Inter Fallback"/>
                <a:cs typeface="Times New Roman" panose="02020603050405020304" pitchFamily="18" charset="0"/>
              </a:rPr>
              <a:t>participer aux activités de motricité générale et utiliser de façon coordonnée les quatre articulations (épaule, coude, poignet, doigts) ;</a:t>
            </a:r>
          </a:p>
          <a:p>
            <a:pPr>
              <a:lnSpc>
                <a:spcPct val="100000"/>
              </a:lnSpc>
              <a:spcBef>
                <a:spcPts val="0"/>
              </a:spcBef>
            </a:pPr>
            <a:r>
              <a:rPr lang="fr-FR" sz="1600" kern="0" dirty="0">
                <a:solidFill>
                  <a:schemeClr val="tx1">
                    <a:alpha val="80000"/>
                  </a:schemeClr>
                </a:solidFill>
                <a:latin typeface="Inter Fallback"/>
                <a:cs typeface="Times New Roman" panose="02020603050405020304" pitchFamily="18" charset="0"/>
              </a:rPr>
              <a:t>guider son geste par le regard.</a:t>
            </a:r>
          </a:p>
          <a:p>
            <a:pPr>
              <a:lnSpc>
                <a:spcPct val="100000"/>
              </a:lnSpc>
              <a:spcBef>
                <a:spcPts val="0"/>
              </a:spcBef>
              <a:buNone/>
            </a:pPr>
            <a:r>
              <a:rPr lang="fr-FR" sz="1600" b="1" kern="0" dirty="0">
                <a:solidFill>
                  <a:schemeClr val="tx1">
                    <a:alpha val="80000"/>
                  </a:schemeClr>
                </a:solidFill>
                <a:latin typeface="Inter Fallback"/>
                <a:cs typeface="Times New Roman" panose="02020603050405020304" pitchFamily="18" charset="0"/>
              </a:rPr>
              <a:t>Objectifs langagiers</a:t>
            </a:r>
          </a:p>
          <a:p>
            <a:pPr>
              <a:lnSpc>
                <a:spcPct val="100000"/>
              </a:lnSpc>
              <a:spcBef>
                <a:spcPts val="0"/>
              </a:spcBef>
            </a:pPr>
            <a:r>
              <a:rPr lang="fr-FR" sz="1600" kern="0" dirty="0">
                <a:solidFill>
                  <a:schemeClr val="tx1">
                    <a:alpha val="80000"/>
                  </a:schemeClr>
                </a:solidFill>
                <a:latin typeface="Inter Fallback"/>
                <a:cs typeface="Times New Roman" panose="02020603050405020304" pitchFamily="18" charset="0"/>
              </a:rPr>
              <a:t>l’élève répète des mots et des expressions en contexte ;</a:t>
            </a:r>
          </a:p>
          <a:p>
            <a:pPr>
              <a:lnSpc>
                <a:spcPct val="100000"/>
              </a:lnSpc>
              <a:spcBef>
                <a:spcPts val="0"/>
              </a:spcBef>
            </a:pPr>
            <a:r>
              <a:rPr lang="fr-FR" sz="1600" kern="0" dirty="0">
                <a:solidFill>
                  <a:schemeClr val="tx1">
                    <a:alpha val="80000"/>
                  </a:schemeClr>
                </a:solidFill>
                <a:latin typeface="Inter Fallback"/>
                <a:cs typeface="Times New Roman" panose="02020603050405020304" pitchFamily="18" charset="0"/>
              </a:rPr>
              <a:t>il s’exprime en mobilisant le langage en situation et le langage d’évocation.</a:t>
            </a:r>
          </a:p>
          <a:p>
            <a:pPr>
              <a:lnSpc>
                <a:spcPct val="100000"/>
              </a:lnSpc>
              <a:spcBef>
                <a:spcPts val="0"/>
              </a:spcBef>
            </a:pPr>
            <a:endParaRPr lang="fr-FR" sz="1600" kern="0" dirty="0">
              <a:solidFill>
                <a:schemeClr val="tx1">
                  <a:alpha val="80000"/>
                </a:schemeClr>
              </a:solidFill>
              <a:latin typeface="Inter Fallback"/>
              <a:cs typeface="Times New Roman" panose="02020603050405020304" pitchFamily="18" charset="0"/>
            </a:endParaRPr>
          </a:p>
          <a:p>
            <a:pPr marL="0" indent="0">
              <a:lnSpc>
                <a:spcPct val="100000"/>
              </a:lnSpc>
              <a:spcBef>
                <a:spcPts val="0"/>
              </a:spcBef>
              <a:buNone/>
            </a:pPr>
            <a:r>
              <a:rPr lang="fr-FR" sz="1600" b="1" kern="0" dirty="0">
                <a:solidFill>
                  <a:schemeClr val="tx1">
                    <a:alpha val="80000"/>
                  </a:schemeClr>
                </a:solidFill>
                <a:latin typeface="Inter Fallback"/>
                <a:cs typeface="Times New Roman" panose="02020603050405020304" pitchFamily="18" charset="0"/>
              </a:rPr>
              <a:t>Déroulement</a:t>
            </a:r>
          </a:p>
          <a:p>
            <a:pPr>
              <a:lnSpc>
                <a:spcPct val="100000"/>
              </a:lnSpc>
              <a:spcBef>
                <a:spcPts val="0"/>
              </a:spcBef>
            </a:pPr>
            <a:r>
              <a:rPr lang="fr-FR" sz="1600" kern="0" dirty="0">
                <a:solidFill>
                  <a:schemeClr val="tx1">
                    <a:alpha val="80000"/>
                  </a:schemeClr>
                </a:solidFill>
                <a:latin typeface="Inter Fallback"/>
                <a:cs typeface="Times New Roman" panose="02020603050405020304" pitchFamily="18" charset="0"/>
              </a:rPr>
              <a:t>Chaque séance se déroule en 3 temps :</a:t>
            </a:r>
          </a:p>
          <a:p>
            <a:pPr>
              <a:lnSpc>
                <a:spcPct val="100000"/>
              </a:lnSpc>
              <a:spcBef>
                <a:spcPts val="0"/>
              </a:spcBef>
            </a:pPr>
            <a:r>
              <a:rPr lang="fr-FR" sz="1600" kern="0" dirty="0">
                <a:solidFill>
                  <a:schemeClr val="tx1">
                    <a:alpha val="80000"/>
                  </a:schemeClr>
                </a:solidFill>
                <a:latin typeface="Inter Fallback"/>
                <a:cs typeface="Times New Roman" panose="02020603050405020304" pitchFamily="18" charset="0"/>
              </a:rPr>
              <a:t>Temps 1 : mise en réussite des élèves (explicitation des objectifs, rappels, démonstration du professeur…)</a:t>
            </a:r>
          </a:p>
          <a:p>
            <a:pPr>
              <a:lnSpc>
                <a:spcPct val="100000"/>
              </a:lnSpc>
              <a:spcBef>
                <a:spcPts val="0"/>
              </a:spcBef>
            </a:pPr>
            <a:r>
              <a:rPr lang="fr-FR" sz="1600" kern="0" dirty="0">
                <a:solidFill>
                  <a:schemeClr val="tx1">
                    <a:alpha val="80000"/>
                  </a:schemeClr>
                </a:solidFill>
                <a:latin typeface="Inter Fallback"/>
                <a:cs typeface="Times New Roman" panose="02020603050405020304" pitchFamily="18" charset="0"/>
              </a:rPr>
              <a:t>Temps 2 : mise en activité différenciée des élèves</a:t>
            </a:r>
          </a:p>
          <a:p>
            <a:pPr>
              <a:lnSpc>
                <a:spcPct val="100000"/>
              </a:lnSpc>
              <a:spcBef>
                <a:spcPts val="0"/>
              </a:spcBef>
            </a:pPr>
            <a:r>
              <a:rPr lang="fr-FR" sz="1600" kern="0" dirty="0">
                <a:solidFill>
                  <a:schemeClr val="tx1">
                    <a:alpha val="80000"/>
                  </a:schemeClr>
                </a:solidFill>
                <a:latin typeface="Inter Fallback"/>
                <a:cs typeface="Times New Roman" panose="02020603050405020304" pitchFamily="18" charset="0"/>
              </a:rPr>
              <a:t>Temps 3 : bilan des apprentissages réalisés</a:t>
            </a:r>
          </a:p>
        </p:txBody>
      </p:sp>
      <p:sp>
        <p:nvSpPr>
          <p:cNvPr id="4" name="Espace réservé du contenu 3">
            <a:extLst>
              <a:ext uri="{FF2B5EF4-FFF2-40B4-BE49-F238E27FC236}">
                <a16:creationId xmlns:a16="http://schemas.microsoft.com/office/drawing/2014/main" id="{6065B589-067A-CD7D-94DF-177435C70C6B}"/>
              </a:ext>
            </a:extLst>
          </p:cNvPr>
          <p:cNvSpPr>
            <a:spLocks noGrp="1"/>
          </p:cNvSpPr>
          <p:nvPr>
            <p:ph sz="half" idx="2"/>
          </p:nvPr>
        </p:nvSpPr>
        <p:spPr>
          <a:xfrm>
            <a:off x="6172200" y="1825626"/>
            <a:ext cx="5181600" cy="1682506"/>
          </a:xfrm>
        </p:spPr>
        <p:txBody>
          <a:bodyPr>
            <a:normAutofit/>
          </a:bodyPr>
          <a:lstStyle/>
          <a:p>
            <a:pPr>
              <a:lnSpc>
                <a:spcPct val="100000"/>
              </a:lnSpc>
              <a:spcBef>
                <a:spcPts val="0"/>
              </a:spcBef>
            </a:pPr>
            <a:r>
              <a:rPr lang="fr-FR" sz="1600" b="1" kern="0" dirty="0">
                <a:solidFill>
                  <a:schemeClr val="tx1">
                    <a:alpha val="80000"/>
                  </a:schemeClr>
                </a:solidFill>
                <a:latin typeface="Inter Fallback"/>
                <a:cs typeface="Times New Roman" panose="02020603050405020304" pitchFamily="18" charset="0"/>
              </a:rPr>
              <a:t>Modalités Travail : </a:t>
            </a:r>
            <a:r>
              <a:rPr lang="fr-FR" sz="1600" kern="0" dirty="0">
                <a:solidFill>
                  <a:schemeClr val="tx1">
                    <a:alpha val="80000"/>
                  </a:schemeClr>
                </a:solidFill>
                <a:latin typeface="Inter Fallback"/>
                <a:cs typeface="Times New Roman" panose="02020603050405020304" pitchFamily="18" charset="0"/>
              </a:rPr>
              <a:t>en classe entière dans la salle de motricité et poursuivie en atelier en classe en petits groupes de 4 à 5 élèves.</a:t>
            </a:r>
          </a:p>
          <a:p>
            <a:pPr>
              <a:lnSpc>
                <a:spcPct val="100000"/>
              </a:lnSpc>
              <a:spcBef>
                <a:spcPts val="0"/>
              </a:spcBef>
            </a:pPr>
            <a:r>
              <a:rPr lang="fr-FR" sz="1600" b="1" kern="0" dirty="0">
                <a:solidFill>
                  <a:schemeClr val="tx1">
                    <a:alpha val="80000"/>
                  </a:schemeClr>
                </a:solidFill>
                <a:latin typeface="Inter Fallback"/>
                <a:cs typeface="Times New Roman" panose="02020603050405020304" pitchFamily="18" charset="0"/>
              </a:rPr>
              <a:t>Matériel</a:t>
            </a:r>
          </a:p>
          <a:p>
            <a:pPr marL="0" indent="0">
              <a:lnSpc>
                <a:spcPct val="100000"/>
              </a:lnSpc>
              <a:spcBef>
                <a:spcPts val="0"/>
              </a:spcBef>
              <a:buNone/>
            </a:pPr>
            <a:r>
              <a:rPr lang="fr-FR" sz="1600" kern="0" dirty="0">
                <a:solidFill>
                  <a:schemeClr val="tx1">
                    <a:alpha val="80000"/>
                  </a:schemeClr>
                </a:solidFill>
                <a:latin typeface="Inter Fallback"/>
                <a:cs typeface="Times New Roman" panose="02020603050405020304" pitchFamily="18" charset="0"/>
              </a:rPr>
              <a:t>Des foulards ou morceaux de tissu / de la pâte à modeler / des petits objets de la classe (perles, cubes, ...).</a:t>
            </a:r>
          </a:p>
          <a:p>
            <a:pPr marL="0" indent="0">
              <a:lnSpc>
                <a:spcPct val="100000"/>
              </a:lnSpc>
              <a:spcBef>
                <a:spcPts val="0"/>
              </a:spcBef>
              <a:buNone/>
            </a:pPr>
            <a:endParaRPr lang="fr-FR" sz="1600" kern="0" dirty="0">
              <a:solidFill>
                <a:schemeClr val="tx1">
                  <a:alpha val="80000"/>
                </a:schemeClr>
              </a:solidFill>
              <a:latin typeface="Inter Fallback"/>
              <a:cs typeface="Times New Roman" panose="02020603050405020304" pitchFamily="18" charset="0"/>
            </a:endParaRPr>
          </a:p>
          <a:p>
            <a:pPr marL="0" indent="0">
              <a:lnSpc>
                <a:spcPct val="100000"/>
              </a:lnSpc>
              <a:spcBef>
                <a:spcPts val="0"/>
              </a:spcBef>
              <a:buNone/>
            </a:pPr>
            <a:endParaRPr lang="fr-FR" sz="1600" kern="0" dirty="0">
              <a:solidFill>
                <a:schemeClr val="tx1">
                  <a:alpha val="80000"/>
                </a:schemeClr>
              </a:solidFill>
              <a:latin typeface="Inter Fallback"/>
              <a:cs typeface="Times New Roman" panose="02020603050405020304" pitchFamily="18" charset="0"/>
            </a:endParaRPr>
          </a:p>
        </p:txBody>
      </p:sp>
      <p:sp>
        <p:nvSpPr>
          <p:cNvPr id="5" name="ZoneTexte 4">
            <a:extLst>
              <a:ext uri="{FF2B5EF4-FFF2-40B4-BE49-F238E27FC236}">
                <a16:creationId xmlns:a16="http://schemas.microsoft.com/office/drawing/2014/main" id="{8FD1A55C-904D-1CED-FFF9-C66E61119509}"/>
              </a:ext>
            </a:extLst>
          </p:cNvPr>
          <p:cNvSpPr txBox="1"/>
          <p:nvPr/>
        </p:nvSpPr>
        <p:spPr>
          <a:xfrm>
            <a:off x="6172200" y="3754316"/>
            <a:ext cx="5685615" cy="2585323"/>
          </a:xfrm>
          <a:prstGeom prst="rect">
            <a:avLst/>
          </a:prstGeom>
          <a:solidFill>
            <a:schemeClr val="accent3">
              <a:lumMod val="20000"/>
              <a:lumOff val="80000"/>
            </a:schemeClr>
          </a:solidFill>
        </p:spPr>
        <p:txBody>
          <a:bodyPr wrap="square" rtlCol="0">
            <a:spAutoFit/>
          </a:bodyPr>
          <a:lstStyle/>
          <a:p>
            <a:pPr marL="0" indent="0">
              <a:lnSpc>
                <a:spcPct val="100000"/>
              </a:lnSpc>
              <a:spcBef>
                <a:spcPts val="0"/>
              </a:spcBef>
              <a:buNone/>
            </a:pPr>
            <a:r>
              <a:rPr lang="fr-FR" sz="1800" b="1" kern="0" dirty="0">
                <a:solidFill>
                  <a:schemeClr val="tx1">
                    <a:alpha val="80000"/>
                  </a:schemeClr>
                </a:solidFill>
                <a:latin typeface="Inter Fallback"/>
                <a:cs typeface="Times New Roman" panose="02020603050405020304" pitchFamily="18" charset="0"/>
              </a:rPr>
              <a:t>Critères de réussite</a:t>
            </a:r>
          </a:p>
          <a:p>
            <a:pPr>
              <a:lnSpc>
                <a:spcPct val="100000"/>
              </a:lnSpc>
              <a:spcBef>
                <a:spcPts val="0"/>
              </a:spcBef>
            </a:pPr>
            <a:r>
              <a:rPr lang="fr-FR" sz="1800" kern="0" dirty="0">
                <a:solidFill>
                  <a:schemeClr val="tx1">
                    <a:alpha val="80000"/>
                  </a:schemeClr>
                </a:solidFill>
                <a:latin typeface="Inter Fallback"/>
                <a:cs typeface="Times New Roman" panose="02020603050405020304" pitchFamily="18" charset="0"/>
              </a:rPr>
              <a:t>Les élèves sont capables de mobiliser leur corps et l’utilisent pour respecter une consigne.</a:t>
            </a:r>
          </a:p>
          <a:p>
            <a:pPr>
              <a:lnSpc>
                <a:spcPct val="100000"/>
              </a:lnSpc>
              <a:spcBef>
                <a:spcPts val="0"/>
              </a:spcBef>
            </a:pPr>
            <a:r>
              <a:rPr lang="fr-FR" sz="1800" kern="0" dirty="0">
                <a:solidFill>
                  <a:schemeClr val="tx1">
                    <a:alpha val="80000"/>
                  </a:schemeClr>
                </a:solidFill>
                <a:latin typeface="Inter Fallback"/>
                <a:cs typeface="Times New Roman" panose="02020603050405020304" pitchFamily="18" charset="0"/>
              </a:rPr>
              <a:t>Les élèves sont capables de nommer les parties de leur corps.</a:t>
            </a:r>
          </a:p>
          <a:p>
            <a:pPr>
              <a:lnSpc>
                <a:spcPct val="100000"/>
              </a:lnSpc>
              <a:spcBef>
                <a:spcPts val="0"/>
              </a:spcBef>
            </a:pPr>
            <a:r>
              <a:rPr lang="fr-FR" sz="1800" kern="0" dirty="0">
                <a:solidFill>
                  <a:schemeClr val="tx1">
                    <a:alpha val="80000"/>
                  </a:schemeClr>
                </a:solidFill>
                <a:latin typeface="Inter Fallback"/>
                <a:cs typeface="Times New Roman" panose="02020603050405020304" pitchFamily="18" charset="0"/>
              </a:rPr>
              <a:t>Les élèves sont capables de réaliser une tâche demandée et de développer de manière progressive leur dextérité manuelle.</a:t>
            </a:r>
          </a:p>
          <a:p>
            <a:endParaRPr lang="fr-FR" dirty="0"/>
          </a:p>
        </p:txBody>
      </p:sp>
    </p:spTree>
    <p:extLst>
      <p:ext uri="{BB962C8B-B14F-4D97-AF65-F5344CB8AC3E}">
        <p14:creationId xmlns:p14="http://schemas.microsoft.com/office/powerpoint/2010/main" val="286483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8F67F9-5023-2EAF-16B3-066D41318BE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B57104-4BA1-E327-69C6-8EEB7979D544}"/>
              </a:ext>
            </a:extLst>
          </p:cNvPr>
          <p:cNvSpPr>
            <a:spLocks noGrp="1"/>
          </p:cNvSpPr>
          <p:nvPr>
            <p:ph type="title"/>
          </p:nvPr>
        </p:nvSpPr>
        <p:spPr>
          <a:xfrm>
            <a:off x="838200" y="365126"/>
            <a:ext cx="10515600" cy="962512"/>
          </a:xfrm>
          <a:solidFill>
            <a:schemeClr val="accent2">
              <a:lumMod val="20000"/>
              <a:lumOff val="80000"/>
            </a:schemeClr>
          </a:solidFill>
        </p:spPr>
        <p:txBody>
          <a:bodyPr>
            <a:normAutofit/>
          </a:bodyPr>
          <a:lstStyle/>
          <a:p>
            <a:pPr algn="ctr">
              <a:buNone/>
            </a:pPr>
            <a:r>
              <a:rPr lang="fr-FR" sz="1800" b="1" kern="0" dirty="0">
                <a:latin typeface="Inter Fallback"/>
                <a:cs typeface="Times New Roman" panose="02020603050405020304" pitchFamily="18" charset="0"/>
              </a:rPr>
              <a:t>Séquence n°2 : Apprendre le geste d'écriture /</a:t>
            </a:r>
            <a:r>
              <a:rPr lang="fr-FR" sz="2400" b="1" kern="0" dirty="0">
                <a:latin typeface="Inter Fallback"/>
                <a:cs typeface="Times New Roman" panose="02020603050405020304" pitchFamily="18" charset="0"/>
              </a:rPr>
              <a:t>Focus 2 </a:t>
            </a:r>
            <a:br>
              <a:rPr lang="fr-FR" sz="1800" b="1" kern="0" dirty="0">
                <a:latin typeface="Inter Fallback"/>
                <a:cs typeface="Times New Roman" panose="02020603050405020304" pitchFamily="18" charset="0"/>
              </a:rPr>
            </a:br>
            <a:r>
              <a:rPr lang="fr-FR" sz="1800" b="1" kern="0" dirty="0">
                <a:latin typeface="Inter Fallback"/>
                <a:cs typeface="Times New Roman" panose="02020603050405020304" pitchFamily="18" charset="0"/>
              </a:rPr>
              <a:t>Compétences cognitives : </a:t>
            </a:r>
            <a:r>
              <a:rPr lang="fr-FR" sz="1800" kern="0" dirty="0">
                <a:latin typeface="Inter Fallback"/>
                <a:cs typeface="Times New Roman" panose="02020603050405020304" pitchFamily="18" charset="0"/>
              </a:rPr>
              <a:t>représenter une situation vécue</a:t>
            </a:r>
            <a:endParaRPr lang="fr-FR" sz="1800" dirty="0"/>
          </a:p>
        </p:txBody>
      </p:sp>
      <p:sp>
        <p:nvSpPr>
          <p:cNvPr id="4" name="Espace réservé du contenu 3">
            <a:extLst>
              <a:ext uri="{FF2B5EF4-FFF2-40B4-BE49-F238E27FC236}">
                <a16:creationId xmlns:a16="http://schemas.microsoft.com/office/drawing/2014/main" id="{5350BBF0-3376-1596-77F8-F67CD79CC9EA}"/>
              </a:ext>
            </a:extLst>
          </p:cNvPr>
          <p:cNvSpPr>
            <a:spLocks noGrp="1"/>
          </p:cNvSpPr>
          <p:nvPr>
            <p:ph sz="half" idx="1"/>
          </p:nvPr>
        </p:nvSpPr>
        <p:spPr>
          <a:xfrm>
            <a:off x="838200" y="1825625"/>
            <a:ext cx="5181600" cy="2702413"/>
          </a:xfrm>
        </p:spPr>
        <p:txBody>
          <a:bodyPr>
            <a:normAutofit fontScale="62500" lnSpcReduction="20000"/>
          </a:bodyPr>
          <a:lstStyle/>
          <a:p>
            <a:pPr>
              <a:lnSpc>
                <a:spcPct val="120000"/>
              </a:lnSpc>
              <a:spcBef>
                <a:spcPts val="0"/>
              </a:spcBef>
              <a:buFont typeface="Arial" panose="020B0604020202020204" pitchFamily="34" charset="0"/>
              <a:buNone/>
            </a:pPr>
            <a:r>
              <a:rPr lang="fr-FR" sz="2600" b="1" kern="0" dirty="0">
                <a:solidFill>
                  <a:schemeClr val="tx1">
                    <a:alpha val="80000"/>
                  </a:schemeClr>
                </a:solidFill>
                <a:latin typeface="Inter Fallback"/>
                <a:cs typeface="Times New Roman" panose="02020603050405020304" pitchFamily="18" charset="0"/>
              </a:rPr>
              <a:t>Objectifs</a:t>
            </a:r>
          </a:p>
          <a:p>
            <a:pPr>
              <a:lnSpc>
                <a:spcPct val="120000"/>
              </a:lnSpc>
              <a:spcBef>
                <a:spcPts val="0"/>
              </a:spcBef>
            </a:pPr>
            <a:r>
              <a:rPr lang="fr-FR" sz="2300" kern="0" dirty="0">
                <a:solidFill>
                  <a:schemeClr val="tx1">
                    <a:alpha val="80000"/>
                  </a:schemeClr>
                </a:solidFill>
                <a:latin typeface="Inter Fallback"/>
                <a:cs typeface="Times New Roman" panose="02020603050405020304" pitchFamily="18" charset="0"/>
              </a:rPr>
              <a:t>Établir des liens entre des gestes, des mouvements vécus en salle de motricité et ses différentes</a:t>
            </a:r>
          </a:p>
          <a:p>
            <a:pPr>
              <a:lnSpc>
                <a:spcPct val="120000"/>
              </a:lnSpc>
              <a:spcBef>
                <a:spcPts val="0"/>
              </a:spcBef>
            </a:pPr>
            <a:r>
              <a:rPr lang="fr-FR" sz="2300" kern="0" dirty="0">
                <a:solidFill>
                  <a:schemeClr val="tx1">
                    <a:alpha val="80000"/>
                  </a:schemeClr>
                </a:solidFill>
                <a:latin typeface="Inter Fallback"/>
                <a:cs typeface="Times New Roman" panose="02020603050405020304" pitchFamily="18" charset="0"/>
              </a:rPr>
              <a:t>représentations en classe.</a:t>
            </a:r>
          </a:p>
          <a:p>
            <a:pPr>
              <a:lnSpc>
                <a:spcPct val="120000"/>
              </a:lnSpc>
              <a:spcBef>
                <a:spcPts val="0"/>
              </a:spcBef>
            </a:pPr>
            <a:r>
              <a:rPr lang="fr-FR" sz="2300" kern="0" dirty="0">
                <a:solidFill>
                  <a:schemeClr val="tx1">
                    <a:alpha val="80000"/>
                  </a:schemeClr>
                </a:solidFill>
                <a:latin typeface="Inter Fallback"/>
                <a:cs typeface="Times New Roman" panose="02020603050405020304" pitchFamily="18" charset="0"/>
              </a:rPr>
              <a:t>Découvrir, explorer et tracer une forme graphique de base : le trait vertical.</a:t>
            </a:r>
          </a:p>
          <a:p>
            <a:pPr marL="0" indent="0">
              <a:lnSpc>
                <a:spcPct val="120000"/>
              </a:lnSpc>
              <a:spcBef>
                <a:spcPts val="0"/>
              </a:spcBef>
              <a:buNone/>
            </a:pPr>
            <a:r>
              <a:rPr lang="fr-FR" sz="2600" b="1" kern="0" dirty="0">
                <a:solidFill>
                  <a:schemeClr val="tx1">
                    <a:alpha val="80000"/>
                  </a:schemeClr>
                </a:solidFill>
                <a:latin typeface="Inter Fallback"/>
                <a:cs typeface="Times New Roman" panose="02020603050405020304" pitchFamily="18" charset="0"/>
              </a:rPr>
              <a:t>Objectifs langagiers </a:t>
            </a:r>
            <a:r>
              <a:rPr lang="fr-FR" sz="2600" kern="0" dirty="0">
                <a:solidFill>
                  <a:schemeClr val="tx1">
                    <a:alpha val="80000"/>
                  </a:schemeClr>
                </a:solidFill>
                <a:latin typeface="Inter Fallback"/>
                <a:cs typeface="Times New Roman" panose="02020603050405020304" pitchFamily="18" charset="0"/>
              </a:rPr>
              <a:t>: </a:t>
            </a:r>
          </a:p>
          <a:p>
            <a:pPr>
              <a:lnSpc>
                <a:spcPct val="120000"/>
              </a:lnSpc>
              <a:spcBef>
                <a:spcPts val="0"/>
              </a:spcBef>
            </a:pPr>
            <a:r>
              <a:rPr lang="fr-FR" sz="2300" kern="0" dirty="0">
                <a:solidFill>
                  <a:schemeClr val="tx1">
                    <a:alpha val="80000"/>
                  </a:schemeClr>
                </a:solidFill>
                <a:latin typeface="Inter Fallback"/>
                <a:cs typeface="Times New Roman" panose="02020603050405020304" pitchFamily="18" charset="0"/>
              </a:rPr>
              <a:t>le professeur introduit et répète des mots et des expressions en contexte, formule la consigne et expose clairement l’objectif ;  il décrit les gestes réalisés par les élèves.  Il mobilise le langage d’évocation et en situation ; il permet aux élèves de s’exprimer</a:t>
            </a:r>
            <a:r>
              <a:rPr lang="fr-FR" sz="2600" kern="0" dirty="0">
                <a:solidFill>
                  <a:schemeClr val="tx1">
                    <a:alpha val="80000"/>
                  </a:schemeClr>
                </a:solidFill>
                <a:latin typeface="Inter Fallback"/>
                <a:cs typeface="Times New Roman" panose="02020603050405020304" pitchFamily="18" charset="0"/>
              </a:rPr>
              <a:t>.</a:t>
            </a:r>
          </a:p>
          <a:p>
            <a:pPr marL="0" indent="0">
              <a:lnSpc>
                <a:spcPct val="120000"/>
              </a:lnSpc>
              <a:spcBef>
                <a:spcPts val="0"/>
              </a:spcBef>
              <a:buNone/>
            </a:pPr>
            <a:endParaRPr lang="fr-FR" sz="2600" kern="0" dirty="0">
              <a:solidFill>
                <a:schemeClr val="tx1">
                  <a:alpha val="80000"/>
                </a:schemeClr>
              </a:solidFill>
              <a:latin typeface="Inter Fallback"/>
              <a:cs typeface="Times New Roman" panose="02020603050405020304" pitchFamily="18" charset="0"/>
            </a:endParaRPr>
          </a:p>
        </p:txBody>
      </p:sp>
      <p:sp>
        <p:nvSpPr>
          <p:cNvPr id="5" name="Espace réservé du contenu 4">
            <a:extLst>
              <a:ext uri="{FF2B5EF4-FFF2-40B4-BE49-F238E27FC236}">
                <a16:creationId xmlns:a16="http://schemas.microsoft.com/office/drawing/2014/main" id="{67B241AA-78B9-E721-C8D9-1A0DD21144CE}"/>
              </a:ext>
            </a:extLst>
          </p:cNvPr>
          <p:cNvSpPr>
            <a:spLocks noGrp="1"/>
          </p:cNvSpPr>
          <p:nvPr>
            <p:ph sz="half" idx="2"/>
          </p:nvPr>
        </p:nvSpPr>
        <p:spPr/>
        <p:txBody>
          <a:bodyPr>
            <a:normAutofit fontScale="62500" lnSpcReduction="20000"/>
          </a:bodyPr>
          <a:lstStyle/>
          <a:p>
            <a:pPr marL="0">
              <a:lnSpc>
                <a:spcPct val="120000"/>
              </a:lnSpc>
              <a:spcBef>
                <a:spcPts val="0"/>
              </a:spcBef>
              <a:buNone/>
            </a:pPr>
            <a:r>
              <a:rPr lang="fr-FR" sz="2300" b="1" kern="0" dirty="0">
                <a:solidFill>
                  <a:schemeClr val="tx1">
                    <a:alpha val="80000"/>
                  </a:schemeClr>
                </a:solidFill>
                <a:latin typeface="Inter Fallback"/>
                <a:cs typeface="Times New Roman" panose="02020603050405020304" pitchFamily="18" charset="0"/>
              </a:rPr>
              <a:t>Matériel</a:t>
            </a:r>
          </a:p>
          <a:p>
            <a:pPr marL="0">
              <a:lnSpc>
                <a:spcPct val="120000"/>
              </a:lnSpc>
              <a:spcBef>
                <a:spcPts val="0"/>
              </a:spcBef>
              <a:buNone/>
            </a:pPr>
            <a:r>
              <a:rPr lang="fr-FR" sz="2300" kern="0" dirty="0">
                <a:solidFill>
                  <a:schemeClr val="tx1">
                    <a:alpha val="80000"/>
                  </a:schemeClr>
                </a:solidFill>
                <a:latin typeface="Inter Fallback"/>
                <a:cs typeface="Times New Roman" panose="02020603050405020304" pitchFamily="18" charset="0"/>
              </a:rPr>
              <a:t>À ajuster en fonction du déroulé de la séance (bâtonnets, pailles, pâte à modeler, mousse de fleuriste, briques encastrables, ...).</a:t>
            </a:r>
          </a:p>
          <a:p>
            <a:pPr marL="0">
              <a:lnSpc>
                <a:spcPct val="120000"/>
              </a:lnSpc>
              <a:spcBef>
                <a:spcPts val="0"/>
              </a:spcBef>
              <a:buNone/>
            </a:pPr>
            <a:r>
              <a:rPr lang="fr-FR" sz="2300" kern="0" dirty="0">
                <a:solidFill>
                  <a:schemeClr val="tx1">
                    <a:alpha val="80000"/>
                  </a:schemeClr>
                </a:solidFill>
                <a:latin typeface="Inter Fallback"/>
                <a:cs typeface="Times New Roman" panose="02020603050405020304" pitchFamily="18" charset="0"/>
              </a:rPr>
              <a:t>Pour le temps 2 : piste graphique avec les repères construits au cours de l’étape 2 (nouveau support) sur plan vertical et encres pour le temps 2 / fiches individuelles avec repères « haut » et «bas » (format ½ A3 dans le sens de la longueur et A3) et craies de cire et/ou gros crayons gras pour le temps 3.</a:t>
            </a:r>
          </a:p>
          <a:p>
            <a:pPr marL="0">
              <a:lnSpc>
                <a:spcPct val="120000"/>
              </a:lnSpc>
              <a:spcBef>
                <a:spcPts val="0"/>
              </a:spcBef>
              <a:buNone/>
            </a:pPr>
            <a:endParaRPr lang="fr-FR" sz="2300" kern="0" dirty="0">
              <a:solidFill>
                <a:schemeClr val="tx1">
                  <a:alpha val="80000"/>
                </a:schemeClr>
              </a:solidFill>
              <a:latin typeface="Inter Fallback"/>
              <a:cs typeface="Times New Roman" panose="02020603050405020304" pitchFamily="18" charset="0"/>
            </a:endParaRPr>
          </a:p>
          <a:p>
            <a:pPr marL="0">
              <a:lnSpc>
                <a:spcPct val="120000"/>
              </a:lnSpc>
              <a:spcBef>
                <a:spcPts val="0"/>
              </a:spcBef>
              <a:buNone/>
            </a:pPr>
            <a:r>
              <a:rPr lang="fr-FR" sz="2300" b="1" kern="0" dirty="0">
                <a:solidFill>
                  <a:schemeClr val="tx1">
                    <a:alpha val="80000"/>
                  </a:schemeClr>
                </a:solidFill>
                <a:latin typeface="Inter Fallback"/>
                <a:cs typeface="Times New Roman" panose="02020603050405020304" pitchFamily="18" charset="0"/>
              </a:rPr>
              <a:t>Modalités</a:t>
            </a:r>
          </a:p>
          <a:p>
            <a:pPr marL="0">
              <a:lnSpc>
                <a:spcPct val="120000"/>
              </a:lnSpc>
              <a:spcBef>
                <a:spcPts val="0"/>
              </a:spcBef>
              <a:buNone/>
            </a:pPr>
            <a:r>
              <a:rPr lang="fr-FR" sz="2300" kern="0" dirty="0">
                <a:solidFill>
                  <a:schemeClr val="tx1">
                    <a:alpha val="80000"/>
                  </a:schemeClr>
                </a:solidFill>
                <a:latin typeface="Inter Fallback"/>
                <a:cs typeface="Times New Roman" panose="02020603050405020304" pitchFamily="18" charset="0"/>
              </a:rPr>
              <a:t>Travail dirigé par le professeur : les élèves sont répartis en groupes (de 4 à 6 élèves) au sein desquels ils pourront agir individuellement et collectivement selon la situation pédagogique : pour les activités de motricité globale, les groupes sont hétérogènes ; pour des activités de tracés, les groupes sont homogènes. Des groupes d’élèves plus restreints peuvent être constitués (3 élèves) </a:t>
            </a:r>
          </a:p>
          <a:p>
            <a:pPr marL="0">
              <a:lnSpc>
                <a:spcPct val="120000"/>
              </a:lnSpc>
              <a:spcBef>
                <a:spcPts val="0"/>
              </a:spcBef>
              <a:buNone/>
            </a:pPr>
            <a:endParaRPr lang="fr-FR" sz="2300" kern="0" dirty="0">
              <a:solidFill>
                <a:schemeClr val="tx1">
                  <a:alpha val="80000"/>
                </a:schemeClr>
              </a:solidFill>
              <a:latin typeface="Inter Fallback"/>
              <a:cs typeface="Times New Roman" panose="02020603050405020304" pitchFamily="18" charset="0"/>
            </a:endParaRPr>
          </a:p>
          <a:p>
            <a:pPr marL="0" indent="0">
              <a:buNone/>
            </a:pPr>
            <a:endParaRPr lang="fr-FR" dirty="0"/>
          </a:p>
        </p:txBody>
      </p:sp>
      <p:sp>
        <p:nvSpPr>
          <p:cNvPr id="3" name="ZoneTexte 2">
            <a:extLst>
              <a:ext uri="{FF2B5EF4-FFF2-40B4-BE49-F238E27FC236}">
                <a16:creationId xmlns:a16="http://schemas.microsoft.com/office/drawing/2014/main" id="{25301CDF-8DDC-FB41-B6AB-EAB016F8F23F}"/>
              </a:ext>
            </a:extLst>
          </p:cNvPr>
          <p:cNvSpPr txBox="1"/>
          <p:nvPr/>
        </p:nvSpPr>
        <p:spPr>
          <a:xfrm>
            <a:off x="838200" y="4369777"/>
            <a:ext cx="5181600" cy="2179058"/>
          </a:xfrm>
          <a:prstGeom prst="rect">
            <a:avLst/>
          </a:prstGeom>
          <a:solidFill>
            <a:schemeClr val="accent3">
              <a:lumMod val="20000"/>
              <a:lumOff val="80000"/>
            </a:schemeClr>
          </a:solidFill>
        </p:spPr>
        <p:txBody>
          <a:bodyPr wrap="square" rtlCol="0">
            <a:spAutoFit/>
          </a:bodyPr>
          <a:lstStyle/>
          <a:p>
            <a:pPr marL="0">
              <a:lnSpc>
                <a:spcPct val="120000"/>
              </a:lnSpc>
              <a:spcBef>
                <a:spcPts val="0"/>
              </a:spcBef>
              <a:buNone/>
            </a:pPr>
            <a:r>
              <a:rPr lang="fr-FR" sz="1800" b="1" kern="0" dirty="0">
                <a:solidFill>
                  <a:schemeClr val="tx1">
                    <a:alpha val="80000"/>
                  </a:schemeClr>
                </a:solidFill>
                <a:latin typeface="Inter Fallback"/>
                <a:cs typeface="Times New Roman" panose="02020603050405020304" pitchFamily="18" charset="0"/>
              </a:rPr>
              <a:t>Critères de réussite</a:t>
            </a:r>
          </a:p>
          <a:p>
            <a:pPr marL="0">
              <a:lnSpc>
                <a:spcPct val="120000"/>
              </a:lnSpc>
              <a:spcBef>
                <a:spcPts val="0"/>
              </a:spcBef>
              <a:buNone/>
            </a:pPr>
            <a:r>
              <a:rPr lang="fr-FR" sz="1600" kern="0" dirty="0">
                <a:solidFill>
                  <a:schemeClr val="tx1">
                    <a:alpha val="80000"/>
                  </a:schemeClr>
                </a:solidFill>
                <a:latin typeface="Inter Fallback"/>
                <a:cs typeface="Times New Roman" panose="02020603050405020304" pitchFamily="18" charset="0"/>
              </a:rPr>
              <a:t>Les élèves sont capables de tracer des traits verticaux en effectuant un geste continu entre deux repères, en partant du haut.</a:t>
            </a:r>
          </a:p>
          <a:p>
            <a:pPr marL="0">
              <a:lnSpc>
                <a:spcPct val="120000"/>
              </a:lnSpc>
              <a:spcBef>
                <a:spcPts val="0"/>
              </a:spcBef>
              <a:buNone/>
            </a:pPr>
            <a:r>
              <a:rPr lang="fr-FR" sz="1600" kern="0" dirty="0">
                <a:solidFill>
                  <a:schemeClr val="tx1">
                    <a:alpha val="80000"/>
                  </a:schemeClr>
                </a:solidFill>
                <a:latin typeface="Inter Fallback"/>
                <a:cs typeface="Times New Roman" panose="02020603050405020304" pitchFamily="18" charset="0"/>
              </a:rPr>
              <a:t>Les élèves sont capables de décrire ce qu’ils font et comment ils font ; ils utilisent le vocabulaire lié à l’activité.</a:t>
            </a:r>
          </a:p>
          <a:p>
            <a:endParaRPr lang="fr-FR" dirty="0"/>
          </a:p>
        </p:txBody>
      </p:sp>
    </p:spTree>
    <p:extLst>
      <p:ext uri="{BB962C8B-B14F-4D97-AF65-F5344CB8AC3E}">
        <p14:creationId xmlns:p14="http://schemas.microsoft.com/office/powerpoint/2010/main" val="3778516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AD70AD9-84C4-5800-719D-6B4976B3BBC9}"/>
              </a:ext>
            </a:extLst>
          </p:cNvPr>
          <p:cNvSpPr txBox="1">
            <a:spLocks/>
          </p:cNvSpPr>
          <p:nvPr/>
        </p:nvSpPr>
        <p:spPr>
          <a:xfrm>
            <a:off x="367862" y="357352"/>
            <a:ext cx="11080531" cy="835331"/>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kern="0" dirty="0">
                <a:solidFill>
                  <a:srgbClr val="000000"/>
                </a:solidFill>
                <a:latin typeface="Inter Fallback"/>
                <a:cs typeface="Times New Roman" panose="02020603050405020304" pitchFamily="18" charset="0"/>
              </a:rPr>
              <a:t>Séquence n°2 : Apprendre le geste d'écriture</a:t>
            </a:r>
            <a:br>
              <a:rPr lang="fr-FR" sz="2400" kern="100" dirty="0">
                <a:latin typeface="Aptos" panose="020B0004020202020204" pitchFamily="34" charset="0"/>
                <a:ea typeface="Aptos" panose="020B0004020202020204" pitchFamily="34" charset="0"/>
                <a:cs typeface="Times New Roman" panose="02020603050405020304" pitchFamily="18" charset="0"/>
              </a:rPr>
            </a:br>
            <a:r>
              <a:rPr lang="fr-FR" sz="2400" b="1" kern="0" dirty="0">
                <a:solidFill>
                  <a:srgbClr val="000000"/>
                </a:solidFill>
                <a:latin typeface="Inter Fallback"/>
                <a:ea typeface="Aptos" panose="020B0004020202020204" pitchFamily="34" charset="0"/>
                <a:cs typeface="Times New Roman" panose="02020603050405020304" pitchFamily="18" charset="0"/>
              </a:rPr>
              <a:t>E</a:t>
            </a:r>
            <a:r>
              <a:rPr lang="fr-FR" sz="2400" b="1" kern="0" dirty="0">
                <a:solidFill>
                  <a:srgbClr val="000000"/>
                </a:solidFill>
                <a:latin typeface="Inter Fallback"/>
                <a:cs typeface="Times New Roman" panose="02020603050405020304" pitchFamily="18" charset="0"/>
              </a:rPr>
              <a:t>valuation : modalité et exemples /différenciation</a:t>
            </a:r>
            <a:endParaRPr lang="fr-FR" sz="2400" dirty="0"/>
          </a:p>
        </p:txBody>
      </p:sp>
      <p:pic>
        <p:nvPicPr>
          <p:cNvPr id="6" name="Image 5" descr="Une image contenant texte, capture d’écran, Police, nombre&#10;&#10;Le contenu généré par l’IA peut être incorrect.">
            <a:extLst>
              <a:ext uri="{FF2B5EF4-FFF2-40B4-BE49-F238E27FC236}">
                <a16:creationId xmlns:a16="http://schemas.microsoft.com/office/drawing/2014/main" id="{6DD40040-0A2A-1EB7-02AE-28A3F9F78A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1478744"/>
            <a:ext cx="7772400" cy="4179055"/>
          </a:xfrm>
          <a:prstGeom prst="rect">
            <a:avLst/>
          </a:prstGeom>
        </p:spPr>
      </p:pic>
      <p:sp>
        <p:nvSpPr>
          <p:cNvPr id="7" name="ZoneTexte 6">
            <a:extLst>
              <a:ext uri="{FF2B5EF4-FFF2-40B4-BE49-F238E27FC236}">
                <a16:creationId xmlns:a16="http://schemas.microsoft.com/office/drawing/2014/main" id="{D97894AF-5D16-3C19-1AA5-6B8F1D33E842}"/>
              </a:ext>
            </a:extLst>
          </p:cNvPr>
          <p:cNvSpPr txBox="1"/>
          <p:nvPr/>
        </p:nvSpPr>
        <p:spPr>
          <a:xfrm>
            <a:off x="7772401" y="1478744"/>
            <a:ext cx="4219904" cy="5047536"/>
          </a:xfrm>
          <a:prstGeom prst="rect">
            <a:avLst/>
          </a:prstGeom>
          <a:solidFill>
            <a:schemeClr val="accent2">
              <a:lumMod val="20000"/>
              <a:lumOff val="80000"/>
            </a:schemeClr>
          </a:solidFill>
        </p:spPr>
        <p:txBody>
          <a:bodyPr wrap="square" rtlCol="0">
            <a:spAutoFit/>
          </a:bodyPr>
          <a:lstStyle/>
          <a:p>
            <a:pPr>
              <a:buNone/>
            </a:pPr>
            <a:r>
              <a:rPr lang="fr-FR" b="1" dirty="0">
                <a:solidFill>
                  <a:srgbClr val="000000"/>
                </a:solidFill>
                <a:effectLst/>
                <a:latin typeface="Helvetica" pitchFamily="2" charset="0"/>
              </a:rPr>
              <a:t>Gestes professionnels  Différenciation</a:t>
            </a:r>
          </a:p>
          <a:p>
            <a:pPr>
              <a:buNone/>
            </a:pPr>
            <a:endParaRPr lang="fr-FR" dirty="0">
              <a:solidFill>
                <a:srgbClr val="000000"/>
              </a:solidFill>
              <a:effectLst/>
              <a:latin typeface="Helvetica" pitchFamily="2" charset="0"/>
            </a:endParaRPr>
          </a:p>
          <a:p>
            <a:pPr>
              <a:buNone/>
            </a:pPr>
            <a:r>
              <a:rPr lang="fr-FR" sz="2500" kern="0" dirty="0">
                <a:solidFill>
                  <a:schemeClr val="tx1">
                    <a:alpha val="80000"/>
                  </a:schemeClr>
                </a:solidFill>
                <a:latin typeface="Inter Fallback"/>
                <a:cs typeface="Times New Roman" panose="02020603050405020304" pitchFamily="18" charset="0"/>
              </a:rPr>
              <a:t>Lors des différents temps d’apprentissage, le professeur accompagne les élèves dans l’utilisation des outils. </a:t>
            </a:r>
            <a:r>
              <a:rPr lang="fr-FR" sz="2500" b="1" kern="0" dirty="0">
                <a:solidFill>
                  <a:schemeClr val="tx1">
                    <a:alpha val="80000"/>
                  </a:schemeClr>
                </a:solidFill>
                <a:latin typeface="Inter Fallback"/>
                <a:cs typeface="Times New Roman" panose="02020603050405020304" pitchFamily="18" charset="0"/>
              </a:rPr>
              <a:t>Il guide le geste en utilisant le « main à main». </a:t>
            </a:r>
          </a:p>
          <a:p>
            <a:pPr>
              <a:buNone/>
            </a:pPr>
            <a:endParaRPr lang="fr-FR" sz="2500" kern="0" dirty="0">
              <a:solidFill>
                <a:schemeClr val="tx1">
                  <a:alpha val="80000"/>
                </a:schemeClr>
              </a:solidFill>
              <a:latin typeface="Inter Fallback"/>
              <a:cs typeface="Times New Roman" panose="02020603050405020304" pitchFamily="18" charset="0"/>
            </a:endParaRPr>
          </a:p>
          <a:p>
            <a:pPr>
              <a:buNone/>
            </a:pPr>
            <a:r>
              <a:rPr lang="fr-FR" sz="2500" kern="0" dirty="0">
                <a:solidFill>
                  <a:schemeClr val="tx1">
                    <a:alpha val="80000"/>
                  </a:schemeClr>
                </a:solidFill>
                <a:latin typeface="Inter Fallback"/>
                <a:cs typeface="Times New Roman" panose="02020603050405020304" pitchFamily="18" charset="0"/>
              </a:rPr>
              <a:t>Il </a:t>
            </a:r>
            <a:r>
              <a:rPr lang="fr-FR" sz="2500" b="1" kern="0" dirty="0">
                <a:solidFill>
                  <a:schemeClr val="tx1">
                    <a:alpha val="80000"/>
                  </a:schemeClr>
                </a:solidFill>
                <a:latin typeface="Inter Fallback"/>
                <a:cs typeface="Times New Roman" panose="02020603050405020304" pitchFamily="18" charset="0"/>
              </a:rPr>
              <a:t>multiplie les activités individuelles </a:t>
            </a:r>
            <a:r>
              <a:rPr lang="fr-FR" sz="2500" kern="0" dirty="0">
                <a:solidFill>
                  <a:schemeClr val="tx1">
                    <a:alpha val="80000"/>
                  </a:schemeClr>
                </a:solidFill>
                <a:latin typeface="Inter Fallback"/>
                <a:cs typeface="Times New Roman" panose="02020603050405020304" pitchFamily="18" charset="0"/>
              </a:rPr>
              <a:t>de motricité fine pour les </a:t>
            </a:r>
            <a:r>
              <a:rPr lang="fr-FR" sz="2500" b="1" kern="0" dirty="0">
                <a:solidFill>
                  <a:schemeClr val="tx1">
                    <a:alpha val="80000"/>
                  </a:schemeClr>
                </a:solidFill>
                <a:latin typeface="Inter Fallback"/>
                <a:cs typeface="Times New Roman" panose="02020603050405020304" pitchFamily="18" charset="0"/>
              </a:rPr>
              <a:t>élèves en difficulté.</a:t>
            </a:r>
          </a:p>
          <a:p>
            <a:endParaRPr lang="fr-FR" dirty="0"/>
          </a:p>
        </p:txBody>
      </p:sp>
    </p:spTree>
    <p:extLst>
      <p:ext uri="{BB962C8B-B14F-4D97-AF65-F5344CB8AC3E}">
        <p14:creationId xmlns:p14="http://schemas.microsoft.com/office/powerpoint/2010/main" val="1863399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5F7AD4-F973-588F-05A9-CDBD2AF67F9F}"/>
            </a:ext>
          </a:extLst>
        </p:cNvPr>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9E075EB2-9F1A-4060-90A3-47A89A687034}"/>
              </a:ext>
            </a:extLst>
          </p:cNvPr>
          <p:cNvSpPr>
            <a:spLocks noGrp="1"/>
          </p:cNvSpPr>
          <p:nvPr>
            <p:ph type="title"/>
          </p:nvPr>
        </p:nvSpPr>
        <p:spPr>
          <a:xfrm>
            <a:off x="786382" y="548109"/>
            <a:ext cx="8515880" cy="1678659"/>
          </a:xfrm>
        </p:spPr>
        <p:txBody>
          <a:bodyPr anchor="b">
            <a:normAutofit fontScale="90000"/>
          </a:bodyPr>
          <a:lstStyle/>
          <a:p>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1200" b="1" kern="0" dirty="0">
                <a:solidFill>
                  <a:schemeClr val="bg1"/>
                </a:solidFill>
                <a:effectLst/>
                <a:latin typeface="Inter Fallback"/>
                <a:ea typeface="Times New Roman" panose="02020603050405020304" pitchFamily="18" charset="0"/>
                <a:cs typeface="Times New Roman" panose="02020603050405020304" pitchFamily="18" charset="0"/>
              </a:rPr>
            </a:br>
            <a:br>
              <a:rPr lang="fr-FR" sz="3600" b="1" kern="0" dirty="0">
                <a:solidFill>
                  <a:schemeClr val="bg1"/>
                </a:solidFill>
                <a:effectLst/>
                <a:latin typeface="Inter Fallback"/>
                <a:ea typeface="Times New Roman" panose="02020603050405020304" pitchFamily="18" charset="0"/>
                <a:cs typeface="Times New Roman" panose="02020603050405020304" pitchFamily="18" charset="0"/>
              </a:rPr>
            </a:br>
            <a:r>
              <a:rPr lang="fr-FR" sz="3600" b="1" kern="0" dirty="0">
                <a:solidFill>
                  <a:schemeClr val="bg1"/>
                </a:solidFill>
                <a:effectLst/>
                <a:latin typeface="Inter Fallback"/>
                <a:ea typeface="Times New Roman" panose="02020603050405020304" pitchFamily="18" charset="0"/>
                <a:cs typeface="Times New Roman" panose="02020603050405020304" pitchFamily="18" charset="0"/>
              </a:rPr>
              <a:t>Séquence n°3 : Enrichir son vocabulaire</a:t>
            </a:r>
            <a:br>
              <a:rPr lang="fr-F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fr-F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1200" dirty="0">
              <a:solidFill>
                <a:schemeClr val="bg1"/>
              </a:solidFill>
            </a:endParaRPr>
          </a:p>
        </p:txBody>
      </p:sp>
      <p:graphicFrame>
        <p:nvGraphicFramePr>
          <p:cNvPr id="29" name="ZoneTexte 3">
            <a:extLst>
              <a:ext uri="{FF2B5EF4-FFF2-40B4-BE49-F238E27FC236}">
                <a16:creationId xmlns:a16="http://schemas.microsoft.com/office/drawing/2014/main" id="{D51F4C55-D77E-F2D9-1020-86797476CDE9}"/>
              </a:ext>
            </a:extLst>
          </p:cNvPr>
          <p:cNvGraphicFramePr/>
          <p:nvPr>
            <p:extLst>
              <p:ext uri="{D42A27DB-BD31-4B8C-83A1-F6EECF244321}">
                <p14:modId xmlns:p14="http://schemas.microsoft.com/office/powerpoint/2010/main" val="3534226912"/>
              </p:ext>
            </p:extLst>
          </p:nvPr>
        </p:nvGraphicFramePr>
        <p:xfrm>
          <a:off x="0" y="3503885"/>
          <a:ext cx="12164354"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024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A76F0-2442-80B0-D39A-CA277B6E1675}"/>
              </a:ext>
            </a:extLst>
          </p:cNvPr>
          <p:cNvSpPr>
            <a:spLocks noGrp="1"/>
          </p:cNvSpPr>
          <p:nvPr>
            <p:ph type="title"/>
          </p:nvPr>
        </p:nvSpPr>
        <p:spPr>
          <a:xfrm>
            <a:off x="838200" y="365125"/>
            <a:ext cx="10515600" cy="672367"/>
          </a:xfrm>
          <a:solidFill>
            <a:schemeClr val="accent2">
              <a:lumMod val="20000"/>
              <a:lumOff val="80000"/>
            </a:schemeClr>
          </a:solidFill>
        </p:spPr>
        <p:txBody>
          <a:bodyPr>
            <a:normAutofit/>
          </a:bodyPr>
          <a:lstStyle/>
          <a:p>
            <a:pPr algn="ctr"/>
            <a:r>
              <a:rPr lang="fr-FR" sz="2800" b="1" kern="0" dirty="0">
                <a:effectLst/>
                <a:latin typeface="Inter Fallback"/>
                <a:ea typeface="Times New Roman" panose="02020603050405020304" pitchFamily="18" charset="0"/>
                <a:cs typeface="Times New Roman" panose="02020603050405020304" pitchFamily="18" charset="0"/>
              </a:rPr>
              <a:t>Séquence n°3 : Enrichir son vocabulaire</a:t>
            </a:r>
            <a:endParaRPr lang="fr-FR" sz="2800" dirty="0"/>
          </a:p>
        </p:txBody>
      </p:sp>
      <p:sp>
        <p:nvSpPr>
          <p:cNvPr id="3" name="Espace réservé du contenu 2">
            <a:extLst>
              <a:ext uri="{FF2B5EF4-FFF2-40B4-BE49-F238E27FC236}">
                <a16:creationId xmlns:a16="http://schemas.microsoft.com/office/drawing/2014/main" id="{00721A08-578D-C6FC-46E1-765B9C36684D}"/>
              </a:ext>
            </a:extLst>
          </p:cNvPr>
          <p:cNvSpPr>
            <a:spLocks noGrp="1"/>
          </p:cNvSpPr>
          <p:nvPr>
            <p:ph idx="1"/>
          </p:nvPr>
        </p:nvSpPr>
        <p:spPr>
          <a:xfrm>
            <a:off x="838199" y="1151792"/>
            <a:ext cx="10515599" cy="1477107"/>
          </a:xfrm>
        </p:spPr>
        <p:txBody>
          <a:bodyPr>
            <a:normAutofit fontScale="85000" lnSpcReduction="10000"/>
          </a:bodyPr>
          <a:lstStyle/>
          <a:p>
            <a:pPr>
              <a:buNone/>
            </a:pPr>
            <a:endParaRPr lang="fr-FR" sz="1800" dirty="0">
              <a:solidFill>
                <a:srgbClr val="000000"/>
              </a:solidFill>
              <a:latin typeface="Helvetica" pitchFamily="2" charset="0"/>
            </a:endParaRPr>
          </a:p>
          <a:p>
            <a:pPr>
              <a:buNone/>
            </a:pPr>
            <a:r>
              <a:rPr lang="fr-FR" sz="2400" kern="0" dirty="0">
                <a:solidFill>
                  <a:schemeClr val="tx2"/>
                </a:solidFill>
                <a:latin typeface="Inter Fallback"/>
                <a:cs typeface="Times New Roman" panose="02020603050405020304" pitchFamily="18" charset="0"/>
              </a:rPr>
              <a:t>Les situations d’apprentissage proposées dans cette ressource s’articulent </a:t>
            </a:r>
            <a:r>
              <a:rPr lang="fr-FR" sz="2400" b="1" kern="0" dirty="0">
                <a:solidFill>
                  <a:schemeClr val="tx2"/>
                </a:solidFill>
                <a:latin typeface="Inter Fallback"/>
                <a:cs typeface="Times New Roman" panose="02020603050405020304" pitchFamily="18" charset="0"/>
              </a:rPr>
              <a:t>autour du corpus des</a:t>
            </a:r>
          </a:p>
          <a:p>
            <a:pPr>
              <a:buNone/>
            </a:pPr>
            <a:r>
              <a:rPr lang="fr-FR" sz="2400" b="1" kern="0" dirty="0">
                <a:solidFill>
                  <a:schemeClr val="tx2"/>
                </a:solidFill>
                <a:latin typeface="Inter Fallback"/>
                <a:cs typeface="Times New Roman" panose="02020603050405020304" pitchFamily="18" charset="0"/>
              </a:rPr>
              <a:t>vêtements et de l’habillage matérialisé par « l’espace poupées » </a:t>
            </a:r>
            <a:r>
              <a:rPr lang="fr-FR" sz="2400" kern="0" dirty="0">
                <a:solidFill>
                  <a:schemeClr val="tx2"/>
                </a:solidFill>
                <a:latin typeface="Inter Fallback"/>
                <a:cs typeface="Times New Roman" panose="02020603050405020304" pitchFamily="18" charset="0"/>
              </a:rPr>
              <a:t>de la classe. </a:t>
            </a:r>
          </a:p>
          <a:p>
            <a:pPr>
              <a:buNone/>
            </a:pPr>
            <a:r>
              <a:rPr lang="fr-FR" sz="2400" kern="0" dirty="0">
                <a:solidFill>
                  <a:schemeClr val="tx2"/>
                </a:solidFill>
                <a:latin typeface="Inter Fallback"/>
                <a:cs typeface="Times New Roman" panose="02020603050405020304" pitchFamily="18" charset="0"/>
              </a:rPr>
              <a:t>Elles </a:t>
            </a:r>
            <a:r>
              <a:rPr lang="fr-FR" sz="2400" b="1" kern="0" dirty="0">
                <a:solidFill>
                  <a:schemeClr val="tx2"/>
                </a:solidFill>
                <a:latin typeface="Inter Fallback"/>
                <a:cs typeface="Times New Roman" panose="02020603050405020304" pitchFamily="18" charset="0"/>
              </a:rPr>
              <a:t>sont transférables à d’autres corpus </a:t>
            </a:r>
            <a:r>
              <a:rPr lang="fr-FR" sz="2400" kern="0" dirty="0">
                <a:solidFill>
                  <a:schemeClr val="tx2"/>
                </a:solidFill>
                <a:latin typeface="Inter Fallback"/>
                <a:cs typeface="Times New Roman" panose="02020603050405020304" pitchFamily="18" charset="0"/>
              </a:rPr>
              <a:t>en fonction du choix de l’équipe pédagogique.</a:t>
            </a:r>
          </a:p>
          <a:p>
            <a:endParaRPr lang="fr-FR" dirty="0"/>
          </a:p>
        </p:txBody>
      </p:sp>
      <p:sp>
        <p:nvSpPr>
          <p:cNvPr id="4" name="Espace réservé du contenu 2">
            <a:extLst>
              <a:ext uri="{FF2B5EF4-FFF2-40B4-BE49-F238E27FC236}">
                <a16:creationId xmlns:a16="http://schemas.microsoft.com/office/drawing/2014/main" id="{D5E24F40-29FB-9DE1-8E5F-405CE142517F}"/>
              </a:ext>
            </a:extLst>
          </p:cNvPr>
          <p:cNvSpPr txBox="1">
            <a:spLocks/>
          </p:cNvSpPr>
          <p:nvPr/>
        </p:nvSpPr>
        <p:spPr>
          <a:xfrm>
            <a:off x="838199" y="2866292"/>
            <a:ext cx="10515598" cy="1810812"/>
          </a:xfrm>
          <a:prstGeom prst="rect">
            <a:avLst/>
          </a:prstGeom>
          <a:solidFill>
            <a:schemeClr val="accent2">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fr-FR" sz="2400" b="1" kern="0" dirty="0">
                <a:solidFill>
                  <a:schemeClr val="tx2"/>
                </a:solidFill>
                <a:latin typeface="Inter Fallback"/>
                <a:ea typeface="Times New Roman" panose="02020603050405020304" pitchFamily="18" charset="0"/>
                <a:cs typeface="Times New Roman" panose="02020603050405020304" pitchFamily="18" charset="0"/>
              </a:rPr>
              <a:t>Objectifs</a:t>
            </a:r>
            <a:endParaRPr lang="fr-FR" sz="2400" dirty="0">
              <a:solidFill>
                <a:schemeClr val="tx2"/>
              </a:solidFill>
            </a:endParaRPr>
          </a:p>
          <a:p>
            <a:pPr marL="342900" indent="-342900">
              <a:spcBef>
                <a:spcPts val="600"/>
              </a:spcBef>
              <a:spcAft>
                <a:spcPts val="600"/>
              </a:spcAft>
              <a:buSzPts val="1000"/>
              <a:buFont typeface="Symbol" pitchFamily="2" charset="2"/>
              <a:buChar char=""/>
              <a:tabLst>
                <a:tab pos="457200" algn="l"/>
              </a:tabLst>
            </a:pPr>
            <a:r>
              <a:rPr lang="fr-FR" sz="2400" kern="0" dirty="0">
                <a:solidFill>
                  <a:schemeClr val="tx2"/>
                </a:solidFill>
                <a:latin typeface="Inter Fallback"/>
                <a:ea typeface="Times New Roman" panose="02020603050405020304" pitchFamily="18" charset="0"/>
                <a:cs typeface="Times New Roman" panose="02020603050405020304" pitchFamily="18" charset="0"/>
              </a:rPr>
              <a:t>Comprendre, mémoriser, réemployer les mots des corpus enseignés.</a:t>
            </a:r>
            <a:endParaRPr lang="fr-FR" sz="2400" kern="100" dirty="0">
              <a:solidFill>
                <a:schemeClr val="tx2"/>
              </a:solidFill>
              <a:latin typeface="Aptos" panose="020B0004020202020204" pitchFamily="34" charset="0"/>
              <a:ea typeface="Aptos" panose="020B0004020202020204" pitchFamily="34" charset="0"/>
              <a:cs typeface="Times New Roman" panose="02020603050405020304" pitchFamily="18" charset="0"/>
            </a:endParaRPr>
          </a:p>
          <a:p>
            <a:pPr marL="342900" indent="-342900">
              <a:spcBef>
                <a:spcPts val="300"/>
              </a:spcBef>
              <a:spcAft>
                <a:spcPts val="600"/>
              </a:spcAft>
              <a:buSzPts val="1000"/>
              <a:buFont typeface="Symbol" pitchFamily="2" charset="2"/>
              <a:buChar char=""/>
              <a:tabLst>
                <a:tab pos="457200" algn="l"/>
              </a:tabLst>
            </a:pPr>
            <a:r>
              <a:rPr lang="fr-FR" sz="2400" kern="0" dirty="0">
                <a:solidFill>
                  <a:schemeClr val="tx2"/>
                </a:solidFill>
                <a:latin typeface="Inter Fallback"/>
                <a:ea typeface="Times New Roman" panose="02020603050405020304" pitchFamily="18" charset="0"/>
                <a:cs typeface="Times New Roman" panose="02020603050405020304" pitchFamily="18" charset="0"/>
              </a:rPr>
              <a:t>Organiser les mots en catégorie et en réseau.</a:t>
            </a:r>
            <a:endParaRPr lang="fr-FR" sz="2400" kern="100" dirty="0">
              <a:solidFill>
                <a:schemeClr val="tx2"/>
              </a:solidFill>
              <a:latin typeface="Aptos" panose="020B0004020202020204" pitchFamily="34" charset="0"/>
              <a:ea typeface="Times New Roman" panose="02020603050405020304" pitchFamily="18" charset="0"/>
              <a:cs typeface="Times New Roman" panose="02020603050405020304" pitchFamily="18" charset="0"/>
            </a:endParaRPr>
          </a:p>
          <a:p>
            <a:pPr marL="0" indent="0">
              <a:spcBef>
                <a:spcPts val="300"/>
              </a:spcBef>
              <a:spcAft>
                <a:spcPts val="600"/>
              </a:spcAft>
              <a:buSzPts val="1000"/>
              <a:buFont typeface="Arial" panose="020B0604020202020204" pitchFamily="34" charset="0"/>
              <a:buNone/>
              <a:tabLst>
                <a:tab pos="457200" algn="l"/>
              </a:tabLst>
            </a:pPr>
            <a:endParaRPr lang="fr-FR" sz="1400" kern="100" dirty="0">
              <a:solidFill>
                <a:schemeClr val="tx2"/>
              </a:solidFill>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657D9E64-E390-CB3F-2907-D517E6B9D0A8}"/>
              </a:ext>
            </a:extLst>
          </p:cNvPr>
          <p:cNvSpPr txBox="1"/>
          <p:nvPr/>
        </p:nvSpPr>
        <p:spPr>
          <a:xfrm>
            <a:off x="838199" y="4914497"/>
            <a:ext cx="6926896" cy="1431161"/>
          </a:xfrm>
          <a:prstGeom prst="rect">
            <a:avLst/>
          </a:prstGeom>
          <a:noFill/>
        </p:spPr>
        <p:txBody>
          <a:bodyPr wrap="none" rtlCol="0">
            <a:spAutoFit/>
          </a:bodyPr>
          <a:lstStyle/>
          <a:p>
            <a:pPr>
              <a:spcAft>
                <a:spcPts val="600"/>
              </a:spcAft>
              <a:buSzPts val="1000"/>
              <a:buFont typeface="Arial" panose="020B0604020202020204" pitchFamily="34" charset="0"/>
              <a:buNone/>
              <a:tabLst>
                <a:tab pos="457200" algn="l"/>
              </a:tabLst>
            </a:pPr>
            <a:r>
              <a:rPr lang="fr-FR" sz="1800" b="1" kern="0" dirty="0">
                <a:solidFill>
                  <a:schemeClr val="tx2"/>
                </a:solidFill>
                <a:latin typeface="Inter Fallback"/>
                <a:cs typeface="Times New Roman" panose="02020603050405020304" pitchFamily="18" charset="0"/>
              </a:rPr>
              <a:t>Comprendre, mémoriser et réemployer les mots des corpus enseignés.</a:t>
            </a:r>
          </a:p>
          <a:p>
            <a:pPr>
              <a:spcAft>
                <a:spcPts val="600"/>
              </a:spcAft>
              <a:buSzPts val="1000"/>
              <a:buFont typeface="Arial" panose="020B0604020202020204" pitchFamily="34" charset="0"/>
              <a:buNone/>
              <a:tabLst>
                <a:tab pos="457200" algn="l"/>
              </a:tabLst>
            </a:pPr>
            <a:r>
              <a:rPr lang="fr-FR" sz="1800" b="1" kern="0" dirty="0">
                <a:solidFill>
                  <a:schemeClr val="tx2"/>
                </a:solidFill>
                <a:latin typeface="Inter Fallback"/>
                <a:cs typeface="Times New Roman" panose="02020603050405020304" pitchFamily="18" charset="0"/>
              </a:rPr>
              <a:t>Structuration du lexique et mémorisation par des activités dédiées.</a:t>
            </a:r>
          </a:p>
          <a:p>
            <a:pPr>
              <a:spcAft>
                <a:spcPts val="600"/>
              </a:spcAft>
              <a:buSzPts val="1000"/>
              <a:buFont typeface="Arial" panose="020B0604020202020204" pitchFamily="34" charset="0"/>
              <a:buNone/>
              <a:tabLst>
                <a:tab pos="457200" algn="l"/>
              </a:tabLst>
            </a:pPr>
            <a:r>
              <a:rPr lang="fr-FR" sz="1800" b="1" kern="0" dirty="0">
                <a:solidFill>
                  <a:schemeClr val="tx2"/>
                </a:solidFill>
                <a:latin typeface="Inter Fallback"/>
                <a:cs typeface="Times New Roman" panose="02020603050405020304" pitchFamily="18" charset="0"/>
              </a:rPr>
              <a:t>Utilisation de jeux et d'imagiers pour renforcer le vocabulaire.</a:t>
            </a:r>
          </a:p>
          <a:p>
            <a:endParaRPr lang="fr-FR" dirty="0"/>
          </a:p>
        </p:txBody>
      </p:sp>
    </p:spTree>
    <p:extLst>
      <p:ext uri="{BB962C8B-B14F-4D97-AF65-F5344CB8AC3E}">
        <p14:creationId xmlns:p14="http://schemas.microsoft.com/office/powerpoint/2010/main" val="370547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F180FA-8576-5FFA-9F87-0B5D6B8459B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97D94EED-5049-A5FA-5B05-55FB9F78B6AB}"/>
              </a:ext>
            </a:extLst>
          </p:cNvPr>
          <p:cNvSpPr txBox="1">
            <a:spLocks/>
          </p:cNvSpPr>
          <p:nvPr/>
        </p:nvSpPr>
        <p:spPr>
          <a:xfrm>
            <a:off x="638882" y="4631161"/>
            <a:ext cx="3571810" cy="155932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endParaRPr lang="en-US" sz="2200" b="1" kern="1200" dirty="0">
              <a:latin typeface="+mn-lt"/>
              <a:ea typeface="+mn-ea"/>
              <a:cs typeface="+mn-cs"/>
            </a:endParaRPr>
          </a:p>
          <a:p>
            <a:pPr>
              <a:spcBef>
                <a:spcPts val="1000"/>
              </a:spcBef>
            </a:pPr>
            <a:r>
              <a:rPr lang="fr-FR" sz="2400" b="1" kern="0" dirty="0">
                <a:latin typeface="Inter Fallback"/>
                <a:ea typeface="Times New Roman" panose="02020603050405020304" pitchFamily="18" charset="0"/>
                <a:cs typeface="Times New Roman" panose="02020603050405020304" pitchFamily="18" charset="0"/>
              </a:rPr>
              <a:t>Séquence n°3 : Enrichir son vocabulaire</a:t>
            </a:r>
            <a:br>
              <a:rPr lang="en-US" sz="2200" kern="1200" dirty="0">
                <a:solidFill>
                  <a:schemeClr val="tx1"/>
                </a:solidFill>
                <a:latin typeface="+mn-lt"/>
                <a:ea typeface="+mn-ea"/>
                <a:cs typeface="+mn-cs"/>
              </a:rPr>
            </a:br>
            <a:endParaRPr lang="en-US" sz="2200" kern="1200" dirty="0">
              <a:solidFill>
                <a:schemeClr val="tx1"/>
              </a:solidFill>
              <a:latin typeface="+mn-lt"/>
              <a:ea typeface="+mn-ea"/>
              <a:cs typeface="+mn-cs"/>
            </a:endParaRP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capture d’écran, Police, document&#10;&#10;Le contenu généré par l’IA peut être incorrect.">
            <a:extLst>
              <a:ext uri="{FF2B5EF4-FFF2-40B4-BE49-F238E27FC236}">
                <a16:creationId xmlns:a16="http://schemas.microsoft.com/office/drawing/2014/main" id="{96E303A9-4A8E-44B7-3D8C-FE546FF840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3324" y="315534"/>
            <a:ext cx="7155398" cy="6140550"/>
          </a:xfrm>
          <a:prstGeom prst="rect">
            <a:avLst/>
          </a:prstGeom>
        </p:spPr>
      </p:pic>
      <p:sp>
        <p:nvSpPr>
          <p:cNvPr id="8" name="ZoneTexte 7">
            <a:extLst>
              <a:ext uri="{FF2B5EF4-FFF2-40B4-BE49-F238E27FC236}">
                <a16:creationId xmlns:a16="http://schemas.microsoft.com/office/drawing/2014/main" id="{3309F72F-AD3F-540B-6431-8FB39D70CA47}"/>
              </a:ext>
            </a:extLst>
          </p:cNvPr>
          <p:cNvSpPr txBox="1"/>
          <p:nvPr/>
        </p:nvSpPr>
        <p:spPr>
          <a:xfrm>
            <a:off x="638882" y="2967335"/>
            <a:ext cx="2869324" cy="338554"/>
          </a:xfrm>
          <a:prstGeom prst="rect">
            <a:avLst/>
          </a:prstGeom>
          <a:solidFill>
            <a:schemeClr val="accent2">
              <a:lumMod val="20000"/>
              <a:lumOff val="80000"/>
            </a:schemeClr>
          </a:solidFill>
        </p:spPr>
        <p:txBody>
          <a:bodyPr wrap="square" rtlCol="0">
            <a:spAutoFit/>
          </a:bodyPr>
          <a:lstStyle/>
          <a:p>
            <a:pPr algn="ctr">
              <a:spcAft>
                <a:spcPts val="600"/>
              </a:spcAft>
            </a:pPr>
            <a:r>
              <a:rPr lang="fr-FR" sz="1600" b="1" kern="0" dirty="0">
                <a:solidFill>
                  <a:schemeClr val="tx1">
                    <a:alpha val="80000"/>
                  </a:schemeClr>
                </a:solidFill>
                <a:latin typeface="Inter Fallback"/>
                <a:cs typeface="Times New Roman" panose="02020603050405020304" pitchFamily="18" charset="0"/>
              </a:rPr>
              <a:t>Eléments de progression </a:t>
            </a:r>
            <a:endParaRPr lang="fr-FR" sz="1600" b="1" kern="0">
              <a:solidFill>
                <a:schemeClr val="tx1">
                  <a:alpha val="80000"/>
                </a:schemeClr>
              </a:solidFill>
              <a:latin typeface="Inter Fallback"/>
              <a:cs typeface="Times New Roman" panose="02020603050405020304" pitchFamily="18" charset="0"/>
            </a:endParaRPr>
          </a:p>
        </p:txBody>
      </p:sp>
    </p:spTree>
    <p:extLst>
      <p:ext uri="{BB962C8B-B14F-4D97-AF65-F5344CB8AC3E}">
        <p14:creationId xmlns:p14="http://schemas.microsoft.com/office/powerpoint/2010/main" val="2628395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7DC2D9-831E-1B97-A1C0-CF2FFAE7ABC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520FFD4-F509-1654-C928-F2C23EFE2914}"/>
              </a:ext>
            </a:extLst>
          </p:cNvPr>
          <p:cNvSpPr>
            <a:spLocks noGrp="1"/>
          </p:cNvSpPr>
          <p:nvPr>
            <p:ph type="title"/>
          </p:nvPr>
        </p:nvSpPr>
        <p:spPr>
          <a:xfrm>
            <a:off x="838200" y="365125"/>
            <a:ext cx="10515600" cy="1325563"/>
          </a:xfrm>
        </p:spPr>
        <p:txBody>
          <a:bodyPr>
            <a:normAutofit/>
          </a:bodyPr>
          <a:lstStyle/>
          <a:p>
            <a:r>
              <a:rPr lang="fr-FR" sz="4600" b="1" kern="0">
                <a:effectLst/>
                <a:latin typeface="Inter Fallback"/>
                <a:ea typeface="Times New Roman" panose="02020603050405020304" pitchFamily="18" charset="0"/>
                <a:cs typeface="Times New Roman" panose="02020603050405020304" pitchFamily="18" charset="0"/>
              </a:rPr>
              <a:t>Séquence n°3 : Enrichir son vocabulaire</a:t>
            </a:r>
            <a:endParaRPr lang="fr-FR" sz="460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contenu 5">
            <a:extLst>
              <a:ext uri="{FF2B5EF4-FFF2-40B4-BE49-F238E27FC236}">
                <a16:creationId xmlns:a16="http://schemas.microsoft.com/office/drawing/2014/main" id="{8EB97C7C-B761-10B0-9D5A-FF14C3E7A399}"/>
              </a:ext>
            </a:extLst>
          </p:cNvPr>
          <p:cNvSpPr>
            <a:spLocks noGrp="1"/>
          </p:cNvSpPr>
          <p:nvPr>
            <p:ph idx="1"/>
          </p:nvPr>
        </p:nvSpPr>
        <p:spPr>
          <a:xfrm>
            <a:off x="838200" y="1929384"/>
            <a:ext cx="10515600" cy="4251960"/>
          </a:xfrm>
        </p:spPr>
        <p:txBody>
          <a:bodyPr>
            <a:normAutofit/>
          </a:bodyPr>
          <a:lstStyle/>
          <a:p>
            <a:pPr>
              <a:buNone/>
            </a:pPr>
            <a:r>
              <a:rPr lang="fr-FR" sz="1700" b="1" kern="0" dirty="0">
                <a:latin typeface="Inter Fallback"/>
                <a:cs typeface="Times New Roman" panose="02020603050405020304" pitchFamily="18" charset="0"/>
              </a:rPr>
              <a:t>Éclairage de la recherche</a:t>
            </a:r>
          </a:p>
          <a:p>
            <a:pPr>
              <a:buNone/>
            </a:pPr>
            <a:r>
              <a:rPr lang="fr-FR" sz="1700" kern="0" dirty="0">
                <a:latin typeface="Inter Fallback"/>
                <a:cs typeface="Times New Roman" panose="02020603050405020304" pitchFamily="18" charset="0"/>
              </a:rPr>
              <a:t>Trois étapes permettent de mémoriser des informations dans le cerveau et surtout, de s’en rappeler :</a:t>
            </a:r>
          </a:p>
          <a:p>
            <a:pPr>
              <a:buNone/>
            </a:pPr>
            <a:endParaRPr lang="fr-FR" sz="1700" kern="0" dirty="0">
              <a:latin typeface="Inter Fallback"/>
              <a:cs typeface="Times New Roman" panose="02020603050405020304" pitchFamily="18" charset="0"/>
            </a:endParaRPr>
          </a:p>
          <a:p>
            <a:pPr>
              <a:buFont typeface="Wingdings" pitchFamily="2" charset="2"/>
              <a:buChar char="Ø"/>
            </a:pPr>
            <a:r>
              <a:rPr lang="fr-FR" sz="1700" b="1" kern="0" dirty="0">
                <a:latin typeface="Inter Fallback"/>
                <a:cs typeface="Times New Roman" panose="02020603050405020304" pitchFamily="18" charset="0"/>
              </a:rPr>
              <a:t>l’encodage : </a:t>
            </a:r>
            <a:r>
              <a:rPr lang="fr-FR" sz="1700" kern="0" dirty="0">
                <a:latin typeface="Inter Fallback"/>
                <a:cs typeface="Times New Roman" panose="02020603050405020304" pitchFamily="18" charset="0"/>
              </a:rPr>
              <a:t>à partir d’un stimulus visuel, auditif, olfactif, moteur. L’information est traitée pour être mise en mémoire ;</a:t>
            </a:r>
          </a:p>
          <a:p>
            <a:pPr>
              <a:buNone/>
            </a:pPr>
            <a:endParaRPr lang="fr-FR" sz="1700" kern="0" dirty="0">
              <a:latin typeface="Inter Fallback"/>
              <a:cs typeface="Times New Roman" panose="02020603050405020304" pitchFamily="18" charset="0"/>
            </a:endParaRPr>
          </a:p>
          <a:p>
            <a:pPr>
              <a:buFont typeface="Wingdings" pitchFamily="2" charset="2"/>
              <a:buChar char="Ø"/>
            </a:pPr>
            <a:r>
              <a:rPr lang="fr-FR" sz="1700" b="1" kern="0" dirty="0">
                <a:latin typeface="Inter Fallback"/>
                <a:cs typeface="Times New Roman" panose="02020603050405020304" pitchFamily="18" charset="0"/>
              </a:rPr>
              <a:t>le stockage : </a:t>
            </a:r>
            <a:r>
              <a:rPr lang="fr-FR" sz="1700" kern="0" dirty="0">
                <a:latin typeface="Inter Fallback"/>
                <a:cs typeface="Times New Roman" panose="02020603050405020304" pitchFamily="18" charset="0"/>
              </a:rPr>
              <a:t>l’information est mise en lien avec les connaissances antérieures, pour la faire durer dans le temps. La  mémoire stocke les mots en réseau ou en toile. Pour aider au stockage d’un mot nouveau, il est utile de l’associer à des mots synonymes ou appartenant à la même catégorie, à des phrases, ... ;</a:t>
            </a:r>
          </a:p>
          <a:p>
            <a:pPr>
              <a:buNone/>
            </a:pPr>
            <a:endParaRPr lang="fr-FR" sz="1700" kern="0" dirty="0">
              <a:latin typeface="Inter Fallback"/>
              <a:cs typeface="Times New Roman" panose="02020603050405020304" pitchFamily="18" charset="0"/>
            </a:endParaRPr>
          </a:p>
          <a:p>
            <a:pPr>
              <a:buFont typeface="Wingdings" pitchFamily="2" charset="2"/>
              <a:buChar char="Ø"/>
            </a:pPr>
            <a:r>
              <a:rPr lang="fr-FR" sz="1700" b="1" kern="0" dirty="0">
                <a:latin typeface="Inter Fallback"/>
                <a:cs typeface="Times New Roman" panose="02020603050405020304" pitchFamily="18" charset="0"/>
              </a:rPr>
              <a:t>la récupération : </a:t>
            </a:r>
            <a:r>
              <a:rPr lang="fr-FR" sz="1700" kern="0" dirty="0">
                <a:latin typeface="Inter Fallback"/>
                <a:cs typeface="Times New Roman" panose="02020603050405020304" pitchFamily="18" charset="0"/>
              </a:rPr>
              <a:t>l’information est extraite de la mémoire. C’est une opération complexe qui peut nécessiter l’aide du professeur par une contextualisation, une réactivation des liens avec les autres apprentissages (place du mot, synonyme,  ...) ou une activité de reconnaissance (retrouver dans une liste par exemple)</a:t>
            </a:r>
          </a:p>
          <a:p>
            <a:pPr marL="0" indent="0">
              <a:buNone/>
            </a:pPr>
            <a:endParaRPr lang="fr-FR" sz="1700" dirty="0"/>
          </a:p>
        </p:txBody>
      </p:sp>
    </p:spTree>
    <p:extLst>
      <p:ext uri="{BB962C8B-B14F-4D97-AF65-F5344CB8AC3E}">
        <p14:creationId xmlns:p14="http://schemas.microsoft.com/office/powerpoint/2010/main" val="2101916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B4F676-9539-37CF-C012-00ED83BFCA7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A01927-798A-32CD-6FBC-D36C849B2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092E070D-65E6-A389-B1FD-B79922125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BD409043-9BFC-12C1-5FE6-79D16856F5FD}"/>
              </a:ext>
            </a:extLst>
          </p:cNvPr>
          <p:cNvSpPr txBox="1"/>
          <p:nvPr/>
        </p:nvSpPr>
        <p:spPr>
          <a:xfrm>
            <a:off x="638882" y="2956825"/>
            <a:ext cx="2869324" cy="338554"/>
          </a:xfrm>
          <a:prstGeom prst="rect">
            <a:avLst/>
          </a:prstGeom>
          <a:solidFill>
            <a:schemeClr val="accent2">
              <a:lumMod val="20000"/>
              <a:lumOff val="80000"/>
            </a:schemeClr>
          </a:solidFill>
        </p:spPr>
        <p:txBody>
          <a:bodyPr wrap="square" rtlCol="0">
            <a:spAutoFit/>
          </a:bodyPr>
          <a:lstStyle/>
          <a:p>
            <a:pPr algn="ctr">
              <a:spcAft>
                <a:spcPts val="600"/>
              </a:spcAft>
            </a:pPr>
            <a:r>
              <a:rPr lang="fr-FR" sz="1600" b="1" kern="0" dirty="0">
                <a:solidFill>
                  <a:schemeClr val="tx1">
                    <a:alpha val="80000"/>
                  </a:schemeClr>
                </a:solidFill>
                <a:latin typeface="Inter Fallback"/>
                <a:cs typeface="Times New Roman" panose="02020603050405020304" pitchFamily="18" charset="0"/>
              </a:rPr>
              <a:t>Démarche d’enseignement</a:t>
            </a:r>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6A65BACB-E2B4-A403-7663-68CC582BE3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63808" y="308689"/>
            <a:ext cx="7075076" cy="6240622"/>
          </a:xfrm>
          <a:prstGeom prst="rect">
            <a:avLst/>
          </a:prstGeom>
        </p:spPr>
      </p:pic>
      <p:sp>
        <p:nvSpPr>
          <p:cNvPr id="2" name="Titre 1">
            <a:extLst>
              <a:ext uri="{FF2B5EF4-FFF2-40B4-BE49-F238E27FC236}">
                <a16:creationId xmlns:a16="http://schemas.microsoft.com/office/drawing/2014/main" id="{C774B01A-261B-3643-4097-FE731214C8CE}"/>
              </a:ext>
            </a:extLst>
          </p:cNvPr>
          <p:cNvSpPr txBox="1">
            <a:spLocks/>
          </p:cNvSpPr>
          <p:nvPr/>
        </p:nvSpPr>
        <p:spPr>
          <a:xfrm>
            <a:off x="638882" y="4631161"/>
            <a:ext cx="3571810" cy="155932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endParaRPr lang="en-US" sz="2200" b="1" kern="1200" dirty="0">
              <a:latin typeface="+mn-lt"/>
              <a:ea typeface="+mn-ea"/>
              <a:cs typeface="+mn-cs"/>
            </a:endParaRPr>
          </a:p>
          <a:p>
            <a:pPr>
              <a:spcBef>
                <a:spcPts val="1000"/>
              </a:spcBef>
            </a:pPr>
            <a:r>
              <a:rPr lang="fr-FR" sz="2400" b="1" kern="0" dirty="0">
                <a:latin typeface="Inter Fallback"/>
                <a:ea typeface="Times New Roman" panose="02020603050405020304" pitchFamily="18" charset="0"/>
                <a:cs typeface="Times New Roman" panose="02020603050405020304" pitchFamily="18" charset="0"/>
              </a:rPr>
              <a:t>Séquence n°3 : Enrichir son vocabulaire</a:t>
            </a:r>
            <a:br>
              <a:rPr lang="en-US" sz="2200" kern="1200" dirty="0">
                <a:solidFill>
                  <a:schemeClr val="tx1"/>
                </a:solidFill>
                <a:latin typeface="+mn-lt"/>
                <a:ea typeface="+mn-ea"/>
                <a:cs typeface="+mn-cs"/>
              </a:rPr>
            </a:br>
            <a:endParaRPr lang="en-US" sz="2200" kern="1200" dirty="0">
              <a:solidFill>
                <a:schemeClr val="tx1"/>
              </a:solidFill>
              <a:latin typeface="+mn-lt"/>
              <a:ea typeface="+mn-ea"/>
              <a:cs typeface="+mn-cs"/>
            </a:endParaRPr>
          </a:p>
        </p:txBody>
      </p:sp>
    </p:spTree>
    <p:extLst>
      <p:ext uri="{BB962C8B-B14F-4D97-AF65-F5344CB8AC3E}">
        <p14:creationId xmlns:p14="http://schemas.microsoft.com/office/powerpoint/2010/main" val="389854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25C5-0757-2473-E2F6-D5FC069B386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A60185-F774-B1DC-79DF-179B997FEA2A}"/>
              </a:ext>
            </a:extLst>
          </p:cNvPr>
          <p:cNvSpPr>
            <a:spLocks noGrp="1"/>
          </p:cNvSpPr>
          <p:nvPr>
            <p:ph idx="1"/>
          </p:nvPr>
        </p:nvSpPr>
        <p:spPr>
          <a:xfrm>
            <a:off x="648070" y="1565031"/>
            <a:ext cx="6324231" cy="3930162"/>
          </a:xfrm>
        </p:spPr>
        <p:txBody>
          <a:bodyPr anchor="t">
            <a:normAutofit/>
          </a:bodyPr>
          <a:lstStyle/>
          <a:p>
            <a:pPr>
              <a:buNone/>
            </a:pPr>
            <a:endParaRPr lang="fr-FR" sz="2000" dirty="0">
              <a:solidFill>
                <a:schemeClr val="tx1">
                  <a:alpha val="80000"/>
                </a:schemeClr>
              </a:solidFill>
              <a:effectLst/>
            </a:endParaRPr>
          </a:p>
          <a:p>
            <a:pPr marL="0" lvl="0" indent="0">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Étape 1 : Apporter des mots nouveaux</a:t>
            </a:r>
            <a:endParaRPr lang="fr-FR" sz="2000" kern="100" dirty="0">
              <a:latin typeface="Aptos" panose="020B0004020202020204" pitchFamily="34" charset="0"/>
              <a:ea typeface="Times New Roman" panose="02020603050405020304" pitchFamily="18" charset="0"/>
              <a:cs typeface="Times New Roman" panose="02020603050405020304" pitchFamily="18" charset="0"/>
            </a:endParaRPr>
          </a:p>
          <a:p>
            <a:pPr marL="0" lvl="0" indent="0">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endParaRPr lang="fr-FR" sz="2000" b="1" kern="100" dirty="0">
              <a:latin typeface="Aptos" panose="020B0004020202020204" pitchFamily="34" charset="0"/>
              <a:ea typeface="Times New Roman" panose="02020603050405020304" pitchFamily="18" charset="0"/>
              <a:cs typeface="Times New Roman" panose="02020603050405020304" pitchFamily="18" charset="0"/>
            </a:endParaRPr>
          </a:p>
          <a:p>
            <a:pPr marL="0" lvl="0" indent="0">
              <a:buNone/>
              <a:tabLst>
                <a:tab pos="457200" algn="l"/>
              </a:tabLst>
            </a:pPr>
            <a:r>
              <a:rPr lang="fr-FR" sz="2000" b="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r>
              <a:rPr lang="fr-FR" sz="2000" kern="0" dirty="0">
                <a:latin typeface="Inter Fallback"/>
                <a:cs typeface="Times New Roman" panose="02020603050405020304" pitchFamily="18" charset="0"/>
              </a:rPr>
              <a:t>Découverte des mots en contexte : Utilisation de l'espace poupées pour travailler le champ lexical des vêtements.</a:t>
            </a:r>
          </a:p>
          <a:p>
            <a:pPr marL="0" lvl="0" indent="0">
              <a:buNone/>
              <a:tabLst>
                <a:tab pos="457200" algn="l"/>
              </a:tabLst>
            </a:pPr>
            <a:r>
              <a:rPr lang="fr-FR"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r>
              <a:rPr lang="fr-FR" sz="2000" kern="0" dirty="0">
                <a:effectLst/>
                <a:latin typeface="Inter Fallback"/>
                <a:ea typeface="Times New Roman" panose="02020603050405020304" pitchFamily="18" charset="0"/>
                <a:cs typeface="Times New Roman" panose="02020603050405020304" pitchFamily="18" charset="0"/>
              </a:rPr>
              <a:t>Collecte et transcription des mots : Les élèves associent des représentations imagées aux objets de l'espace</a:t>
            </a:r>
            <a:r>
              <a:rPr lang="fr-FR" sz="2000" dirty="0">
                <a:effectLst/>
              </a:rPr>
              <a:t> </a:t>
            </a:r>
            <a:endParaRPr lang="fr-FR" sz="20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solidFill>
                <a:schemeClr val="tx1">
                  <a:alpha val="80000"/>
                </a:schemeClr>
              </a:solidFill>
            </a:endParaRPr>
          </a:p>
        </p:txBody>
      </p:sp>
      <p:sp>
        <p:nvSpPr>
          <p:cNvPr id="6" name="Titre 1">
            <a:extLst>
              <a:ext uri="{FF2B5EF4-FFF2-40B4-BE49-F238E27FC236}">
                <a16:creationId xmlns:a16="http://schemas.microsoft.com/office/drawing/2014/main" id="{997FD57F-B2BC-1BBD-A2A5-5321F1ED89FA}"/>
              </a:ext>
            </a:extLst>
          </p:cNvPr>
          <p:cNvSpPr>
            <a:spLocks noGrp="1"/>
          </p:cNvSpPr>
          <p:nvPr>
            <p:ph type="title"/>
          </p:nvPr>
        </p:nvSpPr>
        <p:spPr>
          <a:xfrm>
            <a:off x="648070" y="158262"/>
            <a:ext cx="10952796" cy="1204546"/>
          </a:xfrm>
          <a:solidFill>
            <a:schemeClr val="accent2">
              <a:lumMod val="40000"/>
              <a:lumOff val="60000"/>
            </a:schemeClr>
          </a:solidFill>
        </p:spPr>
        <p:txBody>
          <a:bodyPr anchor="b">
            <a:normAutofit fontScale="90000"/>
          </a:bodyPr>
          <a:lstStyle/>
          <a:p>
            <a:pPr algn="ct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t>Séquence n°3 : Enrichir son vocabulaire</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pic>
        <p:nvPicPr>
          <p:cNvPr id="4" name="Image 3" descr="Une image contenant habits, Pantalons, capture d’écran, chaussures&#10;&#10;Le contenu généré par l’IA peut être incorrect.">
            <a:extLst>
              <a:ext uri="{FF2B5EF4-FFF2-40B4-BE49-F238E27FC236}">
                <a16:creationId xmlns:a16="http://schemas.microsoft.com/office/drawing/2014/main" id="{0628754B-FF9B-FF4E-0193-1443F91BD7A0}"/>
              </a:ext>
            </a:extLst>
          </p:cNvPr>
          <p:cNvPicPr>
            <a:picLocks noChangeAspect="1"/>
          </p:cNvPicPr>
          <p:nvPr/>
        </p:nvPicPr>
        <p:blipFill>
          <a:blip r:embed="rId3"/>
          <a:stretch>
            <a:fillRect/>
          </a:stretch>
        </p:blipFill>
        <p:spPr>
          <a:xfrm flipH="1">
            <a:off x="466406" y="4283833"/>
            <a:ext cx="11316124" cy="2173210"/>
          </a:xfrm>
          <a:prstGeom prst="rect">
            <a:avLst/>
          </a:prstGeom>
        </p:spPr>
      </p:pic>
    </p:spTree>
    <p:extLst>
      <p:ext uri="{BB962C8B-B14F-4D97-AF65-F5344CB8AC3E}">
        <p14:creationId xmlns:p14="http://schemas.microsoft.com/office/powerpoint/2010/main" val="246974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2EF2F1-90A1-6195-9057-6D0367FDAD31}"/>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D9EDE0-5E1F-6AF0-BDDC-5FE6A4E756DC}"/>
              </a:ext>
            </a:extLst>
          </p:cNvPr>
          <p:cNvSpPr>
            <a:spLocks noGrp="1"/>
          </p:cNvSpPr>
          <p:nvPr>
            <p:ph type="title"/>
          </p:nvPr>
        </p:nvSpPr>
        <p:spPr>
          <a:xfrm>
            <a:off x="838200" y="365125"/>
            <a:ext cx="10515600" cy="1325563"/>
          </a:xfrm>
        </p:spPr>
        <p:txBody>
          <a:bodyPr>
            <a:normAutofit/>
          </a:bodyPr>
          <a:lstStyle/>
          <a:p>
            <a:r>
              <a:rPr lang="fr-FR" b="1" kern="0" dirty="0">
                <a:solidFill>
                  <a:schemeClr val="accent2"/>
                </a:solidFill>
                <a:effectLst/>
                <a:latin typeface="Inter Fallback"/>
                <a:ea typeface="Times New Roman" panose="02020603050405020304" pitchFamily="18" charset="0"/>
                <a:cs typeface="Times New Roman" panose="02020603050405020304" pitchFamily="18" charset="0"/>
              </a:rPr>
              <a:t>Enjeux pédagogiques de la maternelle</a:t>
            </a:r>
            <a:r>
              <a:rPr lang="fr-FR" dirty="0">
                <a:solidFill>
                  <a:schemeClr val="accent2"/>
                </a:solidFill>
                <a:effectLst/>
              </a:rPr>
              <a:t> </a:t>
            </a:r>
            <a:endParaRPr lang="fr-FR" dirty="0">
              <a:solidFill>
                <a:schemeClr val="accent2"/>
              </a:solidFill>
            </a:endParaRPr>
          </a:p>
        </p:txBody>
      </p:sp>
      <p:graphicFrame>
        <p:nvGraphicFramePr>
          <p:cNvPr id="5" name="Espace réservé du contenu 2">
            <a:extLst>
              <a:ext uri="{FF2B5EF4-FFF2-40B4-BE49-F238E27FC236}">
                <a16:creationId xmlns:a16="http://schemas.microsoft.com/office/drawing/2014/main" id="{B5F695DD-9DA1-7B2D-01F4-CC40F55CCF39}"/>
              </a:ext>
            </a:extLst>
          </p:cNvPr>
          <p:cNvGraphicFramePr>
            <a:graphicFrameLocks noGrp="1"/>
          </p:cNvGraphicFramePr>
          <p:nvPr>
            <p:ph idx="1"/>
            <p:extLst>
              <p:ext uri="{D42A27DB-BD31-4B8C-83A1-F6EECF244321}">
                <p14:modId xmlns:p14="http://schemas.microsoft.com/office/powerpoint/2010/main" val="4993489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7921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78EED-DC77-C677-0960-D7073DED3E94}"/>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21C63217-E89F-E5B5-FD87-BEA629419A6F}"/>
              </a:ext>
            </a:extLst>
          </p:cNvPr>
          <p:cNvSpPr>
            <a:spLocks noGrp="1"/>
          </p:cNvSpPr>
          <p:nvPr>
            <p:ph type="title"/>
          </p:nvPr>
        </p:nvSpPr>
        <p:spPr>
          <a:xfrm>
            <a:off x="759069" y="291472"/>
            <a:ext cx="10515600" cy="587229"/>
          </a:xfrm>
          <a:solidFill>
            <a:schemeClr val="accent2">
              <a:lumMod val="40000"/>
              <a:lumOff val="60000"/>
            </a:schemeClr>
          </a:solidFill>
        </p:spPr>
        <p:txBody>
          <a:bodyPr anchor="b">
            <a:normAutofit fontScale="90000"/>
          </a:bodyPr>
          <a:lstStyle/>
          <a:p>
            <a:pPr algn="ct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Séquence n°3 : Enrichir son vocabulaire</a:t>
            </a:r>
            <a:endParaRPr lang="fr-FR" sz="2000" dirty="0"/>
          </a:p>
        </p:txBody>
      </p:sp>
      <p:sp>
        <p:nvSpPr>
          <p:cNvPr id="3" name="Espace réservé du contenu 2">
            <a:extLst>
              <a:ext uri="{FF2B5EF4-FFF2-40B4-BE49-F238E27FC236}">
                <a16:creationId xmlns:a16="http://schemas.microsoft.com/office/drawing/2014/main" id="{F4909595-C85B-62A0-739F-96C281C8583F}"/>
              </a:ext>
            </a:extLst>
          </p:cNvPr>
          <p:cNvSpPr>
            <a:spLocks noGrp="1"/>
          </p:cNvSpPr>
          <p:nvPr>
            <p:ph sz="half" idx="1"/>
          </p:nvPr>
        </p:nvSpPr>
        <p:spPr>
          <a:xfrm>
            <a:off x="558311" y="1047098"/>
            <a:ext cx="5181600" cy="3168406"/>
          </a:xfrm>
          <a:solidFill>
            <a:schemeClr val="tx2">
              <a:lumMod val="10000"/>
              <a:lumOff val="90000"/>
            </a:schemeClr>
          </a:solidFill>
        </p:spPr>
        <p:txBody>
          <a:bodyPr anchor="t">
            <a:normAutofit fontScale="70000" lnSpcReduction="20000"/>
          </a:bodyPr>
          <a:lstStyle/>
          <a:p>
            <a:pPr>
              <a:buNone/>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 focus= séance détaillée</a:t>
            </a:r>
            <a:endParaRPr lang="fr-FR" sz="2000" dirty="0">
              <a:solidFill>
                <a:schemeClr val="tx1">
                  <a:alpha val="80000"/>
                </a:schemeClr>
              </a:solidFill>
              <a:effectLst/>
            </a:endParaRPr>
          </a:p>
          <a:p>
            <a:pPr marL="0" lvl="0" indent="0">
              <a:buNone/>
              <a:tabLst>
                <a:tab pos="457200" algn="l"/>
              </a:tabLst>
            </a:pPr>
            <a:r>
              <a:rPr lang="fr-FR" sz="2200" b="1" kern="0" dirty="0">
                <a:solidFill>
                  <a:srgbClr val="000000"/>
                </a:solidFill>
                <a:effectLst/>
                <a:latin typeface="Inter Fallback"/>
                <a:ea typeface="Times New Roman" panose="02020603050405020304" pitchFamily="18" charset="0"/>
                <a:cs typeface="Times New Roman" panose="02020603050405020304" pitchFamily="18" charset="0"/>
              </a:rPr>
              <a:t>Étape 2 : Structurer le lexique</a:t>
            </a:r>
            <a:endParaRPr lang="fr-FR" sz="2200" kern="100" dirty="0">
              <a:latin typeface="Aptos" panose="020B0004020202020204" pitchFamily="34" charset="0"/>
              <a:ea typeface="Times New Roman" panose="02020603050405020304" pitchFamily="18" charset="0"/>
              <a:cs typeface="Times New Roman" panose="02020603050405020304" pitchFamily="18" charset="0"/>
            </a:endParaRPr>
          </a:p>
          <a:p>
            <a:pPr marL="0" lvl="0" indent="0">
              <a:buNone/>
              <a:tabLst>
                <a:tab pos="457200" algn="l"/>
              </a:tabLst>
            </a:pPr>
            <a:r>
              <a:rPr lang="fr-FR" sz="2200" b="1" kern="0" dirty="0">
                <a:solidFill>
                  <a:srgbClr val="000000"/>
                </a:solidFill>
                <a:effectLst/>
                <a:latin typeface="Inter Fallback"/>
                <a:ea typeface="Times New Roman" panose="02020603050405020304" pitchFamily="18" charset="0"/>
                <a:cs typeface="Times New Roman" panose="02020603050405020304" pitchFamily="18" charset="0"/>
              </a:rPr>
              <a:t>Déroulement : 4 situations d’apprentissage</a:t>
            </a:r>
          </a:p>
          <a:p>
            <a:pPr marL="0" lvl="0" indent="0">
              <a:buNone/>
              <a:tabLst>
                <a:tab pos="457200" algn="l"/>
              </a:tabLst>
            </a:pPr>
            <a:r>
              <a:rPr lang="fr-FR" sz="2000" kern="0" dirty="0">
                <a:latin typeface="Inter Fallback"/>
                <a:cs typeface="Times New Roman" panose="02020603050405020304" pitchFamily="18" charset="0"/>
              </a:rPr>
              <a:t>Repérer un intrus : Trier les objets et repérer un intrus en expliquant pourquoi.</a:t>
            </a:r>
          </a:p>
          <a:p>
            <a:pPr marL="0" lvl="0" indent="0">
              <a:buNone/>
              <a:tabLst>
                <a:tab pos="457200" algn="l"/>
              </a:tabLst>
            </a:pPr>
            <a:r>
              <a:rPr lang="fr-FR" sz="2000" kern="0" dirty="0">
                <a:latin typeface="Inter Fallback"/>
                <a:cs typeface="Times New Roman" panose="02020603050405020304" pitchFamily="18" charset="0"/>
              </a:rPr>
              <a:t>Poursuivre des catégories : Trier des objets en fonction d'un critère.</a:t>
            </a:r>
          </a:p>
          <a:p>
            <a:pPr marL="0" lvl="0" indent="0">
              <a:buNone/>
              <a:tabLst>
                <a:tab pos="457200" algn="l"/>
              </a:tabLst>
            </a:pPr>
            <a:r>
              <a:rPr lang="fr-FR" sz="2000" kern="0" dirty="0">
                <a:latin typeface="Inter Fallback"/>
                <a:cs typeface="Times New Roman" panose="02020603050405020304" pitchFamily="18" charset="0"/>
              </a:rPr>
              <a:t>Commencer à construire des catégories : Reconnaitre et construire des catégories et des sous-catégories.</a:t>
            </a:r>
            <a:endParaRPr lang="fr-FR" sz="1400" dirty="0">
              <a:solidFill>
                <a:srgbClr val="220D7D"/>
              </a:solidFill>
              <a:effectLst/>
              <a:latin typeface="Helvetica" pitchFamily="2" charset="0"/>
            </a:endParaRPr>
          </a:p>
          <a:p>
            <a:pPr>
              <a:buNone/>
            </a:pPr>
            <a:r>
              <a:rPr lang="fr-FR" sz="1400" dirty="0">
                <a:solidFill>
                  <a:srgbClr val="220D7D"/>
                </a:solidFill>
                <a:effectLst/>
                <a:latin typeface="Helvetica" pitchFamily="2" charset="0"/>
              </a:rPr>
              <a:t>Catégoriser : de la catégorisation d’objets à la catégorisation de mots (représentés par des images) </a:t>
            </a:r>
            <a:r>
              <a:rPr lang="fr-FR" sz="1050" b="1" dirty="0">
                <a:solidFill>
                  <a:srgbClr val="000000"/>
                </a:solidFill>
                <a:effectLst/>
                <a:latin typeface=".SF NS"/>
                <a:hlinkClick r:id="rId3"/>
              </a:rPr>
              <a:t>https://eduscol.education.fr/document/53778/download</a:t>
            </a:r>
            <a:endParaRPr lang="fr-FR" sz="1050" b="1" dirty="0">
              <a:solidFill>
                <a:srgbClr val="000000"/>
              </a:solidFill>
              <a:effectLst/>
              <a:latin typeface=".SF NS"/>
            </a:endParaRPr>
          </a:p>
          <a:p>
            <a:endParaRPr lang="fr-FR" sz="1050" dirty="0">
              <a:solidFill>
                <a:srgbClr val="000000"/>
              </a:solidFill>
              <a:effectLst/>
              <a:latin typeface=".SF NS"/>
            </a:endParaRPr>
          </a:p>
          <a:p>
            <a:endParaRPr lang="fr-FR" sz="1400" dirty="0">
              <a:solidFill>
                <a:srgbClr val="220D7D"/>
              </a:solidFill>
              <a:effectLst/>
              <a:latin typeface="Helvetica" pitchFamily="2" charset="0"/>
            </a:endParaRPr>
          </a:p>
          <a:p>
            <a:endParaRPr lang="fr-FR" sz="2000" dirty="0">
              <a:solidFill>
                <a:schemeClr val="tx1">
                  <a:alpha val="80000"/>
                </a:schemeClr>
              </a:solidFill>
            </a:endParaRPr>
          </a:p>
        </p:txBody>
      </p:sp>
      <p:sp>
        <p:nvSpPr>
          <p:cNvPr id="4" name="Espace réservé du contenu 3">
            <a:extLst>
              <a:ext uri="{FF2B5EF4-FFF2-40B4-BE49-F238E27FC236}">
                <a16:creationId xmlns:a16="http://schemas.microsoft.com/office/drawing/2014/main" id="{1A5A4006-6CFD-93B1-E2F0-75EB5C7C6613}"/>
              </a:ext>
            </a:extLst>
          </p:cNvPr>
          <p:cNvSpPr>
            <a:spLocks noGrp="1"/>
          </p:cNvSpPr>
          <p:nvPr>
            <p:ph sz="half" idx="2"/>
          </p:nvPr>
        </p:nvSpPr>
        <p:spPr>
          <a:xfrm>
            <a:off x="558311" y="4367905"/>
            <a:ext cx="5181600" cy="2198624"/>
          </a:xfrm>
          <a:solidFill>
            <a:schemeClr val="accent3">
              <a:lumMod val="20000"/>
              <a:lumOff val="80000"/>
            </a:schemeClr>
          </a:solidFill>
        </p:spPr>
        <p:txBody>
          <a:bodyPr>
            <a:normAutofit fontScale="70000" lnSpcReduction="20000"/>
          </a:bodyPr>
          <a:lstStyle/>
          <a:p>
            <a:pPr marL="0" indent="0" algn="ctr">
              <a:buNone/>
            </a:pPr>
            <a:endParaRPr lang="fr-FR" sz="2800" b="1" kern="0" dirty="0">
              <a:latin typeface="Inter Fallback"/>
              <a:cs typeface="Times New Roman" panose="02020603050405020304" pitchFamily="18" charset="0"/>
            </a:endParaRPr>
          </a:p>
          <a:p>
            <a:pPr marL="0" indent="0" algn="ctr">
              <a:buNone/>
            </a:pPr>
            <a:r>
              <a:rPr lang="fr-FR" sz="2800" b="1" kern="0" dirty="0">
                <a:latin typeface="Inter Fallback"/>
                <a:cs typeface="Times New Roman" panose="02020603050405020304" pitchFamily="18" charset="0"/>
              </a:rPr>
              <a:t>Critères de réussite</a:t>
            </a:r>
          </a:p>
          <a:p>
            <a:pPr>
              <a:buNone/>
            </a:pPr>
            <a:r>
              <a:rPr lang="fr-FR" sz="2200" kern="0" dirty="0">
                <a:latin typeface="Inter Fallback"/>
                <a:cs typeface="Times New Roman" panose="02020603050405020304" pitchFamily="18" charset="0"/>
              </a:rPr>
              <a:t>L’élève sait :</a:t>
            </a:r>
          </a:p>
          <a:p>
            <a:pPr marL="285750" indent="-285750">
              <a:buFont typeface="Arial" panose="020B0604020202020204" pitchFamily="34" charset="0"/>
              <a:buChar char="•"/>
            </a:pPr>
            <a:r>
              <a:rPr lang="fr-FR" sz="2200" kern="0" dirty="0">
                <a:latin typeface="Inter Fallback"/>
                <a:cs typeface="Times New Roman" panose="02020603050405020304" pitchFamily="18" charset="0"/>
              </a:rPr>
              <a:t>trouver un intrus ;</a:t>
            </a:r>
          </a:p>
          <a:p>
            <a:pPr marL="285750" indent="-285750">
              <a:buFont typeface="Arial" panose="020B0604020202020204" pitchFamily="34" charset="0"/>
              <a:buChar char="•"/>
            </a:pPr>
            <a:r>
              <a:rPr lang="fr-FR" sz="2200" kern="0" dirty="0">
                <a:latin typeface="Inter Fallback"/>
                <a:cs typeface="Times New Roman" panose="02020603050405020304" pitchFamily="18" charset="0"/>
              </a:rPr>
              <a:t>ajouter des objets ou des représentations imagées d’objets familiers dans la bonne catégorie ;</a:t>
            </a:r>
          </a:p>
          <a:p>
            <a:pPr marL="285750" indent="-285750">
              <a:buFont typeface="Arial" panose="020B0604020202020204" pitchFamily="34" charset="0"/>
              <a:buChar char="•"/>
            </a:pPr>
            <a:r>
              <a:rPr lang="fr-FR" sz="2200" kern="0" dirty="0">
                <a:latin typeface="Inter Fallback"/>
                <a:cs typeface="Times New Roman" panose="02020603050405020304" pitchFamily="18" charset="0"/>
              </a:rPr>
              <a:t>proposer une catégorisation d’objets familiers quelles que soient leurs formes, couleurs et tailles.</a:t>
            </a:r>
          </a:p>
          <a:p>
            <a:pPr marL="0" indent="0">
              <a:buNone/>
            </a:pPr>
            <a:endParaRPr lang="fr-FR" dirty="0"/>
          </a:p>
        </p:txBody>
      </p:sp>
      <p:pic>
        <p:nvPicPr>
          <p:cNvPr id="8" name="Image 7" descr="Une image contenant dessin humoristique, jouet&#10;&#10;Le contenu généré par l’IA peut être incorrect.">
            <a:extLst>
              <a:ext uri="{FF2B5EF4-FFF2-40B4-BE49-F238E27FC236}">
                <a16:creationId xmlns:a16="http://schemas.microsoft.com/office/drawing/2014/main" id="{FB27A31D-CD19-FC92-969F-83A1080367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3747" y="1181756"/>
            <a:ext cx="4781062" cy="918181"/>
          </a:xfrm>
          <a:prstGeom prst="rect">
            <a:avLst/>
          </a:prstGeom>
        </p:spPr>
      </p:pic>
      <p:pic>
        <p:nvPicPr>
          <p:cNvPr id="9" name="Image 8">
            <a:extLst>
              <a:ext uri="{FF2B5EF4-FFF2-40B4-BE49-F238E27FC236}">
                <a16:creationId xmlns:a16="http://schemas.microsoft.com/office/drawing/2014/main" id="{205F2C5D-B692-88FB-9548-642D538ECA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2090" y="2466974"/>
            <a:ext cx="4344377" cy="834318"/>
          </a:xfrm>
          <a:prstGeom prst="rect">
            <a:avLst/>
          </a:prstGeom>
        </p:spPr>
      </p:pic>
      <p:pic>
        <p:nvPicPr>
          <p:cNvPr id="11" name="Image 10" descr="Une image contenant mode&#10;&#10;Le contenu généré par l’IA peut être incorrect.">
            <a:extLst>
              <a:ext uri="{FF2B5EF4-FFF2-40B4-BE49-F238E27FC236}">
                <a16:creationId xmlns:a16="http://schemas.microsoft.com/office/drawing/2014/main" id="{1FCE4301-E9CF-D73F-D24B-2DF1E6713F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33747" y="3668330"/>
            <a:ext cx="5505352" cy="699575"/>
          </a:xfrm>
          <a:prstGeom prst="rect">
            <a:avLst/>
          </a:prstGeom>
        </p:spPr>
      </p:pic>
      <p:pic>
        <p:nvPicPr>
          <p:cNvPr id="13" name="Image 12" descr="Une image contenant capture d’écran, conception&#10;&#10;Le contenu généré par l’IA peut être incorrect.">
            <a:extLst>
              <a:ext uri="{FF2B5EF4-FFF2-40B4-BE49-F238E27FC236}">
                <a16:creationId xmlns:a16="http://schemas.microsoft.com/office/drawing/2014/main" id="{C949B594-0F85-A972-E714-A8810EED3F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33742" y="4869684"/>
            <a:ext cx="5481211" cy="1066614"/>
          </a:xfrm>
          <a:prstGeom prst="rect">
            <a:avLst/>
          </a:prstGeom>
        </p:spPr>
      </p:pic>
    </p:spTree>
    <p:extLst>
      <p:ext uri="{BB962C8B-B14F-4D97-AF65-F5344CB8AC3E}">
        <p14:creationId xmlns:p14="http://schemas.microsoft.com/office/powerpoint/2010/main" val="378697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A78C6-B091-C133-17C9-9B65C7A1E70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F35A07-545F-9A1C-9B25-B6406BC4D4FE}"/>
              </a:ext>
            </a:extLst>
          </p:cNvPr>
          <p:cNvSpPr>
            <a:spLocks noGrp="1"/>
          </p:cNvSpPr>
          <p:nvPr>
            <p:ph idx="1"/>
          </p:nvPr>
        </p:nvSpPr>
        <p:spPr>
          <a:xfrm>
            <a:off x="648070" y="2224454"/>
            <a:ext cx="6992445" cy="3958127"/>
          </a:xfrm>
        </p:spPr>
        <p:txBody>
          <a:bodyPr anchor="t">
            <a:normAutofit/>
          </a:bodyPr>
          <a:lstStyle/>
          <a:p>
            <a:pPr>
              <a:buNone/>
            </a:pPr>
            <a:endParaRPr lang="fr-FR" sz="2000" dirty="0">
              <a:solidFill>
                <a:schemeClr val="tx1">
                  <a:alpha val="80000"/>
                </a:schemeClr>
              </a:solidFill>
              <a:effectLst/>
            </a:endParaRPr>
          </a:p>
          <a:p>
            <a:pPr>
              <a:buNone/>
            </a:pPr>
            <a:r>
              <a:rPr lang="fr-FR" sz="2000" b="1" kern="0" dirty="0">
                <a:solidFill>
                  <a:srgbClr val="000000"/>
                </a:solidFill>
                <a:latin typeface="Inter Fallback"/>
                <a:cs typeface="Times New Roman" panose="02020603050405020304" pitchFamily="18" charset="0"/>
              </a:rPr>
              <a:t>Étape 3 : Faire mémoriser les mots par des activités dédiées</a:t>
            </a:r>
          </a:p>
          <a:p>
            <a:pPr>
              <a:buNone/>
            </a:pPr>
            <a:r>
              <a:rPr lang="fr-FR" sz="2000" b="1" kern="0" dirty="0">
                <a:solidFill>
                  <a:srgbClr val="000000"/>
                </a:solidFill>
                <a:latin typeface="Inter Fallback"/>
                <a:cs typeface="Times New Roman" panose="02020603050405020304" pitchFamily="18" charset="0"/>
              </a:rPr>
              <a:t>Objectifs : </a:t>
            </a:r>
          </a:p>
          <a:p>
            <a:pPr>
              <a:buNone/>
            </a:pPr>
            <a:r>
              <a:rPr lang="fr-FR" sz="2000" kern="0" dirty="0">
                <a:solidFill>
                  <a:srgbClr val="000000"/>
                </a:solidFill>
                <a:latin typeface="Inter Fallback"/>
                <a:cs typeface="Times New Roman" panose="02020603050405020304" pitchFamily="18" charset="0"/>
              </a:rPr>
              <a:t>Manipuler les mots appris pour les mémoriser.</a:t>
            </a:r>
          </a:p>
          <a:p>
            <a:pPr>
              <a:buNone/>
            </a:pPr>
            <a:r>
              <a:rPr lang="fr-FR" sz="2000" kern="0" dirty="0">
                <a:solidFill>
                  <a:srgbClr val="000000"/>
                </a:solidFill>
                <a:latin typeface="Inter Fallback"/>
                <a:cs typeface="Times New Roman" panose="02020603050405020304" pitchFamily="18" charset="0"/>
              </a:rPr>
              <a:t>S’entrainer à utiliser les mots dans des phrases</a:t>
            </a:r>
          </a:p>
          <a:p>
            <a:endParaRPr lang="fr-FR" sz="2000" b="1" kern="0" dirty="0">
              <a:solidFill>
                <a:srgbClr val="000000"/>
              </a:solidFill>
              <a:latin typeface="Inter Fallback"/>
              <a:cs typeface="Times New Roman" panose="02020603050405020304" pitchFamily="18" charset="0"/>
            </a:endParaRPr>
          </a:p>
          <a:p>
            <a:pPr>
              <a:buNone/>
            </a:pPr>
            <a:r>
              <a:rPr lang="fr-FR" sz="2000" b="1" kern="0" dirty="0">
                <a:solidFill>
                  <a:srgbClr val="000000"/>
                </a:solidFill>
                <a:latin typeface="Inter Fallback"/>
                <a:cs typeface="Times New Roman" panose="02020603050405020304" pitchFamily="18" charset="0"/>
              </a:rPr>
              <a:t> Habiller la poupée en fonction de la demande et expliquer les</a:t>
            </a:r>
          </a:p>
          <a:p>
            <a:pPr>
              <a:buNone/>
            </a:pPr>
            <a:r>
              <a:rPr lang="fr-FR" sz="2000" b="1" kern="0" dirty="0">
                <a:solidFill>
                  <a:srgbClr val="000000"/>
                </a:solidFill>
                <a:latin typeface="Inter Fallback"/>
                <a:cs typeface="Times New Roman" panose="02020603050405020304" pitchFamily="18" charset="0"/>
              </a:rPr>
              <a:t>différente étapes.</a:t>
            </a:r>
          </a:p>
          <a:p>
            <a:endParaRPr lang="fr-FR" sz="2000" dirty="0">
              <a:solidFill>
                <a:schemeClr val="tx1">
                  <a:alpha val="80000"/>
                </a:schemeClr>
              </a:solidFill>
            </a:endParaRPr>
          </a:p>
        </p:txBody>
      </p:sp>
      <p:sp>
        <p:nvSpPr>
          <p:cNvPr id="6" name="Titre 1">
            <a:extLst>
              <a:ext uri="{FF2B5EF4-FFF2-40B4-BE49-F238E27FC236}">
                <a16:creationId xmlns:a16="http://schemas.microsoft.com/office/drawing/2014/main" id="{1C118B50-F590-3ECC-772C-D8181C4C643E}"/>
              </a:ext>
            </a:extLst>
          </p:cNvPr>
          <p:cNvSpPr>
            <a:spLocks noGrp="1"/>
          </p:cNvSpPr>
          <p:nvPr>
            <p:ph type="title"/>
          </p:nvPr>
        </p:nvSpPr>
        <p:spPr>
          <a:xfrm>
            <a:off x="648070" y="514906"/>
            <a:ext cx="7524565" cy="1465980"/>
          </a:xfrm>
          <a:solidFill>
            <a:schemeClr val="accent2">
              <a:lumMod val="40000"/>
              <a:lumOff val="60000"/>
            </a:schemeClr>
          </a:solidFill>
        </p:spPr>
        <p:txBody>
          <a:bodyPr anchor="b">
            <a:normAutofit fontScale="90000"/>
          </a:bodyPr>
          <a:lstStyle/>
          <a:p>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t>Séquence n°3 : Enrichir son vocabulaire</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r>
              <a:rPr lang="fr-FR" sz="1800" kern="100" dirty="0">
                <a:effectLst/>
                <a:latin typeface="Aptos" panose="020B0004020202020204" pitchFamily="34" charset="0"/>
                <a:ea typeface="Aptos" panose="020B0004020202020204" pitchFamily="34" charset="0"/>
                <a:cs typeface="Times New Roman" panose="02020603050405020304" pitchFamily="18" charset="0"/>
              </a:rPr>
              <a:t>Structure de la séance</a:t>
            </a:r>
            <a:endParaRPr lang="fr-FR" sz="2200" dirty="0"/>
          </a:p>
        </p:txBody>
      </p:sp>
      <p:pic>
        <p:nvPicPr>
          <p:cNvPr id="8" name="Image 7" descr="Une image contenant habits, chaussures, jeune enfant, fille&#10;&#10;Le contenu généré par l’IA peut être incorrect.">
            <a:extLst>
              <a:ext uri="{FF2B5EF4-FFF2-40B4-BE49-F238E27FC236}">
                <a16:creationId xmlns:a16="http://schemas.microsoft.com/office/drawing/2014/main" id="{9BFB2BD9-D745-2DEC-2712-BEE7BE0534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580860">
            <a:off x="7478558" y="3362325"/>
            <a:ext cx="4476911" cy="1832284"/>
          </a:xfrm>
          <a:prstGeom prst="rect">
            <a:avLst/>
          </a:prstGeom>
        </p:spPr>
      </p:pic>
    </p:spTree>
    <p:extLst>
      <p:ext uri="{BB962C8B-B14F-4D97-AF65-F5344CB8AC3E}">
        <p14:creationId xmlns:p14="http://schemas.microsoft.com/office/powerpoint/2010/main" val="1918189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E9E39-B3BE-0CF3-951E-30010C4AFF1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4216877-D060-A855-8BC1-F5AA825CE687}"/>
              </a:ext>
            </a:extLst>
          </p:cNvPr>
          <p:cNvSpPr>
            <a:spLocks noGrp="1"/>
          </p:cNvSpPr>
          <p:nvPr>
            <p:ph idx="1"/>
          </p:nvPr>
        </p:nvSpPr>
        <p:spPr>
          <a:xfrm>
            <a:off x="648070" y="2171700"/>
            <a:ext cx="7185876" cy="4002089"/>
          </a:xfrm>
        </p:spPr>
        <p:txBody>
          <a:bodyPr anchor="t">
            <a:normAutofit/>
          </a:bodyPr>
          <a:lstStyle/>
          <a:p>
            <a:pPr>
              <a:buNone/>
            </a:pPr>
            <a:endParaRPr lang="fr-FR" sz="2000" dirty="0">
              <a:solidFill>
                <a:schemeClr val="tx1">
                  <a:alpha val="80000"/>
                </a:schemeClr>
              </a:solidFill>
              <a:effectLst/>
            </a:endParaRPr>
          </a:p>
          <a:p>
            <a:pPr marL="0" lvl="0" indent="0">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Étape 4 : Réutiliser le lexique appris</a:t>
            </a:r>
            <a:endParaRPr lang="fr-FR" sz="2000" kern="100" dirty="0">
              <a:latin typeface="Aptos" panose="020B0004020202020204" pitchFamily="34" charset="0"/>
              <a:ea typeface="Times New Roman" panose="02020603050405020304" pitchFamily="18" charset="0"/>
              <a:cs typeface="Times New Roman" panose="02020603050405020304" pitchFamily="18" charset="0"/>
            </a:endParaRPr>
          </a:p>
          <a:p>
            <a:pPr marL="0" lvl="0" indent="0">
              <a:buNone/>
              <a:tabLst>
                <a:tab pos="457200" algn="l"/>
              </a:tabLst>
            </a:pPr>
            <a:r>
              <a:rPr lang="fr-FR" sz="2000" b="1" kern="0" dirty="0">
                <a:solidFill>
                  <a:srgbClr val="000000"/>
                </a:solidFill>
                <a:effectLst/>
                <a:latin typeface="Inter Fallback"/>
                <a:ea typeface="Times New Roman" panose="02020603050405020304" pitchFamily="18" charset="0"/>
                <a:cs typeface="Times New Roman" panose="02020603050405020304" pitchFamily="18" charset="0"/>
              </a:rPr>
              <a:t>Déroulement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6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Inscrire le lexique et la syntaxe dans une forme de discours : Décrire et expliquer le déshabillage de la poupée.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spcBef>
                <a:spcPts val="300"/>
              </a:spcBef>
              <a:spcAft>
                <a:spcPts val="600"/>
              </a:spcAft>
              <a:buSzPts val="1000"/>
              <a:buFont typeface="Symbol" pitchFamily="2" charset="2"/>
              <a:buChar char=""/>
              <a:tabLst>
                <a:tab pos="1371600" algn="l"/>
              </a:tabLst>
            </a:pPr>
            <a:r>
              <a:rPr lang="fr-FR" kern="0" dirty="0">
                <a:solidFill>
                  <a:srgbClr val="000000"/>
                </a:solidFill>
                <a:effectLst/>
                <a:latin typeface="Inter Fallback"/>
                <a:ea typeface="Times New Roman" panose="02020603050405020304" pitchFamily="18" charset="0"/>
                <a:cs typeface="Times New Roman" panose="02020603050405020304" pitchFamily="18" charset="0"/>
              </a:rPr>
              <a:t>Réutiliser le vocabulaire dans d'autres contextes : Remobiliser le vocabulaire des vêtements dans un autre contexte comme l'espace « Déguisement » ou « Magasin ».</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581DF5EC-4248-059F-AD51-ED27F3055A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6" name="Titre 1">
            <a:extLst>
              <a:ext uri="{FF2B5EF4-FFF2-40B4-BE49-F238E27FC236}">
                <a16:creationId xmlns:a16="http://schemas.microsoft.com/office/drawing/2014/main" id="{C478DC84-08DE-5765-933C-6F9BC35B8B25}"/>
              </a:ext>
            </a:extLst>
          </p:cNvPr>
          <p:cNvSpPr>
            <a:spLocks noGrp="1"/>
          </p:cNvSpPr>
          <p:nvPr>
            <p:ph type="title"/>
          </p:nvPr>
        </p:nvSpPr>
        <p:spPr>
          <a:xfrm>
            <a:off x="648070" y="514906"/>
            <a:ext cx="7524565" cy="1465980"/>
          </a:xfrm>
          <a:solidFill>
            <a:schemeClr val="accent2">
              <a:lumMod val="40000"/>
              <a:lumOff val="60000"/>
            </a:schemeClr>
          </a:solidFill>
        </p:spPr>
        <p:txBody>
          <a:bodyPr anchor="b">
            <a:normAutofit fontScale="90000"/>
          </a:bodyPr>
          <a:lstStyle/>
          <a:p>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t>Séquence n°3 : Enrichir son vocabulaire</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r>
              <a:rPr lang="fr-FR" sz="1800" kern="100" dirty="0">
                <a:effectLst/>
                <a:latin typeface="Aptos" panose="020B0004020202020204" pitchFamily="34" charset="0"/>
                <a:ea typeface="Aptos" panose="020B0004020202020204" pitchFamily="34" charset="0"/>
                <a:cs typeface="Times New Roman" panose="02020603050405020304" pitchFamily="18" charset="0"/>
              </a:rPr>
              <a:t>Structure de la séance</a:t>
            </a:r>
            <a:endParaRPr lang="fr-FR" sz="2200" dirty="0"/>
          </a:p>
        </p:txBody>
      </p:sp>
    </p:spTree>
    <p:extLst>
      <p:ext uri="{BB962C8B-B14F-4D97-AF65-F5344CB8AC3E}">
        <p14:creationId xmlns:p14="http://schemas.microsoft.com/office/powerpoint/2010/main" val="3342580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4C3EA1FB-D14C-5F7C-DD59-BD30A43D2E72}"/>
              </a:ext>
            </a:extLst>
          </p:cNvPr>
          <p:cNvSpPr>
            <a:spLocks noGrp="1"/>
          </p:cNvSpPr>
          <p:nvPr>
            <p:ph sz="half" idx="1"/>
          </p:nvPr>
        </p:nvSpPr>
        <p:spPr>
          <a:xfrm>
            <a:off x="595316" y="1157409"/>
            <a:ext cx="5424484" cy="5322521"/>
          </a:xfrm>
          <a:solidFill>
            <a:schemeClr val="accent2">
              <a:lumMod val="20000"/>
              <a:lumOff val="80000"/>
            </a:schemeClr>
          </a:solidFill>
        </p:spPr>
        <p:txBody>
          <a:bodyPr>
            <a:normAutofit fontScale="25000" lnSpcReduction="20000"/>
          </a:bodyPr>
          <a:lstStyle/>
          <a:p>
            <a:pPr>
              <a:buNone/>
            </a:pPr>
            <a:endParaRPr lang="fr-FR" sz="6300" b="1" kern="0" dirty="0">
              <a:solidFill>
                <a:schemeClr val="tx1">
                  <a:alpha val="80000"/>
                </a:schemeClr>
              </a:solidFill>
              <a:latin typeface="Inter Fallback"/>
              <a:cs typeface="Times New Roman" panose="02020603050405020304" pitchFamily="18" charset="0"/>
            </a:endParaRPr>
          </a:p>
          <a:p>
            <a:pPr>
              <a:buNone/>
            </a:pPr>
            <a:r>
              <a:rPr lang="fr-FR" sz="6300" b="1" kern="0" dirty="0">
                <a:solidFill>
                  <a:schemeClr val="tx1">
                    <a:alpha val="80000"/>
                  </a:schemeClr>
                </a:solidFill>
                <a:latin typeface="Inter Fallback"/>
                <a:cs typeface="Times New Roman" panose="02020603050405020304" pitchFamily="18" charset="0"/>
              </a:rPr>
              <a:t>Points de vigilance</a:t>
            </a:r>
          </a:p>
          <a:p>
            <a:pPr>
              <a:buNone/>
            </a:pPr>
            <a:r>
              <a:rPr lang="fr-FR" sz="6300" kern="0" dirty="0">
                <a:solidFill>
                  <a:schemeClr val="tx1">
                    <a:alpha val="80000"/>
                  </a:schemeClr>
                </a:solidFill>
                <a:latin typeface="Inter Fallback"/>
                <a:cs typeface="Times New Roman" panose="02020603050405020304" pitchFamily="18" charset="0"/>
              </a:rPr>
              <a:t>Pour chacune des étapes le professeur veille à :</a:t>
            </a:r>
          </a:p>
          <a:p>
            <a:r>
              <a:rPr lang="fr-FR" sz="6300" kern="0" dirty="0">
                <a:solidFill>
                  <a:schemeClr val="tx1">
                    <a:alpha val="80000"/>
                  </a:schemeClr>
                </a:solidFill>
                <a:latin typeface="Inter Fallback"/>
                <a:cs typeface="Times New Roman" panose="02020603050405020304" pitchFamily="18" charset="0"/>
              </a:rPr>
              <a:t>réintroduire et réintégrer en contexte les mots enseignés à l’espace « Poupées » ou lors de l’habillage (avant/après récréation, après la sieste) ;</a:t>
            </a:r>
          </a:p>
          <a:p>
            <a:r>
              <a:rPr lang="fr-FR" sz="6300" kern="0" dirty="0">
                <a:solidFill>
                  <a:schemeClr val="tx1">
                    <a:alpha val="80000"/>
                  </a:schemeClr>
                </a:solidFill>
                <a:latin typeface="Inter Fallback"/>
                <a:cs typeface="Times New Roman" panose="02020603050405020304" pitchFamily="18" charset="0"/>
              </a:rPr>
              <a:t>proposer différentes représentations : de l’objet réel ou l’action mimée au mot en passant par l’objet et l’action représentés (photos, dessins, pictogrammes, …) ;</a:t>
            </a:r>
          </a:p>
          <a:p>
            <a:r>
              <a:rPr lang="fr-FR" sz="6300" kern="0" dirty="0">
                <a:solidFill>
                  <a:schemeClr val="tx1">
                    <a:alpha val="80000"/>
                  </a:schemeClr>
                </a:solidFill>
                <a:latin typeface="Inter Fallback"/>
                <a:cs typeface="Times New Roman" panose="02020603050405020304" pitchFamily="18" charset="0"/>
              </a:rPr>
              <a:t>utiliser les représentations imagées dans des jeux de type dominos ou memory tout au long de l’année afin de remobiliser les mots de la thématique autour des vêtements ;</a:t>
            </a:r>
          </a:p>
          <a:p>
            <a:r>
              <a:rPr lang="fr-FR" sz="6300" kern="0" dirty="0">
                <a:solidFill>
                  <a:schemeClr val="tx1">
                    <a:alpha val="80000"/>
                  </a:schemeClr>
                </a:solidFill>
                <a:latin typeface="Inter Fallback"/>
                <a:cs typeface="Times New Roman" panose="02020603050405020304" pitchFamily="18" charset="0"/>
              </a:rPr>
              <a:t>remobiliser le vocabulaire des vêtements tout au long de l’année.</a:t>
            </a:r>
          </a:p>
          <a:p>
            <a:pPr marL="0" indent="0">
              <a:buNone/>
            </a:pPr>
            <a:endParaRPr lang="fr-FR" dirty="0"/>
          </a:p>
          <a:p>
            <a:pPr marL="0" indent="0">
              <a:buNone/>
            </a:pPr>
            <a:endParaRPr lang="fr-FR" dirty="0"/>
          </a:p>
          <a:p>
            <a:pPr marL="0" indent="0">
              <a:buNone/>
            </a:pPr>
            <a:r>
              <a:rPr lang="fr-FR" sz="6200" kern="0" dirty="0">
                <a:solidFill>
                  <a:schemeClr val="tx1">
                    <a:alpha val="80000"/>
                  </a:schemeClr>
                </a:solidFill>
                <a:latin typeface="Inter Fallback"/>
                <a:cs typeface="Times New Roman" panose="02020603050405020304" pitchFamily="18" charset="0"/>
              </a:rPr>
              <a:t>Le lexique appris sera mobilisé tout au long du parcours de l’élève à l’école maternelle, et partagé avec l’école élémentaire.</a:t>
            </a:r>
          </a:p>
          <a:p>
            <a:pPr marL="0" indent="0">
              <a:buNone/>
            </a:pPr>
            <a:endParaRPr lang="fr-FR" dirty="0"/>
          </a:p>
          <a:p>
            <a:pPr marL="0" indent="0">
              <a:buNone/>
            </a:pPr>
            <a:endParaRPr lang="fr-FR" dirty="0"/>
          </a:p>
        </p:txBody>
      </p:sp>
      <p:sp>
        <p:nvSpPr>
          <p:cNvPr id="6" name="Espace réservé du contenu 5">
            <a:extLst>
              <a:ext uri="{FF2B5EF4-FFF2-40B4-BE49-F238E27FC236}">
                <a16:creationId xmlns:a16="http://schemas.microsoft.com/office/drawing/2014/main" id="{2BC40BC2-0C96-F3BF-D61C-9B8D55E02BB9}"/>
              </a:ext>
            </a:extLst>
          </p:cNvPr>
          <p:cNvSpPr>
            <a:spLocks noGrp="1"/>
          </p:cNvSpPr>
          <p:nvPr>
            <p:ph sz="half" idx="2"/>
          </p:nvPr>
        </p:nvSpPr>
        <p:spPr>
          <a:xfrm>
            <a:off x="6126958" y="1157409"/>
            <a:ext cx="5531642" cy="5322522"/>
          </a:xfrm>
          <a:solidFill>
            <a:schemeClr val="accent1">
              <a:lumMod val="20000"/>
              <a:lumOff val="80000"/>
            </a:schemeClr>
          </a:solidFill>
        </p:spPr>
        <p:txBody>
          <a:bodyPr>
            <a:normAutofit fontScale="25000" lnSpcReduction="20000"/>
          </a:bodyPr>
          <a:lstStyle/>
          <a:p>
            <a:pPr>
              <a:buFont typeface="Arial" panose="020B0604020202020204" pitchFamily="34" charset="0"/>
              <a:buNone/>
            </a:pPr>
            <a:endParaRPr lang="fr-FR" sz="6400" b="1" kern="0" dirty="0">
              <a:solidFill>
                <a:schemeClr val="tx1">
                  <a:alpha val="80000"/>
                </a:schemeClr>
              </a:solidFill>
              <a:latin typeface="Inter Fallback"/>
              <a:cs typeface="Times New Roman" panose="02020603050405020304" pitchFamily="18" charset="0"/>
            </a:endParaRPr>
          </a:p>
          <a:p>
            <a:pPr>
              <a:buFont typeface="Arial" panose="020B0604020202020204" pitchFamily="34" charset="0"/>
              <a:buNone/>
            </a:pPr>
            <a:r>
              <a:rPr lang="fr-FR" sz="6400" b="1" kern="0" dirty="0">
                <a:solidFill>
                  <a:schemeClr val="tx1">
                    <a:alpha val="80000"/>
                  </a:schemeClr>
                </a:solidFill>
                <a:latin typeface="Inter Fallback"/>
                <a:cs typeface="Times New Roman" panose="02020603050405020304" pitchFamily="18" charset="0"/>
              </a:rPr>
              <a:t>Gestes professionnels</a:t>
            </a:r>
          </a:p>
          <a:p>
            <a:pPr marL="0">
              <a:lnSpc>
                <a:spcPct val="120000"/>
              </a:lnSpc>
              <a:spcBef>
                <a:spcPts val="0"/>
              </a:spcBef>
              <a:buFont typeface="Arial" panose="020B0604020202020204" pitchFamily="34" charset="0"/>
              <a:buNone/>
            </a:pPr>
            <a:r>
              <a:rPr lang="fr-FR" sz="6400" kern="0" dirty="0">
                <a:solidFill>
                  <a:schemeClr val="tx1">
                    <a:alpha val="80000"/>
                  </a:schemeClr>
                </a:solidFill>
                <a:latin typeface="Inter Fallback"/>
                <a:cs typeface="Times New Roman" panose="02020603050405020304" pitchFamily="18" charset="0"/>
              </a:rPr>
              <a:t>Au cours des différents temps de classe (accueil, séances spécifiques d’apprentissage, activités pédagogiques complémentaires), le professeur :</a:t>
            </a:r>
          </a:p>
          <a:p>
            <a:r>
              <a:rPr lang="fr-FR" sz="6400" kern="0" dirty="0">
                <a:solidFill>
                  <a:schemeClr val="tx1">
                    <a:alpha val="80000"/>
                  </a:schemeClr>
                </a:solidFill>
                <a:latin typeface="Inter Fallback"/>
                <a:cs typeface="Times New Roman" panose="02020603050405020304" pitchFamily="18" charset="0"/>
              </a:rPr>
              <a:t>sollicite régulièrement les élèves les plus fragiles (petits parleurs, élèves avec une articulation approximative, ceux pour lesquels la mémorisation et le réemploi des mots est difficile) ;</a:t>
            </a:r>
          </a:p>
          <a:p>
            <a:r>
              <a:rPr lang="fr-FR" sz="6400" kern="0" dirty="0">
                <a:solidFill>
                  <a:schemeClr val="tx1">
                    <a:alpha val="80000"/>
                  </a:schemeClr>
                </a:solidFill>
                <a:latin typeface="Inter Fallback"/>
                <a:cs typeface="Times New Roman" panose="02020603050405020304" pitchFamily="18" charset="0"/>
              </a:rPr>
              <a:t>reprend et reformule les propos des élèves, en les enrichissant et en veillant à prononcer et à articuler correctement (débit ralenti du professeur, articulation précise) ;</a:t>
            </a:r>
          </a:p>
          <a:p>
            <a:r>
              <a:rPr lang="fr-FR" sz="6400" kern="0" dirty="0">
                <a:solidFill>
                  <a:schemeClr val="tx1">
                    <a:alpha val="80000"/>
                  </a:schemeClr>
                </a:solidFill>
                <a:latin typeface="Inter Fallback"/>
                <a:cs typeface="Times New Roman" panose="02020603050405020304" pitchFamily="18" charset="0"/>
              </a:rPr>
              <a:t>relance et interroge les élèves par des questions ouvertes pour susciter des réponses multiples et syntaxiques complètes. Exemple : « Comment as-tu habillé la poupée ?» ;</a:t>
            </a:r>
          </a:p>
          <a:p>
            <a:r>
              <a:rPr lang="fr-FR" sz="6400" kern="0" dirty="0">
                <a:solidFill>
                  <a:schemeClr val="tx1">
                    <a:alpha val="80000"/>
                  </a:schemeClr>
                </a:solidFill>
                <a:latin typeface="Inter Fallback"/>
                <a:cs typeface="Times New Roman" panose="02020603050405020304" pitchFamily="18" charset="0"/>
              </a:rPr>
              <a:t>accompagne l’élève dans sa verbalisation pour expliquer et justifier les choix des catégories opérées. Si nécessaire, le professeur prend en charge la justification des catégories.</a:t>
            </a:r>
          </a:p>
          <a:p>
            <a:r>
              <a:rPr lang="fr-FR" sz="6400" kern="0" dirty="0">
                <a:solidFill>
                  <a:schemeClr val="tx1">
                    <a:alpha val="80000"/>
                  </a:schemeClr>
                </a:solidFill>
                <a:latin typeface="Inter Fallback"/>
                <a:cs typeface="Times New Roman" panose="02020603050405020304" pitchFamily="18" charset="0"/>
              </a:rPr>
              <a:t>est vigilant quant aux représentations stéréotypées en matière de genre qui peuvent se manifester à l’occasion de ces activités.</a:t>
            </a:r>
          </a:p>
          <a:p>
            <a:endParaRPr lang="fr-FR" dirty="0"/>
          </a:p>
        </p:txBody>
      </p:sp>
      <p:sp>
        <p:nvSpPr>
          <p:cNvPr id="7" name="Titre 1">
            <a:extLst>
              <a:ext uri="{FF2B5EF4-FFF2-40B4-BE49-F238E27FC236}">
                <a16:creationId xmlns:a16="http://schemas.microsoft.com/office/drawing/2014/main" id="{D3D6F983-1412-FF4B-BCB9-E20488AB2920}"/>
              </a:ext>
            </a:extLst>
          </p:cNvPr>
          <p:cNvSpPr>
            <a:spLocks noGrp="1"/>
          </p:cNvSpPr>
          <p:nvPr>
            <p:ph type="title"/>
          </p:nvPr>
        </p:nvSpPr>
        <p:spPr>
          <a:xfrm>
            <a:off x="595316" y="253302"/>
            <a:ext cx="11063284" cy="757814"/>
          </a:xfrm>
          <a:solidFill>
            <a:schemeClr val="accent2">
              <a:lumMod val="40000"/>
              <a:lumOff val="60000"/>
            </a:schemeClr>
          </a:solidFill>
        </p:spPr>
        <p:txBody>
          <a:bodyPr anchor="b">
            <a:normAutofit fontScale="90000"/>
          </a:bodyPr>
          <a:lstStyle/>
          <a:p>
            <a:pPr algn="ct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b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br>
            <a:r>
              <a:rPr lang="fr-FR" sz="3600" b="1" kern="0" dirty="0">
                <a:solidFill>
                  <a:srgbClr val="000000"/>
                </a:solidFill>
                <a:effectLst/>
                <a:latin typeface="Inter Fallback"/>
                <a:ea typeface="Times New Roman" panose="02020603050405020304" pitchFamily="18" charset="0"/>
                <a:cs typeface="Times New Roman" panose="02020603050405020304" pitchFamily="18" charset="0"/>
              </a:rPr>
              <a:t>Séquence n°3 : Enrichir son vocabulaire</a:t>
            </a:r>
            <a:endParaRPr lang="fr-FR" sz="2200" dirty="0"/>
          </a:p>
        </p:txBody>
      </p:sp>
    </p:spTree>
    <p:extLst>
      <p:ext uri="{BB962C8B-B14F-4D97-AF65-F5344CB8AC3E}">
        <p14:creationId xmlns:p14="http://schemas.microsoft.com/office/powerpoint/2010/main" val="1454180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6D285-4B74-F66A-71E5-6C3CFD416871}"/>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485F5ACF-4009-75DD-975D-204764104F7F}"/>
              </a:ext>
            </a:extLst>
          </p:cNvPr>
          <p:cNvSpPr txBox="1">
            <a:spLocks/>
          </p:cNvSpPr>
          <p:nvPr/>
        </p:nvSpPr>
        <p:spPr>
          <a:xfrm>
            <a:off x="367862" y="357352"/>
            <a:ext cx="11080531" cy="835331"/>
          </a:xfrm>
          <a:prstGeom prst="rect">
            <a:avLst/>
          </a:prstGeom>
          <a:solidFill>
            <a:schemeClr val="accent2">
              <a:lumMod val="40000"/>
              <a:lumOff val="6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kern="0" dirty="0">
                <a:effectLst/>
                <a:latin typeface="Inter Fallback"/>
                <a:ea typeface="Times New Roman" panose="02020603050405020304" pitchFamily="18" charset="0"/>
                <a:cs typeface="Times New Roman" panose="02020603050405020304" pitchFamily="18" charset="0"/>
              </a:rPr>
              <a:t>Séquence n°3 : Enrichir son vocabulaire</a:t>
            </a:r>
            <a:br>
              <a:rPr lang="fr-FR" sz="2400" kern="100" dirty="0">
                <a:latin typeface="Aptos" panose="020B0004020202020204" pitchFamily="34" charset="0"/>
                <a:ea typeface="Aptos" panose="020B0004020202020204" pitchFamily="34" charset="0"/>
                <a:cs typeface="Times New Roman" panose="02020603050405020304" pitchFamily="18" charset="0"/>
              </a:rPr>
            </a:br>
            <a:r>
              <a:rPr lang="fr-FR" sz="2400" b="1" kern="0" dirty="0">
                <a:solidFill>
                  <a:srgbClr val="000000"/>
                </a:solidFill>
                <a:latin typeface="Inter Fallback"/>
                <a:ea typeface="Aptos" panose="020B0004020202020204" pitchFamily="34" charset="0"/>
                <a:cs typeface="Times New Roman" panose="02020603050405020304" pitchFamily="18" charset="0"/>
              </a:rPr>
              <a:t>E</a:t>
            </a:r>
            <a:r>
              <a:rPr lang="fr-FR" sz="2400" b="1" kern="0" dirty="0">
                <a:solidFill>
                  <a:srgbClr val="000000"/>
                </a:solidFill>
                <a:latin typeface="Inter Fallback"/>
                <a:cs typeface="Times New Roman" panose="02020603050405020304" pitchFamily="18" charset="0"/>
              </a:rPr>
              <a:t>valuation : modalité et exemples</a:t>
            </a:r>
            <a:endParaRPr lang="fr-FR" sz="2400" dirty="0"/>
          </a:p>
        </p:txBody>
      </p:sp>
      <p:sp>
        <p:nvSpPr>
          <p:cNvPr id="7" name="ZoneTexte 6">
            <a:extLst>
              <a:ext uri="{FF2B5EF4-FFF2-40B4-BE49-F238E27FC236}">
                <a16:creationId xmlns:a16="http://schemas.microsoft.com/office/drawing/2014/main" id="{4F940FD0-998B-2A0C-36C3-24C4C9F1CE71}"/>
              </a:ext>
            </a:extLst>
          </p:cNvPr>
          <p:cNvSpPr txBox="1"/>
          <p:nvPr/>
        </p:nvSpPr>
        <p:spPr>
          <a:xfrm>
            <a:off x="8036169" y="1868749"/>
            <a:ext cx="3956136" cy="4247317"/>
          </a:xfrm>
          <a:prstGeom prst="rect">
            <a:avLst/>
          </a:prstGeom>
          <a:solidFill>
            <a:schemeClr val="accent2">
              <a:lumMod val="20000"/>
              <a:lumOff val="80000"/>
            </a:schemeClr>
          </a:solidFill>
        </p:spPr>
        <p:txBody>
          <a:bodyPr wrap="square" rtlCol="0">
            <a:spAutoFit/>
          </a:bodyPr>
          <a:lstStyle/>
          <a:p>
            <a:pPr>
              <a:buNone/>
            </a:pPr>
            <a:r>
              <a:rPr lang="fr-FR" kern="0" dirty="0">
                <a:solidFill>
                  <a:schemeClr val="tx2"/>
                </a:solidFill>
                <a:latin typeface="Inter Fallback"/>
                <a:cs typeface="Times New Roman" panose="02020603050405020304" pitchFamily="18" charset="0"/>
              </a:rPr>
              <a:t>Le professeur s’appuie sur une grille pour observer et évaluer chacun de ses élèves tout au long de la démarche et tout au long de leur parcours d’apprentissage.</a:t>
            </a:r>
          </a:p>
          <a:p>
            <a:pPr>
              <a:buNone/>
            </a:pPr>
            <a:r>
              <a:rPr lang="fr-FR" kern="0" dirty="0">
                <a:solidFill>
                  <a:schemeClr val="tx2"/>
                </a:solidFill>
                <a:latin typeface="Inter Fallback"/>
                <a:cs typeface="Times New Roman" panose="02020603050405020304" pitchFamily="18" charset="0"/>
              </a:rPr>
              <a:t>Il observe que l’élève :</a:t>
            </a:r>
          </a:p>
          <a:p>
            <a:pPr>
              <a:buNone/>
            </a:pPr>
            <a:endParaRPr lang="fr-FR" kern="0" dirty="0">
              <a:solidFill>
                <a:schemeClr val="tx2"/>
              </a:solidFill>
              <a:latin typeface="Inter Fallback"/>
              <a:cs typeface="Times New Roman" panose="02020603050405020304" pitchFamily="18" charset="0"/>
            </a:endParaRPr>
          </a:p>
          <a:p>
            <a:pPr>
              <a:buNone/>
            </a:pPr>
            <a:r>
              <a:rPr lang="fr-FR" kern="0" dirty="0">
                <a:solidFill>
                  <a:schemeClr val="tx2"/>
                </a:solidFill>
                <a:latin typeface="Inter Fallback"/>
                <a:cs typeface="Times New Roman" panose="02020603050405020304" pitchFamily="18" charset="0"/>
              </a:rPr>
              <a:t>•manipule, trie, classe, organise, catégorise les objets puis les mots du corpus proposé (tous les vêtements) ;</a:t>
            </a:r>
          </a:p>
          <a:p>
            <a:pPr>
              <a:buNone/>
            </a:pPr>
            <a:endParaRPr lang="fr-FR" kern="0" dirty="0">
              <a:solidFill>
                <a:schemeClr val="tx2"/>
              </a:solidFill>
              <a:latin typeface="Inter Fallback"/>
              <a:cs typeface="Times New Roman" panose="02020603050405020304" pitchFamily="18" charset="0"/>
            </a:endParaRPr>
          </a:p>
          <a:p>
            <a:pPr>
              <a:buNone/>
            </a:pPr>
            <a:r>
              <a:rPr lang="fr-FR" kern="0" dirty="0">
                <a:solidFill>
                  <a:schemeClr val="tx2"/>
                </a:solidFill>
                <a:latin typeface="Inter Fallback"/>
                <a:cs typeface="Times New Roman" panose="02020603050405020304" pitchFamily="18" charset="0"/>
              </a:rPr>
              <a:t>•met en relation des mots connus en utilisant des critères de catégorisation (les vêtements d’été, les vêtements d’hiver).</a:t>
            </a:r>
          </a:p>
        </p:txBody>
      </p:sp>
      <p:pic>
        <p:nvPicPr>
          <p:cNvPr id="3" name="Image 2" descr="Une image contenant texte, capture d’écran, Police, nombre&#10;&#10;Le contenu généré par l’IA peut être incorrect.">
            <a:extLst>
              <a:ext uri="{FF2B5EF4-FFF2-40B4-BE49-F238E27FC236}">
                <a16:creationId xmlns:a16="http://schemas.microsoft.com/office/drawing/2014/main" id="{D42ED570-A95B-9173-89ED-19C38ABE15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632" y="1688124"/>
            <a:ext cx="7772400" cy="4492868"/>
          </a:xfrm>
          <a:prstGeom prst="rect">
            <a:avLst/>
          </a:prstGeom>
        </p:spPr>
      </p:pic>
    </p:spTree>
    <p:extLst>
      <p:ext uri="{BB962C8B-B14F-4D97-AF65-F5344CB8AC3E}">
        <p14:creationId xmlns:p14="http://schemas.microsoft.com/office/powerpoint/2010/main" val="4156277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B8428-FC14-E1C6-7D8E-58CF38C5282C}"/>
            </a:ext>
          </a:extLst>
        </p:cNvPr>
        <p:cNvGrpSpPr/>
        <p:nvPr/>
      </p:nvGrpSpPr>
      <p:grpSpPr>
        <a:xfrm>
          <a:off x="0" y="0"/>
          <a:ext cx="0" cy="0"/>
          <a:chOff x="0" y="0"/>
          <a:chExt cx="0" cy="0"/>
        </a:xfrm>
      </p:grpSpPr>
      <p:pic>
        <p:nvPicPr>
          <p:cNvPr id="14" name="Picture 3">
            <a:extLst>
              <a:ext uri="{FF2B5EF4-FFF2-40B4-BE49-F238E27FC236}">
                <a16:creationId xmlns:a16="http://schemas.microsoft.com/office/drawing/2014/main" id="{26B86220-0559-BB5F-5EBD-7DF1D14B84AC}"/>
              </a:ext>
            </a:extLst>
          </p:cNvPr>
          <p:cNvPicPr>
            <a:picLocks noChangeAspect="1"/>
          </p:cNvPicPr>
          <p:nvPr/>
        </p:nvPicPr>
        <p:blipFill>
          <a:blip r:embed="rId3" cstate="screen">
            <a:extLst>
              <a:ext uri="{28A0092B-C50C-407E-A947-70E740481C1C}">
                <a14:useLocalDpi xmlns:a14="http://schemas.microsoft.com/office/drawing/2010/main"/>
              </a:ext>
            </a:extLst>
          </a:blip>
          <a:srcRect r="-2" b="-2"/>
          <a:stretch>
            <a:fillRect/>
          </a:stretch>
        </p:blipFill>
        <p:spPr>
          <a:xfrm>
            <a:off x="6803647" y="1065276"/>
            <a:ext cx="4730214" cy="4727448"/>
          </a:xfrm>
          <a:prstGeom prst="rect">
            <a:avLst/>
          </a:prstGeom>
        </p:spPr>
      </p:pic>
      <p:sp>
        <p:nvSpPr>
          <p:cNvPr id="2" name="Titre 1">
            <a:extLst>
              <a:ext uri="{FF2B5EF4-FFF2-40B4-BE49-F238E27FC236}">
                <a16:creationId xmlns:a16="http://schemas.microsoft.com/office/drawing/2014/main" id="{4E3B5CE2-2E11-96EE-F8B2-5F9C460AE554}"/>
              </a:ext>
            </a:extLst>
          </p:cNvPr>
          <p:cNvSpPr>
            <a:spLocks noGrp="1"/>
          </p:cNvSpPr>
          <p:nvPr>
            <p:ph type="ctrTitle"/>
          </p:nvPr>
        </p:nvSpPr>
        <p:spPr>
          <a:xfrm>
            <a:off x="789708" y="1014574"/>
            <a:ext cx="5633531" cy="2226769"/>
          </a:xfrm>
        </p:spPr>
        <p:txBody>
          <a:bodyPr anchor="ctr">
            <a:normAutofit/>
          </a:bodyPr>
          <a:lstStyle/>
          <a:p>
            <a:pPr algn="l"/>
            <a:r>
              <a:rPr lang="fr-FR" sz="3000" b="1" kern="0" dirty="0">
                <a:solidFill>
                  <a:schemeClr val="bg1"/>
                </a:solidFill>
                <a:effectLst/>
                <a:latin typeface="Inter Fallback"/>
                <a:ea typeface="Times New Roman" panose="02020603050405020304" pitchFamily="18" charset="0"/>
                <a:cs typeface="Times New Roman" panose="02020603050405020304" pitchFamily="18" charset="0"/>
              </a:rPr>
              <a:t>Présentation</a:t>
            </a:r>
            <a:br>
              <a:rPr lang="fr-FR" sz="3000" b="1" kern="0" dirty="0">
                <a:solidFill>
                  <a:schemeClr val="bg1"/>
                </a:solidFill>
                <a:effectLst/>
                <a:latin typeface="Inter Fallback"/>
                <a:ea typeface="Times New Roman" panose="02020603050405020304" pitchFamily="18" charset="0"/>
                <a:cs typeface="Times New Roman" panose="02020603050405020304" pitchFamily="18" charset="0"/>
              </a:rPr>
            </a:br>
            <a:r>
              <a:rPr lang="fr-FR" sz="3000" b="1" kern="0" dirty="0">
                <a:solidFill>
                  <a:schemeClr val="bg1"/>
                </a:solidFill>
                <a:effectLst/>
                <a:latin typeface="Inter Fallback"/>
                <a:ea typeface="Times New Roman" panose="02020603050405020304" pitchFamily="18" charset="0"/>
                <a:cs typeface="Times New Roman" panose="02020603050405020304" pitchFamily="18" charset="0"/>
              </a:rPr>
              <a:t>Livret d'accompagnement pour le développement et la structuration du langage oral et écrit</a:t>
            </a:r>
            <a:br>
              <a:rPr lang="fr-FR" sz="3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3000" dirty="0">
              <a:solidFill>
                <a:schemeClr val="bg1"/>
              </a:solidFill>
            </a:endParaRPr>
          </a:p>
        </p:txBody>
      </p:sp>
      <p:sp>
        <p:nvSpPr>
          <p:cNvPr id="3" name="Sous-titre 2">
            <a:extLst>
              <a:ext uri="{FF2B5EF4-FFF2-40B4-BE49-F238E27FC236}">
                <a16:creationId xmlns:a16="http://schemas.microsoft.com/office/drawing/2014/main" id="{FBF6F0F6-9A49-367D-2609-694B3BBB89F4}"/>
              </a:ext>
            </a:extLst>
          </p:cNvPr>
          <p:cNvSpPr>
            <a:spLocks noGrp="1"/>
          </p:cNvSpPr>
          <p:nvPr>
            <p:ph type="subTitle" idx="1"/>
          </p:nvPr>
        </p:nvSpPr>
        <p:spPr>
          <a:xfrm>
            <a:off x="761803" y="2921541"/>
            <a:ext cx="5631417" cy="2487212"/>
          </a:xfrm>
        </p:spPr>
        <p:txBody>
          <a:bodyPr anchor="t">
            <a:normAutofit/>
          </a:bodyPr>
          <a:lstStyle/>
          <a:p>
            <a:r>
              <a:rPr lang="fr-FR" sz="2400" kern="0" dirty="0">
                <a:solidFill>
                  <a:srgbClr val="000000"/>
                </a:solidFill>
                <a:effectLst/>
                <a:latin typeface="Inter Fallback"/>
                <a:ea typeface="Times New Roman" panose="02020603050405020304" pitchFamily="18" charset="0"/>
                <a:cs typeface="Times New Roman" panose="02020603050405020304" pitchFamily="18" charset="0"/>
              </a:rPr>
              <a:t>Ces séquences sont conçues pour être adaptées et différenciées selon les besoins des élèves, avec un accent sur l'observation, la pratique et l'évaluation continue pour assurer un apprentissage efficace et durable.</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tre 1">
            <a:extLst>
              <a:ext uri="{FF2B5EF4-FFF2-40B4-BE49-F238E27FC236}">
                <a16:creationId xmlns:a16="http://schemas.microsoft.com/office/drawing/2014/main" id="{26092D2C-5A0B-DCDE-6FC5-81DFB9CFA2D8}"/>
              </a:ext>
            </a:extLst>
          </p:cNvPr>
          <p:cNvSpPr txBox="1">
            <a:spLocks/>
          </p:cNvSpPr>
          <p:nvPr/>
        </p:nvSpPr>
        <p:spPr>
          <a:xfrm>
            <a:off x="761803" y="350196"/>
            <a:ext cx="5248380" cy="16245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b="1" kern="0">
                <a:latin typeface="Inter Fallback"/>
                <a:ea typeface="Times New Roman" panose="02020603050405020304" pitchFamily="18" charset="0"/>
                <a:cs typeface="Times New Roman" panose="02020603050405020304" pitchFamily="18" charset="0"/>
              </a:rPr>
              <a:t>Conclusion</a:t>
            </a:r>
            <a:endParaRPr lang="fr-FR" sz="4000" dirty="0"/>
          </a:p>
        </p:txBody>
      </p:sp>
    </p:spTree>
    <p:extLst>
      <p:ext uri="{BB962C8B-B14F-4D97-AF65-F5344CB8AC3E}">
        <p14:creationId xmlns:p14="http://schemas.microsoft.com/office/powerpoint/2010/main" val="370213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33DF22-DEC7-E5A4-3286-681424685711}"/>
            </a:ext>
          </a:extLst>
        </p:cNvPr>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2"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6"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3" descr="Une image contenant dessin, diagramme, art&#10;&#10;Le contenu généré par l’IA peut être incorrect.">
            <a:extLst>
              <a:ext uri="{FF2B5EF4-FFF2-40B4-BE49-F238E27FC236}">
                <a16:creationId xmlns:a16="http://schemas.microsoft.com/office/drawing/2014/main" id="{3AF375BE-F67E-A1AB-02C3-98A908E3263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82810" y="841663"/>
            <a:ext cx="4166151" cy="5185923"/>
          </a:xfrm>
          <a:prstGeom prst="rect">
            <a:avLst/>
          </a:prstGeom>
        </p:spPr>
      </p:pic>
      <p:grpSp>
        <p:nvGrpSpPr>
          <p:cNvPr id="29" name="Group 28">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30" name="Freeform: Shape 29">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1D965BCE-03C0-EB5D-6079-F21674DC6BEC}"/>
              </a:ext>
            </a:extLst>
          </p:cNvPr>
          <p:cNvSpPr>
            <a:spLocks noGrp="1"/>
          </p:cNvSpPr>
          <p:nvPr>
            <p:ph type="title"/>
          </p:nvPr>
        </p:nvSpPr>
        <p:spPr>
          <a:xfrm>
            <a:off x="1014984" y="819015"/>
            <a:ext cx="5821537" cy="2353362"/>
          </a:xfrm>
        </p:spPr>
        <p:txBody>
          <a:bodyPr anchor="b">
            <a:normAutofit/>
          </a:bodyPr>
          <a:lstStyle/>
          <a:p>
            <a:r>
              <a:rPr lang="fr-FR" sz="4800" b="1" kern="0">
                <a:solidFill>
                  <a:schemeClr val="bg1"/>
                </a:solidFill>
                <a:effectLst/>
                <a:latin typeface="Inter Fallback"/>
                <a:ea typeface="Times New Roman" panose="02020603050405020304" pitchFamily="18" charset="0"/>
                <a:cs typeface="Times New Roman" panose="02020603050405020304" pitchFamily="18" charset="0"/>
              </a:rPr>
              <a:t>Recommandations pédagogiques</a:t>
            </a:r>
            <a:r>
              <a:rPr lang="fr-FR" sz="4800">
                <a:solidFill>
                  <a:schemeClr val="bg1"/>
                </a:solidFill>
                <a:effectLst/>
              </a:rPr>
              <a:t> </a:t>
            </a:r>
            <a:br>
              <a:rPr lang="fr-FR" sz="4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sz="4800">
              <a:solidFill>
                <a:schemeClr val="bg1"/>
              </a:solidFill>
            </a:endParaRPr>
          </a:p>
        </p:txBody>
      </p:sp>
      <p:sp>
        <p:nvSpPr>
          <p:cNvPr id="3" name="Sous-titre 2">
            <a:extLst>
              <a:ext uri="{FF2B5EF4-FFF2-40B4-BE49-F238E27FC236}">
                <a16:creationId xmlns:a16="http://schemas.microsoft.com/office/drawing/2014/main" id="{39F74AC6-65E4-631C-A32C-8782A9E1FDC2}"/>
              </a:ext>
            </a:extLst>
          </p:cNvPr>
          <p:cNvSpPr>
            <a:spLocks noGrp="1"/>
          </p:cNvSpPr>
          <p:nvPr>
            <p:ph idx="1"/>
          </p:nvPr>
        </p:nvSpPr>
        <p:spPr>
          <a:xfrm>
            <a:off x="879155" y="2589184"/>
            <a:ext cx="5821537" cy="3449802"/>
          </a:xfrm>
        </p:spPr>
        <p:txBody>
          <a:bodyPr anchor="t">
            <a:noAutofit/>
          </a:bodyPr>
          <a:lstStyle/>
          <a:p>
            <a:pPr marL="457200" lvl="1" indent="0">
              <a:spcBef>
                <a:spcPts val="600"/>
              </a:spcBef>
              <a:spcAft>
                <a:spcPts val="600"/>
              </a:spcAft>
              <a:buSzPts val="1000"/>
              <a:buNone/>
              <a:tabLst>
                <a:tab pos="914400" algn="l"/>
              </a:tabLst>
            </a:pPr>
            <a:r>
              <a:rPr lang="fr-FR" sz="2000" b="1" kern="0" dirty="0">
                <a:solidFill>
                  <a:schemeClr val="bg1"/>
                </a:solidFill>
                <a:effectLst/>
                <a:latin typeface="Inter Fallback"/>
                <a:ea typeface="Times New Roman" panose="02020603050405020304" pitchFamily="18" charset="0"/>
                <a:cs typeface="Times New Roman" panose="02020603050405020304" pitchFamily="18" charset="0"/>
              </a:rPr>
              <a:t>Démarche d'enseignement structuré et progressif.</a:t>
            </a:r>
          </a:p>
          <a:p>
            <a:pPr marL="457200" lvl="1" indent="0">
              <a:spcBef>
                <a:spcPts val="600"/>
              </a:spcBef>
              <a:spcAft>
                <a:spcPts val="600"/>
              </a:spcAft>
              <a:buSzPts val="1000"/>
              <a:buNone/>
              <a:tabLst>
                <a:tab pos="914400" algn="l"/>
              </a:tabLst>
            </a:pPr>
            <a:endParaRPr lang="fr-FR"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300"/>
              </a:spcBef>
              <a:spcAft>
                <a:spcPts val="600"/>
              </a:spcAft>
              <a:buSzPts val="1000"/>
              <a:buNone/>
              <a:tabLst>
                <a:tab pos="914400" algn="l"/>
              </a:tabLst>
            </a:pPr>
            <a:r>
              <a:rPr lang="fr-FR" sz="2000" b="1" kern="0" dirty="0">
                <a:solidFill>
                  <a:schemeClr val="bg1"/>
                </a:solidFill>
                <a:effectLst/>
                <a:latin typeface="Inter Fallback"/>
                <a:ea typeface="Times New Roman" panose="02020603050405020304" pitchFamily="18" charset="0"/>
                <a:cs typeface="Times New Roman" panose="02020603050405020304" pitchFamily="18" charset="0"/>
              </a:rPr>
              <a:t>Importance de l'erreur dans l'apprentissage.</a:t>
            </a:r>
          </a:p>
          <a:p>
            <a:pPr marL="457200" lvl="1" indent="0">
              <a:spcBef>
                <a:spcPts val="300"/>
              </a:spcBef>
              <a:spcAft>
                <a:spcPts val="600"/>
              </a:spcAft>
              <a:buSzPts val="1000"/>
              <a:buNone/>
              <a:tabLst>
                <a:tab pos="914400" algn="l"/>
              </a:tabLst>
            </a:pPr>
            <a:endParaRPr lang="fr-FR"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300"/>
              </a:spcBef>
              <a:spcAft>
                <a:spcPts val="600"/>
              </a:spcAft>
              <a:buSzPts val="1000"/>
              <a:buNone/>
              <a:tabLst>
                <a:tab pos="914400" algn="l"/>
              </a:tabLst>
            </a:pPr>
            <a:r>
              <a:rPr lang="fr-FR" sz="2000" b="1" kern="0" dirty="0">
                <a:solidFill>
                  <a:schemeClr val="bg1"/>
                </a:solidFill>
                <a:effectLst/>
                <a:latin typeface="Inter Fallback"/>
                <a:ea typeface="Times New Roman" panose="02020603050405020304" pitchFamily="18" charset="0"/>
                <a:cs typeface="Times New Roman" panose="02020603050405020304" pitchFamily="18" charset="0"/>
              </a:rPr>
              <a:t>Rôle de la verbalisation par l'élève.</a:t>
            </a:r>
          </a:p>
          <a:p>
            <a:pPr marL="457200" lvl="1" indent="0">
              <a:spcBef>
                <a:spcPts val="300"/>
              </a:spcBef>
              <a:spcAft>
                <a:spcPts val="600"/>
              </a:spcAft>
              <a:buSzPts val="1000"/>
              <a:buNone/>
              <a:tabLst>
                <a:tab pos="914400" algn="l"/>
              </a:tabLst>
            </a:pPr>
            <a:endParaRPr lang="fr-FR"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300"/>
              </a:spcBef>
              <a:spcAft>
                <a:spcPts val="600"/>
              </a:spcAft>
              <a:buSzPts val="1000"/>
              <a:buNone/>
              <a:tabLst>
                <a:tab pos="914400" algn="l"/>
              </a:tabLst>
            </a:pPr>
            <a:r>
              <a:rPr lang="fr-FR" sz="2000" b="1" kern="0" dirty="0">
                <a:solidFill>
                  <a:schemeClr val="bg1"/>
                </a:solidFill>
                <a:effectLst/>
                <a:latin typeface="Inter Fallback"/>
                <a:ea typeface="Times New Roman" panose="02020603050405020304" pitchFamily="18" charset="0"/>
                <a:cs typeface="Times New Roman" panose="02020603050405020304" pitchFamily="18" charset="0"/>
              </a:rPr>
              <a:t>Suivi et évaluation des progrès des élèves.</a:t>
            </a:r>
            <a:endParaRPr lang="fr-FR"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6846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61A0AF-BF1A-077C-E7DA-46DF5B6832D5}"/>
            </a:ext>
          </a:extLst>
        </p:cNvPr>
        <p:cNvGrpSpPr/>
        <p:nvPr/>
      </p:nvGrpSpPr>
      <p:grpSpPr>
        <a:xfrm>
          <a:off x="0" y="0"/>
          <a:ext cx="0" cy="0"/>
          <a:chOff x="0" y="0"/>
          <a:chExt cx="0" cy="0"/>
        </a:xfrm>
      </p:grpSpPr>
      <p:sp useBgFill="1">
        <p:nvSpPr>
          <p:cNvPr id="34" name="Slide Background Fill">
            <a:extLst>
              <a:ext uri="{FF2B5EF4-FFF2-40B4-BE49-F238E27FC236}">
                <a16:creationId xmlns:a16="http://schemas.microsoft.com/office/drawing/2014/main" id="{083BE6C8-1846-38F8-802A-492F7AB7C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Cover">
            <a:extLst>
              <a:ext uri="{FF2B5EF4-FFF2-40B4-BE49-F238E27FC236}">
                <a16:creationId xmlns:a16="http://schemas.microsoft.com/office/drawing/2014/main" id="{80FA8008-6C2F-D44E-7AA9-C14BC5F0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407B7EAF-8399-3B2E-773E-08EFBBB87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39" name="Color">
              <a:extLst>
                <a:ext uri="{FF2B5EF4-FFF2-40B4-BE49-F238E27FC236}">
                  <a16:creationId xmlns:a16="http://schemas.microsoft.com/office/drawing/2014/main" id="{53985017-2819-55B5-25D2-38A97C8D3A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a:extLst>
                <a:ext uri="{FF2B5EF4-FFF2-40B4-BE49-F238E27FC236}">
                  <a16:creationId xmlns:a16="http://schemas.microsoft.com/office/drawing/2014/main" id="{C61C4408-92C3-4F93-9CA6-99A1CD433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Mille">
            <a:extLst>
              <a:ext uri="{FF2B5EF4-FFF2-40B4-BE49-F238E27FC236}">
                <a16:creationId xmlns:a16="http://schemas.microsoft.com/office/drawing/2014/main" id="{A936F20E-54F6-FFFC-8FFC-44D8CA0750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5030" y="1065276"/>
            <a:ext cx="4727448" cy="4727448"/>
          </a:xfrm>
          <a:prstGeom prst="rect">
            <a:avLst/>
          </a:prstGeom>
        </p:spPr>
      </p:pic>
      <p:grpSp>
        <p:nvGrpSpPr>
          <p:cNvPr id="42" name="Group 41">
            <a:extLst>
              <a:ext uri="{FF2B5EF4-FFF2-40B4-BE49-F238E27FC236}">
                <a16:creationId xmlns:a16="http://schemas.microsoft.com/office/drawing/2014/main" id="{C28A0087-00FE-C8F2-743A-E506575A04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3" name="Freeform: Shape 42">
              <a:extLst>
                <a:ext uri="{FF2B5EF4-FFF2-40B4-BE49-F238E27FC236}">
                  <a16:creationId xmlns:a16="http://schemas.microsoft.com/office/drawing/2014/main" id="{0D71DED4-C74C-C8A6-E595-F1DD0179B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8CB6EE1E-C372-EB02-EFE5-5FF7B09DB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4D849425-6857-9F00-99A4-427B4A81F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38771D66-3B54-6C82-6202-E24C80E6E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A8DD6FDC-EB86-5828-890C-4522575B8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F62A727C-61F9-D9DD-6451-BF003F1F0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34321DC7-110E-D243-1740-E8CB68DBC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3F62F4DF-37B1-42C5-3F15-05486C6E728E}"/>
              </a:ext>
            </a:extLst>
          </p:cNvPr>
          <p:cNvSpPr>
            <a:spLocks noGrp="1"/>
          </p:cNvSpPr>
          <p:nvPr>
            <p:ph type="title"/>
          </p:nvPr>
        </p:nvSpPr>
        <p:spPr>
          <a:xfrm>
            <a:off x="786384" y="841249"/>
            <a:ext cx="5692953" cy="2587131"/>
          </a:xfrm>
        </p:spPr>
        <p:txBody>
          <a:bodyPr anchor="b">
            <a:normAutofit/>
          </a:bodyPr>
          <a:lstStyle/>
          <a:p>
            <a:r>
              <a:rPr lang="fr-FR" b="1" kern="0">
                <a:solidFill>
                  <a:schemeClr val="bg1"/>
                </a:solidFill>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fr-FR">
              <a:solidFill>
                <a:schemeClr val="bg1"/>
              </a:solidFill>
            </a:endParaRPr>
          </a:p>
        </p:txBody>
      </p:sp>
      <p:sp>
        <p:nvSpPr>
          <p:cNvPr id="3" name="Espace réservé du contenu 2">
            <a:extLst>
              <a:ext uri="{FF2B5EF4-FFF2-40B4-BE49-F238E27FC236}">
                <a16:creationId xmlns:a16="http://schemas.microsoft.com/office/drawing/2014/main" id="{83B233CA-8592-FBF1-97EC-EC78C8DC68E5}"/>
              </a:ext>
            </a:extLst>
          </p:cNvPr>
          <p:cNvSpPr>
            <a:spLocks noGrp="1"/>
          </p:cNvSpPr>
          <p:nvPr>
            <p:ph idx="1"/>
          </p:nvPr>
        </p:nvSpPr>
        <p:spPr>
          <a:xfrm>
            <a:off x="168676" y="3637882"/>
            <a:ext cx="6951215" cy="2762918"/>
          </a:xfrm>
        </p:spPr>
        <p:txBody>
          <a:bodyPr anchor="ctr">
            <a:normAutofit fontScale="92500" lnSpcReduction="10000"/>
          </a:bodyPr>
          <a:lstStyle/>
          <a:p>
            <a:pPr>
              <a:buNone/>
            </a:pPr>
            <a:endParaRPr lang="fr-FR" sz="1500" dirty="0">
              <a:solidFill>
                <a:schemeClr val="tx2"/>
              </a:solidFill>
              <a:effectLst/>
            </a:endParaRPr>
          </a:p>
          <a:p>
            <a:pPr marL="0" lvl="0" indent="0">
              <a:spcBef>
                <a:spcPts val="600"/>
              </a:spcBef>
              <a:spcAft>
                <a:spcPts val="600"/>
              </a:spcAft>
              <a:buSzPts val="1000"/>
              <a:buNone/>
              <a:tabLst>
                <a:tab pos="457200" algn="l"/>
              </a:tabLst>
            </a:pPr>
            <a:r>
              <a:rPr lang="fr-FR" sz="2000" b="1" kern="0" dirty="0">
                <a:solidFill>
                  <a:schemeClr val="tx2"/>
                </a:solidFill>
                <a:effectLst/>
                <a:latin typeface="Inter Fallback"/>
                <a:ea typeface="Times New Roman" panose="02020603050405020304" pitchFamily="18" charset="0"/>
                <a:cs typeface="Times New Roman" panose="02020603050405020304" pitchFamily="18" charset="0"/>
              </a:rPr>
              <a:t>Objectifs :</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 </a:t>
            </a:r>
          </a:p>
          <a:p>
            <a:pPr marL="0" lvl="0" indent="0">
              <a:spcBef>
                <a:spcPts val="600"/>
              </a:spcBef>
              <a:spcAft>
                <a:spcPts val="600"/>
              </a:spcAft>
              <a:buSzPts val="1000"/>
              <a:buNone/>
              <a:tabLst>
                <a:tab pos="457200" algn="l"/>
              </a:tabLst>
            </a:pP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Distinguer et produire correctement les consonnes proches </a:t>
            </a:r>
            <a:r>
              <a:rPr lang="fr-FR" sz="2000" kern="0" dirty="0" err="1">
                <a:solidFill>
                  <a:schemeClr val="tx2"/>
                </a:solidFill>
                <a:effectLst/>
                <a:latin typeface="Inter Fallback"/>
                <a:ea typeface="Times New Roman" panose="02020603050405020304" pitchFamily="18" charset="0"/>
                <a:cs typeface="Times New Roman" panose="02020603050405020304" pitchFamily="18" charset="0"/>
              </a:rPr>
              <a:t>t</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/k.</a:t>
            </a:r>
            <a:endParaRPr lang="fr-FR" sz="20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300"/>
              </a:spcBef>
              <a:spcAft>
                <a:spcPts val="600"/>
              </a:spcAft>
              <a:buSzPts val="1000"/>
              <a:buNone/>
              <a:tabLst>
                <a:tab pos="457200" algn="l"/>
              </a:tabLst>
            </a:pP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Mémoriser une comptine à gestes riche en consonnes </a:t>
            </a:r>
            <a:r>
              <a:rPr lang="fr-FR" sz="2000" kern="0" dirty="0" err="1">
                <a:solidFill>
                  <a:schemeClr val="tx2"/>
                </a:solidFill>
                <a:effectLst/>
                <a:latin typeface="Inter Fallback"/>
                <a:ea typeface="Times New Roman" panose="02020603050405020304" pitchFamily="18" charset="0"/>
                <a:cs typeface="Times New Roman" panose="02020603050405020304" pitchFamily="18" charset="0"/>
              </a:rPr>
              <a:t>t</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/k.</a:t>
            </a:r>
            <a:endParaRPr lang="fr-FR" sz="2000" kern="100" dirty="0">
              <a:solidFill>
                <a:schemeClr val="tx2"/>
              </a:solidFill>
              <a:latin typeface="Aptos" panose="020B0004020202020204" pitchFamily="34" charset="0"/>
              <a:ea typeface="Times New Roman" panose="02020603050405020304" pitchFamily="18" charset="0"/>
              <a:cs typeface="Times New Roman" panose="02020603050405020304" pitchFamily="18" charset="0"/>
            </a:endParaRPr>
          </a:p>
          <a:p>
            <a:pPr marL="0" lvl="0" indent="0">
              <a:spcBef>
                <a:spcPts val="300"/>
              </a:spcBef>
              <a:spcAft>
                <a:spcPts val="600"/>
              </a:spcAft>
              <a:buSzPts val="1000"/>
              <a:buNone/>
              <a:tabLst>
                <a:tab pos="457200" algn="l"/>
              </a:tabLst>
            </a:pPr>
            <a:r>
              <a:rPr lang="fr-FR" sz="2000" b="1" kern="0" dirty="0">
                <a:solidFill>
                  <a:schemeClr val="tx2"/>
                </a:solidFill>
                <a:effectLst/>
                <a:latin typeface="Inter Fallback"/>
                <a:ea typeface="Times New Roman" panose="02020603050405020304" pitchFamily="18" charset="0"/>
                <a:cs typeface="Times New Roman" panose="02020603050405020304" pitchFamily="18" charset="0"/>
              </a:rPr>
              <a:t>Méthodologie </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 Utilisation de comptines et jeux de langage.</a:t>
            </a:r>
            <a:endParaRPr lang="fr-FR" sz="2000" kern="100" dirty="0">
              <a:solidFill>
                <a:schemeClr val="tx2"/>
              </a:solidFill>
              <a:latin typeface="Aptos" panose="020B0004020202020204" pitchFamily="34" charset="0"/>
              <a:ea typeface="Times New Roman" panose="02020603050405020304" pitchFamily="18" charset="0"/>
              <a:cs typeface="Times New Roman" panose="02020603050405020304" pitchFamily="18" charset="0"/>
            </a:endParaRPr>
          </a:p>
          <a:p>
            <a:pPr marL="0" lvl="0" indent="0">
              <a:spcBef>
                <a:spcPts val="300"/>
              </a:spcBef>
              <a:spcAft>
                <a:spcPts val="600"/>
              </a:spcAft>
              <a:buSzPts val="1000"/>
              <a:buNone/>
              <a:tabLst>
                <a:tab pos="457200" algn="l"/>
              </a:tabLst>
            </a:pPr>
            <a:endParaRPr lang="fr-FR" sz="2000" kern="100" dirty="0">
              <a:solidFill>
                <a:schemeClr val="tx2"/>
              </a:solidFill>
              <a:latin typeface="Aptos" panose="020B0004020202020204" pitchFamily="34" charset="0"/>
              <a:ea typeface="Times New Roman" panose="02020603050405020304" pitchFamily="18" charset="0"/>
              <a:cs typeface="Times New Roman" panose="02020603050405020304" pitchFamily="18" charset="0"/>
            </a:endParaRPr>
          </a:p>
          <a:p>
            <a:pPr marL="0" lvl="0" indent="0">
              <a:spcBef>
                <a:spcPts val="300"/>
              </a:spcBef>
              <a:spcAft>
                <a:spcPts val="600"/>
              </a:spcAft>
              <a:buSzPts val="1000"/>
              <a:buNone/>
              <a:tabLst>
                <a:tab pos="457200" algn="l"/>
              </a:tabLst>
            </a:pPr>
            <a:r>
              <a:rPr lang="fr-FR" sz="2000" b="1" kern="0" dirty="0">
                <a:solidFill>
                  <a:schemeClr val="tx2"/>
                </a:solidFill>
                <a:effectLst/>
                <a:latin typeface="Inter Fallback"/>
                <a:ea typeface="Times New Roman" panose="02020603050405020304" pitchFamily="18" charset="0"/>
                <a:cs typeface="Times New Roman" panose="02020603050405020304" pitchFamily="18" charset="0"/>
              </a:rPr>
              <a:t>Focus </a:t>
            </a:r>
            <a:r>
              <a:rPr lang="fr-FR" sz="2000" kern="0" dirty="0">
                <a:solidFill>
                  <a:schemeClr val="tx2"/>
                </a:solidFill>
                <a:effectLst/>
                <a:latin typeface="Inter Fallback"/>
                <a:ea typeface="Times New Roman" panose="02020603050405020304" pitchFamily="18" charset="0"/>
                <a:cs typeface="Times New Roman" panose="02020603050405020304" pitchFamily="18" charset="0"/>
              </a:rPr>
              <a:t>sur les étapes de mémorisation, production correcte et articulation progressive.</a:t>
            </a:r>
          </a:p>
          <a:p>
            <a:pPr marL="457200" lvl="1" indent="0">
              <a:spcBef>
                <a:spcPts val="300"/>
              </a:spcBef>
              <a:spcAft>
                <a:spcPts val="600"/>
              </a:spcAft>
              <a:buSzPts val="1000"/>
              <a:buNone/>
              <a:tabLst>
                <a:tab pos="914400" algn="l"/>
              </a:tabLst>
            </a:pPr>
            <a:endParaRPr lang="fr-FR" sz="15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fr-FR" sz="1500" dirty="0">
              <a:solidFill>
                <a:schemeClr val="tx2"/>
              </a:solidFill>
            </a:endParaRPr>
          </a:p>
        </p:txBody>
      </p:sp>
    </p:spTree>
    <p:extLst>
      <p:ext uri="{BB962C8B-B14F-4D97-AF65-F5344CB8AC3E}">
        <p14:creationId xmlns:p14="http://schemas.microsoft.com/office/powerpoint/2010/main" val="301481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87A317-1A56-7621-3A21-1A0497DB4FB9}"/>
              </a:ext>
            </a:extLst>
          </p:cNvPr>
          <p:cNvSpPr>
            <a:spLocks noGrp="1"/>
          </p:cNvSpPr>
          <p:nvPr>
            <p:ph type="title"/>
          </p:nvPr>
        </p:nvSpPr>
        <p:spPr>
          <a:xfrm>
            <a:off x="639656" y="260549"/>
            <a:ext cx="10909640" cy="1065836"/>
          </a:xfrm>
        </p:spPr>
        <p:txBody>
          <a:bodyPr vert="horz" lIns="91440" tIns="45720" rIns="91440" bIns="45720" rtlCol="0" anchor="ctr">
            <a:normAutofit/>
          </a:bodyPr>
          <a:lstStyle/>
          <a:p>
            <a:pPr algn="ctr"/>
            <a:r>
              <a:rPr lang="en-US" sz="3100" b="1" dirty="0" err="1">
                <a:effectLst/>
              </a:rPr>
              <a:t>Séquence</a:t>
            </a:r>
            <a:r>
              <a:rPr lang="en-US" sz="3100" b="1" dirty="0">
                <a:effectLst/>
              </a:rPr>
              <a:t> n°1 - </a:t>
            </a:r>
            <a:r>
              <a:rPr lang="en-US" sz="3100" b="1" dirty="0" err="1">
                <a:effectLst/>
              </a:rPr>
              <a:t>Articuler</a:t>
            </a:r>
            <a:r>
              <a:rPr lang="en-US" sz="3100" b="1" dirty="0">
                <a:effectLst/>
              </a:rPr>
              <a:t> </a:t>
            </a:r>
            <a:r>
              <a:rPr lang="en-US" sz="3100" b="1" dirty="0" err="1">
                <a:effectLst/>
              </a:rPr>
              <a:t>distinctement</a:t>
            </a:r>
            <a:r>
              <a:rPr lang="en-US" sz="3100" b="1" dirty="0">
                <a:effectLst/>
              </a:rPr>
              <a:t> des </a:t>
            </a:r>
            <a:r>
              <a:rPr lang="en-US" sz="3100" b="1" dirty="0" err="1">
                <a:effectLst/>
              </a:rPr>
              <a:t>consonnes</a:t>
            </a:r>
            <a:r>
              <a:rPr lang="en-US" sz="3100" b="1" dirty="0">
                <a:effectLst/>
              </a:rPr>
              <a:t> </a:t>
            </a:r>
            <a:r>
              <a:rPr lang="en-US" sz="3100" b="1" dirty="0" err="1">
                <a:effectLst/>
              </a:rPr>
              <a:t>proches</a:t>
            </a:r>
            <a:br>
              <a:rPr lang="en-US" sz="3100" dirty="0">
                <a:effectLst/>
              </a:rPr>
            </a:br>
            <a:endParaRPr lang="en-US" sz="3100" dirty="0"/>
          </a:p>
        </p:txBody>
      </p:sp>
      <p:pic>
        <p:nvPicPr>
          <p:cNvPr id="8" name="Espace réservé du contenu 7" descr="Une image contenant texte, capture d’écran, Police, nombre&#10;&#10;Le contenu généré par l’IA peut être incorrect.">
            <a:extLst>
              <a:ext uri="{FF2B5EF4-FFF2-40B4-BE49-F238E27FC236}">
                <a16:creationId xmlns:a16="http://schemas.microsoft.com/office/drawing/2014/main" id="{A7C8ED18-6871-2F3D-DF81-3F9E519DF1C3}"/>
              </a:ext>
            </a:extLst>
          </p:cNvPr>
          <p:cNvPicPr>
            <a:picLocks noGrp="1" noChangeAspect="1"/>
          </p:cNvPicPr>
          <p:nvPr>
            <p:ph idx="1"/>
          </p:nvPr>
        </p:nvPicPr>
        <p:blipFill>
          <a:blip r:embed="rId3"/>
          <a:stretch>
            <a:fillRect/>
          </a:stretch>
        </p:blipFill>
        <p:spPr>
          <a:xfrm>
            <a:off x="1468315" y="1167115"/>
            <a:ext cx="8528539" cy="4471055"/>
          </a:xfrm>
          <a:prstGeom prst="rect">
            <a:avLst/>
          </a:prstGeom>
        </p:spPr>
      </p:pic>
      <p:sp>
        <p:nvSpPr>
          <p:cNvPr id="5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38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917899-CCB0-0E6E-5E2A-9C77EA7E4DA6}"/>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C6093DC-5EA6-B355-7B6D-C89533F1D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61D4231-D50B-B520-78AB-D1F82FFD00EF}"/>
              </a:ext>
            </a:extLst>
          </p:cNvPr>
          <p:cNvSpPr>
            <a:spLocks noGrp="1"/>
          </p:cNvSpPr>
          <p:nvPr>
            <p:ph type="title"/>
          </p:nvPr>
        </p:nvSpPr>
        <p:spPr>
          <a:xfrm>
            <a:off x="475499" y="908271"/>
            <a:ext cx="7852841" cy="1182927"/>
          </a:xfrm>
          <a:solidFill>
            <a:schemeClr val="accent2">
              <a:lumMod val="40000"/>
              <a:lumOff val="60000"/>
            </a:schemeClr>
          </a:solidFill>
        </p:spPr>
        <p:txBody>
          <a:bodyPr anchor="b">
            <a:normAutofit/>
          </a:bodyPr>
          <a:lstStyle/>
          <a:p>
            <a:r>
              <a:rPr lang="fr-FR" sz="2200" b="1" kern="0" dirty="0">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cxnSp>
        <p:nvCxnSpPr>
          <p:cNvPr id="25" name="Straight Connector 24">
            <a:extLst>
              <a:ext uri="{FF2B5EF4-FFF2-40B4-BE49-F238E27FC236}">
                <a16:creationId xmlns:a16="http://schemas.microsoft.com/office/drawing/2014/main" id="{1B3CBD0C-2936-EC05-0361-6ADCF03625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4107E4D7-DAC7-A479-3260-66E3C183AC09}"/>
              </a:ext>
            </a:extLst>
          </p:cNvPr>
          <p:cNvSpPr>
            <a:spLocks noGrp="1"/>
          </p:cNvSpPr>
          <p:nvPr>
            <p:ph idx="1"/>
          </p:nvPr>
        </p:nvSpPr>
        <p:spPr>
          <a:xfrm>
            <a:off x="475499" y="2189928"/>
            <a:ext cx="7301340" cy="3983862"/>
          </a:xfrm>
        </p:spPr>
        <p:txBody>
          <a:bodyPr anchor="t">
            <a:normAutofit/>
          </a:bodyPr>
          <a:lstStyle/>
          <a:p>
            <a:pPr>
              <a:buNone/>
            </a:pPr>
            <a:endParaRPr lang="fr-FR" sz="2000" dirty="0">
              <a:solidFill>
                <a:schemeClr val="tx1">
                  <a:alpha val="80000"/>
                </a:schemeClr>
              </a:solidFill>
              <a:effectLst/>
            </a:endParaRPr>
          </a:p>
          <a:p>
            <a:pPr marL="0" lvl="0" indent="0">
              <a:lnSpc>
                <a:spcPct val="100000"/>
              </a:lnSpc>
              <a:spcBef>
                <a:spcPts val="300"/>
              </a:spcBef>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Eclairage de la recherche</a:t>
            </a:r>
          </a:p>
          <a:p>
            <a:pPr marL="0" lvl="0" indent="0">
              <a:lnSpc>
                <a:spcPct val="100000"/>
              </a:lnSpc>
              <a:spcBef>
                <a:spcPts val="300"/>
              </a:spcBef>
              <a:spcAft>
                <a:spcPts val="600"/>
              </a:spcAft>
              <a:buSzPts val="1000"/>
              <a:buNone/>
              <a:tabLst>
                <a:tab pos="457200" algn="l"/>
              </a:tabLst>
            </a:pPr>
            <a:endParaRPr lang="fr-FR" sz="20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solidFill>
                <a:schemeClr val="tx1">
                  <a:alpha val="80000"/>
                </a:schemeClr>
              </a:solidFill>
            </a:endParaRPr>
          </a:p>
        </p:txBody>
      </p:sp>
      <p:sp>
        <p:nvSpPr>
          <p:cNvPr id="27" name="Graphic 11">
            <a:extLst>
              <a:ext uri="{FF2B5EF4-FFF2-40B4-BE49-F238E27FC236}">
                <a16:creationId xmlns:a16="http://schemas.microsoft.com/office/drawing/2014/main" id="{05939B41-8ED2-1081-2746-2A9E74D15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CA003578-44FC-B7A9-6958-381814E76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5" name="Image 4" descr="Une image contenant texte, capture d’écran, nombre, Police&#10;&#10;Le contenu généré par l’IA peut être incorrect.">
            <a:extLst>
              <a:ext uri="{FF2B5EF4-FFF2-40B4-BE49-F238E27FC236}">
                <a16:creationId xmlns:a16="http://schemas.microsoft.com/office/drawing/2014/main" id="{F75EBE5E-6D33-BFF5-99F5-5F36D563B6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303" y="2923953"/>
            <a:ext cx="7772400" cy="3025776"/>
          </a:xfrm>
          <a:prstGeom prst="rect">
            <a:avLst/>
          </a:prstGeom>
        </p:spPr>
      </p:pic>
    </p:spTree>
    <p:extLst>
      <p:ext uri="{BB962C8B-B14F-4D97-AF65-F5344CB8AC3E}">
        <p14:creationId xmlns:p14="http://schemas.microsoft.com/office/powerpoint/2010/main" val="25717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05FFE49-86E7-5C61-DD95-610513AC323A}"/>
              </a:ext>
            </a:extLst>
          </p:cNvPr>
          <p:cNvSpPr>
            <a:spLocks noGrp="1"/>
          </p:cNvSpPr>
          <p:nvPr>
            <p:ph type="title"/>
          </p:nvPr>
        </p:nvSpPr>
        <p:spPr>
          <a:xfrm>
            <a:off x="838200" y="365125"/>
            <a:ext cx="10515600" cy="1325563"/>
          </a:xfrm>
          <a:solidFill>
            <a:schemeClr val="accent2">
              <a:lumMod val="40000"/>
              <a:lumOff val="60000"/>
            </a:schemeClr>
          </a:solidFill>
        </p:spPr>
        <p:txBody>
          <a:bodyPr anchor="b">
            <a:normAutofit/>
          </a:bodyPr>
          <a:lstStyle/>
          <a:p>
            <a:r>
              <a:rPr lang="fr-FR" sz="2200" b="1" kern="0" dirty="0">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sp>
        <p:nvSpPr>
          <p:cNvPr id="6" name="Espace réservé du contenu 2">
            <a:extLst>
              <a:ext uri="{FF2B5EF4-FFF2-40B4-BE49-F238E27FC236}">
                <a16:creationId xmlns:a16="http://schemas.microsoft.com/office/drawing/2014/main" id="{312D2BE4-2A1A-2FC5-8930-EEA435DEDDEC}"/>
              </a:ext>
            </a:extLst>
          </p:cNvPr>
          <p:cNvSpPr>
            <a:spLocks noGrp="1"/>
          </p:cNvSpPr>
          <p:nvPr>
            <p:ph idx="1"/>
          </p:nvPr>
        </p:nvSpPr>
        <p:spPr>
          <a:xfrm>
            <a:off x="838200" y="1825625"/>
            <a:ext cx="10515600" cy="4351338"/>
          </a:xfrm>
        </p:spPr>
        <p:txBody>
          <a:bodyPr anchor="t">
            <a:normAutofit/>
          </a:bodyPr>
          <a:lstStyle/>
          <a:p>
            <a:pPr>
              <a:buNone/>
            </a:pPr>
            <a:endParaRPr lang="fr-FR" sz="2000" dirty="0">
              <a:solidFill>
                <a:schemeClr val="tx1">
                  <a:alpha val="80000"/>
                </a:schemeClr>
              </a:solidFill>
              <a:effectLst/>
            </a:endParaRPr>
          </a:p>
          <a:p>
            <a:pPr marL="0" lvl="0" indent="0">
              <a:lnSpc>
                <a:spcPct val="100000"/>
              </a:lnSpc>
              <a:spcBef>
                <a:spcPts val="300"/>
              </a:spcBef>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Focus 1 - Mémoriser une comptine à gestes riche en consonnes </a:t>
            </a:r>
            <a:r>
              <a:rPr lang="fr-FR" sz="2000" b="1" kern="0" dirty="0" err="1">
                <a:solidFill>
                  <a:schemeClr val="tx1">
                    <a:alpha val="80000"/>
                  </a:schemeClr>
                </a:solidFill>
                <a:latin typeface="Inter Fallback"/>
                <a:cs typeface="Times New Roman" panose="02020603050405020304" pitchFamily="18" charset="0"/>
              </a:rPr>
              <a:t>t</a:t>
            </a:r>
            <a:r>
              <a:rPr lang="fr-FR" sz="2000" b="1" kern="0" dirty="0">
                <a:solidFill>
                  <a:schemeClr val="tx1">
                    <a:alpha val="80000"/>
                  </a:schemeClr>
                </a:solidFill>
                <a:latin typeface="Inter Fallback"/>
                <a:cs typeface="Times New Roman" panose="02020603050405020304" pitchFamily="18" charset="0"/>
              </a:rPr>
              <a:t>/k</a:t>
            </a:r>
          </a:p>
          <a:p>
            <a:pPr marL="0" lvl="1" indent="0">
              <a:lnSpc>
                <a:spcPct val="100000"/>
              </a:lnSpc>
              <a:spcBef>
                <a:spcPts val="300"/>
              </a:spcBef>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Modalités</a:t>
            </a:r>
            <a:r>
              <a:rPr lang="fr-FR" sz="2000" kern="0" dirty="0">
                <a:solidFill>
                  <a:schemeClr val="tx1">
                    <a:alpha val="80000"/>
                  </a:schemeClr>
                </a:solidFill>
                <a:latin typeface="Inter Fallback"/>
                <a:cs typeface="Times New Roman" panose="02020603050405020304" pitchFamily="18" charset="0"/>
              </a:rPr>
              <a:t> : Classe entière.</a:t>
            </a:r>
          </a:p>
          <a:p>
            <a:pPr marL="0" lvl="1" indent="0">
              <a:lnSpc>
                <a:spcPct val="100000"/>
              </a:lnSpc>
              <a:spcBef>
                <a:spcPts val="300"/>
              </a:spcBef>
              <a:spcAft>
                <a:spcPts val="600"/>
              </a:spcAft>
              <a:buSzPts val="1000"/>
              <a:buNone/>
              <a:tabLst>
                <a:tab pos="457200" algn="l"/>
              </a:tabLst>
            </a:pPr>
            <a:r>
              <a:rPr lang="fr-FR" sz="2000" b="1" kern="0" dirty="0">
                <a:solidFill>
                  <a:schemeClr val="tx1">
                    <a:alpha val="80000"/>
                  </a:schemeClr>
                </a:solidFill>
                <a:latin typeface="Inter Fallback"/>
                <a:cs typeface="Times New Roman" panose="02020603050405020304" pitchFamily="18" charset="0"/>
              </a:rPr>
              <a:t>Déroulement</a:t>
            </a:r>
            <a:r>
              <a:rPr lang="fr-FR" sz="2000" kern="0" dirty="0">
                <a:solidFill>
                  <a:schemeClr val="tx1">
                    <a:alpha val="80000"/>
                  </a:schemeClr>
                </a:solidFill>
                <a:latin typeface="Inter Fallback"/>
                <a:cs typeface="Times New Roman" panose="02020603050405020304" pitchFamily="18" charset="0"/>
              </a:rPr>
              <a:t> :</a:t>
            </a:r>
          </a:p>
          <a:p>
            <a:pPr marL="0" indent="0">
              <a:spcBef>
                <a:spcPts val="600"/>
              </a:spcBef>
              <a:spcAft>
                <a:spcPts val="600"/>
              </a:spcAft>
              <a:buSzPts val="1000"/>
              <a:buNone/>
              <a:tabLst>
                <a:tab pos="457200" algn="l"/>
              </a:tabLst>
            </a:pPr>
            <a:r>
              <a:rPr lang="fr-FR" sz="2000" u="sng" kern="0" dirty="0">
                <a:solidFill>
                  <a:schemeClr val="tx1">
                    <a:alpha val="80000"/>
                  </a:schemeClr>
                </a:solidFill>
                <a:latin typeface="Inter Fallback"/>
                <a:cs typeface="Times New Roman" panose="02020603050405020304" pitchFamily="18" charset="0"/>
              </a:rPr>
              <a:t>Découverte et exploration </a:t>
            </a:r>
            <a:r>
              <a:rPr lang="fr-FR" sz="2000" kern="0" dirty="0">
                <a:solidFill>
                  <a:schemeClr val="tx1">
                    <a:alpha val="80000"/>
                  </a:schemeClr>
                </a:solidFill>
                <a:latin typeface="Inter Fallback"/>
                <a:cs typeface="Times New Roman" panose="02020603050405020304" pitchFamily="18" charset="0"/>
              </a:rPr>
              <a:t>: Le professeur dit la comptine devant les élèves en l'accompagnant de gestes. (</a:t>
            </a:r>
            <a:r>
              <a:rPr lang="fr-FR" sz="1050" dirty="0">
                <a:solidFill>
                  <a:srgbClr val="000000"/>
                </a:solidFill>
                <a:effectLst/>
                <a:latin typeface="Helvetica" pitchFamily="2" charset="0"/>
              </a:rPr>
              <a:t>Toc et toc, Monsieur Pouce, es-tu là ? Chut ! Je dors Chut ! Je dors Toc et toc, Monsieur Pouce, es-tu là ? Toc et toc, Monsieur Pouce, es-tu là ? Oui ! je sors ! )</a:t>
            </a:r>
          </a:p>
          <a:p>
            <a:pPr marL="0" indent="0">
              <a:spcBef>
                <a:spcPts val="600"/>
              </a:spcBef>
              <a:spcAft>
                <a:spcPts val="600"/>
              </a:spcAft>
              <a:buSzPts val="1000"/>
              <a:buNone/>
              <a:tabLst>
                <a:tab pos="457200" algn="l"/>
              </a:tabLst>
            </a:pPr>
            <a:endParaRPr lang="fr-FR" sz="2000" kern="0" dirty="0">
              <a:solidFill>
                <a:schemeClr val="tx1">
                  <a:alpha val="80000"/>
                </a:schemeClr>
              </a:solidFill>
              <a:latin typeface="Inter Fallback"/>
              <a:cs typeface="Times New Roman" panose="02020603050405020304" pitchFamily="18" charset="0"/>
            </a:endParaRPr>
          </a:p>
          <a:p>
            <a:pPr marL="0" indent="0">
              <a:spcBef>
                <a:spcPts val="300"/>
              </a:spcBef>
              <a:spcAft>
                <a:spcPts val="600"/>
              </a:spcAft>
              <a:buSzPts val="1000"/>
              <a:buNone/>
              <a:tabLst>
                <a:tab pos="457200" algn="l"/>
              </a:tabLst>
            </a:pPr>
            <a:r>
              <a:rPr lang="fr-FR" sz="2000" u="sng" kern="0" dirty="0">
                <a:solidFill>
                  <a:schemeClr val="tx1">
                    <a:alpha val="80000"/>
                  </a:schemeClr>
                </a:solidFill>
                <a:latin typeface="Inter Fallback"/>
                <a:cs typeface="Times New Roman" panose="02020603050405020304" pitchFamily="18" charset="0"/>
              </a:rPr>
              <a:t>Mise en activité différenciée des élèves </a:t>
            </a:r>
            <a:r>
              <a:rPr lang="fr-FR" sz="2000" kern="0" dirty="0">
                <a:solidFill>
                  <a:schemeClr val="tx1">
                    <a:alpha val="80000"/>
                  </a:schemeClr>
                </a:solidFill>
                <a:latin typeface="Inter Fallback"/>
                <a:cs typeface="Times New Roman" panose="02020603050405020304" pitchFamily="18" charset="0"/>
              </a:rPr>
              <a:t>: Les élèves répètent la comptine avec le professeur.</a:t>
            </a:r>
          </a:p>
          <a:p>
            <a:pPr marL="0" indent="0">
              <a:spcBef>
                <a:spcPts val="300"/>
              </a:spcBef>
              <a:spcAft>
                <a:spcPts val="600"/>
              </a:spcAft>
              <a:buSzPts val="1000"/>
              <a:buNone/>
              <a:tabLst>
                <a:tab pos="457200" algn="l"/>
              </a:tabLst>
            </a:pPr>
            <a:r>
              <a:rPr lang="fr-FR" sz="2000" u="sng" kern="0" dirty="0">
                <a:solidFill>
                  <a:schemeClr val="tx1">
                    <a:alpha val="80000"/>
                  </a:schemeClr>
                </a:solidFill>
                <a:latin typeface="Inter Fallback"/>
                <a:cs typeface="Times New Roman" panose="02020603050405020304" pitchFamily="18" charset="0"/>
              </a:rPr>
              <a:t>Automatisation et réinvestissement </a:t>
            </a:r>
            <a:r>
              <a:rPr lang="fr-FR" sz="2000" kern="0" dirty="0">
                <a:solidFill>
                  <a:schemeClr val="tx1">
                    <a:alpha val="80000"/>
                  </a:schemeClr>
                </a:solidFill>
                <a:latin typeface="Inter Fallback"/>
                <a:cs typeface="Times New Roman" panose="02020603050405020304" pitchFamily="18" charset="0"/>
              </a:rPr>
              <a:t>: La comptine est répétée à d'autres moments de la journée pour renforcer la mémorisation et l'articulation.</a:t>
            </a:r>
          </a:p>
          <a:p>
            <a:pPr marL="457200" lvl="1" indent="0">
              <a:spcBef>
                <a:spcPts val="300"/>
              </a:spcBef>
              <a:spcAft>
                <a:spcPts val="600"/>
              </a:spcAft>
              <a:buSzPts val="1000"/>
              <a:buNone/>
              <a:tabLst>
                <a:tab pos="914400" algn="l"/>
              </a:tabLst>
            </a:pPr>
            <a:endParaRPr lang="fr-FR" sz="20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solidFill>
                <a:schemeClr val="tx1">
                  <a:alpha val="80000"/>
                </a:schemeClr>
              </a:solidFill>
            </a:endParaRPr>
          </a:p>
        </p:txBody>
      </p:sp>
    </p:spTree>
    <p:extLst>
      <p:ext uri="{BB962C8B-B14F-4D97-AF65-F5344CB8AC3E}">
        <p14:creationId xmlns:p14="http://schemas.microsoft.com/office/powerpoint/2010/main" val="205894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0D77B3-FA0E-B4AD-10AC-A4E52C14EA2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43A039A-CE69-5CCA-CD47-A5E26491F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042B7CE-AAC4-0806-D641-B7635A05E84F}"/>
              </a:ext>
            </a:extLst>
          </p:cNvPr>
          <p:cNvSpPr>
            <a:spLocks noGrp="1"/>
          </p:cNvSpPr>
          <p:nvPr>
            <p:ph type="title"/>
          </p:nvPr>
        </p:nvSpPr>
        <p:spPr>
          <a:xfrm>
            <a:off x="374491" y="1098139"/>
            <a:ext cx="7524565" cy="1182927"/>
          </a:xfrm>
          <a:solidFill>
            <a:schemeClr val="accent2">
              <a:lumMod val="40000"/>
              <a:lumOff val="60000"/>
            </a:schemeClr>
          </a:solidFill>
        </p:spPr>
        <p:txBody>
          <a:bodyPr anchor="b">
            <a:normAutofit/>
          </a:bodyPr>
          <a:lstStyle/>
          <a:p>
            <a:r>
              <a:rPr lang="fr-FR" sz="2200" b="1" kern="0" dirty="0">
                <a:effectLst/>
                <a:latin typeface="Inter Fallback"/>
                <a:ea typeface="Times New Roman" panose="02020603050405020304" pitchFamily="18" charset="0"/>
                <a:cs typeface="Times New Roman" panose="02020603050405020304" pitchFamily="18" charset="0"/>
              </a:rPr>
              <a:t>Séquence n°1 - Articuler distinctement des consonnes proches</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cxnSp>
        <p:nvCxnSpPr>
          <p:cNvPr id="25" name="Straight Connector 24">
            <a:extLst>
              <a:ext uri="{FF2B5EF4-FFF2-40B4-BE49-F238E27FC236}">
                <a16:creationId xmlns:a16="http://schemas.microsoft.com/office/drawing/2014/main" id="{14B10053-3309-6400-8BD9-C4189006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1CF442F-FA93-18CA-A436-32302E86B9F5}"/>
              </a:ext>
            </a:extLst>
          </p:cNvPr>
          <p:cNvSpPr>
            <a:spLocks noGrp="1"/>
          </p:cNvSpPr>
          <p:nvPr>
            <p:ph idx="1"/>
          </p:nvPr>
        </p:nvSpPr>
        <p:spPr>
          <a:xfrm>
            <a:off x="496711" y="2503514"/>
            <a:ext cx="7280127" cy="3670276"/>
          </a:xfrm>
        </p:spPr>
        <p:txBody>
          <a:bodyPr anchor="t">
            <a:normAutofit lnSpcReduction="10000"/>
          </a:bodyPr>
          <a:lstStyle/>
          <a:p>
            <a:pPr>
              <a:buNone/>
            </a:pPr>
            <a:endParaRPr lang="fr-FR" sz="2000" dirty="0">
              <a:solidFill>
                <a:schemeClr val="tx1">
                  <a:alpha val="80000"/>
                </a:schemeClr>
              </a:solidFill>
              <a:effectLst/>
            </a:endParaRPr>
          </a:p>
          <a:p>
            <a:pPr marL="0" lvl="0" indent="0">
              <a:spcAft>
                <a:spcPts val="600"/>
              </a:spcAft>
              <a:buSzPts val="1000"/>
              <a:buNone/>
              <a:tabLst>
                <a:tab pos="457200" algn="l"/>
              </a:tabLst>
            </a:pPr>
            <a:r>
              <a:rPr lang="fr-FR" sz="1900" b="1" kern="0" dirty="0">
                <a:solidFill>
                  <a:schemeClr val="tx1">
                    <a:alpha val="80000"/>
                  </a:schemeClr>
                </a:solidFill>
                <a:latin typeface="Inter Fallback"/>
                <a:cs typeface="Times New Roman" panose="02020603050405020304" pitchFamily="18" charset="0"/>
              </a:rPr>
              <a:t>Focus 2 - S'entraîner à produire correctement des consonnes proches </a:t>
            </a:r>
            <a:r>
              <a:rPr lang="fr-FR" sz="1900" b="1" kern="0" dirty="0" err="1">
                <a:solidFill>
                  <a:schemeClr val="tx1">
                    <a:alpha val="80000"/>
                  </a:schemeClr>
                </a:solidFill>
                <a:latin typeface="Inter Fallback"/>
                <a:cs typeface="Times New Roman" panose="02020603050405020304" pitchFamily="18" charset="0"/>
              </a:rPr>
              <a:t>t</a:t>
            </a:r>
            <a:r>
              <a:rPr lang="fr-FR" sz="1900" b="1" kern="0" dirty="0">
                <a:solidFill>
                  <a:schemeClr val="tx1">
                    <a:alpha val="80000"/>
                  </a:schemeClr>
                </a:solidFill>
                <a:latin typeface="Inter Fallback"/>
                <a:cs typeface="Times New Roman" panose="02020603050405020304" pitchFamily="18" charset="0"/>
              </a:rPr>
              <a:t>/k</a:t>
            </a:r>
          </a:p>
          <a:p>
            <a:pPr marL="0" lvl="1" indent="0">
              <a:spcAft>
                <a:spcPts val="600"/>
              </a:spcAft>
              <a:buSzPts val="1000"/>
              <a:buNone/>
              <a:tabLst>
                <a:tab pos="457200" algn="l"/>
              </a:tabLst>
            </a:pPr>
            <a:r>
              <a:rPr lang="fr-FR" sz="1900" b="1" kern="0" dirty="0">
                <a:solidFill>
                  <a:schemeClr val="tx1">
                    <a:alpha val="80000"/>
                  </a:schemeClr>
                </a:solidFill>
                <a:latin typeface="Inter Fallback"/>
                <a:cs typeface="Times New Roman" panose="02020603050405020304" pitchFamily="18" charset="0"/>
              </a:rPr>
              <a:t>Modalités : </a:t>
            </a:r>
            <a:r>
              <a:rPr lang="fr-FR" sz="1900" kern="0" dirty="0">
                <a:solidFill>
                  <a:schemeClr val="tx1">
                    <a:alpha val="80000"/>
                  </a:schemeClr>
                </a:solidFill>
                <a:latin typeface="Inter Fallback"/>
                <a:cs typeface="Times New Roman" panose="02020603050405020304" pitchFamily="18" charset="0"/>
              </a:rPr>
              <a:t>Travail en petit groupe avec des élèves ayant des difficultés.</a:t>
            </a:r>
          </a:p>
          <a:p>
            <a:pPr marL="0" lvl="1" indent="0">
              <a:spcAft>
                <a:spcPts val="600"/>
              </a:spcAft>
              <a:buSzPts val="1000"/>
              <a:buNone/>
              <a:tabLst>
                <a:tab pos="457200" algn="l"/>
              </a:tabLst>
            </a:pPr>
            <a:r>
              <a:rPr lang="fr-FR" sz="1900" b="1" kern="0" dirty="0">
                <a:solidFill>
                  <a:schemeClr val="tx1">
                    <a:alpha val="80000"/>
                  </a:schemeClr>
                </a:solidFill>
                <a:latin typeface="Inter Fallback"/>
                <a:cs typeface="Times New Roman" panose="02020603050405020304" pitchFamily="18" charset="0"/>
              </a:rPr>
              <a:t>Déroulement :</a:t>
            </a:r>
          </a:p>
          <a:p>
            <a:pPr marL="0" lvl="2" indent="0">
              <a:spcBef>
                <a:spcPts val="600"/>
              </a:spcBef>
              <a:spcAft>
                <a:spcPts val="600"/>
              </a:spcAft>
              <a:buSzPts val="1000"/>
              <a:buNone/>
              <a:tabLst>
                <a:tab pos="457200" algn="l"/>
              </a:tabLst>
            </a:pPr>
            <a:r>
              <a:rPr lang="fr-FR" sz="1900" u="sng" kern="0" dirty="0">
                <a:solidFill>
                  <a:schemeClr val="tx1">
                    <a:alpha val="80000"/>
                  </a:schemeClr>
                </a:solidFill>
                <a:latin typeface="Inter Fallback"/>
                <a:cs typeface="Times New Roman" panose="02020603050405020304" pitchFamily="18" charset="0"/>
              </a:rPr>
              <a:t>Découverte et exploration </a:t>
            </a:r>
            <a:r>
              <a:rPr lang="fr-FR" sz="1900" b="1" kern="0" dirty="0">
                <a:solidFill>
                  <a:schemeClr val="tx1">
                    <a:alpha val="80000"/>
                  </a:schemeClr>
                </a:solidFill>
                <a:latin typeface="Inter Fallback"/>
                <a:cs typeface="Times New Roman" panose="02020603050405020304" pitchFamily="18" charset="0"/>
              </a:rPr>
              <a:t>: </a:t>
            </a:r>
            <a:r>
              <a:rPr lang="fr-FR" sz="1900" kern="0" dirty="0">
                <a:solidFill>
                  <a:schemeClr val="tx1">
                    <a:alpha val="80000"/>
                  </a:schemeClr>
                </a:solidFill>
                <a:latin typeface="Inter Fallback"/>
                <a:cs typeface="Times New Roman" panose="02020603050405020304" pitchFamily="18" charset="0"/>
              </a:rPr>
              <a:t>Le professeur utilise des jeux de gestes sur une comptine connue.</a:t>
            </a:r>
          </a:p>
          <a:p>
            <a:pPr marL="0" lvl="2" indent="0">
              <a:spcBef>
                <a:spcPts val="300"/>
              </a:spcBef>
              <a:spcAft>
                <a:spcPts val="600"/>
              </a:spcAft>
              <a:buSzPts val="1000"/>
              <a:buNone/>
              <a:tabLst>
                <a:tab pos="457200" algn="l"/>
              </a:tabLst>
            </a:pPr>
            <a:r>
              <a:rPr lang="fr-FR" sz="1900" u="sng" kern="0" dirty="0">
                <a:solidFill>
                  <a:schemeClr val="tx1">
                    <a:alpha val="80000"/>
                  </a:schemeClr>
                </a:solidFill>
                <a:latin typeface="Inter Fallback"/>
                <a:cs typeface="Times New Roman" panose="02020603050405020304" pitchFamily="18" charset="0"/>
              </a:rPr>
              <a:t>Mise en activité différenciée des élèves </a:t>
            </a:r>
            <a:r>
              <a:rPr lang="fr-FR" sz="1900" b="1" kern="0" dirty="0">
                <a:solidFill>
                  <a:schemeClr val="tx1">
                    <a:alpha val="80000"/>
                  </a:schemeClr>
                </a:solidFill>
                <a:latin typeface="Inter Fallback"/>
                <a:cs typeface="Times New Roman" panose="02020603050405020304" pitchFamily="18" charset="0"/>
              </a:rPr>
              <a:t>: </a:t>
            </a:r>
            <a:r>
              <a:rPr lang="fr-FR" sz="1900" kern="0" dirty="0">
                <a:solidFill>
                  <a:schemeClr val="tx1">
                    <a:alpha val="80000"/>
                  </a:schemeClr>
                </a:solidFill>
                <a:latin typeface="Inter Fallback"/>
                <a:cs typeface="Times New Roman" panose="02020603050405020304" pitchFamily="18" charset="0"/>
              </a:rPr>
              <a:t>Les élèves répètent des variations de la comptine en exagérant les phonèmes </a:t>
            </a:r>
            <a:r>
              <a:rPr lang="fr-FR" sz="1900" kern="0" dirty="0" err="1">
                <a:solidFill>
                  <a:schemeClr val="tx1">
                    <a:alpha val="80000"/>
                  </a:schemeClr>
                </a:solidFill>
                <a:latin typeface="Inter Fallback"/>
                <a:cs typeface="Times New Roman" panose="02020603050405020304" pitchFamily="18" charset="0"/>
              </a:rPr>
              <a:t>t</a:t>
            </a:r>
            <a:r>
              <a:rPr lang="fr-FR" sz="1900" kern="0" dirty="0">
                <a:solidFill>
                  <a:schemeClr val="tx1">
                    <a:alpha val="80000"/>
                  </a:schemeClr>
                </a:solidFill>
                <a:latin typeface="Inter Fallback"/>
                <a:cs typeface="Times New Roman" panose="02020603050405020304" pitchFamily="18" charset="0"/>
              </a:rPr>
              <a:t>/k.</a:t>
            </a:r>
          </a:p>
          <a:p>
            <a:pPr marL="0" lvl="2" indent="0">
              <a:spcBef>
                <a:spcPts val="300"/>
              </a:spcBef>
              <a:spcAft>
                <a:spcPts val="600"/>
              </a:spcAft>
              <a:buSzPts val="1000"/>
              <a:buNone/>
              <a:tabLst>
                <a:tab pos="457200" algn="l"/>
              </a:tabLst>
            </a:pPr>
            <a:r>
              <a:rPr lang="fr-FR" sz="1900" u="sng" kern="0" dirty="0">
                <a:solidFill>
                  <a:schemeClr val="tx1">
                    <a:alpha val="80000"/>
                  </a:schemeClr>
                </a:solidFill>
                <a:latin typeface="Inter Fallback"/>
                <a:cs typeface="Times New Roman" panose="02020603050405020304" pitchFamily="18" charset="0"/>
              </a:rPr>
              <a:t>Automatisation et réinvestissement </a:t>
            </a:r>
            <a:r>
              <a:rPr lang="fr-FR" sz="1900" b="1" kern="0" dirty="0">
                <a:solidFill>
                  <a:schemeClr val="tx1">
                    <a:alpha val="80000"/>
                  </a:schemeClr>
                </a:solidFill>
                <a:latin typeface="Inter Fallback"/>
                <a:cs typeface="Times New Roman" panose="02020603050405020304" pitchFamily="18" charset="0"/>
              </a:rPr>
              <a:t>: </a:t>
            </a:r>
            <a:r>
              <a:rPr lang="fr-FR" sz="1900" kern="0" dirty="0">
                <a:solidFill>
                  <a:schemeClr val="tx1">
                    <a:alpha val="80000"/>
                  </a:schemeClr>
                </a:solidFill>
                <a:latin typeface="Inter Fallback"/>
                <a:cs typeface="Times New Roman" panose="02020603050405020304" pitchFamily="18" charset="0"/>
              </a:rPr>
              <a:t>Les élèves testent différentes formules pour articuler correctement les consonnes</a:t>
            </a:r>
          </a:p>
          <a:p>
            <a:endParaRPr lang="fr-FR" sz="2000" dirty="0">
              <a:solidFill>
                <a:schemeClr val="tx1">
                  <a:alpha val="80000"/>
                </a:schemeClr>
              </a:solidFill>
            </a:endParaRPr>
          </a:p>
        </p:txBody>
      </p:sp>
      <p:pic>
        <p:nvPicPr>
          <p:cNvPr id="7" name="Graphic 6" descr="Mille">
            <a:extLst>
              <a:ext uri="{FF2B5EF4-FFF2-40B4-BE49-F238E27FC236}">
                <a16:creationId xmlns:a16="http://schemas.microsoft.com/office/drawing/2014/main" id="{77B8E359-DBFE-52B5-C25B-2C95217943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5E35F0C5-56D8-14FC-B822-E0213172E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22AC3E4A-6A3D-C764-5181-695DD93D8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9748875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459</TotalTime>
  <Words>8524</Words>
  <Application>Microsoft Macintosh PowerPoint</Application>
  <PresentationFormat>Grand écran</PresentationFormat>
  <Paragraphs>606</Paragraphs>
  <Slides>35</Slides>
  <Notes>35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35</vt:i4>
      </vt:variant>
    </vt:vector>
  </HeadingPairs>
  <TitlesOfParts>
    <vt:vector size="45" baseType="lpstr">
      <vt:lpstr>.SF NS</vt:lpstr>
      <vt:lpstr>Aptos</vt:lpstr>
      <vt:lpstr>Aptos Display</vt:lpstr>
      <vt:lpstr>Arial</vt:lpstr>
      <vt:lpstr>Calibri</vt:lpstr>
      <vt:lpstr>Helvetica</vt:lpstr>
      <vt:lpstr>Inter Fallback</vt:lpstr>
      <vt:lpstr>Symbol</vt:lpstr>
      <vt:lpstr>Wingdings</vt:lpstr>
      <vt:lpstr>Thème Office</vt:lpstr>
      <vt:lpstr>Présentation Livret d'accompagnement pour le développement et la structuration du langage oral et écrit </vt:lpstr>
      <vt:lpstr>Sommaire du Livret  </vt:lpstr>
      <vt:lpstr>Enjeux pédagogiques de la maternelle </vt:lpstr>
      <vt:lpstr>Recommandations pédagogiques  </vt:lpstr>
      <vt:lpstr>Séquence n°1 - Articuler distinctement des consonnes proches </vt:lpstr>
      <vt:lpstr>Séquence n°1 - Articuler distinctement des consonnes proches </vt:lpstr>
      <vt:lpstr>Séquence n°1 - Articuler distinctement des consonnes proches </vt:lpstr>
      <vt:lpstr>Séquence n°1 - Articuler distinctement des consonnes proches </vt:lpstr>
      <vt:lpstr>Séquence n°1 - Articuler distinctement des consonnes proches </vt:lpstr>
      <vt:lpstr>Séquence n°1 - Articuler distinctement des consonnes proches </vt:lpstr>
      <vt:lpstr>Séquence n°1 - Articuler distinctement des consonnes proches </vt:lpstr>
      <vt:lpstr>Séquence n°1 - Articuler distinctement des consonnes proches </vt:lpstr>
      <vt:lpstr>Séquence n°2 : Apprendre le geste d'écriture  </vt:lpstr>
      <vt:lpstr>Séquence n°2 : Apprendre le geste d'écriture</vt:lpstr>
      <vt:lpstr>Séquence n°2 : Apprendre le geste d'écriture</vt:lpstr>
      <vt:lpstr>Présentation PowerPoint</vt:lpstr>
      <vt:lpstr>Séquence n°2 : Apprendre le geste d'écriture</vt:lpstr>
      <vt:lpstr>Présentation PowerPoint</vt:lpstr>
      <vt:lpstr>Présentation PowerPoint</vt:lpstr>
      <vt:lpstr>Présentation PowerPoint</vt:lpstr>
      <vt:lpstr>Séquence n°2 : Apprendre le geste d'écriture /Focus 1  Compétences motrices : participer aux activités de motricité générale en identifiant et utilisant les quatre articulations / découvrir avec son corps </vt:lpstr>
      <vt:lpstr>Séquence n°2 : Apprendre le geste d'écriture /Focus 2  Compétences cognitives : représenter une situation vécue</vt:lpstr>
      <vt:lpstr>Présentation PowerPoint</vt:lpstr>
      <vt:lpstr>          Séquence n°3 : Enrichir son vocabulaire  </vt:lpstr>
      <vt:lpstr>Séquence n°3 : Enrichir son vocabulaire</vt:lpstr>
      <vt:lpstr>Présentation PowerPoint</vt:lpstr>
      <vt:lpstr>Séquence n°3 : Enrichir son vocabulaire</vt:lpstr>
      <vt:lpstr>Présentation PowerPoint</vt:lpstr>
      <vt:lpstr>                Séquence n°3 : Enrichir son vocabulaire </vt:lpstr>
      <vt:lpstr>            Séquence n°3 : Enrichir son vocabulaire</vt:lpstr>
      <vt:lpstr>          Séquence n°3 : Enrichir son vocabulaire  Structure de la séance</vt:lpstr>
      <vt:lpstr>          Séquence n°3 : Enrichir son vocabulaire  Structure de la séance</vt:lpstr>
      <vt:lpstr>        Séquence n°3 : Enrichir son vocabulaire</vt:lpstr>
      <vt:lpstr>Présentation PowerPoint</vt:lpstr>
      <vt:lpstr>Présentation Livret d'accompagnement pour le développement et la structuration du langage oral et écrit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chantal ADAMCZYK</dc:creator>
  <cp:lastModifiedBy>chantal ADAMCZYK</cp:lastModifiedBy>
  <cp:revision>44</cp:revision>
  <dcterms:created xsi:type="dcterms:W3CDTF">2025-06-06T10:06:31Z</dcterms:created>
  <dcterms:modified xsi:type="dcterms:W3CDTF">2025-11-13T15:53:56Z</dcterms:modified>
</cp:coreProperties>
</file>