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7" r:id="rId2"/>
    <p:sldId id="258" r:id="rId3"/>
    <p:sldId id="259" r:id="rId4"/>
    <p:sldId id="260" r:id="rId5"/>
    <p:sldId id="261" r:id="rId6"/>
    <p:sldId id="264" r:id="rId7"/>
    <p:sldId id="265" r:id="rId8"/>
    <p:sldId id="266" r:id="rId9"/>
    <p:sldId id="262" r:id="rId10"/>
    <p:sldId id="267" r:id="rId11"/>
    <p:sldId id="268" r:id="rId12"/>
    <p:sldId id="269" r:id="rId13"/>
    <p:sldId id="270" r:id="rId14"/>
    <p:sldId id="271" r:id="rId15"/>
    <p:sldId id="272" r:id="rId16"/>
    <p:sldId id="273" r:id="rId17"/>
    <p:sldId id="274" r:id="rId18"/>
    <p:sldId id="275" r:id="rId19"/>
    <p:sldId id="276" r:id="rId20"/>
    <p:sldId id="294" r:id="rId21"/>
    <p:sldId id="277" r:id="rId22"/>
    <p:sldId id="283" r:id="rId23"/>
    <p:sldId id="278" r:id="rId24"/>
    <p:sldId id="284" r:id="rId25"/>
    <p:sldId id="289" r:id="rId26"/>
    <p:sldId id="286" r:id="rId27"/>
    <p:sldId id="287" r:id="rId28"/>
    <p:sldId id="300" r:id="rId29"/>
    <p:sldId id="279" r:id="rId30"/>
    <p:sldId id="291" r:id="rId31"/>
    <p:sldId id="288" r:id="rId32"/>
    <p:sldId id="292" r:id="rId33"/>
    <p:sldId id="293" r:id="rId34"/>
    <p:sldId id="280" r:id="rId35"/>
    <p:sldId id="290" r:id="rId36"/>
    <p:sldId id="297" r:id="rId37"/>
    <p:sldId id="298" r:id="rId38"/>
    <p:sldId id="299" r:id="rId39"/>
    <p:sldId id="282"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62"/>
    <p:restoredTop sz="94681"/>
  </p:normalViewPr>
  <p:slideViewPr>
    <p:cSldViewPr snapToGrid="0">
      <p:cViewPr varScale="1">
        <p:scale>
          <a:sx n="116" d="100"/>
          <a:sy n="116" d="100"/>
        </p:scale>
        <p:origin x="936" y="176"/>
      </p:cViewPr>
      <p:guideLst/>
    </p:cSldViewPr>
  </p:slideViewPr>
  <p:notesTextViewPr>
    <p:cViewPr>
      <p:scale>
        <a:sx n="1" d="1"/>
        <a:sy n="1" d="1"/>
      </p:scale>
      <p:origin x="0" y="0"/>
    </p:cViewPr>
  </p:notesTextViewPr>
  <p:notesViewPr>
    <p:cSldViewPr snapToGrid="0">
      <p:cViewPr varScale="1">
        <p:scale>
          <a:sx n="116" d="100"/>
          <a:sy n="116" d="100"/>
        </p:scale>
        <p:origin x="423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108D8-8990-418A-AC5D-0E2F51A8C566}"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109B39F-5975-403B-8490-47C7E2E7CCAB}">
      <dgm:prSet custT="1"/>
      <dgm:spPr/>
      <dgm:t>
        <a:bodyPr/>
        <a:lstStyle/>
        <a:p>
          <a:pPr>
            <a:lnSpc>
              <a:spcPct val="100000"/>
            </a:lnSpc>
          </a:pPr>
          <a:r>
            <a:rPr lang="fr-FR" sz="2000" dirty="0"/>
            <a:t>Enjeux pédagogiques de la maternelle</a:t>
          </a:r>
          <a:endParaRPr lang="en-US" sz="2000" dirty="0"/>
        </a:p>
      </dgm:t>
    </dgm:pt>
    <dgm:pt modelId="{E0D22ACF-5A50-4BF1-94D5-61E4D6D804B9}" type="parTrans" cxnId="{D251FC81-6932-44D1-8B6D-2C0122EFBA36}">
      <dgm:prSet/>
      <dgm:spPr/>
      <dgm:t>
        <a:bodyPr/>
        <a:lstStyle/>
        <a:p>
          <a:pPr>
            <a:lnSpc>
              <a:spcPct val="100000"/>
            </a:lnSpc>
          </a:pPr>
          <a:endParaRPr lang="en-US" sz="2000"/>
        </a:p>
      </dgm:t>
    </dgm:pt>
    <dgm:pt modelId="{6F904A31-4125-4E5E-BEF0-16CC188659D5}" type="sibTrans" cxnId="{D251FC81-6932-44D1-8B6D-2C0122EFBA36}">
      <dgm:prSet/>
      <dgm:spPr/>
      <dgm:t>
        <a:bodyPr/>
        <a:lstStyle/>
        <a:p>
          <a:pPr>
            <a:lnSpc>
              <a:spcPct val="100000"/>
            </a:lnSpc>
          </a:pPr>
          <a:endParaRPr lang="en-US" sz="2000"/>
        </a:p>
      </dgm:t>
    </dgm:pt>
    <dgm:pt modelId="{8F787BE9-D38B-49EF-9929-62AB93B5F520}">
      <dgm:prSet custT="1"/>
      <dgm:spPr/>
      <dgm:t>
        <a:bodyPr/>
        <a:lstStyle/>
        <a:p>
          <a:pPr>
            <a:lnSpc>
              <a:spcPct val="100000"/>
            </a:lnSpc>
          </a:pPr>
          <a:r>
            <a:rPr lang="fr-FR" sz="2000"/>
            <a:t>Recommandations pédagogiques et gestes professionnels associés</a:t>
          </a:r>
          <a:endParaRPr lang="en-US" sz="2000"/>
        </a:p>
      </dgm:t>
    </dgm:pt>
    <dgm:pt modelId="{E561948C-28F1-4D0F-BD2F-E5820707C021}" type="parTrans" cxnId="{26DB070C-0C6E-46C7-9F92-95ED2DA8F96E}">
      <dgm:prSet/>
      <dgm:spPr/>
      <dgm:t>
        <a:bodyPr/>
        <a:lstStyle/>
        <a:p>
          <a:pPr>
            <a:lnSpc>
              <a:spcPct val="100000"/>
            </a:lnSpc>
          </a:pPr>
          <a:endParaRPr lang="en-US" sz="2000"/>
        </a:p>
      </dgm:t>
    </dgm:pt>
    <dgm:pt modelId="{0BF9EB94-2052-4A9F-9A52-BC39AC21968D}" type="sibTrans" cxnId="{26DB070C-0C6E-46C7-9F92-95ED2DA8F96E}">
      <dgm:prSet/>
      <dgm:spPr/>
      <dgm:t>
        <a:bodyPr/>
        <a:lstStyle/>
        <a:p>
          <a:pPr>
            <a:lnSpc>
              <a:spcPct val="100000"/>
            </a:lnSpc>
          </a:pPr>
          <a:endParaRPr lang="en-US" sz="2000"/>
        </a:p>
      </dgm:t>
    </dgm:pt>
    <dgm:pt modelId="{0ECAA9E8-C43F-4A0B-BE71-F421AA0202D0}">
      <dgm:prSet custT="1"/>
      <dgm:spPr/>
      <dgm:t>
        <a:bodyPr/>
        <a:lstStyle/>
        <a:p>
          <a:pPr>
            <a:lnSpc>
              <a:spcPct val="100000"/>
            </a:lnSpc>
          </a:pPr>
          <a:r>
            <a:rPr lang="fr-FR" sz="2000"/>
            <a:t>Proposition de séquence n°1 : Se familiariser avec les motifs organisés</a:t>
          </a:r>
          <a:endParaRPr lang="en-US" sz="2000"/>
        </a:p>
      </dgm:t>
    </dgm:pt>
    <dgm:pt modelId="{BE3DFB41-A99F-44CC-B2CE-557DA26C7314}" type="parTrans" cxnId="{2E00801E-7383-45B6-B9DA-AA2573879BA4}">
      <dgm:prSet/>
      <dgm:spPr/>
      <dgm:t>
        <a:bodyPr/>
        <a:lstStyle/>
        <a:p>
          <a:pPr>
            <a:lnSpc>
              <a:spcPct val="100000"/>
            </a:lnSpc>
          </a:pPr>
          <a:endParaRPr lang="en-US" sz="2000"/>
        </a:p>
      </dgm:t>
    </dgm:pt>
    <dgm:pt modelId="{8B8D0254-0722-4A20-9FDF-77119BC1D954}" type="sibTrans" cxnId="{2E00801E-7383-45B6-B9DA-AA2573879BA4}">
      <dgm:prSet/>
      <dgm:spPr/>
      <dgm:t>
        <a:bodyPr/>
        <a:lstStyle/>
        <a:p>
          <a:pPr>
            <a:lnSpc>
              <a:spcPct val="100000"/>
            </a:lnSpc>
          </a:pPr>
          <a:endParaRPr lang="en-US" sz="2000"/>
        </a:p>
      </dgm:t>
    </dgm:pt>
    <dgm:pt modelId="{B78C03B0-40A1-45E0-9E5A-EB4FB2B5EC86}">
      <dgm:prSet custT="1"/>
      <dgm:spPr/>
      <dgm:t>
        <a:bodyPr/>
        <a:lstStyle/>
        <a:p>
          <a:pPr>
            <a:lnSpc>
              <a:spcPct val="100000"/>
            </a:lnSpc>
          </a:pPr>
          <a:r>
            <a:rPr lang="fr-FR" sz="2000"/>
            <a:t>Proposition de séquence n°2 : Découvrir les nombres : exprimer une quantité par un nombre</a:t>
          </a:r>
          <a:endParaRPr lang="en-US" sz="2000"/>
        </a:p>
      </dgm:t>
    </dgm:pt>
    <dgm:pt modelId="{1FEE04A6-976E-48DF-8FFB-CA282E96F152}" type="parTrans" cxnId="{6A00BDD0-D251-41DF-B476-8578EC9B8989}">
      <dgm:prSet/>
      <dgm:spPr/>
      <dgm:t>
        <a:bodyPr/>
        <a:lstStyle/>
        <a:p>
          <a:pPr>
            <a:lnSpc>
              <a:spcPct val="100000"/>
            </a:lnSpc>
          </a:pPr>
          <a:endParaRPr lang="en-US" sz="2000"/>
        </a:p>
      </dgm:t>
    </dgm:pt>
    <dgm:pt modelId="{C45BF1F9-68FE-4E4A-A91B-D05BD6369AEF}" type="sibTrans" cxnId="{6A00BDD0-D251-41DF-B476-8578EC9B8989}">
      <dgm:prSet/>
      <dgm:spPr/>
      <dgm:t>
        <a:bodyPr/>
        <a:lstStyle/>
        <a:p>
          <a:pPr>
            <a:lnSpc>
              <a:spcPct val="100000"/>
            </a:lnSpc>
          </a:pPr>
          <a:endParaRPr lang="en-US" sz="2000"/>
        </a:p>
      </dgm:t>
    </dgm:pt>
    <dgm:pt modelId="{05338014-9D32-42D9-A1BC-8DDD643AC310}">
      <dgm:prSet custT="1"/>
      <dgm:spPr/>
      <dgm:t>
        <a:bodyPr/>
        <a:lstStyle/>
        <a:p>
          <a:pPr>
            <a:lnSpc>
              <a:spcPct val="100000"/>
            </a:lnSpc>
          </a:pPr>
          <a:r>
            <a:rPr lang="fr-FR" sz="2000"/>
            <a:t>Proposition de séquence n°3 : Utiliser le nombre pour résoudre des problèmes d'ajout ou de retrait</a:t>
          </a:r>
          <a:endParaRPr lang="en-US" sz="2000"/>
        </a:p>
      </dgm:t>
    </dgm:pt>
    <dgm:pt modelId="{DF775BAE-6EA3-476B-A826-93006093ED23}" type="parTrans" cxnId="{C0010C34-8F6A-4F78-817C-5F300A0FE2D7}">
      <dgm:prSet/>
      <dgm:spPr/>
      <dgm:t>
        <a:bodyPr/>
        <a:lstStyle/>
        <a:p>
          <a:pPr>
            <a:lnSpc>
              <a:spcPct val="100000"/>
            </a:lnSpc>
          </a:pPr>
          <a:endParaRPr lang="en-US" sz="2000"/>
        </a:p>
      </dgm:t>
    </dgm:pt>
    <dgm:pt modelId="{2C035B04-1A4B-4591-8E7E-3EE49FEBE4FD}" type="sibTrans" cxnId="{C0010C34-8F6A-4F78-817C-5F300A0FE2D7}">
      <dgm:prSet/>
      <dgm:spPr/>
      <dgm:t>
        <a:bodyPr/>
        <a:lstStyle/>
        <a:p>
          <a:pPr>
            <a:lnSpc>
              <a:spcPct val="100000"/>
            </a:lnSpc>
          </a:pPr>
          <a:endParaRPr lang="en-US" sz="2000"/>
        </a:p>
      </dgm:t>
    </dgm:pt>
    <dgm:pt modelId="{2B96CDAE-9AFC-DF42-86AF-89D234F17479}" type="pres">
      <dgm:prSet presAssocID="{A37108D8-8990-418A-AC5D-0E2F51A8C566}" presName="diagram" presStyleCnt="0">
        <dgm:presLayoutVars>
          <dgm:dir/>
          <dgm:resizeHandles val="exact"/>
        </dgm:presLayoutVars>
      </dgm:prSet>
      <dgm:spPr/>
    </dgm:pt>
    <dgm:pt modelId="{039B7C70-5E8B-5948-8B81-1067D9EAB775}" type="pres">
      <dgm:prSet presAssocID="{2109B39F-5975-403B-8490-47C7E2E7CCAB}" presName="node" presStyleLbl="node1" presStyleIdx="0" presStyleCnt="5">
        <dgm:presLayoutVars>
          <dgm:bulletEnabled val="1"/>
        </dgm:presLayoutVars>
      </dgm:prSet>
      <dgm:spPr/>
    </dgm:pt>
    <dgm:pt modelId="{130BD2C2-6F1E-D842-B1EA-7FA87A371D40}" type="pres">
      <dgm:prSet presAssocID="{6F904A31-4125-4E5E-BEF0-16CC188659D5}" presName="sibTrans" presStyleCnt="0"/>
      <dgm:spPr/>
    </dgm:pt>
    <dgm:pt modelId="{B1BEE8A6-F818-074B-B436-22425CB13694}" type="pres">
      <dgm:prSet presAssocID="{8F787BE9-D38B-49EF-9929-62AB93B5F520}" presName="node" presStyleLbl="node1" presStyleIdx="1" presStyleCnt="5">
        <dgm:presLayoutVars>
          <dgm:bulletEnabled val="1"/>
        </dgm:presLayoutVars>
      </dgm:prSet>
      <dgm:spPr/>
    </dgm:pt>
    <dgm:pt modelId="{4D1A1DFE-CDAD-F647-B6E9-ED39761996A0}" type="pres">
      <dgm:prSet presAssocID="{0BF9EB94-2052-4A9F-9A52-BC39AC21968D}" presName="sibTrans" presStyleCnt="0"/>
      <dgm:spPr/>
    </dgm:pt>
    <dgm:pt modelId="{A70D72F0-AF86-B544-936B-D4D993EE8903}" type="pres">
      <dgm:prSet presAssocID="{0ECAA9E8-C43F-4A0B-BE71-F421AA0202D0}" presName="node" presStyleLbl="node1" presStyleIdx="2" presStyleCnt="5">
        <dgm:presLayoutVars>
          <dgm:bulletEnabled val="1"/>
        </dgm:presLayoutVars>
      </dgm:prSet>
      <dgm:spPr/>
    </dgm:pt>
    <dgm:pt modelId="{94291877-67BD-8243-8C40-C58F4CE6F75A}" type="pres">
      <dgm:prSet presAssocID="{8B8D0254-0722-4A20-9FDF-77119BC1D954}" presName="sibTrans" presStyleCnt="0"/>
      <dgm:spPr/>
    </dgm:pt>
    <dgm:pt modelId="{E431014B-FEFA-9F4B-AA91-125C88906C60}" type="pres">
      <dgm:prSet presAssocID="{B78C03B0-40A1-45E0-9E5A-EB4FB2B5EC86}" presName="node" presStyleLbl="node1" presStyleIdx="3" presStyleCnt="5">
        <dgm:presLayoutVars>
          <dgm:bulletEnabled val="1"/>
        </dgm:presLayoutVars>
      </dgm:prSet>
      <dgm:spPr/>
    </dgm:pt>
    <dgm:pt modelId="{8E34B06A-382C-4146-A13B-03667F0766EB}" type="pres">
      <dgm:prSet presAssocID="{C45BF1F9-68FE-4E4A-A91B-D05BD6369AEF}" presName="sibTrans" presStyleCnt="0"/>
      <dgm:spPr/>
    </dgm:pt>
    <dgm:pt modelId="{F4A661F5-5302-AF41-A066-56CAA37CEB2C}" type="pres">
      <dgm:prSet presAssocID="{05338014-9D32-42D9-A1BC-8DDD643AC310}" presName="node" presStyleLbl="node1" presStyleIdx="4" presStyleCnt="5">
        <dgm:presLayoutVars>
          <dgm:bulletEnabled val="1"/>
        </dgm:presLayoutVars>
      </dgm:prSet>
      <dgm:spPr/>
    </dgm:pt>
  </dgm:ptLst>
  <dgm:cxnLst>
    <dgm:cxn modelId="{26DB070C-0C6E-46C7-9F92-95ED2DA8F96E}" srcId="{A37108D8-8990-418A-AC5D-0E2F51A8C566}" destId="{8F787BE9-D38B-49EF-9929-62AB93B5F520}" srcOrd="1" destOrd="0" parTransId="{E561948C-28F1-4D0F-BD2F-E5820707C021}" sibTransId="{0BF9EB94-2052-4A9F-9A52-BC39AC21968D}"/>
    <dgm:cxn modelId="{2E00801E-7383-45B6-B9DA-AA2573879BA4}" srcId="{A37108D8-8990-418A-AC5D-0E2F51A8C566}" destId="{0ECAA9E8-C43F-4A0B-BE71-F421AA0202D0}" srcOrd="2" destOrd="0" parTransId="{BE3DFB41-A99F-44CC-B2CE-557DA26C7314}" sibTransId="{8B8D0254-0722-4A20-9FDF-77119BC1D954}"/>
    <dgm:cxn modelId="{C0010C34-8F6A-4F78-817C-5F300A0FE2D7}" srcId="{A37108D8-8990-418A-AC5D-0E2F51A8C566}" destId="{05338014-9D32-42D9-A1BC-8DDD643AC310}" srcOrd="4" destOrd="0" parTransId="{DF775BAE-6EA3-476B-A826-93006093ED23}" sibTransId="{2C035B04-1A4B-4591-8E7E-3EE49FEBE4FD}"/>
    <dgm:cxn modelId="{95519A59-ED4F-7245-8F8F-4FDA11D7DFEA}" type="presOf" srcId="{0ECAA9E8-C43F-4A0B-BE71-F421AA0202D0}" destId="{A70D72F0-AF86-B544-936B-D4D993EE8903}" srcOrd="0" destOrd="0" presId="urn:microsoft.com/office/officeart/2005/8/layout/default"/>
    <dgm:cxn modelId="{DF422B5E-34AF-CF49-86ED-E2013C77AAF4}" type="presOf" srcId="{05338014-9D32-42D9-A1BC-8DDD643AC310}" destId="{F4A661F5-5302-AF41-A066-56CAA37CEB2C}" srcOrd="0" destOrd="0" presId="urn:microsoft.com/office/officeart/2005/8/layout/default"/>
    <dgm:cxn modelId="{D251FC81-6932-44D1-8B6D-2C0122EFBA36}" srcId="{A37108D8-8990-418A-AC5D-0E2F51A8C566}" destId="{2109B39F-5975-403B-8490-47C7E2E7CCAB}" srcOrd="0" destOrd="0" parTransId="{E0D22ACF-5A50-4BF1-94D5-61E4D6D804B9}" sibTransId="{6F904A31-4125-4E5E-BEF0-16CC188659D5}"/>
    <dgm:cxn modelId="{2F24839D-3A05-2C43-9FBD-1A77D1D1E360}" type="presOf" srcId="{B78C03B0-40A1-45E0-9E5A-EB4FB2B5EC86}" destId="{E431014B-FEFA-9F4B-AA91-125C88906C60}" srcOrd="0" destOrd="0" presId="urn:microsoft.com/office/officeart/2005/8/layout/default"/>
    <dgm:cxn modelId="{448F77CF-7D55-8148-97AA-280DC5DA212A}" type="presOf" srcId="{8F787BE9-D38B-49EF-9929-62AB93B5F520}" destId="{B1BEE8A6-F818-074B-B436-22425CB13694}" srcOrd="0" destOrd="0" presId="urn:microsoft.com/office/officeart/2005/8/layout/default"/>
    <dgm:cxn modelId="{6A00BDD0-D251-41DF-B476-8578EC9B8989}" srcId="{A37108D8-8990-418A-AC5D-0E2F51A8C566}" destId="{B78C03B0-40A1-45E0-9E5A-EB4FB2B5EC86}" srcOrd="3" destOrd="0" parTransId="{1FEE04A6-976E-48DF-8FFB-CA282E96F152}" sibTransId="{C45BF1F9-68FE-4E4A-A91B-D05BD6369AEF}"/>
    <dgm:cxn modelId="{74C9D6D1-0DE4-E042-A065-F9E95B4E9550}" type="presOf" srcId="{2109B39F-5975-403B-8490-47C7E2E7CCAB}" destId="{039B7C70-5E8B-5948-8B81-1067D9EAB775}" srcOrd="0" destOrd="0" presId="urn:microsoft.com/office/officeart/2005/8/layout/default"/>
    <dgm:cxn modelId="{78BF05ED-05A5-5C4D-8D0F-51511F152B22}" type="presOf" srcId="{A37108D8-8990-418A-AC5D-0E2F51A8C566}" destId="{2B96CDAE-9AFC-DF42-86AF-89D234F17479}" srcOrd="0" destOrd="0" presId="urn:microsoft.com/office/officeart/2005/8/layout/default"/>
    <dgm:cxn modelId="{443EBB03-A132-F449-8C20-84DCE7553336}" type="presParOf" srcId="{2B96CDAE-9AFC-DF42-86AF-89D234F17479}" destId="{039B7C70-5E8B-5948-8B81-1067D9EAB775}" srcOrd="0" destOrd="0" presId="urn:microsoft.com/office/officeart/2005/8/layout/default"/>
    <dgm:cxn modelId="{A1A9A9A7-6F61-3842-93B9-9958BDC428E1}" type="presParOf" srcId="{2B96CDAE-9AFC-DF42-86AF-89D234F17479}" destId="{130BD2C2-6F1E-D842-B1EA-7FA87A371D40}" srcOrd="1" destOrd="0" presId="urn:microsoft.com/office/officeart/2005/8/layout/default"/>
    <dgm:cxn modelId="{97FAA244-A32C-C745-8E56-126DD2BB1F55}" type="presParOf" srcId="{2B96CDAE-9AFC-DF42-86AF-89D234F17479}" destId="{B1BEE8A6-F818-074B-B436-22425CB13694}" srcOrd="2" destOrd="0" presId="urn:microsoft.com/office/officeart/2005/8/layout/default"/>
    <dgm:cxn modelId="{69A4D877-92FC-9A4F-87D5-8EAF1CEDFADF}" type="presParOf" srcId="{2B96CDAE-9AFC-DF42-86AF-89D234F17479}" destId="{4D1A1DFE-CDAD-F647-B6E9-ED39761996A0}" srcOrd="3" destOrd="0" presId="urn:microsoft.com/office/officeart/2005/8/layout/default"/>
    <dgm:cxn modelId="{297E66A9-389C-ED46-AE62-12C1E34DDA47}" type="presParOf" srcId="{2B96CDAE-9AFC-DF42-86AF-89D234F17479}" destId="{A70D72F0-AF86-B544-936B-D4D993EE8903}" srcOrd="4" destOrd="0" presId="urn:microsoft.com/office/officeart/2005/8/layout/default"/>
    <dgm:cxn modelId="{92B50D67-FC83-F640-8849-81455638D44D}" type="presParOf" srcId="{2B96CDAE-9AFC-DF42-86AF-89D234F17479}" destId="{94291877-67BD-8243-8C40-C58F4CE6F75A}" srcOrd="5" destOrd="0" presId="urn:microsoft.com/office/officeart/2005/8/layout/default"/>
    <dgm:cxn modelId="{373C2EBF-EFB3-D24A-9C7C-28EEB68CF1E4}" type="presParOf" srcId="{2B96CDAE-9AFC-DF42-86AF-89D234F17479}" destId="{E431014B-FEFA-9F4B-AA91-125C88906C60}" srcOrd="6" destOrd="0" presId="urn:microsoft.com/office/officeart/2005/8/layout/default"/>
    <dgm:cxn modelId="{5FC41C5A-241F-6C4B-9612-7AE7857154A3}" type="presParOf" srcId="{2B96CDAE-9AFC-DF42-86AF-89D234F17479}" destId="{8E34B06A-382C-4146-A13B-03667F0766EB}" srcOrd="7" destOrd="0" presId="urn:microsoft.com/office/officeart/2005/8/layout/default"/>
    <dgm:cxn modelId="{D8119DEF-FC5F-7747-AACB-EF7B296C962D}" type="presParOf" srcId="{2B96CDAE-9AFC-DF42-86AF-89D234F17479}" destId="{F4A661F5-5302-AF41-A066-56CAA37CEB2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C20AB3-5349-4092-B876-2C87F2D00F8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55164AF-E449-46BC-9EA3-D20369C4AFB5}">
      <dgm:prSet/>
      <dgm:spPr/>
      <dgm:t>
        <a:bodyPr/>
        <a:lstStyle/>
        <a:p>
          <a:pPr>
            <a:lnSpc>
              <a:spcPct val="100000"/>
            </a:lnSpc>
          </a:pPr>
          <a:r>
            <a:rPr lang="fr-FR" b="1"/>
            <a:t>Séance 1 :</a:t>
          </a:r>
          <a:r>
            <a:rPr lang="fr-FR"/>
            <a:t> Réaliser un parcours avec une action motrice imposée par un élément pour passer au-dessus puis en dessous.</a:t>
          </a:r>
          <a:endParaRPr lang="en-US"/>
        </a:p>
      </dgm:t>
    </dgm:pt>
    <dgm:pt modelId="{C4ED054E-C13D-48AE-9565-1513E9DB296A}" type="parTrans" cxnId="{E6B2AC45-1C2E-46C6-94C4-D6DFC6D9D437}">
      <dgm:prSet/>
      <dgm:spPr/>
      <dgm:t>
        <a:bodyPr/>
        <a:lstStyle/>
        <a:p>
          <a:endParaRPr lang="en-US"/>
        </a:p>
      </dgm:t>
    </dgm:pt>
    <dgm:pt modelId="{93E1379C-D50E-4938-A911-2779E95BAA6A}" type="sibTrans" cxnId="{E6B2AC45-1C2E-46C6-94C4-D6DFC6D9D437}">
      <dgm:prSet/>
      <dgm:spPr/>
      <dgm:t>
        <a:bodyPr/>
        <a:lstStyle/>
        <a:p>
          <a:endParaRPr lang="en-US"/>
        </a:p>
      </dgm:t>
    </dgm:pt>
    <dgm:pt modelId="{5B0E55C3-BC8A-4A27-BAF6-0D37CF57B798}">
      <dgm:prSet/>
      <dgm:spPr/>
      <dgm:t>
        <a:bodyPr/>
        <a:lstStyle/>
        <a:p>
          <a:pPr>
            <a:lnSpc>
              <a:spcPct val="100000"/>
            </a:lnSpc>
          </a:pPr>
          <a:r>
            <a:rPr lang="fr-FR" b="1"/>
            <a:t>Séance 2 :</a:t>
          </a:r>
          <a:r>
            <a:rPr lang="fr-FR"/>
            <a:t> Se familiariser avec un motif répétitif initié par le professeur constitué d'un motif de base alternant deux gestes moteurs puis le pratiquer.</a:t>
          </a:r>
          <a:endParaRPr lang="en-US"/>
        </a:p>
      </dgm:t>
    </dgm:pt>
    <dgm:pt modelId="{656FB47F-CA37-476B-8A63-3B3C5E426C59}" type="parTrans" cxnId="{22EC1A0D-A9C7-4D07-A990-D430CE532BF4}">
      <dgm:prSet/>
      <dgm:spPr/>
      <dgm:t>
        <a:bodyPr/>
        <a:lstStyle/>
        <a:p>
          <a:endParaRPr lang="en-US"/>
        </a:p>
      </dgm:t>
    </dgm:pt>
    <dgm:pt modelId="{2843A1FF-6D07-4370-A622-5E01DB85FA1A}" type="sibTrans" cxnId="{22EC1A0D-A9C7-4D07-A990-D430CE532BF4}">
      <dgm:prSet/>
      <dgm:spPr/>
      <dgm:t>
        <a:bodyPr/>
        <a:lstStyle/>
        <a:p>
          <a:endParaRPr lang="en-US"/>
        </a:p>
      </dgm:t>
    </dgm:pt>
    <dgm:pt modelId="{30BC2B51-329B-4668-B882-D7BC985B1514}">
      <dgm:prSet/>
      <dgm:spPr/>
      <dgm:t>
        <a:bodyPr/>
        <a:lstStyle/>
        <a:p>
          <a:pPr>
            <a:lnSpc>
              <a:spcPct val="100000"/>
            </a:lnSpc>
          </a:pPr>
          <a:r>
            <a:rPr lang="fr-FR" b="1"/>
            <a:t>Séance 3 :</a:t>
          </a:r>
          <a:r>
            <a:rPr lang="fr-FR"/>
            <a:t> Mémoriser et reproduire à l'identique un motif répétitif selon un parcours.</a:t>
          </a:r>
          <a:endParaRPr lang="en-US"/>
        </a:p>
      </dgm:t>
    </dgm:pt>
    <dgm:pt modelId="{DC9B21AC-4D51-46D3-9ED4-26C89C23A71E}" type="parTrans" cxnId="{2D3DD7C3-AEF7-48DE-A8F9-7221BED1C07B}">
      <dgm:prSet/>
      <dgm:spPr/>
      <dgm:t>
        <a:bodyPr/>
        <a:lstStyle/>
        <a:p>
          <a:endParaRPr lang="en-US"/>
        </a:p>
      </dgm:t>
    </dgm:pt>
    <dgm:pt modelId="{72435F53-A7DE-405D-9C6B-24C335F167DC}" type="sibTrans" cxnId="{2D3DD7C3-AEF7-48DE-A8F9-7221BED1C07B}">
      <dgm:prSet/>
      <dgm:spPr/>
      <dgm:t>
        <a:bodyPr/>
        <a:lstStyle/>
        <a:p>
          <a:endParaRPr lang="en-US"/>
        </a:p>
      </dgm:t>
    </dgm:pt>
    <dgm:pt modelId="{C76796AB-1B83-49C8-985E-90DDA2EEC14F}">
      <dgm:prSet/>
      <dgm:spPr/>
      <dgm:t>
        <a:bodyPr/>
        <a:lstStyle/>
        <a:p>
          <a:pPr>
            <a:lnSpc>
              <a:spcPct val="100000"/>
            </a:lnSpc>
          </a:pPr>
          <a:r>
            <a:rPr lang="fr-FR" b="1"/>
            <a:t>Séances 4, 5, 6, 7 :</a:t>
          </a:r>
          <a:r>
            <a:rPr lang="fr-FR"/>
            <a:t> Réitérer les séances précédentes avec une alternance de deux autres gestes moteurs.</a:t>
          </a:r>
          <a:endParaRPr lang="en-US"/>
        </a:p>
      </dgm:t>
    </dgm:pt>
    <dgm:pt modelId="{62820623-B85F-4A57-BFEA-06A590B29471}" type="parTrans" cxnId="{54DA4105-B093-4741-8CB8-1E2576594119}">
      <dgm:prSet/>
      <dgm:spPr/>
      <dgm:t>
        <a:bodyPr/>
        <a:lstStyle/>
        <a:p>
          <a:endParaRPr lang="en-US"/>
        </a:p>
      </dgm:t>
    </dgm:pt>
    <dgm:pt modelId="{0A076A4F-C325-4B63-A0DE-32693F7A55A8}" type="sibTrans" cxnId="{54DA4105-B093-4741-8CB8-1E2576594119}">
      <dgm:prSet/>
      <dgm:spPr/>
      <dgm:t>
        <a:bodyPr/>
        <a:lstStyle/>
        <a:p>
          <a:endParaRPr lang="en-US"/>
        </a:p>
      </dgm:t>
    </dgm:pt>
    <dgm:pt modelId="{6EB01490-89D4-4BF2-941C-BC2E0A59CEBE}" type="pres">
      <dgm:prSet presAssocID="{A2C20AB3-5349-4092-B876-2C87F2D00F82}" presName="root" presStyleCnt="0">
        <dgm:presLayoutVars>
          <dgm:dir/>
          <dgm:resizeHandles val="exact"/>
        </dgm:presLayoutVars>
      </dgm:prSet>
      <dgm:spPr/>
    </dgm:pt>
    <dgm:pt modelId="{7165554C-A6A0-4743-92D6-EC16FE9F7B85}" type="pres">
      <dgm:prSet presAssocID="{655164AF-E449-46BC-9EA3-D20369C4AFB5}" presName="compNode" presStyleCnt="0"/>
      <dgm:spPr/>
    </dgm:pt>
    <dgm:pt modelId="{5D14A772-9EB3-4098-B282-BF7F4F12637C}" type="pres">
      <dgm:prSet presAssocID="{655164AF-E449-46BC-9EA3-D20369C4AFB5}" presName="bgRect" presStyleLbl="bgShp" presStyleIdx="0" presStyleCnt="4"/>
      <dgm:spPr/>
    </dgm:pt>
    <dgm:pt modelId="{C8EF3394-3966-42FE-972A-99FD18A160E4}" type="pres">
      <dgm:prSet presAssocID="{655164AF-E449-46BC-9EA3-D20369C4AF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urir"/>
        </a:ext>
      </dgm:extLst>
    </dgm:pt>
    <dgm:pt modelId="{55827544-D601-4250-AF40-1CD758C3CD87}" type="pres">
      <dgm:prSet presAssocID="{655164AF-E449-46BC-9EA3-D20369C4AFB5}" presName="spaceRect" presStyleCnt="0"/>
      <dgm:spPr/>
    </dgm:pt>
    <dgm:pt modelId="{E743EE7B-FFD2-4979-BF8B-3E699E8E48F3}" type="pres">
      <dgm:prSet presAssocID="{655164AF-E449-46BC-9EA3-D20369C4AFB5}" presName="parTx" presStyleLbl="revTx" presStyleIdx="0" presStyleCnt="4">
        <dgm:presLayoutVars>
          <dgm:chMax val="0"/>
          <dgm:chPref val="0"/>
        </dgm:presLayoutVars>
      </dgm:prSet>
      <dgm:spPr/>
    </dgm:pt>
    <dgm:pt modelId="{D070E209-569C-4039-BF85-16D5BBD8DBD0}" type="pres">
      <dgm:prSet presAssocID="{93E1379C-D50E-4938-A911-2779E95BAA6A}" presName="sibTrans" presStyleCnt="0"/>
      <dgm:spPr/>
    </dgm:pt>
    <dgm:pt modelId="{A6EA59B8-6832-42D8-85F5-67F0E6964503}" type="pres">
      <dgm:prSet presAssocID="{5B0E55C3-BC8A-4A27-BAF6-0D37CF57B798}" presName="compNode" presStyleCnt="0"/>
      <dgm:spPr/>
    </dgm:pt>
    <dgm:pt modelId="{5F665F30-21A2-4BB1-B94C-84B3E19F3131}" type="pres">
      <dgm:prSet presAssocID="{5B0E55C3-BC8A-4A27-BAF6-0D37CF57B798}" presName="bgRect" presStyleLbl="bgShp" presStyleIdx="1" presStyleCnt="4"/>
      <dgm:spPr/>
    </dgm:pt>
    <dgm:pt modelId="{DBA8EB52-06FF-46F8-A67C-1D0BB9C35D2A}" type="pres">
      <dgm:prSet presAssocID="{5B0E55C3-BC8A-4A27-BAF6-0D37CF57B79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e"/>
        </a:ext>
      </dgm:extLst>
    </dgm:pt>
    <dgm:pt modelId="{76972DCB-8B88-4E54-9A26-08AEC1E33586}" type="pres">
      <dgm:prSet presAssocID="{5B0E55C3-BC8A-4A27-BAF6-0D37CF57B798}" presName="spaceRect" presStyleCnt="0"/>
      <dgm:spPr/>
    </dgm:pt>
    <dgm:pt modelId="{B78762CD-0C22-4AD2-BAA5-A6DE73F46B7B}" type="pres">
      <dgm:prSet presAssocID="{5B0E55C3-BC8A-4A27-BAF6-0D37CF57B798}" presName="parTx" presStyleLbl="revTx" presStyleIdx="1" presStyleCnt="4">
        <dgm:presLayoutVars>
          <dgm:chMax val="0"/>
          <dgm:chPref val="0"/>
        </dgm:presLayoutVars>
      </dgm:prSet>
      <dgm:spPr/>
    </dgm:pt>
    <dgm:pt modelId="{E319D4D7-619E-41FE-999A-968ED9597C98}" type="pres">
      <dgm:prSet presAssocID="{2843A1FF-6D07-4370-A622-5E01DB85FA1A}" presName="sibTrans" presStyleCnt="0"/>
      <dgm:spPr/>
    </dgm:pt>
    <dgm:pt modelId="{805A739C-9320-4976-9E97-6DD510FB1EDD}" type="pres">
      <dgm:prSet presAssocID="{30BC2B51-329B-4668-B882-D7BC985B1514}" presName="compNode" presStyleCnt="0"/>
      <dgm:spPr/>
    </dgm:pt>
    <dgm:pt modelId="{0BEA443B-29FD-44B2-A5B8-7013B93305FB}" type="pres">
      <dgm:prSet presAssocID="{30BC2B51-329B-4668-B882-D7BC985B1514}" presName="bgRect" presStyleLbl="bgShp" presStyleIdx="2" presStyleCnt="4"/>
      <dgm:spPr/>
    </dgm:pt>
    <dgm:pt modelId="{C2F7007D-940C-41FE-B864-A244F779C2A3}" type="pres">
      <dgm:prSet presAssocID="{30BC2B51-329B-4668-B882-D7BC985B151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erveau"/>
        </a:ext>
      </dgm:extLst>
    </dgm:pt>
    <dgm:pt modelId="{C0427EDC-8145-4567-A76D-C73870E164D5}" type="pres">
      <dgm:prSet presAssocID="{30BC2B51-329B-4668-B882-D7BC985B1514}" presName="spaceRect" presStyleCnt="0"/>
      <dgm:spPr/>
    </dgm:pt>
    <dgm:pt modelId="{C286DB42-842A-4372-BC76-0C75182E9331}" type="pres">
      <dgm:prSet presAssocID="{30BC2B51-329B-4668-B882-D7BC985B1514}" presName="parTx" presStyleLbl="revTx" presStyleIdx="2" presStyleCnt="4">
        <dgm:presLayoutVars>
          <dgm:chMax val="0"/>
          <dgm:chPref val="0"/>
        </dgm:presLayoutVars>
      </dgm:prSet>
      <dgm:spPr/>
    </dgm:pt>
    <dgm:pt modelId="{65D127DF-F274-4806-A936-F3C2474FDA54}" type="pres">
      <dgm:prSet presAssocID="{72435F53-A7DE-405D-9C6B-24C335F167DC}" presName="sibTrans" presStyleCnt="0"/>
      <dgm:spPr/>
    </dgm:pt>
    <dgm:pt modelId="{A7727244-F71B-4CAC-80D2-E886DF64D655}" type="pres">
      <dgm:prSet presAssocID="{C76796AB-1B83-49C8-985E-90DDA2EEC14F}" presName="compNode" presStyleCnt="0"/>
      <dgm:spPr/>
    </dgm:pt>
    <dgm:pt modelId="{2AB7E6D3-2075-42E3-94A9-DCEFA3879B3B}" type="pres">
      <dgm:prSet presAssocID="{C76796AB-1B83-49C8-985E-90DDA2EEC14F}" presName="bgRect" presStyleLbl="bgShp" presStyleIdx="3" presStyleCnt="4"/>
      <dgm:spPr/>
    </dgm:pt>
    <dgm:pt modelId="{9A447590-E3EB-4FD9-AF06-73B7CA7D39E9}" type="pres">
      <dgm:prSet presAssocID="{C76796AB-1B83-49C8-985E-90DDA2EEC1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85EBC5C7-FFF8-4634-B0B8-5EBF5B03A2F4}" type="pres">
      <dgm:prSet presAssocID="{C76796AB-1B83-49C8-985E-90DDA2EEC14F}" presName="spaceRect" presStyleCnt="0"/>
      <dgm:spPr/>
    </dgm:pt>
    <dgm:pt modelId="{49302302-8C88-4C50-8ED7-7D1F1D6DFE13}" type="pres">
      <dgm:prSet presAssocID="{C76796AB-1B83-49C8-985E-90DDA2EEC14F}" presName="parTx" presStyleLbl="revTx" presStyleIdx="3" presStyleCnt="4">
        <dgm:presLayoutVars>
          <dgm:chMax val="0"/>
          <dgm:chPref val="0"/>
        </dgm:presLayoutVars>
      </dgm:prSet>
      <dgm:spPr/>
    </dgm:pt>
  </dgm:ptLst>
  <dgm:cxnLst>
    <dgm:cxn modelId="{54DA4105-B093-4741-8CB8-1E2576594119}" srcId="{A2C20AB3-5349-4092-B876-2C87F2D00F82}" destId="{C76796AB-1B83-49C8-985E-90DDA2EEC14F}" srcOrd="3" destOrd="0" parTransId="{62820623-B85F-4A57-BFEA-06A590B29471}" sibTransId="{0A076A4F-C325-4B63-A0DE-32693F7A55A8}"/>
    <dgm:cxn modelId="{22EC1A0D-A9C7-4D07-A990-D430CE532BF4}" srcId="{A2C20AB3-5349-4092-B876-2C87F2D00F82}" destId="{5B0E55C3-BC8A-4A27-BAF6-0D37CF57B798}" srcOrd="1" destOrd="0" parTransId="{656FB47F-CA37-476B-8A63-3B3C5E426C59}" sibTransId="{2843A1FF-6D07-4370-A622-5E01DB85FA1A}"/>
    <dgm:cxn modelId="{E6B2AC45-1C2E-46C6-94C4-D6DFC6D9D437}" srcId="{A2C20AB3-5349-4092-B876-2C87F2D00F82}" destId="{655164AF-E449-46BC-9EA3-D20369C4AFB5}" srcOrd="0" destOrd="0" parTransId="{C4ED054E-C13D-48AE-9565-1513E9DB296A}" sibTransId="{93E1379C-D50E-4938-A911-2779E95BAA6A}"/>
    <dgm:cxn modelId="{38635F80-56FF-FE4F-A446-DDBD797049E5}" type="presOf" srcId="{5B0E55C3-BC8A-4A27-BAF6-0D37CF57B798}" destId="{B78762CD-0C22-4AD2-BAA5-A6DE73F46B7B}" srcOrd="0" destOrd="0" presId="urn:microsoft.com/office/officeart/2018/2/layout/IconVerticalSolidList"/>
    <dgm:cxn modelId="{FD738497-2314-AE48-8BB8-8C4D72EE252B}" type="presOf" srcId="{655164AF-E449-46BC-9EA3-D20369C4AFB5}" destId="{E743EE7B-FFD2-4979-BF8B-3E699E8E48F3}" srcOrd="0" destOrd="0" presId="urn:microsoft.com/office/officeart/2018/2/layout/IconVerticalSolidList"/>
    <dgm:cxn modelId="{6770659A-4A64-244A-A43E-88E75409B634}" type="presOf" srcId="{A2C20AB3-5349-4092-B876-2C87F2D00F82}" destId="{6EB01490-89D4-4BF2-941C-BC2E0A59CEBE}" srcOrd="0" destOrd="0" presId="urn:microsoft.com/office/officeart/2018/2/layout/IconVerticalSolidList"/>
    <dgm:cxn modelId="{4820F19D-87CB-CA4E-89BF-C612D422CE33}" type="presOf" srcId="{30BC2B51-329B-4668-B882-D7BC985B1514}" destId="{C286DB42-842A-4372-BC76-0C75182E9331}" srcOrd="0" destOrd="0" presId="urn:microsoft.com/office/officeart/2018/2/layout/IconVerticalSolidList"/>
    <dgm:cxn modelId="{2D3DD7C3-AEF7-48DE-A8F9-7221BED1C07B}" srcId="{A2C20AB3-5349-4092-B876-2C87F2D00F82}" destId="{30BC2B51-329B-4668-B882-D7BC985B1514}" srcOrd="2" destOrd="0" parTransId="{DC9B21AC-4D51-46D3-9ED4-26C89C23A71E}" sibTransId="{72435F53-A7DE-405D-9C6B-24C335F167DC}"/>
    <dgm:cxn modelId="{2F0C3CFB-FF73-D34F-A110-654FCE8DA381}" type="presOf" srcId="{C76796AB-1B83-49C8-985E-90DDA2EEC14F}" destId="{49302302-8C88-4C50-8ED7-7D1F1D6DFE13}" srcOrd="0" destOrd="0" presId="urn:microsoft.com/office/officeart/2018/2/layout/IconVerticalSolidList"/>
    <dgm:cxn modelId="{CDE95BF7-2F6D-EF42-88D6-B0C0E8DB3CA0}" type="presParOf" srcId="{6EB01490-89D4-4BF2-941C-BC2E0A59CEBE}" destId="{7165554C-A6A0-4743-92D6-EC16FE9F7B85}" srcOrd="0" destOrd="0" presId="urn:microsoft.com/office/officeart/2018/2/layout/IconVerticalSolidList"/>
    <dgm:cxn modelId="{12FAD1C3-12C4-9F48-9636-F030D77BDF70}" type="presParOf" srcId="{7165554C-A6A0-4743-92D6-EC16FE9F7B85}" destId="{5D14A772-9EB3-4098-B282-BF7F4F12637C}" srcOrd="0" destOrd="0" presId="urn:microsoft.com/office/officeart/2018/2/layout/IconVerticalSolidList"/>
    <dgm:cxn modelId="{4A84081C-4E79-3443-8F6F-7475E757E259}" type="presParOf" srcId="{7165554C-A6A0-4743-92D6-EC16FE9F7B85}" destId="{C8EF3394-3966-42FE-972A-99FD18A160E4}" srcOrd="1" destOrd="0" presId="urn:microsoft.com/office/officeart/2018/2/layout/IconVerticalSolidList"/>
    <dgm:cxn modelId="{BBE420BD-A3A1-B640-95E5-7CE4D1A2276D}" type="presParOf" srcId="{7165554C-A6A0-4743-92D6-EC16FE9F7B85}" destId="{55827544-D601-4250-AF40-1CD758C3CD87}" srcOrd="2" destOrd="0" presId="urn:microsoft.com/office/officeart/2018/2/layout/IconVerticalSolidList"/>
    <dgm:cxn modelId="{2011293D-C507-3748-8CCB-374E5701EE86}" type="presParOf" srcId="{7165554C-A6A0-4743-92D6-EC16FE9F7B85}" destId="{E743EE7B-FFD2-4979-BF8B-3E699E8E48F3}" srcOrd="3" destOrd="0" presId="urn:microsoft.com/office/officeart/2018/2/layout/IconVerticalSolidList"/>
    <dgm:cxn modelId="{735794AC-1E0F-2D40-B1BE-3A2C4B6229A1}" type="presParOf" srcId="{6EB01490-89D4-4BF2-941C-BC2E0A59CEBE}" destId="{D070E209-569C-4039-BF85-16D5BBD8DBD0}" srcOrd="1" destOrd="0" presId="urn:microsoft.com/office/officeart/2018/2/layout/IconVerticalSolidList"/>
    <dgm:cxn modelId="{25B514FC-F21C-1E4A-9167-EC4841435408}" type="presParOf" srcId="{6EB01490-89D4-4BF2-941C-BC2E0A59CEBE}" destId="{A6EA59B8-6832-42D8-85F5-67F0E6964503}" srcOrd="2" destOrd="0" presId="urn:microsoft.com/office/officeart/2018/2/layout/IconVerticalSolidList"/>
    <dgm:cxn modelId="{7043F268-6AE4-E042-9264-C41D4395607C}" type="presParOf" srcId="{A6EA59B8-6832-42D8-85F5-67F0E6964503}" destId="{5F665F30-21A2-4BB1-B94C-84B3E19F3131}" srcOrd="0" destOrd="0" presId="urn:microsoft.com/office/officeart/2018/2/layout/IconVerticalSolidList"/>
    <dgm:cxn modelId="{E205D4D2-CE6B-0640-914E-6AB98A258856}" type="presParOf" srcId="{A6EA59B8-6832-42D8-85F5-67F0E6964503}" destId="{DBA8EB52-06FF-46F8-A67C-1D0BB9C35D2A}" srcOrd="1" destOrd="0" presId="urn:microsoft.com/office/officeart/2018/2/layout/IconVerticalSolidList"/>
    <dgm:cxn modelId="{CF14CF30-F9CF-DC4D-AED9-E4BEA5739E5F}" type="presParOf" srcId="{A6EA59B8-6832-42D8-85F5-67F0E6964503}" destId="{76972DCB-8B88-4E54-9A26-08AEC1E33586}" srcOrd="2" destOrd="0" presId="urn:microsoft.com/office/officeart/2018/2/layout/IconVerticalSolidList"/>
    <dgm:cxn modelId="{F96B04EA-8D4F-EA42-AAB5-F3A20889C562}" type="presParOf" srcId="{A6EA59B8-6832-42D8-85F5-67F0E6964503}" destId="{B78762CD-0C22-4AD2-BAA5-A6DE73F46B7B}" srcOrd="3" destOrd="0" presId="urn:microsoft.com/office/officeart/2018/2/layout/IconVerticalSolidList"/>
    <dgm:cxn modelId="{177B7AB3-59A5-AD48-879F-D3DCC1AB311E}" type="presParOf" srcId="{6EB01490-89D4-4BF2-941C-BC2E0A59CEBE}" destId="{E319D4D7-619E-41FE-999A-968ED9597C98}" srcOrd="3" destOrd="0" presId="urn:microsoft.com/office/officeart/2018/2/layout/IconVerticalSolidList"/>
    <dgm:cxn modelId="{433653E8-9904-494B-BD39-E4C5008E2898}" type="presParOf" srcId="{6EB01490-89D4-4BF2-941C-BC2E0A59CEBE}" destId="{805A739C-9320-4976-9E97-6DD510FB1EDD}" srcOrd="4" destOrd="0" presId="urn:microsoft.com/office/officeart/2018/2/layout/IconVerticalSolidList"/>
    <dgm:cxn modelId="{2D786A0E-4F67-3343-9B0C-C587E607825C}" type="presParOf" srcId="{805A739C-9320-4976-9E97-6DD510FB1EDD}" destId="{0BEA443B-29FD-44B2-A5B8-7013B93305FB}" srcOrd="0" destOrd="0" presId="urn:microsoft.com/office/officeart/2018/2/layout/IconVerticalSolidList"/>
    <dgm:cxn modelId="{15A63AA2-BDC7-FB46-BD29-BAD3BEC90F4E}" type="presParOf" srcId="{805A739C-9320-4976-9E97-6DD510FB1EDD}" destId="{C2F7007D-940C-41FE-B864-A244F779C2A3}" srcOrd="1" destOrd="0" presId="urn:microsoft.com/office/officeart/2018/2/layout/IconVerticalSolidList"/>
    <dgm:cxn modelId="{B59E1F09-C035-FD4A-95A5-DDCBB0A35AE5}" type="presParOf" srcId="{805A739C-9320-4976-9E97-6DD510FB1EDD}" destId="{C0427EDC-8145-4567-A76D-C73870E164D5}" srcOrd="2" destOrd="0" presId="urn:microsoft.com/office/officeart/2018/2/layout/IconVerticalSolidList"/>
    <dgm:cxn modelId="{A4D21744-5EDE-AA46-9428-3C348FB6D2ED}" type="presParOf" srcId="{805A739C-9320-4976-9E97-6DD510FB1EDD}" destId="{C286DB42-842A-4372-BC76-0C75182E9331}" srcOrd="3" destOrd="0" presId="urn:microsoft.com/office/officeart/2018/2/layout/IconVerticalSolidList"/>
    <dgm:cxn modelId="{1360EC79-64EE-3D42-94E2-7FDE70C42F1E}" type="presParOf" srcId="{6EB01490-89D4-4BF2-941C-BC2E0A59CEBE}" destId="{65D127DF-F274-4806-A936-F3C2474FDA54}" srcOrd="5" destOrd="0" presId="urn:microsoft.com/office/officeart/2018/2/layout/IconVerticalSolidList"/>
    <dgm:cxn modelId="{713C203E-7E03-1747-90BD-1B8148E5E97C}" type="presParOf" srcId="{6EB01490-89D4-4BF2-941C-BC2E0A59CEBE}" destId="{A7727244-F71B-4CAC-80D2-E886DF64D655}" srcOrd="6" destOrd="0" presId="urn:microsoft.com/office/officeart/2018/2/layout/IconVerticalSolidList"/>
    <dgm:cxn modelId="{ACB81C02-B305-114F-8174-F808D2B3B4C8}" type="presParOf" srcId="{A7727244-F71B-4CAC-80D2-E886DF64D655}" destId="{2AB7E6D3-2075-42E3-94A9-DCEFA3879B3B}" srcOrd="0" destOrd="0" presId="urn:microsoft.com/office/officeart/2018/2/layout/IconVerticalSolidList"/>
    <dgm:cxn modelId="{4A9A8A0E-29C4-EB42-B77B-F8FA635CA358}" type="presParOf" srcId="{A7727244-F71B-4CAC-80D2-E886DF64D655}" destId="{9A447590-E3EB-4FD9-AF06-73B7CA7D39E9}" srcOrd="1" destOrd="0" presId="urn:microsoft.com/office/officeart/2018/2/layout/IconVerticalSolidList"/>
    <dgm:cxn modelId="{30884100-01C0-7744-B458-55E1A0381ACD}" type="presParOf" srcId="{A7727244-F71B-4CAC-80D2-E886DF64D655}" destId="{85EBC5C7-FFF8-4634-B0B8-5EBF5B03A2F4}" srcOrd="2" destOrd="0" presId="urn:microsoft.com/office/officeart/2018/2/layout/IconVerticalSolidList"/>
    <dgm:cxn modelId="{A3A3D325-EEF0-0D4E-96C8-D3A0CDEA2C8B}" type="presParOf" srcId="{A7727244-F71B-4CAC-80D2-E886DF64D655}" destId="{49302302-8C88-4C50-8ED7-7D1F1D6DFE1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84A7D4-51E5-48D3-BE79-BE1EF7236096}" type="doc">
      <dgm:prSet loTypeId="urn:microsoft.com/office/officeart/2005/8/layout/chevron1" loCatId="process" qsTypeId="urn:microsoft.com/office/officeart/2005/8/quickstyle/simple1" qsCatId="simple" csTypeId="urn:microsoft.com/office/officeart/2005/8/colors/accent1_2" csCatId="accent1"/>
      <dgm:spPr/>
      <dgm:t>
        <a:bodyPr/>
        <a:lstStyle/>
        <a:p>
          <a:endParaRPr lang="en-US"/>
        </a:p>
      </dgm:t>
    </dgm:pt>
    <dgm:pt modelId="{E6A38A7A-D53E-4035-A6E4-1C9A635A77FB}">
      <dgm:prSet custT="1"/>
      <dgm:spPr/>
      <dgm:t>
        <a:bodyPr/>
        <a:lstStyle/>
        <a:p>
          <a:pPr>
            <a:lnSpc>
              <a:spcPct val="100000"/>
            </a:lnSpc>
          </a:pPr>
          <a:r>
            <a:rPr lang="fr-FR" sz="1800" b="1"/>
            <a:t>Prérequis</a:t>
          </a:r>
          <a:endParaRPr lang="en-US" sz="1800"/>
        </a:p>
      </dgm:t>
    </dgm:pt>
    <dgm:pt modelId="{954E6D82-8E42-4509-A17A-5348BB4E5D4E}" type="parTrans" cxnId="{1C11A54A-2B63-4758-BE80-5D18528406D4}">
      <dgm:prSet/>
      <dgm:spPr/>
      <dgm:t>
        <a:bodyPr/>
        <a:lstStyle/>
        <a:p>
          <a:pPr>
            <a:lnSpc>
              <a:spcPct val="100000"/>
            </a:lnSpc>
          </a:pPr>
          <a:endParaRPr lang="en-US" sz="1800"/>
        </a:p>
      </dgm:t>
    </dgm:pt>
    <dgm:pt modelId="{55AB8368-E4C4-4B4E-AE78-08623510B045}" type="sibTrans" cxnId="{1C11A54A-2B63-4758-BE80-5D18528406D4}">
      <dgm:prSet/>
      <dgm:spPr/>
      <dgm:t>
        <a:bodyPr/>
        <a:lstStyle/>
        <a:p>
          <a:pPr>
            <a:lnSpc>
              <a:spcPct val="100000"/>
            </a:lnSpc>
          </a:pPr>
          <a:endParaRPr lang="en-US" sz="1800"/>
        </a:p>
      </dgm:t>
    </dgm:pt>
    <dgm:pt modelId="{D2826BA0-2486-4DB7-97FD-16BE6D09DEE5}">
      <dgm:prSet custT="1"/>
      <dgm:spPr/>
      <dgm:t>
        <a:bodyPr/>
        <a:lstStyle/>
        <a:p>
          <a:pPr>
            <a:lnSpc>
              <a:spcPct val="100000"/>
            </a:lnSpc>
          </a:pPr>
          <a:r>
            <a:rPr lang="fr-FR" sz="1800" dirty="0"/>
            <a:t>Avoir effectué des tris de chaussettes (objets réels ou images découpées) en s'attachant aux couleurs, aux textures, aux formes dessinées, etc.</a:t>
          </a:r>
          <a:endParaRPr lang="en-US" sz="1800" dirty="0"/>
        </a:p>
      </dgm:t>
    </dgm:pt>
    <dgm:pt modelId="{EEB07535-5A31-4C0E-A35C-E58BBC8B7553}" type="parTrans" cxnId="{9AA0AF30-3AA0-40F8-8FA2-3AA32B40430C}">
      <dgm:prSet/>
      <dgm:spPr/>
      <dgm:t>
        <a:bodyPr/>
        <a:lstStyle/>
        <a:p>
          <a:pPr>
            <a:lnSpc>
              <a:spcPct val="100000"/>
            </a:lnSpc>
          </a:pPr>
          <a:endParaRPr lang="en-US" sz="1800"/>
        </a:p>
      </dgm:t>
    </dgm:pt>
    <dgm:pt modelId="{5760A11A-6422-4630-BF4E-95DD2BEF8354}" type="sibTrans" cxnId="{9AA0AF30-3AA0-40F8-8FA2-3AA32B40430C}">
      <dgm:prSet/>
      <dgm:spPr/>
      <dgm:t>
        <a:bodyPr/>
        <a:lstStyle/>
        <a:p>
          <a:pPr>
            <a:lnSpc>
              <a:spcPct val="100000"/>
            </a:lnSpc>
          </a:pPr>
          <a:endParaRPr lang="en-US" sz="1800"/>
        </a:p>
      </dgm:t>
    </dgm:pt>
    <dgm:pt modelId="{7A36DE17-8B41-4ACB-AD6D-E0C87DCFC99B}">
      <dgm:prSet custT="1"/>
      <dgm:spPr/>
      <dgm:t>
        <a:bodyPr/>
        <a:lstStyle/>
        <a:p>
          <a:pPr>
            <a:lnSpc>
              <a:spcPct val="100000"/>
            </a:lnSpc>
          </a:pPr>
          <a:r>
            <a:rPr lang="fr-FR" sz="1800" dirty="0"/>
            <a:t>Avoir manipulé dans le coin poupée les pinces à linge dans une situation type « étendre son linge ».</a:t>
          </a:r>
          <a:endParaRPr lang="en-US" sz="1800" dirty="0"/>
        </a:p>
      </dgm:t>
    </dgm:pt>
    <dgm:pt modelId="{B3571FD0-C35E-41E4-A885-FE949F8495FD}" type="parTrans" cxnId="{1AC903F9-0D5A-46CA-9B58-B2F185A3D684}">
      <dgm:prSet/>
      <dgm:spPr/>
      <dgm:t>
        <a:bodyPr/>
        <a:lstStyle/>
        <a:p>
          <a:pPr>
            <a:lnSpc>
              <a:spcPct val="100000"/>
            </a:lnSpc>
          </a:pPr>
          <a:endParaRPr lang="en-US" sz="1800"/>
        </a:p>
      </dgm:t>
    </dgm:pt>
    <dgm:pt modelId="{AF2778B7-F2B2-4D0E-AB03-08F5DD004EA4}" type="sibTrans" cxnId="{1AC903F9-0D5A-46CA-9B58-B2F185A3D684}">
      <dgm:prSet/>
      <dgm:spPr/>
      <dgm:t>
        <a:bodyPr/>
        <a:lstStyle/>
        <a:p>
          <a:pPr>
            <a:lnSpc>
              <a:spcPct val="100000"/>
            </a:lnSpc>
          </a:pPr>
          <a:endParaRPr lang="en-US" sz="1800"/>
        </a:p>
      </dgm:t>
    </dgm:pt>
    <dgm:pt modelId="{E36B79B1-3D05-4520-AA81-B94E9BEE87D9}">
      <dgm:prSet custT="1"/>
      <dgm:spPr/>
      <dgm:t>
        <a:bodyPr/>
        <a:lstStyle/>
        <a:p>
          <a:pPr>
            <a:lnSpc>
              <a:spcPct val="100000"/>
            </a:lnSpc>
          </a:pPr>
          <a:r>
            <a:rPr lang="fr-FR" sz="1800" b="1"/>
            <a:t>Variables didactiques</a:t>
          </a:r>
          <a:endParaRPr lang="en-US" sz="1800"/>
        </a:p>
      </dgm:t>
    </dgm:pt>
    <dgm:pt modelId="{E566AF66-07C4-4849-BCD2-03588F5B19C7}" type="parTrans" cxnId="{3F37B25A-DB06-4F01-9E0B-6A70CE3CEF24}">
      <dgm:prSet/>
      <dgm:spPr/>
      <dgm:t>
        <a:bodyPr/>
        <a:lstStyle/>
        <a:p>
          <a:pPr>
            <a:lnSpc>
              <a:spcPct val="100000"/>
            </a:lnSpc>
          </a:pPr>
          <a:endParaRPr lang="en-US" sz="1800"/>
        </a:p>
      </dgm:t>
    </dgm:pt>
    <dgm:pt modelId="{9AAE730F-4C2D-419C-9BF8-D99491D2C6B6}" type="sibTrans" cxnId="{3F37B25A-DB06-4F01-9E0B-6A70CE3CEF24}">
      <dgm:prSet/>
      <dgm:spPr/>
      <dgm:t>
        <a:bodyPr/>
        <a:lstStyle/>
        <a:p>
          <a:pPr>
            <a:lnSpc>
              <a:spcPct val="100000"/>
            </a:lnSpc>
          </a:pPr>
          <a:endParaRPr lang="en-US" sz="1800"/>
        </a:p>
      </dgm:t>
    </dgm:pt>
    <dgm:pt modelId="{40FAED05-9F3A-469D-941A-B43BE600C5DA}">
      <dgm:prSet custT="1"/>
      <dgm:spPr/>
      <dgm:t>
        <a:bodyPr/>
        <a:lstStyle/>
        <a:p>
          <a:pPr>
            <a:lnSpc>
              <a:spcPct val="100000"/>
            </a:lnSpc>
          </a:pPr>
          <a:r>
            <a:rPr lang="fr-FR" sz="1800"/>
            <a:t>La longueur du motif.</a:t>
          </a:r>
          <a:endParaRPr lang="en-US" sz="1800"/>
        </a:p>
      </dgm:t>
    </dgm:pt>
    <dgm:pt modelId="{6F1E5DB9-136B-4D02-B713-B16006F06254}" type="parTrans" cxnId="{006FBE62-D747-4482-A0A0-D9AFA9D70ECE}">
      <dgm:prSet/>
      <dgm:spPr/>
      <dgm:t>
        <a:bodyPr/>
        <a:lstStyle/>
        <a:p>
          <a:pPr>
            <a:lnSpc>
              <a:spcPct val="100000"/>
            </a:lnSpc>
          </a:pPr>
          <a:endParaRPr lang="en-US" sz="1800"/>
        </a:p>
      </dgm:t>
    </dgm:pt>
    <dgm:pt modelId="{4D40E247-985E-4F07-82E8-0BFA80463C90}" type="sibTrans" cxnId="{006FBE62-D747-4482-A0A0-D9AFA9D70ECE}">
      <dgm:prSet/>
      <dgm:spPr/>
      <dgm:t>
        <a:bodyPr/>
        <a:lstStyle/>
        <a:p>
          <a:pPr>
            <a:lnSpc>
              <a:spcPct val="100000"/>
            </a:lnSpc>
          </a:pPr>
          <a:endParaRPr lang="en-US" sz="1800"/>
        </a:p>
      </dgm:t>
    </dgm:pt>
    <dgm:pt modelId="{2E9EDB6F-A9DB-4170-A4FF-432AA2B42B01}">
      <dgm:prSet custT="1"/>
      <dgm:spPr/>
      <dgm:t>
        <a:bodyPr/>
        <a:lstStyle/>
        <a:p>
          <a:pPr>
            <a:lnSpc>
              <a:spcPct val="100000"/>
            </a:lnSpc>
          </a:pPr>
          <a:r>
            <a:rPr lang="fr-FR" sz="1800"/>
            <a:t>Le nombre d'éléments dans le motif de base.</a:t>
          </a:r>
          <a:endParaRPr lang="en-US" sz="1800"/>
        </a:p>
      </dgm:t>
    </dgm:pt>
    <dgm:pt modelId="{A26F6C83-BCE3-415F-A454-84EB206C8834}" type="parTrans" cxnId="{62FAB758-7712-4A80-9A8C-E5B491AFC72F}">
      <dgm:prSet/>
      <dgm:spPr/>
      <dgm:t>
        <a:bodyPr/>
        <a:lstStyle/>
        <a:p>
          <a:pPr>
            <a:lnSpc>
              <a:spcPct val="100000"/>
            </a:lnSpc>
          </a:pPr>
          <a:endParaRPr lang="en-US" sz="1800"/>
        </a:p>
      </dgm:t>
    </dgm:pt>
    <dgm:pt modelId="{4876E734-8709-4D3D-977A-EB74A19B4C4D}" type="sibTrans" cxnId="{62FAB758-7712-4A80-9A8C-E5B491AFC72F}">
      <dgm:prSet/>
      <dgm:spPr/>
      <dgm:t>
        <a:bodyPr/>
        <a:lstStyle/>
        <a:p>
          <a:pPr>
            <a:lnSpc>
              <a:spcPct val="100000"/>
            </a:lnSpc>
          </a:pPr>
          <a:endParaRPr lang="en-US" sz="1800"/>
        </a:p>
      </dgm:t>
    </dgm:pt>
    <dgm:pt modelId="{C08662EF-98B6-4BF6-B8F5-E52F3F43D500}">
      <dgm:prSet custT="1"/>
      <dgm:spPr/>
      <dgm:t>
        <a:bodyPr/>
        <a:lstStyle/>
        <a:p>
          <a:pPr>
            <a:lnSpc>
              <a:spcPct val="100000"/>
            </a:lnSpc>
          </a:pPr>
          <a:r>
            <a:rPr lang="fr-FR" sz="1800"/>
            <a:t>Le type de motif répétitif (A B A B A B ou A BB A BB A BB ou A BBB A BBB A BBB A BBB).</a:t>
          </a:r>
          <a:endParaRPr lang="en-US" sz="1800"/>
        </a:p>
      </dgm:t>
    </dgm:pt>
    <dgm:pt modelId="{CD3DD1A0-44B4-4659-A18C-C329E2379C05}" type="parTrans" cxnId="{324C4252-D0A5-4B7A-B6CD-96EB45585E23}">
      <dgm:prSet/>
      <dgm:spPr/>
      <dgm:t>
        <a:bodyPr/>
        <a:lstStyle/>
        <a:p>
          <a:pPr>
            <a:lnSpc>
              <a:spcPct val="100000"/>
            </a:lnSpc>
          </a:pPr>
          <a:endParaRPr lang="en-US" sz="1800"/>
        </a:p>
      </dgm:t>
    </dgm:pt>
    <dgm:pt modelId="{CD3BE604-E848-4427-8354-647772E2F537}" type="sibTrans" cxnId="{324C4252-D0A5-4B7A-B6CD-96EB45585E23}">
      <dgm:prSet/>
      <dgm:spPr/>
      <dgm:t>
        <a:bodyPr/>
        <a:lstStyle/>
        <a:p>
          <a:pPr>
            <a:lnSpc>
              <a:spcPct val="100000"/>
            </a:lnSpc>
          </a:pPr>
          <a:endParaRPr lang="en-US" sz="1800"/>
        </a:p>
      </dgm:t>
    </dgm:pt>
    <dgm:pt modelId="{3C4B737B-6660-4C38-BBE1-3EB32BABF187}">
      <dgm:prSet custT="1"/>
      <dgm:spPr/>
      <dgm:t>
        <a:bodyPr/>
        <a:lstStyle/>
        <a:p>
          <a:pPr>
            <a:lnSpc>
              <a:spcPct val="100000"/>
            </a:lnSpc>
          </a:pPr>
          <a:r>
            <a:rPr lang="fr-FR" sz="1800"/>
            <a:t>L'éloignement dans l'espace.</a:t>
          </a:r>
          <a:endParaRPr lang="en-US" sz="1800"/>
        </a:p>
      </dgm:t>
    </dgm:pt>
    <dgm:pt modelId="{4DD688F0-0C91-4B8E-B508-2AF3C1ED1A6A}" type="parTrans" cxnId="{F2D404D4-98D6-4275-B31C-E8D79FBE1297}">
      <dgm:prSet/>
      <dgm:spPr/>
      <dgm:t>
        <a:bodyPr/>
        <a:lstStyle/>
        <a:p>
          <a:pPr>
            <a:lnSpc>
              <a:spcPct val="100000"/>
            </a:lnSpc>
          </a:pPr>
          <a:endParaRPr lang="en-US" sz="1800"/>
        </a:p>
      </dgm:t>
    </dgm:pt>
    <dgm:pt modelId="{23A96172-1858-4762-8864-8FA677D67B63}" type="sibTrans" cxnId="{F2D404D4-98D6-4275-B31C-E8D79FBE1297}">
      <dgm:prSet/>
      <dgm:spPr/>
      <dgm:t>
        <a:bodyPr/>
        <a:lstStyle/>
        <a:p>
          <a:pPr>
            <a:lnSpc>
              <a:spcPct val="100000"/>
            </a:lnSpc>
          </a:pPr>
          <a:endParaRPr lang="en-US" sz="1800"/>
        </a:p>
      </dgm:t>
    </dgm:pt>
    <dgm:pt modelId="{32DC077E-96F3-46A2-94AC-5E9D43DC109B}">
      <dgm:prSet custT="1"/>
      <dgm:spPr/>
      <dgm:t>
        <a:bodyPr/>
        <a:lstStyle/>
        <a:p>
          <a:pPr>
            <a:lnSpc>
              <a:spcPct val="100000"/>
            </a:lnSpc>
          </a:pPr>
          <a:r>
            <a:rPr lang="fr-FR" sz="1800"/>
            <a:t>Le nombre de déplacements possibles.</a:t>
          </a:r>
          <a:endParaRPr lang="en-US" sz="1800"/>
        </a:p>
      </dgm:t>
    </dgm:pt>
    <dgm:pt modelId="{2372E8D5-8B67-40E3-9CA9-921A97D3284E}" type="parTrans" cxnId="{CB0F3088-6A12-4EED-93C3-CAEFE5021BF4}">
      <dgm:prSet/>
      <dgm:spPr/>
      <dgm:t>
        <a:bodyPr/>
        <a:lstStyle/>
        <a:p>
          <a:pPr>
            <a:lnSpc>
              <a:spcPct val="100000"/>
            </a:lnSpc>
          </a:pPr>
          <a:endParaRPr lang="en-US" sz="1800"/>
        </a:p>
      </dgm:t>
    </dgm:pt>
    <dgm:pt modelId="{1295C0BA-C882-4EFB-8B92-E5830FD10C59}" type="sibTrans" cxnId="{CB0F3088-6A12-4EED-93C3-CAEFE5021BF4}">
      <dgm:prSet/>
      <dgm:spPr/>
      <dgm:t>
        <a:bodyPr/>
        <a:lstStyle/>
        <a:p>
          <a:pPr>
            <a:lnSpc>
              <a:spcPct val="100000"/>
            </a:lnSpc>
          </a:pPr>
          <a:endParaRPr lang="en-US" sz="1800"/>
        </a:p>
      </dgm:t>
    </dgm:pt>
    <dgm:pt modelId="{CC834DAE-AD22-45D4-A6E9-4C5342E4F83F}">
      <dgm:prSet custT="1"/>
      <dgm:spPr/>
      <dgm:t>
        <a:bodyPr/>
        <a:lstStyle/>
        <a:p>
          <a:pPr>
            <a:lnSpc>
              <a:spcPct val="100000"/>
            </a:lnSpc>
          </a:pPr>
          <a:r>
            <a:rPr lang="fr-FR" sz="1800"/>
            <a:t>Des objets réels ou images découpées.</a:t>
          </a:r>
          <a:endParaRPr lang="en-US" sz="1800"/>
        </a:p>
      </dgm:t>
    </dgm:pt>
    <dgm:pt modelId="{BA4F1B17-7BB0-48D1-835B-CDB2EA87A4EA}" type="parTrans" cxnId="{7205984A-151F-46E2-A7DC-66AE19431593}">
      <dgm:prSet/>
      <dgm:spPr/>
      <dgm:t>
        <a:bodyPr/>
        <a:lstStyle/>
        <a:p>
          <a:pPr>
            <a:lnSpc>
              <a:spcPct val="100000"/>
            </a:lnSpc>
          </a:pPr>
          <a:endParaRPr lang="en-US" sz="1800"/>
        </a:p>
      </dgm:t>
    </dgm:pt>
    <dgm:pt modelId="{06CE077A-62EB-4407-B546-187B4C48A982}" type="sibTrans" cxnId="{7205984A-151F-46E2-A7DC-66AE19431593}">
      <dgm:prSet/>
      <dgm:spPr/>
      <dgm:t>
        <a:bodyPr/>
        <a:lstStyle/>
        <a:p>
          <a:pPr>
            <a:lnSpc>
              <a:spcPct val="100000"/>
            </a:lnSpc>
          </a:pPr>
          <a:endParaRPr lang="en-US" sz="1800"/>
        </a:p>
      </dgm:t>
    </dgm:pt>
    <dgm:pt modelId="{E272A1F9-5D5B-CE4A-BC50-B345E58B1399}" type="pres">
      <dgm:prSet presAssocID="{9B84A7D4-51E5-48D3-BE79-BE1EF7236096}" presName="Name0" presStyleCnt="0">
        <dgm:presLayoutVars>
          <dgm:dir/>
          <dgm:animLvl val="lvl"/>
          <dgm:resizeHandles val="exact"/>
        </dgm:presLayoutVars>
      </dgm:prSet>
      <dgm:spPr/>
    </dgm:pt>
    <dgm:pt modelId="{5F88F0F9-6B83-F04E-9A76-2353CC337827}" type="pres">
      <dgm:prSet presAssocID="{E6A38A7A-D53E-4035-A6E4-1C9A635A77FB}" presName="composite" presStyleCnt="0"/>
      <dgm:spPr/>
    </dgm:pt>
    <dgm:pt modelId="{6B41DA8C-C77E-1449-8A24-7206F2D1E58D}" type="pres">
      <dgm:prSet presAssocID="{E6A38A7A-D53E-4035-A6E4-1C9A635A77FB}" presName="parTx" presStyleLbl="node1" presStyleIdx="0" presStyleCnt="2">
        <dgm:presLayoutVars>
          <dgm:chMax val="0"/>
          <dgm:chPref val="0"/>
          <dgm:bulletEnabled val="1"/>
        </dgm:presLayoutVars>
      </dgm:prSet>
      <dgm:spPr/>
    </dgm:pt>
    <dgm:pt modelId="{670AE147-2A9A-5648-9934-DF32B2525EE5}" type="pres">
      <dgm:prSet presAssocID="{E6A38A7A-D53E-4035-A6E4-1C9A635A77FB}" presName="desTx" presStyleLbl="revTx" presStyleIdx="0" presStyleCnt="2">
        <dgm:presLayoutVars>
          <dgm:bulletEnabled val="1"/>
        </dgm:presLayoutVars>
      </dgm:prSet>
      <dgm:spPr/>
    </dgm:pt>
    <dgm:pt modelId="{E7609C09-4B84-AF48-B7CC-FC34D726D25B}" type="pres">
      <dgm:prSet presAssocID="{55AB8368-E4C4-4B4E-AE78-08623510B045}" presName="space" presStyleCnt="0"/>
      <dgm:spPr/>
    </dgm:pt>
    <dgm:pt modelId="{DEEC4326-A4C8-DC42-AAF7-8CE9147C99C6}" type="pres">
      <dgm:prSet presAssocID="{E36B79B1-3D05-4520-AA81-B94E9BEE87D9}" presName="composite" presStyleCnt="0"/>
      <dgm:spPr/>
    </dgm:pt>
    <dgm:pt modelId="{CAA3AF31-BD60-8D43-A624-A59350D99A26}" type="pres">
      <dgm:prSet presAssocID="{E36B79B1-3D05-4520-AA81-B94E9BEE87D9}" presName="parTx" presStyleLbl="node1" presStyleIdx="1" presStyleCnt="2">
        <dgm:presLayoutVars>
          <dgm:chMax val="0"/>
          <dgm:chPref val="0"/>
          <dgm:bulletEnabled val="1"/>
        </dgm:presLayoutVars>
      </dgm:prSet>
      <dgm:spPr/>
    </dgm:pt>
    <dgm:pt modelId="{0675376A-7D09-A84F-9160-226963C4E64D}" type="pres">
      <dgm:prSet presAssocID="{E36B79B1-3D05-4520-AA81-B94E9BEE87D9}" presName="desTx" presStyleLbl="revTx" presStyleIdx="1" presStyleCnt="2">
        <dgm:presLayoutVars>
          <dgm:bulletEnabled val="1"/>
        </dgm:presLayoutVars>
      </dgm:prSet>
      <dgm:spPr/>
    </dgm:pt>
  </dgm:ptLst>
  <dgm:cxnLst>
    <dgm:cxn modelId="{D2B34822-B326-3D40-83AF-6F0C3B68A6E3}" type="presOf" srcId="{E6A38A7A-D53E-4035-A6E4-1C9A635A77FB}" destId="{6B41DA8C-C77E-1449-8A24-7206F2D1E58D}" srcOrd="0" destOrd="0" presId="urn:microsoft.com/office/officeart/2005/8/layout/chevron1"/>
    <dgm:cxn modelId="{9AA0AF30-3AA0-40F8-8FA2-3AA32B40430C}" srcId="{E6A38A7A-D53E-4035-A6E4-1C9A635A77FB}" destId="{D2826BA0-2486-4DB7-97FD-16BE6D09DEE5}" srcOrd="0" destOrd="0" parTransId="{EEB07535-5A31-4C0E-A35C-E58BBC8B7553}" sibTransId="{5760A11A-6422-4630-BF4E-95DD2BEF8354}"/>
    <dgm:cxn modelId="{439FE339-DE9A-F54D-BF4E-BD9BE8091DB9}" type="presOf" srcId="{C08662EF-98B6-4BF6-B8F5-E52F3F43D500}" destId="{0675376A-7D09-A84F-9160-226963C4E64D}" srcOrd="0" destOrd="2" presId="urn:microsoft.com/office/officeart/2005/8/layout/chevron1"/>
    <dgm:cxn modelId="{22ABF53E-9C60-6145-B183-CD25C1752A47}" type="presOf" srcId="{40FAED05-9F3A-469D-941A-B43BE600C5DA}" destId="{0675376A-7D09-A84F-9160-226963C4E64D}" srcOrd="0" destOrd="0" presId="urn:microsoft.com/office/officeart/2005/8/layout/chevron1"/>
    <dgm:cxn modelId="{7205984A-151F-46E2-A7DC-66AE19431593}" srcId="{E36B79B1-3D05-4520-AA81-B94E9BEE87D9}" destId="{CC834DAE-AD22-45D4-A6E9-4C5342E4F83F}" srcOrd="5" destOrd="0" parTransId="{BA4F1B17-7BB0-48D1-835B-CDB2EA87A4EA}" sibTransId="{06CE077A-62EB-4407-B546-187B4C48A982}"/>
    <dgm:cxn modelId="{1C11A54A-2B63-4758-BE80-5D18528406D4}" srcId="{9B84A7D4-51E5-48D3-BE79-BE1EF7236096}" destId="{E6A38A7A-D53E-4035-A6E4-1C9A635A77FB}" srcOrd="0" destOrd="0" parTransId="{954E6D82-8E42-4509-A17A-5348BB4E5D4E}" sibTransId="{55AB8368-E4C4-4B4E-AE78-08623510B045}"/>
    <dgm:cxn modelId="{324C4252-D0A5-4B7A-B6CD-96EB45585E23}" srcId="{E36B79B1-3D05-4520-AA81-B94E9BEE87D9}" destId="{C08662EF-98B6-4BF6-B8F5-E52F3F43D500}" srcOrd="2" destOrd="0" parTransId="{CD3DD1A0-44B4-4659-A18C-C329E2379C05}" sibTransId="{CD3BE604-E848-4427-8354-647772E2F537}"/>
    <dgm:cxn modelId="{62FAB758-7712-4A80-9A8C-E5B491AFC72F}" srcId="{E36B79B1-3D05-4520-AA81-B94E9BEE87D9}" destId="{2E9EDB6F-A9DB-4170-A4FF-432AA2B42B01}" srcOrd="1" destOrd="0" parTransId="{A26F6C83-BCE3-415F-A454-84EB206C8834}" sibTransId="{4876E734-8709-4D3D-977A-EB74A19B4C4D}"/>
    <dgm:cxn modelId="{13BED659-9CDD-7948-BEE9-5F346F17B1A5}" type="presOf" srcId="{CC834DAE-AD22-45D4-A6E9-4C5342E4F83F}" destId="{0675376A-7D09-A84F-9160-226963C4E64D}" srcOrd="0" destOrd="5" presId="urn:microsoft.com/office/officeart/2005/8/layout/chevron1"/>
    <dgm:cxn modelId="{3F37B25A-DB06-4F01-9E0B-6A70CE3CEF24}" srcId="{9B84A7D4-51E5-48D3-BE79-BE1EF7236096}" destId="{E36B79B1-3D05-4520-AA81-B94E9BEE87D9}" srcOrd="1" destOrd="0" parTransId="{E566AF66-07C4-4849-BCD2-03588F5B19C7}" sibTransId="{9AAE730F-4C2D-419C-9BF8-D99491D2C6B6}"/>
    <dgm:cxn modelId="{F6D5CB5C-FCD7-624D-B5A0-5781B4854082}" type="presOf" srcId="{7A36DE17-8B41-4ACB-AD6D-E0C87DCFC99B}" destId="{670AE147-2A9A-5648-9934-DF32B2525EE5}" srcOrd="0" destOrd="1" presId="urn:microsoft.com/office/officeart/2005/8/layout/chevron1"/>
    <dgm:cxn modelId="{006FBE62-D747-4482-A0A0-D9AFA9D70ECE}" srcId="{E36B79B1-3D05-4520-AA81-B94E9BEE87D9}" destId="{40FAED05-9F3A-469D-941A-B43BE600C5DA}" srcOrd="0" destOrd="0" parTransId="{6F1E5DB9-136B-4D02-B713-B16006F06254}" sibTransId="{4D40E247-985E-4F07-82E8-0BFA80463C90}"/>
    <dgm:cxn modelId="{658E2178-86DF-6544-9581-2B96BE344C94}" type="presOf" srcId="{2E9EDB6F-A9DB-4170-A4FF-432AA2B42B01}" destId="{0675376A-7D09-A84F-9160-226963C4E64D}" srcOrd="0" destOrd="1" presId="urn:microsoft.com/office/officeart/2005/8/layout/chevron1"/>
    <dgm:cxn modelId="{CB0F3088-6A12-4EED-93C3-CAEFE5021BF4}" srcId="{E36B79B1-3D05-4520-AA81-B94E9BEE87D9}" destId="{32DC077E-96F3-46A2-94AC-5E9D43DC109B}" srcOrd="4" destOrd="0" parTransId="{2372E8D5-8B67-40E3-9CA9-921A97D3284E}" sibTransId="{1295C0BA-C882-4EFB-8B92-E5830FD10C59}"/>
    <dgm:cxn modelId="{3A412F91-2525-CB45-B052-30B02DDEB801}" type="presOf" srcId="{3C4B737B-6660-4C38-BBE1-3EB32BABF187}" destId="{0675376A-7D09-A84F-9160-226963C4E64D}" srcOrd="0" destOrd="3" presId="urn:microsoft.com/office/officeart/2005/8/layout/chevron1"/>
    <dgm:cxn modelId="{B3383E94-8758-6B48-ABC3-962999238E29}" type="presOf" srcId="{9B84A7D4-51E5-48D3-BE79-BE1EF7236096}" destId="{E272A1F9-5D5B-CE4A-BC50-B345E58B1399}" srcOrd="0" destOrd="0" presId="urn:microsoft.com/office/officeart/2005/8/layout/chevron1"/>
    <dgm:cxn modelId="{C70F8CAA-EDBF-E741-86BB-2EDE28727067}" type="presOf" srcId="{E36B79B1-3D05-4520-AA81-B94E9BEE87D9}" destId="{CAA3AF31-BD60-8D43-A624-A59350D99A26}" srcOrd="0" destOrd="0" presId="urn:microsoft.com/office/officeart/2005/8/layout/chevron1"/>
    <dgm:cxn modelId="{741CE5AC-D4EF-BB41-8106-D405B545A7D7}" type="presOf" srcId="{D2826BA0-2486-4DB7-97FD-16BE6D09DEE5}" destId="{670AE147-2A9A-5648-9934-DF32B2525EE5}" srcOrd="0" destOrd="0" presId="urn:microsoft.com/office/officeart/2005/8/layout/chevron1"/>
    <dgm:cxn modelId="{4580B8BB-9442-6349-9AC8-7E558A4120D9}" type="presOf" srcId="{32DC077E-96F3-46A2-94AC-5E9D43DC109B}" destId="{0675376A-7D09-A84F-9160-226963C4E64D}" srcOrd="0" destOrd="4" presId="urn:microsoft.com/office/officeart/2005/8/layout/chevron1"/>
    <dgm:cxn modelId="{F2D404D4-98D6-4275-B31C-E8D79FBE1297}" srcId="{E36B79B1-3D05-4520-AA81-B94E9BEE87D9}" destId="{3C4B737B-6660-4C38-BBE1-3EB32BABF187}" srcOrd="3" destOrd="0" parTransId="{4DD688F0-0C91-4B8E-B508-2AF3C1ED1A6A}" sibTransId="{23A96172-1858-4762-8864-8FA677D67B63}"/>
    <dgm:cxn modelId="{1AC903F9-0D5A-46CA-9B58-B2F185A3D684}" srcId="{E6A38A7A-D53E-4035-A6E4-1C9A635A77FB}" destId="{7A36DE17-8B41-4ACB-AD6D-E0C87DCFC99B}" srcOrd="1" destOrd="0" parTransId="{B3571FD0-C35E-41E4-A885-FE949F8495FD}" sibTransId="{AF2778B7-F2B2-4D0E-AB03-08F5DD004EA4}"/>
    <dgm:cxn modelId="{E8CA0760-8132-3E42-889E-111B45A5E3D5}" type="presParOf" srcId="{E272A1F9-5D5B-CE4A-BC50-B345E58B1399}" destId="{5F88F0F9-6B83-F04E-9A76-2353CC337827}" srcOrd="0" destOrd="0" presId="urn:microsoft.com/office/officeart/2005/8/layout/chevron1"/>
    <dgm:cxn modelId="{2CC51540-28EE-AF4A-8716-6FE9E7A11240}" type="presParOf" srcId="{5F88F0F9-6B83-F04E-9A76-2353CC337827}" destId="{6B41DA8C-C77E-1449-8A24-7206F2D1E58D}" srcOrd="0" destOrd="0" presId="urn:microsoft.com/office/officeart/2005/8/layout/chevron1"/>
    <dgm:cxn modelId="{A428D98F-135C-C743-A12C-C318D262C8DB}" type="presParOf" srcId="{5F88F0F9-6B83-F04E-9A76-2353CC337827}" destId="{670AE147-2A9A-5648-9934-DF32B2525EE5}" srcOrd="1" destOrd="0" presId="urn:microsoft.com/office/officeart/2005/8/layout/chevron1"/>
    <dgm:cxn modelId="{C6F02022-7B74-A645-A9F0-D129DE6C1C8D}" type="presParOf" srcId="{E272A1F9-5D5B-CE4A-BC50-B345E58B1399}" destId="{E7609C09-4B84-AF48-B7CC-FC34D726D25B}" srcOrd="1" destOrd="0" presId="urn:microsoft.com/office/officeart/2005/8/layout/chevron1"/>
    <dgm:cxn modelId="{F0A7C155-1458-5D47-8318-4C6BC9A17A35}" type="presParOf" srcId="{E272A1F9-5D5B-CE4A-BC50-B345E58B1399}" destId="{DEEC4326-A4C8-DC42-AAF7-8CE9147C99C6}" srcOrd="2" destOrd="0" presId="urn:microsoft.com/office/officeart/2005/8/layout/chevron1"/>
    <dgm:cxn modelId="{44EC55A0-5C0D-C041-9510-1E33BC015694}" type="presParOf" srcId="{DEEC4326-A4C8-DC42-AAF7-8CE9147C99C6}" destId="{CAA3AF31-BD60-8D43-A624-A59350D99A26}" srcOrd="0" destOrd="0" presId="urn:microsoft.com/office/officeart/2005/8/layout/chevron1"/>
    <dgm:cxn modelId="{77592C32-EE51-CA42-BA63-38E49467490F}" type="presParOf" srcId="{DEEC4326-A4C8-DC42-AAF7-8CE9147C99C6}" destId="{0675376A-7D09-A84F-9160-226963C4E64D}"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B7C70-5E8B-5948-8B81-1067D9EAB775}">
      <dsp:nvSpPr>
        <dsp:cNvPr id="0" name=""/>
        <dsp:cNvSpPr/>
      </dsp:nvSpPr>
      <dsp:spPr>
        <a:xfrm>
          <a:off x="403776" y="36"/>
          <a:ext cx="2841819" cy="170509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fr-FR" sz="2000" kern="1200" dirty="0"/>
            <a:t>Enjeux pédagogiques de la maternelle</a:t>
          </a:r>
          <a:endParaRPr lang="en-US" sz="2000" kern="1200" dirty="0"/>
        </a:p>
      </dsp:txBody>
      <dsp:txXfrm>
        <a:off x="403776" y="36"/>
        <a:ext cx="2841819" cy="1705091"/>
      </dsp:txXfrm>
    </dsp:sp>
    <dsp:sp modelId="{B1BEE8A6-F818-074B-B436-22425CB13694}">
      <dsp:nvSpPr>
        <dsp:cNvPr id="0" name=""/>
        <dsp:cNvSpPr/>
      </dsp:nvSpPr>
      <dsp:spPr>
        <a:xfrm>
          <a:off x="3529777" y="36"/>
          <a:ext cx="2841819" cy="170509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fr-FR" sz="2000" kern="1200"/>
            <a:t>Recommandations pédagogiques et gestes professionnels associés</a:t>
          </a:r>
          <a:endParaRPr lang="en-US" sz="2000" kern="1200"/>
        </a:p>
      </dsp:txBody>
      <dsp:txXfrm>
        <a:off x="3529777" y="36"/>
        <a:ext cx="2841819" cy="1705091"/>
      </dsp:txXfrm>
    </dsp:sp>
    <dsp:sp modelId="{A70D72F0-AF86-B544-936B-D4D993EE8903}">
      <dsp:nvSpPr>
        <dsp:cNvPr id="0" name=""/>
        <dsp:cNvSpPr/>
      </dsp:nvSpPr>
      <dsp:spPr>
        <a:xfrm>
          <a:off x="403776" y="1989310"/>
          <a:ext cx="2841819" cy="170509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fr-FR" sz="2000" kern="1200"/>
            <a:t>Proposition de séquence n°1 : Se familiariser avec les motifs organisés</a:t>
          </a:r>
          <a:endParaRPr lang="en-US" sz="2000" kern="1200"/>
        </a:p>
      </dsp:txBody>
      <dsp:txXfrm>
        <a:off x="403776" y="1989310"/>
        <a:ext cx="2841819" cy="1705091"/>
      </dsp:txXfrm>
    </dsp:sp>
    <dsp:sp modelId="{E431014B-FEFA-9F4B-AA91-125C88906C60}">
      <dsp:nvSpPr>
        <dsp:cNvPr id="0" name=""/>
        <dsp:cNvSpPr/>
      </dsp:nvSpPr>
      <dsp:spPr>
        <a:xfrm>
          <a:off x="3529777" y="1989310"/>
          <a:ext cx="2841819" cy="170509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fr-FR" sz="2000" kern="1200"/>
            <a:t>Proposition de séquence n°2 : Découvrir les nombres : exprimer une quantité par un nombre</a:t>
          </a:r>
          <a:endParaRPr lang="en-US" sz="2000" kern="1200"/>
        </a:p>
      </dsp:txBody>
      <dsp:txXfrm>
        <a:off x="3529777" y="1989310"/>
        <a:ext cx="2841819" cy="1705091"/>
      </dsp:txXfrm>
    </dsp:sp>
    <dsp:sp modelId="{F4A661F5-5302-AF41-A066-56CAA37CEB2C}">
      <dsp:nvSpPr>
        <dsp:cNvPr id="0" name=""/>
        <dsp:cNvSpPr/>
      </dsp:nvSpPr>
      <dsp:spPr>
        <a:xfrm>
          <a:off x="1966776" y="3978583"/>
          <a:ext cx="2841819" cy="1705091"/>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fr-FR" sz="2000" kern="1200"/>
            <a:t>Proposition de séquence n°3 : Utiliser le nombre pour résoudre des problèmes d'ajout ou de retrait</a:t>
          </a:r>
          <a:endParaRPr lang="en-US" sz="2000" kern="1200"/>
        </a:p>
      </dsp:txBody>
      <dsp:txXfrm>
        <a:off x="1966776" y="3978583"/>
        <a:ext cx="2841819" cy="1705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4A772-9EB3-4098-B282-BF7F4F12637C}">
      <dsp:nvSpPr>
        <dsp:cNvPr id="0" name=""/>
        <dsp:cNvSpPr/>
      </dsp:nvSpPr>
      <dsp:spPr>
        <a:xfrm>
          <a:off x="0" y="228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EF3394-3966-42FE-972A-99FD18A160E4}">
      <dsp:nvSpPr>
        <dsp:cNvPr id="0" name=""/>
        <dsp:cNvSpPr/>
      </dsp:nvSpPr>
      <dsp:spPr>
        <a:xfrm>
          <a:off x="350172" y="262743"/>
          <a:ext cx="636677" cy="636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43EE7B-FFD2-4979-BF8B-3E699E8E48F3}">
      <dsp:nvSpPr>
        <dsp:cNvPr id="0" name=""/>
        <dsp:cNvSpPr/>
      </dsp:nvSpPr>
      <dsp:spPr>
        <a:xfrm>
          <a:off x="1337023" y="228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666750">
            <a:lnSpc>
              <a:spcPct val="100000"/>
            </a:lnSpc>
            <a:spcBef>
              <a:spcPct val="0"/>
            </a:spcBef>
            <a:spcAft>
              <a:spcPct val="35000"/>
            </a:spcAft>
            <a:buNone/>
          </a:pPr>
          <a:r>
            <a:rPr lang="fr-FR" sz="1500" b="1" kern="1200"/>
            <a:t>Séance 1 :</a:t>
          </a:r>
          <a:r>
            <a:rPr lang="fr-FR" sz="1500" kern="1200"/>
            <a:t> Réaliser un parcours avec une action motrice imposée par un élément pour passer au-dessus puis en dessous.</a:t>
          </a:r>
          <a:endParaRPr lang="en-US" sz="1500" kern="1200"/>
        </a:p>
      </dsp:txBody>
      <dsp:txXfrm>
        <a:off x="1337023" y="2284"/>
        <a:ext cx="4524066" cy="1157596"/>
      </dsp:txXfrm>
    </dsp:sp>
    <dsp:sp modelId="{5F665F30-21A2-4BB1-B94C-84B3E19F3131}">
      <dsp:nvSpPr>
        <dsp:cNvPr id="0" name=""/>
        <dsp:cNvSpPr/>
      </dsp:nvSpPr>
      <dsp:spPr>
        <a:xfrm>
          <a:off x="0" y="144927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A8EB52-06FF-46F8-A67C-1D0BB9C35D2A}">
      <dsp:nvSpPr>
        <dsp:cNvPr id="0" name=""/>
        <dsp:cNvSpPr/>
      </dsp:nvSpPr>
      <dsp:spPr>
        <a:xfrm>
          <a:off x="350172" y="1709738"/>
          <a:ext cx="636677" cy="636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8762CD-0C22-4AD2-BAA5-A6DE73F46B7B}">
      <dsp:nvSpPr>
        <dsp:cNvPr id="0" name=""/>
        <dsp:cNvSpPr/>
      </dsp:nvSpPr>
      <dsp:spPr>
        <a:xfrm>
          <a:off x="1337023" y="144927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666750">
            <a:lnSpc>
              <a:spcPct val="100000"/>
            </a:lnSpc>
            <a:spcBef>
              <a:spcPct val="0"/>
            </a:spcBef>
            <a:spcAft>
              <a:spcPct val="35000"/>
            </a:spcAft>
            <a:buNone/>
          </a:pPr>
          <a:r>
            <a:rPr lang="fr-FR" sz="1500" b="1" kern="1200"/>
            <a:t>Séance 2 :</a:t>
          </a:r>
          <a:r>
            <a:rPr lang="fr-FR" sz="1500" kern="1200"/>
            <a:t> Se familiariser avec un motif répétitif initié par le professeur constitué d'un motif de base alternant deux gestes moteurs puis le pratiquer.</a:t>
          </a:r>
          <a:endParaRPr lang="en-US" sz="1500" kern="1200"/>
        </a:p>
      </dsp:txBody>
      <dsp:txXfrm>
        <a:off x="1337023" y="1449279"/>
        <a:ext cx="4524066" cy="1157596"/>
      </dsp:txXfrm>
    </dsp:sp>
    <dsp:sp modelId="{0BEA443B-29FD-44B2-A5B8-7013B93305FB}">
      <dsp:nvSpPr>
        <dsp:cNvPr id="0" name=""/>
        <dsp:cNvSpPr/>
      </dsp:nvSpPr>
      <dsp:spPr>
        <a:xfrm>
          <a:off x="0" y="289627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F7007D-940C-41FE-B864-A244F779C2A3}">
      <dsp:nvSpPr>
        <dsp:cNvPr id="0" name=""/>
        <dsp:cNvSpPr/>
      </dsp:nvSpPr>
      <dsp:spPr>
        <a:xfrm>
          <a:off x="350172" y="3156733"/>
          <a:ext cx="636677" cy="636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86DB42-842A-4372-BC76-0C75182E9331}">
      <dsp:nvSpPr>
        <dsp:cNvPr id="0" name=""/>
        <dsp:cNvSpPr/>
      </dsp:nvSpPr>
      <dsp:spPr>
        <a:xfrm>
          <a:off x="1337023" y="289627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666750">
            <a:lnSpc>
              <a:spcPct val="100000"/>
            </a:lnSpc>
            <a:spcBef>
              <a:spcPct val="0"/>
            </a:spcBef>
            <a:spcAft>
              <a:spcPct val="35000"/>
            </a:spcAft>
            <a:buNone/>
          </a:pPr>
          <a:r>
            <a:rPr lang="fr-FR" sz="1500" b="1" kern="1200"/>
            <a:t>Séance 3 :</a:t>
          </a:r>
          <a:r>
            <a:rPr lang="fr-FR" sz="1500" kern="1200"/>
            <a:t> Mémoriser et reproduire à l'identique un motif répétitif selon un parcours.</a:t>
          </a:r>
          <a:endParaRPr lang="en-US" sz="1500" kern="1200"/>
        </a:p>
      </dsp:txBody>
      <dsp:txXfrm>
        <a:off x="1337023" y="2896274"/>
        <a:ext cx="4524066" cy="1157596"/>
      </dsp:txXfrm>
    </dsp:sp>
    <dsp:sp modelId="{2AB7E6D3-2075-42E3-94A9-DCEFA3879B3B}">
      <dsp:nvSpPr>
        <dsp:cNvPr id="0" name=""/>
        <dsp:cNvSpPr/>
      </dsp:nvSpPr>
      <dsp:spPr>
        <a:xfrm>
          <a:off x="0" y="434326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47590-E3EB-4FD9-AF06-73B7CA7D39E9}">
      <dsp:nvSpPr>
        <dsp:cNvPr id="0" name=""/>
        <dsp:cNvSpPr/>
      </dsp:nvSpPr>
      <dsp:spPr>
        <a:xfrm>
          <a:off x="350172" y="4603728"/>
          <a:ext cx="636677" cy="636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302302-8C88-4C50-8ED7-7D1F1D6DFE13}">
      <dsp:nvSpPr>
        <dsp:cNvPr id="0" name=""/>
        <dsp:cNvSpPr/>
      </dsp:nvSpPr>
      <dsp:spPr>
        <a:xfrm>
          <a:off x="1337023" y="434326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666750">
            <a:lnSpc>
              <a:spcPct val="100000"/>
            </a:lnSpc>
            <a:spcBef>
              <a:spcPct val="0"/>
            </a:spcBef>
            <a:spcAft>
              <a:spcPct val="35000"/>
            </a:spcAft>
            <a:buNone/>
          </a:pPr>
          <a:r>
            <a:rPr lang="fr-FR" sz="1500" b="1" kern="1200"/>
            <a:t>Séances 4, 5, 6, 7 :</a:t>
          </a:r>
          <a:r>
            <a:rPr lang="fr-FR" sz="1500" kern="1200"/>
            <a:t> Réitérer les séances précédentes avec une alternance de deux autres gestes moteurs.</a:t>
          </a:r>
          <a:endParaRPr lang="en-US" sz="1500" kern="1200"/>
        </a:p>
      </dsp:txBody>
      <dsp:txXfrm>
        <a:off x="1337023" y="4343269"/>
        <a:ext cx="4524066" cy="1157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1DA8C-C77E-1449-8A24-7206F2D1E58D}">
      <dsp:nvSpPr>
        <dsp:cNvPr id="0" name=""/>
        <dsp:cNvSpPr/>
      </dsp:nvSpPr>
      <dsp:spPr>
        <a:xfrm>
          <a:off x="2403" y="56130"/>
          <a:ext cx="2680147" cy="756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100000"/>
            </a:lnSpc>
            <a:spcBef>
              <a:spcPct val="0"/>
            </a:spcBef>
            <a:spcAft>
              <a:spcPct val="35000"/>
            </a:spcAft>
            <a:buNone/>
          </a:pPr>
          <a:r>
            <a:rPr lang="fr-FR" sz="1800" b="1" kern="1200"/>
            <a:t>Prérequis</a:t>
          </a:r>
          <a:endParaRPr lang="en-US" sz="1800" kern="1200"/>
        </a:p>
      </dsp:txBody>
      <dsp:txXfrm>
        <a:off x="380403" y="56130"/>
        <a:ext cx="1924147" cy="756000"/>
      </dsp:txXfrm>
    </dsp:sp>
    <dsp:sp modelId="{670AE147-2A9A-5648-9934-DF32B2525EE5}">
      <dsp:nvSpPr>
        <dsp:cNvPr id="0" name=""/>
        <dsp:cNvSpPr/>
      </dsp:nvSpPr>
      <dsp:spPr>
        <a:xfrm>
          <a:off x="2403" y="906630"/>
          <a:ext cx="2144117" cy="495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ct val="15000"/>
            </a:spcAft>
            <a:buChar char="•"/>
          </a:pPr>
          <a:r>
            <a:rPr lang="fr-FR" sz="1800" kern="1200" dirty="0"/>
            <a:t>Avoir effectué des tris de chaussettes (objets réels ou images découpées) en s'attachant aux couleurs, aux textures, aux formes dessinées, etc.</a:t>
          </a:r>
          <a:endParaRPr lang="en-US" sz="1800" kern="1200" dirty="0"/>
        </a:p>
        <a:p>
          <a:pPr marL="171450" lvl="1" indent="-171450" algn="l" defTabSz="800100">
            <a:lnSpc>
              <a:spcPct val="100000"/>
            </a:lnSpc>
            <a:spcBef>
              <a:spcPct val="0"/>
            </a:spcBef>
            <a:spcAft>
              <a:spcPct val="15000"/>
            </a:spcAft>
            <a:buChar char="•"/>
          </a:pPr>
          <a:r>
            <a:rPr lang="fr-FR" sz="1800" kern="1200" dirty="0"/>
            <a:t>Avoir manipulé dans le coin poupée les pinces à linge dans une situation type « étendre son linge ».</a:t>
          </a:r>
          <a:endParaRPr lang="en-US" sz="1800" kern="1200" dirty="0"/>
        </a:p>
      </dsp:txBody>
      <dsp:txXfrm>
        <a:off x="2403" y="906630"/>
        <a:ext cx="2144117" cy="4953375"/>
      </dsp:txXfrm>
    </dsp:sp>
    <dsp:sp modelId="{CAA3AF31-BD60-8D43-A624-A59350D99A26}">
      <dsp:nvSpPr>
        <dsp:cNvPr id="0" name=""/>
        <dsp:cNvSpPr/>
      </dsp:nvSpPr>
      <dsp:spPr>
        <a:xfrm>
          <a:off x="2466550" y="56130"/>
          <a:ext cx="2680147" cy="756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100000"/>
            </a:lnSpc>
            <a:spcBef>
              <a:spcPct val="0"/>
            </a:spcBef>
            <a:spcAft>
              <a:spcPct val="35000"/>
            </a:spcAft>
            <a:buNone/>
          </a:pPr>
          <a:r>
            <a:rPr lang="fr-FR" sz="1800" b="1" kern="1200"/>
            <a:t>Variables didactiques</a:t>
          </a:r>
          <a:endParaRPr lang="en-US" sz="1800" kern="1200"/>
        </a:p>
      </dsp:txBody>
      <dsp:txXfrm>
        <a:off x="2844550" y="56130"/>
        <a:ext cx="1924147" cy="756000"/>
      </dsp:txXfrm>
    </dsp:sp>
    <dsp:sp modelId="{0675376A-7D09-A84F-9160-226963C4E64D}">
      <dsp:nvSpPr>
        <dsp:cNvPr id="0" name=""/>
        <dsp:cNvSpPr/>
      </dsp:nvSpPr>
      <dsp:spPr>
        <a:xfrm>
          <a:off x="2466550" y="906630"/>
          <a:ext cx="2144117" cy="495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ct val="15000"/>
            </a:spcAft>
            <a:buChar char="•"/>
          </a:pPr>
          <a:r>
            <a:rPr lang="fr-FR" sz="1800" kern="1200"/>
            <a:t>La longueur du motif.</a:t>
          </a:r>
          <a:endParaRPr lang="en-US" sz="1800" kern="1200"/>
        </a:p>
        <a:p>
          <a:pPr marL="171450" lvl="1" indent="-171450" algn="l" defTabSz="800100">
            <a:lnSpc>
              <a:spcPct val="100000"/>
            </a:lnSpc>
            <a:spcBef>
              <a:spcPct val="0"/>
            </a:spcBef>
            <a:spcAft>
              <a:spcPct val="15000"/>
            </a:spcAft>
            <a:buChar char="•"/>
          </a:pPr>
          <a:r>
            <a:rPr lang="fr-FR" sz="1800" kern="1200"/>
            <a:t>Le nombre d'éléments dans le motif de base.</a:t>
          </a:r>
          <a:endParaRPr lang="en-US" sz="1800" kern="1200"/>
        </a:p>
        <a:p>
          <a:pPr marL="171450" lvl="1" indent="-171450" algn="l" defTabSz="800100">
            <a:lnSpc>
              <a:spcPct val="100000"/>
            </a:lnSpc>
            <a:spcBef>
              <a:spcPct val="0"/>
            </a:spcBef>
            <a:spcAft>
              <a:spcPct val="15000"/>
            </a:spcAft>
            <a:buChar char="•"/>
          </a:pPr>
          <a:r>
            <a:rPr lang="fr-FR" sz="1800" kern="1200"/>
            <a:t>Le type de motif répétitif (A B A B A B ou A BB A BB A BB ou A BBB A BBB A BBB A BBB).</a:t>
          </a:r>
          <a:endParaRPr lang="en-US" sz="1800" kern="1200"/>
        </a:p>
        <a:p>
          <a:pPr marL="171450" lvl="1" indent="-171450" algn="l" defTabSz="800100">
            <a:lnSpc>
              <a:spcPct val="100000"/>
            </a:lnSpc>
            <a:spcBef>
              <a:spcPct val="0"/>
            </a:spcBef>
            <a:spcAft>
              <a:spcPct val="15000"/>
            </a:spcAft>
            <a:buChar char="•"/>
          </a:pPr>
          <a:r>
            <a:rPr lang="fr-FR" sz="1800" kern="1200"/>
            <a:t>L'éloignement dans l'espace.</a:t>
          </a:r>
          <a:endParaRPr lang="en-US" sz="1800" kern="1200"/>
        </a:p>
        <a:p>
          <a:pPr marL="171450" lvl="1" indent="-171450" algn="l" defTabSz="800100">
            <a:lnSpc>
              <a:spcPct val="100000"/>
            </a:lnSpc>
            <a:spcBef>
              <a:spcPct val="0"/>
            </a:spcBef>
            <a:spcAft>
              <a:spcPct val="15000"/>
            </a:spcAft>
            <a:buChar char="•"/>
          </a:pPr>
          <a:r>
            <a:rPr lang="fr-FR" sz="1800" kern="1200"/>
            <a:t>Le nombre de déplacements possibles.</a:t>
          </a:r>
          <a:endParaRPr lang="en-US" sz="1800" kern="1200"/>
        </a:p>
        <a:p>
          <a:pPr marL="171450" lvl="1" indent="-171450" algn="l" defTabSz="800100">
            <a:lnSpc>
              <a:spcPct val="100000"/>
            </a:lnSpc>
            <a:spcBef>
              <a:spcPct val="0"/>
            </a:spcBef>
            <a:spcAft>
              <a:spcPct val="15000"/>
            </a:spcAft>
            <a:buChar char="•"/>
          </a:pPr>
          <a:r>
            <a:rPr lang="fr-FR" sz="1800" kern="1200"/>
            <a:t>Des objets réels ou images découpées.</a:t>
          </a:r>
          <a:endParaRPr lang="en-US" sz="1800" kern="1200"/>
        </a:p>
      </dsp:txBody>
      <dsp:txXfrm>
        <a:off x="2466550" y="906630"/>
        <a:ext cx="2144117" cy="49533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5B435-53BB-ED4C-88A6-33D0C12E81E5}" type="datetimeFigureOut">
              <a:rPr lang="fr-FR" smtClean="0"/>
              <a:t>14/10/2025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9FA27-CD3A-3D4C-A567-9D9E5AC37F4B}" type="slidenum">
              <a:rPr lang="fr-FR" smtClean="0"/>
              <a:t>‹N°›</a:t>
            </a:fld>
            <a:endParaRPr lang="fr-FR"/>
          </a:p>
        </p:txBody>
      </p:sp>
    </p:spTree>
    <p:extLst>
      <p:ext uri="{BB962C8B-B14F-4D97-AF65-F5344CB8AC3E}">
        <p14:creationId xmlns:p14="http://schemas.microsoft.com/office/powerpoint/2010/main" val="426197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1</a:t>
            </a:fld>
            <a:endParaRPr lang="fr-FR"/>
          </a:p>
        </p:txBody>
      </p:sp>
    </p:spTree>
    <p:extLst>
      <p:ext uri="{BB962C8B-B14F-4D97-AF65-F5344CB8AC3E}">
        <p14:creationId xmlns:p14="http://schemas.microsoft.com/office/powerpoint/2010/main" val="2746760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000" dirty="0">
                <a:solidFill>
                  <a:srgbClr val="1E2166"/>
                </a:solidFill>
                <a:effectLst/>
                <a:latin typeface="Calibri" panose="020F0502020204030204" pitchFamily="34" charset="0"/>
                <a:cs typeface="Calibri" panose="020F0502020204030204" pitchFamily="34" charset="0"/>
              </a:rPr>
              <a:t>Séquence 1 – Mémoriser, et reproduire à l’identique un motif gestuel</a:t>
            </a:r>
          </a:p>
          <a:p>
            <a:pPr>
              <a:buNone/>
            </a:pPr>
            <a:r>
              <a:rPr lang="fr-FR" sz="1000" dirty="0">
                <a:solidFill>
                  <a:srgbClr val="141413"/>
                </a:solidFill>
                <a:effectLst/>
                <a:latin typeface="Calibri" panose="020F0502020204030204" pitchFamily="34" charset="0"/>
                <a:cs typeface="Calibri" panose="020F0502020204030204" pitchFamily="34" charset="0"/>
              </a:rPr>
              <a:t>Exemple : Tape des mains – Tape du pied</a:t>
            </a:r>
          </a:p>
          <a:p>
            <a:pPr>
              <a:buNone/>
            </a:pPr>
            <a:r>
              <a:rPr lang="fr-FR" sz="1000" dirty="0">
                <a:solidFill>
                  <a:srgbClr val="141413"/>
                </a:solidFill>
                <a:effectLst/>
                <a:latin typeface="Calibri" panose="020F0502020204030204" pitchFamily="34" charset="0"/>
                <a:cs typeface="Calibri" panose="020F0502020204030204" pitchFamily="34" charset="0"/>
              </a:rPr>
              <a:t>Séance 1 : se familiariser avec un motif répétitif gestuel proposé par le professeur. Il est important</a:t>
            </a:r>
          </a:p>
          <a:p>
            <a:pPr>
              <a:buNone/>
            </a:pPr>
            <a:r>
              <a:rPr lang="fr-FR" sz="1000" dirty="0">
                <a:solidFill>
                  <a:srgbClr val="141413"/>
                </a:solidFill>
                <a:effectLst/>
                <a:latin typeface="Calibri" panose="020F0502020204030204" pitchFamily="34" charset="0"/>
                <a:cs typeface="Calibri" panose="020F0502020204030204" pitchFamily="34" charset="0"/>
              </a:rPr>
              <a:t>de préciser à l’élève le geste moteur attendu par exemple « Taper des mains – Taper du pied ».</a:t>
            </a:r>
          </a:p>
          <a:p>
            <a:pPr>
              <a:buNone/>
            </a:pPr>
            <a:r>
              <a:rPr lang="fr-FR" sz="1000" dirty="0">
                <a:solidFill>
                  <a:srgbClr val="141413"/>
                </a:solidFill>
                <a:effectLst/>
                <a:latin typeface="Calibri" panose="020F0502020204030204" pitchFamily="34" charset="0"/>
                <a:cs typeface="Calibri" panose="020F0502020204030204" pitchFamily="34" charset="0"/>
              </a:rPr>
              <a:t>Séance 2 : les élèves reproduisent un motif répétitif dont le motif de base est constitué d’un</a:t>
            </a:r>
          </a:p>
          <a:p>
            <a:pPr>
              <a:buNone/>
            </a:pPr>
            <a:r>
              <a:rPr lang="fr-FR" sz="1000" dirty="0">
                <a:solidFill>
                  <a:srgbClr val="141413"/>
                </a:solidFill>
                <a:effectLst/>
                <a:latin typeface="Calibri" panose="020F0502020204030204" pitchFamily="34" charset="0"/>
                <a:cs typeface="Calibri" panose="020F0502020204030204" pitchFamily="34" charset="0"/>
              </a:rPr>
              <a:t>enchainement de deux nouveaux gestes (ex. : debout / accroupi) initié par le professeur. Le</a:t>
            </a:r>
          </a:p>
          <a:p>
            <a:pPr>
              <a:buNone/>
            </a:pPr>
            <a:r>
              <a:rPr lang="fr-FR" sz="1000" dirty="0">
                <a:solidFill>
                  <a:srgbClr val="141413"/>
                </a:solidFill>
                <a:effectLst/>
                <a:latin typeface="Calibri" panose="020F0502020204030204" pitchFamily="34" charset="0"/>
                <a:cs typeface="Calibri" panose="020F0502020204030204" pitchFamily="34" charset="0"/>
              </a:rPr>
              <a:t>professeur prend en photo pour garder en mémoire.</a:t>
            </a:r>
          </a:p>
          <a:p>
            <a:pPr>
              <a:buNone/>
            </a:pPr>
            <a:r>
              <a:rPr lang="fr-FR" sz="1000" dirty="0">
                <a:solidFill>
                  <a:srgbClr val="141413"/>
                </a:solidFill>
                <a:effectLst/>
                <a:latin typeface="Calibri" panose="020F0502020204030204" pitchFamily="34" charset="0"/>
                <a:cs typeface="Calibri" panose="020F0502020204030204" pitchFamily="34" charset="0"/>
              </a:rPr>
              <a:t>Séance 3 : les élèves s’appuient sur les photos pour reproduire le motif.</a:t>
            </a:r>
          </a:p>
          <a:p>
            <a:pPr>
              <a:buNone/>
            </a:pPr>
            <a:r>
              <a:rPr lang="fr-FR" sz="1000" dirty="0">
                <a:solidFill>
                  <a:srgbClr val="141413"/>
                </a:solidFill>
                <a:effectLst/>
                <a:latin typeface="Calibri" panose="020F0502020204030204" pitchFamily="34" charset="0"/>
                <a:cs typeface="Calibri" panose="020F0502020204030204" pitchFamily="34" charset="0"/>
              </a:rPr>
              <a:t>Séance 4 : les élèves communiquent le motif à un groupe d’autres élèves (à partir de photos ou en</a:t>
            </a:r>
          </a:p>
          <a:p>
            <a:r>
              <a:rPr lang="fr-FR" sz="1000" dirty="0">
                <a:solidFill>
                  <a:srgbClr val="141413"/>
                </a:solidFill>
                <a:effectLst/>
                <a:latin typeface="Calibri" panose="020F0502020204030204" pitchFamily="34" charset="0"/>
                <a:cs typeface="Calibri" panose="020F0502020204030204" pitchFamily="34" charset="0"/>
              </a:rPr>
              <a:t>montrant les gestes)</a:t>
            </a:r>
          </a:p>
          <a:p>
            <a:endParaRPr lang="fr-FR" dirty="0"/>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10</a:t>
            </a:fld>
            <a:endParaRPr lang="fr-FR"/>
          </a:p>
        </p:txBody>
      </p:sp>
    </p:spTree>
    <p:extLst>
      <p:ext uri="{BB962C8B-B14F-4D97-AF65-F5344CB8AC3E}">
        <p14:creationId xmlns:p14="http://schemas.microsoft.com/office/powerpoint/2010/main" val="155580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000" dirty="0">
                <a:solidFill>
                  <a:srgbClr val="1E2166"/>
                </a:solidFill>
                <a:effectLst/>
                <a:latin typeface="Calibri" panose="020F0502020204030204" pitchFamily="34" charset="0"/>
                <a:cs typeface="Calibri" panose="020F0502020204030204" pitchFamily="34" charset="0"/>
              </a:rPr>
              <a:t>Séquence 2 – Mémoriser et reproduire à l’identique un motif sonore utilisant la voix.</a:t>
            </a:r>
          </a:p>
          <a:p>
            <a:pPr>
              <a:buNone/>
            </a:pPr>
            <a:r>
              <a:rPr lang="fr-FR" sz="1000" dirty="0">
                <a:solidFill>
                  <a:srgbClr val="141413"/>
                </a:solidFill>
                <a:effectLst/>
                <a:latin typeface="Calibri" panose="020F0502020204030204" pitchFamily="34" charset="0"/>
                <a:cs typeface="Calibri" panose="020F0502020204030204" pitchFamily="34" charset="0"/>
              </a:rPr>
              <a:t>Exemple : « Coq » – « Poule » - « Coq » – « Poule ».</a:t>
            </a:r>
          </a:p>
          <a:p>
            <a:pPr>
              <a:buNone/>
            </a:pPr>
            <a:r>
              <a:rPr lang="fr-FR" sz="1000" dirty="0">
                <a:solidFill>
                  <a:srgbClr val="141413"/>
                </a:solidFill>
                <a:effectLst/>
                <a:latin typeface="Calibri" panose="020F0502020204030204" pitchFamily="34" charset="0"/>
                <a:cs typeface="Calibri" panose="020F0502020204030204" pitchFamily="34" charset="0"/>
              </a:rPr>
              <a:t>Séance 1 : se familiariser avec un motif répétitif verbal proposé par le professeur. Il est important</a:t>
            </a:r>
          </a:p>
          <a:p>
            <a:pPr>
              <a:buNone/>
            </a:pPr>
            <a:r>
              <a:rPr lang="fr-FR" sz="1000" dirty="0">
                <a:solidFill>
                  <a:srgbClr val="141413"/>
                </a:solidFill>
                <a:effectLst/>
                <a:latin typeface="Calibri" panose="020F0502020204030204" pitchFamily="34" charset="0"/>
                <a:cs typeface="Calibri" panose="020F0502020204030204" pitchFamily="34" charset="0"/>
              </a:rPr>
              <a:t>de préciser à l’élève l’élément verbal attendu.</a:t>
            </a:r>
          </a:p>
          <a:p>
            <a:pPr>
              <a:buNone/>
            </a:pPr>
            <a:r>
              <a:rPr lang="fr-FR" sz="1000" dirty="0">
                <a:solidFill>
                  <a:srgbClr val="141413"/>
                </a:solidFill>
                <a:effectLst/>
                <a:latin typeface="Calibri" panose="020F0502020204030204" pitchFamily="34" charset="0"/>
                <a:cs typeface="Calibri" panose="020F0502020204030204" pitchFamily="34" charset="0"/>
              </a:rPr>
              <a:t>Séance 2 : les élèves reproduisent un motif répétitif dont le motif de base est constitué d’un</a:t>
            </a:r>
          </a:p>
          <a:p>
            <a:pPr>
              <a:buNone/>
            </a:pPr>
            <a:r>
              <a:rPr lang="fr-FR" sz="1000" dirty="0">
                <a:solidFill>
                  <a:srgbClr val="141413"/>
                </a:solidFill>
                <a:effectLst/>
                <a:latin typeface="Calibri" panose="020F0502020204030204" pitchFamily="34" charset="0"/>
                <a:cs typeface="Calibri" panose="020F0502020204030204" pitchFamily="34" charset="0"/>
              </a:rPr>
              <a:t>enchainement de deux nouveaux mots ou onomatopées initié par le professeur. Il enregistre le</a:t>
            </a:r>
          </a:p>
          <a:p>
            <a:pPr>
              <a:buNone/>
            </a:pPr>
            <a:r>
              <a:rPr lang="fr-FR" sz="1000" dirty="0">
                <a:solidFill>
                  <a:srgbClr val="141413"/>
                </a:solidFill>
                <a:effectLst/>
                <a:latin typeface="Calibri" panose="020F0502020204030204" pitchFamily="34" charset="0"/>
                <a:cs typeface="Calibri" panose="020F0502020204030204" pitchFamily="34" charset="0"/>
              </a:rPr>
              <a:t>motif répétitif avec un dictaphone.</a:t>
            </a:r>
          </a:p>
          <a:p>
            <a:pPr>
              <a:buNone/>
            </a:pPr>
            <a:r>
              <a:rPr lang="fr-FR" sz="1000" dirty="0">
                <a:solidFill>
                  <a:srgbClr val="141413"/>
                </a:solidFill>
                <a:effectLst/>
                <a:latin typeface="Calibri" panose="020F0502020204030204" pitchFamily="34" charset="0"/>
                <a:cs typeface="Calibri" panose="020F0502020204030204" pitchFamily="34" charset="0"/>
              </a:rPr>
              <a:t>Séance 3 : les élèves s’entrainent à reproduire le motif en utilisant les tablettes ou dictaphones.</a:t>
            </a:r>
          </a:p>
          <a:p>
            <a:pPr>
              <a:buNone/>
            </a:pPr>
            <a:r>
              <a:rPr lang="fr-FR" sz="1000" dirty="0">
                <a:solidFill>
                  <a:srgbClr val="141413"/>
                </a:solidFill>
                <a:effectLst/>
                <a:latin typeface="Calibri" panose="020F0502020204030204" pitchFamily="34" charset="0"/>
                <a:cs typeface="Calibri" panose="020F0502020204030204" pitchFamily="34" charset="0"/>
              </a:rPr>
              <a:t>Séance 4 : les élèves communiquent le motif à un groupe d’autres élèves (à partir des</a:t>
            </a:r>
          </a:p>
          <a:p>
            <a:r>
              <a:rPr lang="fr-FR" sz="1000" dirty="0">
                <a:solidFill>
                  <a:srgbClr val="141413"/>
                </a:solidFill>
                <a:effectLst/>
                <a:latin typeface="Calibri" panose="020F0502020204030204" pitchFamily="34" charset="0"/>
                <a:cs typeface="Calibri" panose="020F0502020204030204" pitchFamily="34" charset="0"/>
              </a:rPr>
              <a:t>enregistrements).</a:t>
            </a:r>
          </a:p>
          <a:p>
            <a:endParaRPr lang="fr-FR" dirty="0"/>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11</a:t>
            </a:fld>
            <a:endParaRPr lang="fr-FR"/>
          </a:p>
        </p:txBody>
      </p:sp>
    </p:spTree>
    <p:extLst>
      <p:ext uri="{BB962C8B-B14F-4D97-AF65-F5344CB8AC3E}">
        <p14:creationId xmlns:p14="http://schemas.microsoft.com/office/powerpoint/2010/main" val="350307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12</a:t>
            </a:fld>
            <a:endParaRPr lang="fr-FR"/>
          </a:p>
        </p:txBody>
      </p:sp>
    </p:spTree>
    <p:extLst>
      <p:ext uri="{BB962C8B-B14F-4D97-AF65-F5344CB8AC3E}">
        <p14:creationId xmlns:p14="http://schemas.microsoft.com/office/powerpoint/2010/main" val="2457352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13</a:t>
            </a:fld>
            <a:endParaRPr lang="fr-FR"/>
          </a:p>
        </p:txBody>
      </p:sp>
    </p:spTree>
    <p:extLst>
      <p:ext uri="{BB962C8B-B14F-4D97-AF65-F5344CB8AC3E}">
        <p14:creationId xmlns:p14="http://schemas.microsoft.com/office/powerpoint/2010/main" val="3537609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endParaRPr lang="fr-FR" dirty="0"/>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14</a:t>
            </a:fld>
            <a:endParaRPr lang="fr-FR"/>
          </a:p>
        </p:txBody>
      </p:sp>
    </p:spTree>
    <p:extLst>
      <p:ext uri="{BB962C8B-B14F-4D97-AF65-F5344CB8AC3E}">
        <p14:creationId xmlns:p14="http://schemas.microsoft.com/office/powerpoint/2010/main" val="1573574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15</a:t>
            </a:fld>
            <a:endParaRPr lang="fr-FR"/>
          </a:p>
        </p:txBody>
      </p:sp>
    </p:spTree>
    <p:extLst>
      <p:ext uri="{BB962C8B-B14F-4D97-AF65-F5344CB8AC3E}">
        <p14:creationId xmlns:p14="http://schemas.microsoft.com/office/powerpoint/2010/main" val="2818567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16</a:t>
            </a:fld>
            <a:endParaRPr lang="fr-FR"/>
          </a:p>
        </p:txBody>
      </p:sp>
    </p:spTree>
    <p:extLst>
      <p:ext uri="{BB962C8B-B14F-4D97-AF65-F5344CB8AC3E}">
        <p14:creationId xmlns:p14="http://schemas.microsoft.com/office/powerpoint/2010/main" val="2614061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dirty="0">
                <a:solidFill>
                  <a:srgbClr val="141413"/>
                </a:solidFill>
                <a:effectLst/>
                <a:latin typeface="Helvetica" pitchFamily="2" charset="0"/>
              </a:rPr>
              <a:t> </a:t>
            </a:r>
            <a:r>
              <a:rPr lang="fr-FR" sz="1000" dirty="0">
                <a:solidFill>
                  <a:srgbClr val="141413"/>
                </a:solidFill>
                <a:effectLst/>
                <a:latin typeface="Calibri" panose="020F0502020204030204" pitchFamily="34" charset="0"/>
                <a:cs typeface="Calibri" panose="020F0502020204030204" pitchFamily="34" charset="0"/>
              </a:rPr>
              <a:t>Automatisation/ Réinvestissement</a:t>
            </a:r>
          </a:p>
          <a:p>
            <a:pPr>
              <a:buNone/>
            </a:pPr>
            <a:r>
              <a:rPr lang="fr-FR" sz="1000" dirty="0">
                <a:solidFill>
                  <a:srgbClr val="141413"/>
                </a:solidFill>
                <a:effectLst/>
                <a:latin typeface="Calibri" panose="020F0502020204030204" pitchFamily="34" charset="0"/>
                <a:cs typeface="Calibri" panose="020F0502020204030204" pitchFamily="34" charset="0"/>
              </a:rPr>
              <a:t>Des activités de réinvestissement et de consolidation sont à proposer tout au long de l’année afin</a:t>
            </a:r>
          </a:p>
          <a:p>
            <a:pPr>
              <a:buNone/>
            </a:pPr>
            <a:r>
              <a:rPr lang="fr-FR" sz="1000" dirty="0">
                <a:solidFill>
                  <a:srgbClr val="141413"/>
                </a:solidFill>
                <a:effectLst/>
                <a:latin typeface="Calibri" panose="020F0502020204030204" pitchFamily="34" charset="0"/>
                <a:cs typeface="Calibri" panose="020F0502020204030204" pitchFamily="34" charset="0"/>
              </a:rPr>
              <a:t>de favoriser une réactivation régulière des connaissances. Le passage à l’abstraction est accompagné</a:t>
            </a:r>
          </a:p>
          <a:p>
            <a:pPr>
              <a:buNone/>
            </a:pPr>
            <a:r>
              <a:rPr lang="fr-FR" sz="1000" dirty="0">
                <a:solidFill>
                  <a:srgbClr val="141413"/>
                </a:solidFill>
                <a:effectLst/>
                <a:latin typeface="Calibri" panose="020F0502020204030204" pitchFamily="34" charset="0"/>
                <a:cs typeface="Calibri" panose="020F0502020204030204" pitchFamily="34" charset="0"/>
              </a:rPr>
              <a:t>par une manipulation en passant par du matériel tangible (objets) vers du matériel moins figuratif</a:t>
            </a:r>
          </a:p>
          <a:p>
            <a:pPr>
              <a:buNone/>
            </a:pPr>
            <a:r>
              <a:rPr lang="fr-FR" sz="1000" dirty="0">
                <a:solidFill>
                  <a:srgbClr val="141413"/>
                </a:solidFill>
                <a:effectLst/>
                <a:latin typeface="Calibri" panose="020F0502020204030204" pitchFamily="34" charset="0"/>
                <a:cs typeface="Calibri" panose="020F0502020204030204" pitchFamily="34" charset="0"/>
              </a:rPr>
              <a:t>(jetons, cubes).</a:t>
            </a:r>
          </a:p>
          <a:p>
            <a:pPr>
              <a:buNone/>
            </a:pPr>
            <a:endParaRPr lang="fr-FR" sz="1000" dirty="0">
              <a:solidFill>
                <a:srgbClr val="1E2166"/>
              </a:solidFill>
              <a:effectLst/>
              <a:latin typeface="Calibri" panose="020F0502020204030204" pitchFamily="34" charset="0"/>
              <a:cs typeface="Calibri" panose="020F0502020204030204" pitchFamily="34" charset="0"/>
            </a:endParaRPr>
          </a:p>
          <a:p>
            <a:pPr>
              <a:buNone/>
            </a:pPr>
            <a:r>
              <a:rPr lang="fr-FR" sz="1000" dirty="0">
                <a:solidFill>
                  <a:srgbClr val="141413"/>
                </a:solidFill>
                <a:effectLst/>
                <a:latin typeface="Calibri" panose="020F0502020204030204" pitchFamily="34" charset="0"/>
                <a:cs typeface="Calibri" panose="020F0502020204030204" pitchFamily="34" charset="0"/>
              </a:rPr>
              <a:t>Mémoriser et reproduire à l’identique un motif avec du matériel issu de la nature (réalisable en</a:t>
            </a:r>
          </a:p>
          <a:p>
            <a:pPr>
              <a:buNone/>
            </a:pPr>
            <a:r>
              <a:rPr lang="fr-FR" sz="1000" dirty="0">
                <a:solidFill>
                  <a:srgbClr val="141413"/>
                </a:solidFill>
                <a:effectLst/>
                <a:latin typeface="Calibri" panose="020F0502020204030204" pitchFamily="34" charset="0"/>
                <a:cs typeface="Calibri" panose="020F0502020204030204" pitchFamily="34" charset="0"/>
              </a:rPr>
              <a:t>extérieur).</a:t>
            </a:r>
          </a:p>
          <a:p>
            <a:pPr>
              <a:buNone/>
            </a:pPr>
            <a:r>
              <a:rPr lang="fr-FR" sz="1000" dirty="0">
                <a:solidFill>
                  <a:srgbClr val="141413"/>
                </a:solidFill>
                <a:effectLst/>
                <a:latin typeface="Calibri" panose="020F0502020204030204" pitchFamily="34" charset="0"/>
                <a:cs typeface="Calibri" panose="020F0502020204030204" pitchFamily="34" charset="0"/>
              </a:rPr>
              <a:t>Mémoriser et reproduire à l’identique un motif avec des éléments gestuels.</a:t>
            </a:r>
          </a:p>
          <a:p>
            <a:pPr>
              <a:buNone/>
            </a:pPr>
            <a:r>
              <a:rPr lang="fr-FR" sz="1000" dirty="0">
                <a:solidFill>
                  <a:srgbClr val="141413"/>
                </a:solidFill>
                <a:effectLst/>
                <a:latin typeface="Calibri" panose="020F0502020204030204" pitchFamily="34" charset="0"/>
                <a:cs typeface="Calibri" panose="020F0502020204030204" pitchFamily="34" charset="0"/>
              </a:rPr>
              <a:t>Mémoriser et reproduire à l’identique un motif avec des éléments sonores.</a:t>
            </a:r>
          </a:p>
          <a:p>
            <a:pPr>
              <a:buNone/>
            </a:pPr>
            <a:r>
              <a:rPr lang="fr-FR" sz="1000" dirty="0">
                <a:solidFill>
                  <a:srgbClr val="141413"/>
                </a:solidFill>
                <a:effectLst/>
                <a:latin typeface="Calibri" panose="020F0502020204030204" pitchFamily="34" charset="0"/>
                <a:cs typeface="Calibri" panose="020F0502020204030204" pitchFamily="34" charset="0"/>
              </a:rPr>
              <a:t>Mémoriser et reproduire à l’identique un motif avec du matériel issu de la dinette (couteau —</a:t>
            </a:r>
          </a:p>
          <a:p>
            <a:pPr>
              <a:buNone/>
            </a:pPr>
            <a:r>
              <a:rPr lang="fr-FR" sz="1000" dirty="0">
                <a:solidFill>
                  <a:srgbClr val="141413"/>
                </a:solidFill>
                <a:effectLst/>
                <a:latin typeface="Calibri" panose="020F0502020204030204" pitchFamily="34" charset="0"/>
                <a:cs typeface="Calibri" panose="020F0502020204030204" pitchFamily="34" charset="0"/>
              </a:rPr>
              <a:t>fourchette / pomme — poire, ...).</a:t>
            </a:r>
            <a:r>
              <a:rPr lang="fr-FR" sz="1000" dirty="0">
                <a:solidFill>
                  <a:srgbClr val="1E2166"/>
                </a:solidFill>
                <a:effectLst/>
                <a:latin typeface="Calibri" panose="020F0502020204030204" pitchFamily="34" charset="0"/>
                <a:cs typeface="Calibri" panose="020F0502020204030204" pitchFamily="34" charset="0"/>
              </a:rPr>
              <a:t> </a:t>
            </a:r>
          </a:p>
          <a:p>
            <a:pPr>
              <a:buNone/>
            </a:pPr>
            <a:r>
              <a:rPr lang="fr-FR" sz="1000" dirty="0">
                <a:solidFill>
                  <a:srgbClr val="141413"/>
                </a:solidFill>
                <a:effectLst/>
                <a:latin typeface="Calibri" panose="020F0502020204030204" pitchFamily="34" charset="0"/>
                <a:cs typeface="Calibri" panose="020F0502020204030204" pitchFamily="34" charset="0"/>
              </a:rPr>
              <a:t>Mémoriser et reproduire à l’identique un motif avec du matériel didactique (type oursons) en</a:t>
            </a:r>
          </a:p>
          <a:p>
            <a:pPr>
              <a:buNone/>
            </a:pPr>
            <a:r>
              <a:rPr lang="fr-FR" sz="1000" dirty="0">
                <a:solidFill>
                  <a:srgbClr val="141413"/>
                </a:solidFill>
                <a:effectLst/>
                <a:latin typeface="Calibri" panose="020F0502020204030204" pitchFamily="34" charset="0"/>
                <a:cs typeface="Calibri" panose="020F0502020204030204" pitchFamily="34" charset="0"/>
              </a:rPr>
              <a:t>utilisant la mise à distance ou le cache sur le modèle.</a:t>
            </a:r>
          </a:p>
          <a:p>
            <a:pPr>
              <a:buNone/>
            </a:pPr>
            <a:r>
              <a:rPr lang="fr-FR" sz="1000" dirty="0">
                <a:solidFill>
                  <a:srgbClr val="141413"/>
                </a:solidFill>
                <a:effectLst/>
                <a:latin typeface="Calibri" panose="020F0502020204030204" pitchFamily="34" charset="0"/>
                <a:cs typeface="Calibri" panose="020F0502020204030204" pitchFamily="34" charset="0"/>
              </a:rPr>
              <a:t>Mémoriser et reproduire à l’identique un motif avec des solides géométriques.</a:t>
            </a:r>
          </a:p>
          <a:p>
            <a:r>
              <a:rPr lang="fr-FR" sz="1000" dirty="0">
                <a:solidFill>
                  <a:srgbClr val="141413"/>
                </a:solidFill>
                <a:effectLst/>
                <a:latin typeface="Calibri" panose="020F0502020204030204" pitchFamily="34" charset="0"/>
                <a:cs typeface="Calibri" panose="020F0502020204030204" pitchFamily="34" charset="0"/>
              </a:rPr>
              <a:t>Mémoriser et reproduire à l’identique un motif avec des jetons.</a:t>
            </a:r>
          </a:p>
          <a:p>
            <a:endParaRPr lang="fr-FR" dirty="0"/>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17</a:t>
            </a:fld>
            <a:endParaRPr lang="fr-FR"/>
          </a:p>
        </p:txBody>
      </p:sp>
    </p:spTree>
    <p:extLst>
      <p:ext uri="{BB962C8B-B14F-4D97-AF65-F5344CB8AC3E}">
        <p14:creationId xmlns:p14="http://schemas.microsoft.com/office/powerpoint/2010/main" val="1536278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18</a:t>
            </a:fld>
            <a:endParaRPr lang="fr-FR"/>
          </a:p>
        </p:txBody>
      </p:sp>
    </p:spTree>
    <p:extLst>
      <p:ext uri="{BB962C8B-B14F-4D97-AF65-F5344CB8AC3E}">
        <p14:creationId xmlns:p14="http://schemas.microsoft.com/office/powerpoint/2010/main" val="1868043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19</a:t>
            </a:fld>
            <a:endParaRPr lang="fr-FR"/>
          </a:p>
        </p:txBody>
      </p:sp>
    </p:spTree>
    <p:extLst>
      <p:ext uri="{BB962C8B-B14F-4D97-AF65-F5344CB8AC3E}">
        <p14:creationId xmlns:p14="http://schemas.microsoft.com/office/powerpoint/2010/main" val="218316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2</a:t>
            </a:fld>
            <a:endParaRPr lang="fr-FR"/>
          </a:p>
        </p:txBody>
      </p:sp>
    </p:spTree>
    <p:extLst>
      <p:ext uri="{BB962C8B-B14F-4D97-AF65-F5344CB8AC3E}">
        <p14:creationId xmlns:p14="http://schemas.microsoft.com/office/powerpoint/2010/main" val="3654871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21</a:t>
            </a:fld>
            <a:endParaRPr lang="fr-FR"/>
          </a:p>
        </p:txBody>
      </p:sp>
    </p:spTree>
    <p:extLst>
      <p:ext uri="{BB962C8B-B14F-4D97-AF65-F5344CB8AC3E}">
        <p14:creationId xmlns:p14="http://schemas.microsoft.com/office/powerpoint/2010/main" val="3571227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22</a:t>
            </a:fld>
            <a:endParaRPr lang="fr-FR"/>
          </a:p>
        </p:txBody>
      </p:sp>
    </p:spTree>
    <p:extLst>
      <p:ext uri="{BB962C8B-B14F-4D97-AF65-F5344CB8AC3E}">
        <p14:creationId xmlns:p14="http://schemas.microsoft.com/office/powerpoint/2010/main" val="3637907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25" y="630238"/>
            <a:ext cx="5486400" cy="3086100"/>
          </a:xfrm>
        </p:spPr>
      </p:sp>
      <p:sp>
        <p:nvSpPr>
          <p:cNvPr id="3" name="Espace réservé des notes 2"/>
          <p:cNvSpPr>
            <a:spLocks noGrp="1"/>
          </p:cNvSpPr>
          <p:nvPr>
            <p:ph type="body" idx="1"/>
          </p:nvPr>
        </p:nvSpPr>
        <p:spPr>
          <a:xfrm>
            <a:off x="561861" y="3827672"/>
            <a:ext cx="5883006" cy="4686089"/>
          </a:xfrm>
        </p:spPr>
        <p:txBody>
          <a:bodyPr/>
          <a:lstStyle/>
          <a:p>
            <a:pPr>
              <a:buNone/>
            </a:pPr>
            <a:r>
              <a:rPr lang="fr-FR" sz="900" dirty="0">
                <a:solidFill>
                  <a:srgbClr val="1E2166"/>
                </a:solidFill>
                <a:effectLst/>
                <a:latin typeface="Calibri" panose="020F0502020204030204" pitchFamily="34" charset="0"/>
                <a:cs typeface="Calibri" panose="020F0502020204030204" pitchFamily="34" charset="0"/>
              </a:rPr>
              <a:t>Démarche d’enseignement</a:t>
            </a:r>
          </a:p>
          <a:p>
            <a:pPr>
              <a:buNone/>
            </a:pPr>
            <a:r>
              <a:rPr lang="fr-FR" sz="900" dirty="0">
                <a:solidFill>
                  <a:srgbClr val="141413"/>
                </a:solidFill>
                <a:effectLst/>
                <a:latin typeface="Calibri" panose="020F0502020204030204" pitchFamily="34" charset="0"/>
                <a:cs typeface="Calibri" panose="020F0502020204030204" pitchFamily="34" charset="0"/>
              </a:rPr>
              <a:t>En classe, les apprentissages mathématiques sont convoqués de manière claire et structurée, à travers des situations concrètes et proches du vécu de l’enfant dont les objectifs ont été clairement identifiés par le professeur. L’enseignement est différencié et régulé par l’observation et l’évaluation des acquis des élèves. Les élèves sont sollicités pour verbaliser les procédures qu’ils engagent dans les activités pour dépasser le simple fait de jouer.</a:t>
            </a:r>
          </a:p>
          <a:p>
            <a:pPr>
              <a:buNone/>
            </a:pPr>
            <a:r>
              <a:rPr lang="fr-FR" sz="900" u="sng" dirty="0">
                <a:solidFill>
                  <a:srgbClr val="141413"/>
                </a:solidFill>
                <a:effectLst/>
                <a:latin typeface="Calibri" panose="020F0502020204030204" pitchFamily="34" charset="0"/>
                <a:cs typeface="Calibri" panose="020F0502020204030204" pitchFamily="34" charset="0"/>
              </a:rPr>
              <a:t>Prérequis pour cette situation</a:t>
            </a:r>
          </a:p>
          <a:p>
            <a:pPr>
              <a:buNone/>
            </a:pPr>
            <a:r>
              <a:rPr lang="fr-FR" sz="900" dirty="0">
                <a:solidFill>
                  <a:srgbClr val="141413"/>
                </a:solidFill>
                <a:effectLst/>
                <a:latin typeface="Calibri" panose="020F0502020204030204" pitchFamily="34" charset="0"/>
                <a:cs typeface="Calibri" panose="020F0502020204030204" pitchFamily="34" charset="0"/>
              </a:rPr>
              <a:t>Connaitre la procédure de correspondance terme à terme pour des quantités inférieures ou égales à trois.</a:t>
            </a:r>
          </a:p>
          <a:p>
            <a:pPr>
              <a:buNone/>
            </a:pPr>
            <a:r>
              <a:rPr lang="fr-FR" sz="900" dirty="0">
                <a:solidFill>
                  <a:srgbClr val="141413"/>
                </a:solidFill>
                <a:effectLst/>
                <a:latin typeface="Calibri" panose="020F0502020204030204" pitchFamily="34" charset="0"/>
                <a:cs typeface="Calibri" panose="020F0502020204030204" pitchFamily="34" charset="0"/>
              </a:rPr>
              <a:t>Comprendre qu’une quantité d’objets ne dépend ni de la nature de ces objets ni de leur organisation spatiale.</a:t>
            </a:r>
          </a:p>
          <a:p>
            <a:pPr>
              <a:buNone/>
            </a:pPr>
            <a:r>
              <a:rPr lang="fr-FR" sz="900" dirty="0">
                <a:solidFill>
                  <a:srgbClr val="141413"/>
                </a:solidFill>
                <a:effectLst/>
                <a:latin typeface="Calibri" panose="020F0502020204030204" pitchFamily="34" charset="0"/>
                <a:cs typeface="Calibri" panose="020F0502020204030204" pitchFamily="34" charset="0"/>
              </a:rPr>
              <a:t>Savoir constituer une collection de deux objets et percevoir globalement une quantité de deux objets.</a:t>
            </a:r>
          </a:p>
          <a:p>
            <a:pPr>
              <a:buNone/>
            </a:pPr>
            <a:r>
              <a:rPr lang="fr-FR" sz="900" dirty="0">
                <a:solidFill>
                  <a:srgbClr val="141413"/>
                </a:solidFill>
                <a:effectLst/>
                <a:latin typeface="Calibri" panose="020F0502020204030204" pitchFamily="34" charset="0"/>
                <a:cs typeface="Calibri" panose="020F0502020204030204" pitchFamily="34" charset="0"/>
              </a:rPr>
              <a:t>Utiliser ses doigts ou le nom d’un nombre pour indiquer le cardinal d’une collection inférieure ou égale à deux.</a:t>
            </a:r>
          </a:p>
          <a:p>
            <a:pPr>
              <a:buNone/>
            </a:pPr>
            <a:r>
              <a:rPr lang="fr-FR" sz="900" dirty="0">
                <a:solidFill>
                  <a:srgbClr val="141413"/>
                </a:solidFill>
                <a:effectLst/>
                <a:latin typeface="Calibri" panose="020F0502020204030204" pitchFamily="34" charset="0"/>
                <a:cs typeface="Calibri" panose="020F0502020204030204" pitchFamily="34" charset="0"/>
              </a:rPr>
              <a:t>Avoir mémorisé des compositions : « un et un, cela fait deux » et la décomposition : « deux, c’est un et un ».</a:t>
            </a:r>
          </a:p>
          <a:p>
            <a:pPr>
              <a:buNone/>
            </a:pPr>
            <a:r>
              <a:rPr lang="fr-FR" sz="900" u="sng" dirty="0">
                <a:solidFill>
                  <a:srgbClr val="141413"/>
                </a:solidFill>
                <a:effectLst/>
                <a:latin typeface="Calibri" panose="020F0502020204030204" pitchFamily="34" charset="0"/>
                <a:cs typeface="Calibri" panose="020F0502020204030204" pitchFamily="34" charset="0"/>
              </a:rPr>
              <a:t>Situation de référence</a:t>
            </a:r>
          </a:p>
          <a:p>
            <a:pPr>
              <a:buNone/>
            </a:pPr>
            <a:r>
              <a:rPr lang="fr-FR" sz="900" dirty="0">
                <a:solidFill>
                  <a:srgbClr val="141413"/>
                </a:solidFill>
                <a:effectLst/>
                <a:latin typeface="Calibri" panose="020F0502020204030204" pitchFamily="34" charset="0"/>
                <a:cs typeface="Calibri" panose="020F0502020204030204" pitchFamily="34" charset="0"/>
              </a:rPr>
              <a:t>Trois poupées sont attablées.</a:t>
            </a:r>
          </a:p>
          <a:p>
            <a:pPr>
              <a:buNone/>
            </a:pPr>
            <a:r>
              <a:rPr lang="fr-FR" sz="900" dirty="0">
                <a:solidFill>
                  <a:srgbClr val="1E2166"/>
                </a:solidFill>
                <a:effectLst/>
                <a:latin typeface="Calibri" panose="020F0502020204030204" pitchFamily="34" charset="0"/>
                <a:cs typeface="Calibri" panose="020F0502020204030204" pitchFamily="34" charset="0"/>
              </a:rPr>
              <a:t>1. </a:t>
            </a:r>
            <a:r>
              <a:rPr lang="fr-FR" sz="900" dirty="0">
                <a:solidFill>
                  <a:srgbClr val="141413"/>
                </a:solidFill>
                <a:effectLst/>
                <a:latin typeface="Calibri" panose="020F0502020204030204" pitchFamily="34" charset="0"/>
                <a:cs typeface="Calibri" panose="020F0502020204030204" pitchFamily="34" charset="0"/>
              </a:rPr>
              <a:t>Aller chercher juste ce qu’il faut de pommes* pour que chaque poupée en ait une dans son assiette.</a:t>
            </a:r>
          </a:p>
          <a:p>
            <a:pPr>
              <a:buNone/>
            </a:pPr>
            <a:r>
              <a:rPr lang="fr-FR" sz="900" dirty="0">
                <a:solidFill>
                  <a:srgbClr val="1E2166"/>
                </a:solidFill>
                <a:effectLst/>
                <a:latin typeface="Calibri" panose="020F0502020204030204" pitchFamily="34" charset="0"/>
                <a:cs typeface="Calibri" panose="020F0502020204030204" pitchFamily="34" charset="0"/>
              </a:rPr>
              <a:t>2. </a:t>
            </a:r>
            <a:r>
              <a:rPr lang="fr-FR" sz="900" dirty="0">
                <a:solidFill>
                  <a:srgbClr val="141413"/>
                </a:solidFill>
                <a:effectLst/>
                <a:latin typeface="Calibri" panose="020F0502020204030204" pitchFamily="34" charset="0"/>
                <a:cs typeface="Calibri" panose="020F0502020204030204" pitchFamily="34" charset="0"/>
              </a:rPr>
              <a:t>Aller chercher juste ce qu’il faut de verres pour que chaque poupée en ait un.</a:t>
            </a:r>
          </a:p>
          <a:p>
            <a:pPr>
              <a:buNone/>
            </a:pPr>
            <a:r>
              <a:rPr lang="fr-FR" sz="900" dirty="0">
                <a:solidFill>
                  <a:srgbClr val="141413"/>
                </a:solidFill>
                <a:effectLst/>
                <a:latin typeface="Calibri" panose="020F0502020204030204" pitchFamily="34" charset="0"/>
                <a:cs typeface="Calibri" panose="020F0502020204030204" pitchFamily="34" charset="0"/>
              </a:rPr>
              <a:t>Et ainsi de suite. * peut être remplacé par un autre aliment en nombre suffisant pour chaque poupée</a:t>
            </a:r>
          </a:p>
          <a:p>
            <a:pPr>
              <a:buNone/>
            </a:pPr>
            <a:r>
              <a:rPr lang="fr-FR" sz="900" u="sng" dirty="0">
                <a:solidFill>
                  <a:srgbClr val="141413"/>
                </a:solidFill>
                <a:effectLst/>
                <a:latin typeface="Calibri" panose="020F0502020204030204" pitchFamily="34" charset="0"/>
                <a:cs typeface="Calibri" panose="020F0502020204030204" pitchFamily="34" charset="0"/>
              </a:rPr>
              <a:t>Variables didactiques</a:t>
            </a:r>
          </a:p>
          <a:p>
            <a:pPr>
              <a:buNone/>
            </a:pPr>
            <a:r>
              <a:rPr lang="fr-FR" sz="900" dirty="0">
                <a:solidFill>
                  <a:srgbClr val="141413"/>
                </a:solidFill>
                <a:effectLst/>
                <a:latin typeface="Calibri" panose="020F0502020204030204" pitchFamily="34" charset="0"/>
                <a:cs typeface="Calibri" panose="020F0502020204030204" pitchFamily="34" charset="0"/>
              </a:rPr>
              <a:t>Collections visibles ou invisibles.</a:t>
            </a:r>
          </a:p>
          <a:p>
            <a:pPr>
              <a:buNone/>
            </a:pPr>
            <a:r>
              <a:rPr lang="fr-FR" sz="900" dirty="0">
                <a:solidFill>
                  <a:srgbClr val="141413"/>
                </a:solidFill>
                <a:effectLst/>
                <a:latin typeface="Calibri" panose="020F0502020204030204" pitchFamily="34" charset="0"/>
                <a:cs typeface="Calibri" panose="020F0502020204030204" pitchFamily="34" charset="0"/>
              </a:rPr>
              <a:t>Collections proches ou éloignées.</a:t>
            </a:r>
          </a:p>
          <a:p>
            <a:pPr>
              <a:buNone/>
            </a:pPr>
            <a:r>
              <a:rPr lang="fr-FR" sz="900" dirty="0">
                <a:solidFill>
                  <a:srgbClr val="141413"/>
                </a:solidFill>
                <a:effectLst/>
                <a:latin typeface="Calibri" panose="020F0502020204030204" pitchFamily="34" charset="0"/>
                <a:cs typeface="Calibri" panose="020F0502020204030204" pitchFamily="34" charset="0"/>
              </a:rPr>
              <a:t>Disposition, orientation, nature des éléments de la collection.</a:t>
            </a:r>
          </a:p>
          <a:p>
            <a:pPr>
              <a:buNone/>
            </a:pPr>
            <a:r>
              <a:rPr lang="fr-FR" sz="900" dirty="0">
                <a:solidFill>
                  <a:srgbClr val="141413"/>
                </a:solidFill>
                <a:effectLst/>
                <a:latin typeface="Calibri" panose="020F0502020204030204" pitchFamily="34" charset="0"/>
                <a:cs typeface="Calibri" panose="020F0502020204030204" pitchFamily="34" charset="0"/>
              </a:rPr>
              <a:t>Collections manipulables, fixes ou représentées.</a:t>
            </a:r>
          </a:p>
          <a:p>
            <a:r>
              <a:rPr lang="fr-FR" sz="900" dirty="0">
                <a:solidFill>
                  <a:srgbClr val="141413"/>
                </a:solidFill>
                <a:effectLst/>
                <a:latin typeface="Calibri" panose="020F0502020204030204" pitchFamily="34" charset="0"/>
                <a:cs typeface="Calibri" panose="020F0502020204030204" pitchFamily="34" charset="0"/>
              </a:rPr>
              <a:t>Quantités en jeu : nombre de poupées.</a:t>
            </a:r>
          </a:p>
          <a:p>
            <a:pPr>
              <a:buNone/>
            </a:pPr>
            <a:r>
              <a:rPr lang="fr-FR" sz="900" u="sng" dirty="0">
                <a:solidFill>
                  <a:srgbClr val="141413"/>
                </a:solidFill>
                <a:effectLst/>
                <a:latin typeface="Calibri" panose="020F0502020204030204" pitchFamily="34" charset="0"/>
                <a:cs typeface="Calibri" panose="020F0502020204030204" pitchFamily="34" charset="0"/>
              </a:rPr>
              <a:t>Procédures possibles pour les élèves </a:t>
            </a:r>
            <a:r>
              <a:rPr lang="fr-FR" sz="900" dirty="0">
                <a:solidFill>
                  <a:srgbClr val="141413"/>
                </a:solidFill>
                <a:effectLst/>
                <a:latin typeface="Calibri" panose="020F0502020204030204" pitchFamily="34" charset="0"/>
                <a:cs typeface="Calibri" panose="020F0502020204030204" pitchFamily="34" charset="0"/>
              </a:rPr>
              <a:t>(pouvant servir de base pour la grille d’observation)</a:t>
            </a:r>
            <a:endParaRPr lang="fr-FR" sz="900" dirty="0">
              <a:solidFill>
                <a:srgbClr val="1E2166"/>
              </a:solidFill>
              <a:effectLst/>
              <a:latin typeface="Calibri" panose="020F0502020204030204" pitchFamily="34" charset="0"/>
              <a:cs typeface="Calibri" panose="020F0502020204030204" pitchFamily="34" charset="0"/>
            </a:endParaRPr>
          </a:p>
          <a:p>
            <a:pPr>
              <a:buNone/>
            </a:pPr>
            <a:r>
              <a:rPr lang="fr-FR" sz="900" dirty="0">
                <a:solidFill>
                  <a:srgbClr val="141413"/>
                </a:solidFill>
                <a:effectLst/>
                <a:latin typeface="Calibri" panose="020F0502020204030204" pitchFamily="34" charset="0"/>
                <a:cs typeface="Calibri" panose="020F0502020204030204" pitchFamily="34" charset="0"/>
              </a:rPr>
              <a:t>Reconnaissance visuelle immédiate (subitizing) pour des quantités inférieures ou égales à 3 ou 4.</a:t>
            </a:r>
          </a:p>
          <a:p>
            <a:pPr>
              <a:buNone/>
            </a:pPr>
            <a:r>
              <a:rPr lang="fr-FR" sz="900" dirty="0">
                <a:solidFill>
                  <a:srgbClr val="141413"/>
                </a:solidFill>
                <a:effectLst/>
                <a:latin typeface="Calibri" panose="020F0502020204030204" pitchFamily="34" charset="0"/>
                <a:cs typeface="Calibri" panose="020F0502020204030204" pitchFamily="34" charset="0"/>
              </a:rPr>
              <a:t>Correspondance terme à terme.</a:t>
            </a:r>
          </a:p>
          <a:p>
            <a:pPr>
              <a:buNone/>
            </a:pPr>
            <a:r>
              <a:rPr lang="fr-FR" sz="900" dirty="0">
                <a:solidFill>
                  <a:srgbClr val="141413"/>
                </a:solidFill>
                <a:effectLst/>
                <a:latin typeface="Calibri" panose="020F0502020204030204" pitchFamily="34" charset="0"/>
                <a:cs typeface="Calibri" panose="020F0502020204030204" pitchFamily="34" charset="0"/>
              </a:rPr>
              <a:t>Comptage de un en un.</a:t>
            </a:r>
          </a:p>
          <a:p>
            <a:pPr>
              <a:buNone/>
            </a:pPr>
            <a:r>
              <a:rPr lang="fr-FR" sz="900" dirty="0">
                <a:solidFill>
                  <a:srgbClr val="141413"/>
                </a:solidFill>
                <a:effectLst/>
                <a:latin typeface="Calibri" panose="020F0502020204030204" pitchFamily="34" charset="0"/>
                <a:cs typeface="Calibri" panose="020F0502020204030204" pitchFamily="34" charset="0"/>
              </a:rPr>
              <a:t>Utilisation des décompositions mémorisées.</a:t>
            </a:r>
          </a:p>
          <a:p>
            <a:pPr>
              <a:buNone/>
            </a:pPr>
            <a:r>
              <a:rPr lang="fr-FR" sz="900" dirty="0">
                <a:solidFill>
                  <a:srgbClr val="141413"/>
                </a:solidFill>
                <a:effectLst/>
                <a:latin typeface="Calibri" panose="020F0502020204030204" pitchFamily="34" charset="0"/>
                <a:cs typeface="Calibri" panose="020F0502020204030204" pitchFamily="34" charset="0"/>
              </a:rPr>
              <a:t>Observation et évaluation</a:t>
            </a:r>
          </a:p>
          <a:p>
            <a:pPr>
              <a:buNone/>
            </a:pPr>
            <a:r>
              <a:rPr lang="fr-FR" sz="900" dirty="0">
                <a:solidFill>
                  <a:srgbClr val="141413"/>
                </a:solidFill>
                <a:effectLst/>
                <a:latin typeface="Calibri" panose="020F0502020204030204" pitchFamily="34" charset="0"/>
                <a:cs typeface="Calibri" panose="020F0502020204030204" pitchFamily="34" charset="0"/>
              </a:rPr>
              <a:t>Le professeur élabore une grille d’observation lui permettant de suivre les progrès de ses élèves.</a:t>
            </a:r>
          </a:p>
          <a:p>
            <a:pPr>
              <a:buNone/>
            </a:pPr>
            <a:r>
              <a:rPr lang="fr-FR" sz="900" dirty="0">
                <a:solidFill>
                  <a:srgbClr val="141413"/>
                </a:solidFill>
                <a:effectLst/>
                <a:latin typeface="Calibri" panose="020F0502020204030204" pitchFamily="34" charset="0"/>
                <a:cs typeface="Calibri" panose="020F0502020204030204" pitchFamily="34" charset="0"/>
              </a:rPr>
              <a:t>En fonction de ces points d’appui pour observer, l’enseignant adaptera les activités et les tâches proposées.</a:t>
            </a:r>
          </a:p>
          <a:p>
            <a:pPr>
              <a:buNone/>
            </a:pPr>
            <a:r>
              <a:rPr lang="fr-FR" sz="900" dirty="0">
                <a:solidFill>
                  <a:srgbClr val="141413"/>
                </a:solidFill>
                <a:effectLst/>
                <a:latin typeface="Calibri" panose="020F0502020204030204" pitchFamily="34" charset="0"/>
                <a:cs typeface="Calibri" panose="020F0502020204030204" pitchFamily="34" charset="0"/>
              </a:rPr>
              <a:t>La grille d’observation permettra d’évaluer si l’élève :</a:t>
            </a:r>
            <a:endParaRPr lang="fr-FR" sz="900" dirty="0">
              <a:solidFill>
                <a:srgbClr val="1E2166"/>
              </a:solidFill>
              <a:effectLst/>
              <a:latin typeface="Calibri" panose="020F0502020204030204" pitchFamily="34" charset="0"/>
              <a:cs typeface="Calibri" panose="020F0502020204030204" pitchFamily="34" charset="0"/>
            </a:endParaRPr>
          </a:p>
          <a:p>
            <a:pPr>
              <a:buNone/>
            </a:pPr>
            <a:r>
              <a:rPr lang="fr-FR" sz="900" dirty="0">
                <a:solidFill>
                  <a:srgbClr val="141413"/>
                </a:solidFill>
                <a:effectLst/>
                <a:latin typeface="Calibri" panose="020F0502020204030204" pitchFamily="34" charset="0"/>
                <a:cs typeface="Calibri" panose="020F0502020204030204" pitchFamily="34" charset="0"/>
              </a:rPr>
              <a:t>associe une quantité, le nom d’un nombre et une écriture chiffrée jusqu’à 3 voire 4 ;</a:t>
            </a:r>
            <a:endParaRPr lang="fr-FR" sz="900" dirty="0">
              <a:solidFill>
                <a:srgbClr val="1E2166"/>
              </a:solidFill>
              <a:effectLst/>
              <a:latin typeface="Calibri" panose="020F0502020204030204" pitchFamily="34" charset="0"/>
              <a:cs typeface="Calibri" panose="020F0502020204030204" pitchFamily="34" charset="0"/>
            </a:endParaRPr>
          </a:p>
          <a:p>
            <a:r>
              <a:rPr lang="fr-FR" sz="900" dirty="0">
                <a:solidFill>
                  <a:srgbClr val="141413"/>
                </a:solidFill>
                <a:effectLst/>
                <a:latin typeface="Calibri" panose="020F0502020204030204" pitchFamily="34" charset="0"/>
                <a:cs typeface="Calibri" panose="020F0502020204030204" pitchFamily="34" charset="0"/>
              </a:rPr>
              <a:t>connait la comptine numérique de un à quatre.</a:t>
            </a:r>
          </a:p>
          <a:p>
            <a:endParaRPr lang="fr-FR" sz="1000" dirty="0">
              <a:solidFill>
                <a:srgbClr val="141413"/>
              </a:solidFill>
              <a:effectLst/>
              <a:latin typeface="Calibri" panose="020F0502020204030204" pitchFamily="34"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23</a:t>
            </a:fld>
            <a:endParaRPr lang="fr-FR"/>
          </a:p>
        </p:txBody>
      </p:sp>
    </p:spTree>
    <p:extLst>
      <p:ext uri="{BB962C8B-B14F-4D97-AF65-F5344CB8AC3E}">
        <p14:creationId xmlns:p14="http://schemas.microsoft.com/office/powerpoint/2010/main" val="2814593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000" dirty="0">
                <a:solidFill>
                  <a:srgbClr val="141413"/>
                </a:solidFill>
                <a:effectLst/>
                <a:latin typeface="Calibri" panose="020F0502020204030204" pitchFamily="34" charset="0"/>
                <a:cs typeface="Calibri" panose="020F0502020204030204" pitchFamily="34" charset="0"/>
              </a:rPr>
              <a:t>Période Au plus tard en période quatre.</a:t>
            </a:r>
          </a:p>
          <a:p>
            <a:pPr>
              <a:buNone/>
            </a:pPr>
            <a:r>
              <a:rPr lang="fr-FR" sz="1000" dirty="0">
                <a:solidFill>
                  <a:srgbClr val="141413"/>
                </a:solidFill>
                <a:effectLst/>
                <a:latin typeface="Calibri" panose="020F0502020204030204" pitchFamily="34" charset="0"/>
                <a:cs typeface="Calibri" panose="020F0502020204030204" pitchFamily="34" charset="0"/>
              </a:rPr>
              <a:t>Objectif mathématique</a:t>
            </a:r>
          </a:p>
          <a:p>
            <a:pPr>
              <a:buNone/>
            </a:pPr>
            <a:r>
              <a:rPr lang="fr-FR" sz="1000" dirty="0">
                <a:solidFill>
                  <a:srgbClr val="141413"/>
                </a:solidFill>
                <a:effectLst/>
                <a:latin typeface="Calibri" panose="020F0502020204030204" pitchFamily="34" charset="0"/>
                <a:cs typeface="Calibri" panose="020F0502020204030204" pitchFamily="34" charset="0"/>
              </a:rPr>
              <a:t>Réaliser une collection d’objets (trois voire quatre) contenant la même quantité d’objets qu’une</a:t>
            </a:r>
          </a:p>
          <a:p>
            <a:pPr>
              <a:buNone/>
            </a:pPr>
            <a:r>
              <a:rPr lang="fr-FR" sz="1000" dirty="0">
                <a:solidFill>
                  <a:srgbClr val="141413"/>
                </a:solidFill>
                <a:effectLst/>
                <a:latin typeface="Calibri" panose="020F0502020204030204" pitchFamily="34" charset="0"/>
                <a:cs typeface="Calibri" panose="020F0502020204030204" pitchFamily="34" charset="0"/>
              </a:rPr>
              <a:t>collection donnée.</a:t>
            </a:r>
          </a:p>
          <a:p>
            <a:pPr>
              <a:buNone/>
            </a:pPr>
            <a:r>
              <a:rPr lang="fr-FR" sz="1000" dirty="0">
                <a:solidFill>
                  <a:srgbClr val="141413"/>
                </a:solidFill>
                <a:effectLst/>
                <a:latin typeface="Calibri" panose="020F0502020204030204" pitchFamily="34" charset="0"/>
                <a:cs typeface="Calibri" panose="020F0502020204030204" pitchFamily="34" charset="0"/>
              </a:rPr>
              <a:t>Objectif langagier</a:t>
            </a:r>
          </a:p>
          <a:p>
            <a:pPr>
              <a:buNone/>
            </a:pPr>
            <a:r>
              <a:rPr lang="fr-FR" sz="1000" dirty="0">
                <a:solidFill>
                  <a:srgbClr val="141413"/>
                </a:solidFill>
                <a:effectLst/>
                <a:latin typeface="Calibri" panose="020F0502020204030204" pitchFamily="34" charset="0"/>
                <a:cs typeface="Calibri" panose="020F0502020204030204" pitchFamily="34" charset="0"/>
              </a:rPr>
              <a:t>S’approprier le vocabulaire lié au contexte du problème (des poupées, des assiettes, des verres,</a:t>
            </a:r>
          </a:p>
          <a:p>
            <a:pPr>
              <a:buNone/>
            </a:pPr>
            <a:r>
              <a:rPr lang="fr-FR" sz="1000" dirty="0">
                <a:solidFill>
                  <a:srgbClr val="141413"/>
                </a:solidFill>
                <a:effectLst/>
                <a:latin typeface="Calibri" panose="020F0502020204030204" pitchFamily="34" charset="0"/>
                <a:cs typeface="Calibri" panose="020F0502020204030204" pitchFamily="34" charset="0"/>
              </a:rPr>
              <a:t>dans, chaque, mettre, aller chercher, rapporter, prendre).</a:t>
            </a:r>
          </a:p>
          <a:p>
            <a:pPr>
              <a:buNone/>
            </a:pPr>
            <a:r>
              <a:rPr lang="fr-FR" sz="1000" dirty="0">
                <a:solidFill>
                  <a:srgbClr val="141413"/>
                </a:solidFill>
                <a:effectLst/>
                <a:latin typeface="Calibri" panose="020F0502020204030204" pitchFamily="34" charset="0"/>
                <a:cs typeface="Calibri" panose="020F0502020204030204" pitchFamily="34" charset="0"/>
              </a:rPr>
              <a:t>Verbaliser ses actions et enrichit sa syntaxe « Je vais chercher ».</a:t>
            </a:r>
          </a:p>
          <a:p>
            <a:pPr>
              <a:buNone/>
            </a:pPr>
            <a:r>
              <a:rPr lang="fr-FR" sz="1000" dirty="0">
                <a:solidFill>
                  <a:srgbClr val="141413"/>
                </a:solidFill>
                <a:effectLst/>
                <a:latin typeface="Calibri" panose="020F0502020204030204" pitchFamily="34" charset="0"/>
                <a:cs typeface="Calibri" panose="020F0502020204030204" pitchFamily="34" charset="0"/>
              </a:rPr>
              <a:t>Matériel</a:t>
            </a:r>
          </a:p>
          <a:p>
            <a:pPr>
              <a:buNone/>
            </a:pPr>
            <a:r>
              <a:rPr lang="fr-FR" sz="1000" dirty="0">
                <a:solidFill>
                  <a:srgbClr val="141413"/>
                </a:solidFill>
                <a:effectLst/>
                <a:latin typeface="Calibri" panose="020F0502020204030204" pitchFamily="34" charset="0"/>
                <a:cs typeface="Calibri" panose="020F0502020204030204" pitchFamily="34" charset="0"/>
              </a:rPr>
              <a:t>Poupées, assiettes, une boite éloignée contenant des pommes, une barquette.</a:t>
            </a:r>
          </a:p>
          <a:p>
            <a:pPr>
              <a:buNone/>
            </a:pPr>
            <a:r>
              <a:rPr lang="fr-FR" sz="1000" dirty="0">
                <a:solidFill>
                  <a:srgbClr val="141413"/>
                </a:solidFill>
                <a:effectLst/>
                <a:latin typeface="Calibri" panose="020F0502020204030204" pitchFamily="34" charset="0"/>
                <a:cs typeface="Calibri" panose="020F0502020204030204" pitchFamily="34" charset="0"/>
              </a:rPr>
              <a:t>Lieu</a:t>
            </a:r>
          </a:p>
          <a:p>
            <a:r>
              <a:rPr lang="fr-FR" sz="1000" dirty="0">
                <a:solidFill>
                  <a:srgbClr val="141413"/>
                </a:solidFill>
                <a:effectLst/>
                <a:latin typeface="Calibri" panose="020F0502020204030204" pitchFamily="34" charset="0"/>
                <a:cs typeface="Calibri" panose="020F0502020204030204" pitchFamily="34" charset="0"/>
              </a:rPr>
              <a:t>Le coin repas.</a:t>
            </a:r>
          </a:p>
          <a:p>
            <a:endParaRPr lang="fr-FR" dirty="0"/>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24</a:t>
            </a:fld>
            <a:endParaRPr lang="fr-FR"/>
          </a:p>
        </p:txBody>
      </p:sp>
    </p:spTree>
    <p:extLst>
      <p:ext uri="{BB962C8B-B14F-4D97-AF65-F5344CB8AC3E}">
        <p14:creationId xmlns:p14="http://schemas.microsoft.com/office/powerpoint/2010/main" val="2125536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C499E-14BD-16F2-DE6C-E6FCEBFD882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11905F6-E260-1442-7BE4-70574F5D5ECA}"/>
              </a:ext>
            </a:extLst>
          </p:cNvPr>
          <p:cNvSpPr>
            <a:spLocks noGrp="1" noRot="1" noChangeAspect="1"/>
          </p:cNvSpPr>
          <p:nvPr>
            <p:ph type="sldImg"/>
          </p:nvPr>
        </p:nvSpPr>
        <p:spPr>
          <a:xfrm>
            <a:off x="682625" y="630238"/>
            <a:ext cx="5486400" cy="3086100"/>
          </a:xfrm>
        </p:spPr>
      </p:sp>
      <p:sp>
        <p:nvSpPr>
          <p:cNvPr id="3" name="Espace réservé des notes 2">
            <a:extLst>
              <a:ext uri="{FF2B5EF4-FFF2-40B4-BE49-F238E27FC236}">
                <a16:creationId xmlns:a16="http://schemas.microsoft.com/office/drawing/2014/main" id="{4361D607-E00C-B87D-8297-4D8FA53E3085}"/>
              </a:ext>
            </a:extLst>
          </p:cNvPr>
          <p:cNvSpPr>
            <a:spLocks noGrp="1"/>
          </p:cNvSpPr>
          <p:nvPr>
            <p:ph type="body" idx="1"/>
          </p:nvPr>
        </p:nvSpPr>
        <p:spPr>
          <a:xfrm>
            <a:off x="561861" y="3827672"/>
            <a:ext cx="5883006" cy="4686089"/>
          </a:xfrm>
        </p:spPr>
        <p:txBody>
          <a:bodyPr/>
          <a:lstStyle/>
          <a:p>
            <a:pPr>
              <a:buNone/>
            </a:pPr>
            <a:r>
              <a:rPr lang="fr-FR" sz="900" dirty="0">
                <a:solidFill>
                  <a:srgbClr val="141413"/>
                </a:solidFill>
                <a:effectLst/>
                <a:latin typeface="Calibri" panose="020F0502020204030204" pitchFamily="34" charset="0"/>
                <a:cs typeface="Calibri" panose="020F0502020204030204" pitchFamily="34" charset="0"/>
              </a:rPr>
              <a:t>Objectif Réaliser une collection d’objets (trois voire quatre) contenant la même quantité d’objets qu’une collection donnée.</a:t>
            </a:r>
          </a:p>
          <a:p>
            <a:pPr>
              <a:buNone/>
            </a:pPr>
            <a:r>
              <a:rPr lang="fr-FR" sz="900" dirty="0">
                <a:solidFill>
                  <a:srgbClr val="141413"/>
                </a:solidFill>
                <a:effectLst/>
                <a:latin typeface="Calibri" panose="020F0502020204030204" pitchFamily="34" charset="0"/>
                <a:cs typeface="Calibri" panose="020F0502020204030204" pitchFamily="34" charset="0"/>
              </a:rPr>
              <a:t>Modalités Demi-groupe ou groupe de 4 à 6 élèves.</a:t>
            </a:r>
          </a:p>
          <a:p>
            <a:pPr>
              <a:buNone/>
            </a:pPr>
            <a:r>
              <a:rPr lang="fr-FR" sz="900" dirty="0">
                <a:solidFill>
                  <a:srgbClr val="141413"/>
                </a:solidFill>
                <a:effectLst/>
                <a:latin typeface="Calibri" panose="020F0502020204030204" pitchFamily="34" charset="0"/>
                <a:cs typeface="Calibri" panose="020F0502020204030204" pitchFamily="34" charset="0"/>
              </a:rPr>
              <a:t>Matériel Poupées, assiettes, une boite éloignée contenant des pommes, une </a:t>
            </a:r>
            <a:r>
              <a:rPr lang="fr-FR" sz="900" dirty="0" err="1">
                <a:solidFill>
                  <a:srgbClr val="141413"/>
                </a:solidFill>
                <a:effectLst/>
                <a:latin typeface="Calibri" panose="020F0502020204030204" pitchFamily="34" charset="0"/>
                <a:cs typeface="Calibri" panose="020F0502020204030204" pitchFamily="34" charset="0"/>
              </a:rPr>
              <a:t>barquette.Lieu</a:t>
            </a:r>
            <a:r>
              <a:rPr lang="fr-FR" sz="900" dirty="0">
                <a:solidFill>
                  <a:srgbClr val="141413"/>
                </a:solidFill>
                <a:effectLst/>
                <a:latin typeface="Calibri" panose="020F0502020204030204" pitchFamily="34" charset="0"/>
                <a:cs typeface="Calibri" panose="020F0502020204030204" pitchFamily="34" charset="0"/>
              </a:rPr>
              <a:t> Le coin repas.</a:t>
            </a:r>
          </a:p>
          <a:p>
            <a:pPr>
              <a:buNone/>
            </a:pPr>
            <a:r>
              <a:rPr lang="fr-FR" sz="900" dirty="0">
                <a:solidFill>
                  <a:srgbClr val="141413"/>
                </a:solidFill>
                <a:effectLst/>
                <a:latin typeface="Calibri" panose="020F0502020204030204" pitchFamily="34" charset="0"/>
                <a:cs typeface="Calibri" panose="020F0502020204030204" pitchFamily="34" charset="0"/>
              </a:rPr>
              <a:t>Temps 1 – Définition des objectifs et mise en réussite</a:t>
            </a:r>
          </a:p>
          <a:p>
            <a:pPr>
              <a:buNone/>
            </a:pPr>
            <a:r>
              <a:rPr lang="fr-FR" sz="900" dirty="0">
                <a:solidFill>
                  <a:srgbClr val="1E2166"/>
                </a:solidFill>
                <a:effectLst/>
                <a:latin typeface="Calibri" panose="020F0502020204030204" pitchFamily="34" charset="0"/>
                <a:cs typeface="Calibri" panose="020F0502020204030204" pitchFamily="34" charset="0"/>
              </a:rPr>
              <a:t>Introduction de l’activité</a:t>
            </a:r>
          </a:p>
          <a:p>
            <a:pPr>
              <a:buNone/>
            </a:pP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montre le matériel et réactive la compréhension du jeu des poupées.</a:t>
            </a:r>
          </a:p>
          <a:p>
            <a:pPr>
              <a:buNone/>
            </a:pPr>
            <a:r>
              <a:rPr lang="fr-FR" sz="900" dirty="0">
                <a:solidFill>
                  <a:srgbClr val="141413"/>
                </a:solidFill>
                <a:effectLst/>
                <a:latin typeface="Calibri" panose="020F0502020204030204" pitchFamily="34" charset="0"/>
                <a:cs typeface="Calibri" panose="020F0502020204030204" pitchFamily="34" charset="0"/>
              </a:rPr>
              <a:t>« Vous vous rappelez du jeu des poupées. Que fallait-il réussir dans cette activité ? Chacun prend le temps de se rappeler ce qu’il fallait réaliser dans le jeu des poupées. »</a:t>
            </a:r>
          </a:p>
          <a:p>
            <a:pPr>
              <a:buNone/>
            </a:pPr>
            <a:r>
              <a:rPr lang="fr-FR" sz="900" dirty="0">
                <a:solidFill>
                  <a:srgbClr val="1E2166"/>
                </a:solidFill>
                <a:effectLst/>
                <a:latin typeface="Calibri" panose="020F0502020204030204" pitchFamily="34" charset="0"/>
                <a:cs typeface="Calibri" panose="020F0502020204030204" pitchFamily="34" charset="0"/>
              </a:rPr>
              <a:t>L’élève</a:t>
            </a:r>
            <a:r>
              <a:rPr lang="fr-FR" sz="900" dirty="0">
                <a:solidFill>
                  <a:srgbClr val="141413"/>
                </a:solidFill>
                <a:effectLst/>
                <a:latin typeface="Calibri" panose="020F0502020204030204" pitchFamily="34" charset="0"/>
                <a:cs typeface="Calibri" panose="020F0502020204030204" pitchFamily="34" charset="0"/>
              </a:rPr>
              <a:t> a une écoute attentive et répond aux sollicitations : « Il faut aller chercher des pommes «Il faut mettre une pomme dans l’assiette. ».</a:t>
            </a:r>
          </a:p>
          <a:p>
            <a:pPr>
              <a:buNone/>
            </a:pPr>
            <a:r>
              <a:rPr lang="fr-FR" sz="900" dirty="0">
                <a:solidFill>
                  <a:srgbClr val="1E2166"/>
                </a:solidFill>
                <a:effectLst/>
                <a:latin typeface="Calibri" panose="020F0502020204030204" pitchFamily="34" charset="0"/>
                <a:cs typeface="Calibri" panose="020F0502020204030204" pitchFamily="34" charset="0"/>
              </a:rPr>
              <a:t>Enseignement de la procédure</a:t>
            </a:r>
          </a:p>
          <a:p>
            <a:pPr>
              <a:buNone/>
            </a:pPr>
            <a:r>
              <a:rPr lang="fr-FR" sz="900" dirty="0">
                <a:solidFill>
                  <a:srgbClr val="1E2166"/>
                </a:solidFill>
                <a:effectLst/>
                <a:latin typeface="Calibri" panose="020F0502020204030204" pitchFamily="34" charset="0"/>
                <a:cs typeface="Calibri" panose="020F0502020204030204" pitchFamily="34" charset="0"/>
              </a:rPr>
              <a:t>Modalité :</a:t>
            </a:r>
            <a:r>
              <a:rPr lang="fr-FR" sz="900" dirty="0">
                <a:solidFill>
                  <a:srgbClr val="141413"/>
                </a:solidFill>
                <a:effectLst/>
                <a:latin typeface="Calibri" panose="020F0502020204030204" pitchFamily="34" charset="0"/>
                <a:cs typeface="Calibri" panose="020F0502020204030204" pitchFamily="34" charset="0"/>
              </a:rPr>
              <a:t> groupe de 4 à 6 élèves (les autres élèves sont répartis dans différentes tâches autonomes (entrainement par exemple) préparées et organisées par le professeur en lien avec des apprentissages.</a:t>
            </a:r>
          </a:p>
          <a:p>
            <a:pPr>
              <a:buNone/>
            </a:pPr>
            <a:r>
              <a:rPr lang="fr-FR" sz="900" dirty="0">
                <a:solidFill>
                  <a:srgbClr val="1E2166"/>
                </a:solidFill>
                <a:effectLst/>
                <a:latin typeface="Calibri" panose="020F0502020204030204" pitchFamily="34" charset="0"/>
                <a:cs typeface="Calibri" panose="020F0502020204030204" pitchFamily="34" charset="0"/>
              </a:rPr>
              <a:t>Matériel : </a:t>
            </a:r>
            <a:r>
              <a:rPr lang="fr-FR" sz="900" dirty="0">
                <a:solidFill>
                  <a:srgbClr val="141413"/>
                </a:solidFill>
                <a:effectLst/>
                <a:latin typeface="Calibri" panose="020F0502020204030204" pitchFamily="34" charset="0"/>
                <a:cs typeface="Calibri" panose="020F0502020204030204" pitchFamily="34" charset="0"/>
              </a:rPr>
              <a:t>une assiette devant chaque poupée, une barquette pour aller chercher les pommes à distance, une réserve de pommes, éloignée.</a:t>
            </a:r>
          </a:p>
          <a:p>
            <a:pPr>
              <a:buNone/>
            </a:pP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montre les trois poupées. Il raconte et met en scène l’énoncé du problème puis il montre à l’élève comment procéder : « Voici des poupées qui ont faim. Chaque poupée doit avoir une pomme dans son assiette.»</a:t>
            </a:r>
          </a:p>
          <a:p>
            <a:pPr>
              <a:buNone/>
            </a:pPr>
            <a:r>
              <a:rPr lang="fr-FR" sz="900" dirty="0">
                <a:solidFill>
                  <a:srgbClr val="141413"/>
                </a:solidFill>
                <a:effectLst/>
                <a:latin typeface="Calibri" panose="020F0502020204030204" pitchFamily="34" charset="0"/>
                <a:cs typeface="Calibri" panose="020F0502020204030204" pitchFamily="34" charset="0"/>
              </a:rPr>
              <a:t>Il explicite et verbalise les procédures qui permettent de trouver le résultat, en appui sur les doigts (une ou deux mains) :</a:t>
            </a:r>
          </a:p>
          <a:p>
            <a:pPr>
              <a:buNone/>
            </a:pPr>
            <a:r>
              <a:rPr lang="fr-FR" sz="900" dirty="0">
                <a:solidFill>
                  <a:srgbClr val="141413"/>
                </a:solidFill>
                <a:effectLst/>
                <a:latin typeface="Calibri" panose="020F0502020204030204" pitchFamily="34" charset="0"/>
                <a:cs typeface="Calibri" panose="020F0502020204030204" pitchFamily="34" charset="0"/>
              </a:rPr>
              <a:t>en faisant correspondre un doigt pour chaque poupée : « Je vais prendre une pomme pour cette poupée et encore une pomme pour cette poupée, ... Je vais aller chercher « cette quantité de pommes ». (le professeur montre ses doigts) ;</a:t>
            </a:r>
          </a:p>
          <a:p>
            <a:pPr>
              <a:buNone/>
            </a:pPr>
            <a:r>
              <a:rPr lang="fr-FR" sz="900" dirty="0">
                <a:solidFill>
                  <a:srgbClr val="141413"/>
                </a:solidFill>
                <a:effectLst/>
                <a:latin typeface="Calibri" panose="020F0502020204030204" pitchFamily="34" charset="0"/>
                <a:cs typeface="Calibri" panose="020F0502020204030204" pitchFamily="34" charset="0"/>
              </a:rPr>
              <a:t>en prenant appui sur les doigts et sur la composition 2 et 1, cela fait 3 : « Je vois deux poupées avec une robe et encore une poupée avec un pantalon, cela fait trois poupées. » – « Je vais prendre deux pommes et encore une pomme, ça fait trois pommes.»;</a:t>
            </a:r>
          </a:p>
          <a:p>
            <a:pPr>
              <a:buNone/>
            </a:pPr>
            <a:r>
              <a:rPr lang="fr-FR" sz="900" dirty="0">
                <a:solidFill>
                  <a:srgbClr val="141413"/>
                </a:solidFill>
                <a:effectLst/>
                <a:latin typeface="Calibri" panose="020F0502020204030204" pitchFamily="34" charset="0"/>
                <a:cs typeface="Calibri" panose="020F0502020204030204" pitchFamily="34" charset="0"/>
              </a:rPr>
              <a:t>en reconnaissant visuellement la quantité globale : « Je vois trois poupées, je vais prendre trois pommes. ».</a:t>
            </a:r>
          </a:p>
          <a:p>
            <a:pPr>
              <a:buNone/>
            </a:pPr>
            <a:r>
              <a:rPr lang="fr-FR" sz="900" dirty="0">
                <a:solidFill>
                  <a:srgbClr val="141413"/>
                </a:solidFill>
                <a:effectLst/>
                <a:latin typeface="Calibri" panose="020F0502020204030204" pitchFamily="34" charset="0"/>
                <a:cs typeface="Calibri" panose="020F0502020204030204" pitchFamily="34" charset="0"/>
              </a:rPr>
              <a:t>Cette procédure, considérée comme la procédure experte, sera mise en évidence par le professeur.</a:t>
            </a:r>
          </a:p>
          <a:p>
            <a:pPr>
              <a:buNone/>
            </a:pPr>
            <a:r>
              <a:rPr lang="fr-FR" sz="900" dirty="0">
                <a:solidFill>
                  <a:srgbClr val="141413"/>
                </a:solidFill>
                <a:effectLst/>
                <a:latin typeface="Calibri" panose="020F0502020204030204" pitchFamily="34" charset="0"/>
                <a:cs typeface="Calibri" panose="020F0502020204030204" pitchFamily="34" charset="0"/>
              </a:rPr>
              <a:t>Il va chercher trois pommes en un seul voyage. Puis il positionne une pomme dans chaque assiette.</a:t>
            </a:r>
          </a:p>
          <a:p>
            <a:pPr>
              <a:buNone/>
            </a:pPr>
            <a:r>
              <a:rPr lang="fr-FR" sz="900" dirty="0">
                <a:solidFill>
                  <a:srgbClr val="141413"/>
                </a:solidFill>
                <a:effectLst/>
                <a:latin typeface="Calibri" panose="020F0502020204030204" pitchFamily="34" charset="0"/>
                <a:cs typeface="Calibri" panose="020F0502020204030204" pitchFamily="34" charset="0"/>
              </a:rPr>
              <a:t>Il valide en énonçant le critère de réussite : il y a une pomme dans chaque assiette, pas d’assiettes sans pomme, ni de pomme sans assiette.</a:t>
            </a:r>
          </a:p>
          <a:p>
            <a:pPr>
              <a:buNone/>
            </a:pPr>
            <a:r>
              <a:rPr lang="fr-FR" sz="900" dirty="0">
                <a:solidFill>
                  <a:srgbClr val="1E2166"/>
                </a:solidFill>
                <a:effectLst/>
                <a:latin typeface="Calibri" panose="020F0502020204030204" pitchFamily="34" charset="0"/>
                <a:cs typeface="Calibri" panose="020F0502020204030204" pitchFamily="34" charset="0"/>
              </a:rPr>
              <a:t>L’élève</a:t>
            </a:r>
            <a:r>
              <a:rPr lang="fr-FR" sz="900" dirty="0">
                <a:solidFill>
                  <a:srgbClr val="141413"/>
                </a:solidFill>
                <a:effectLst/>
                <a:latin typeface="Calibri" panose="020F0502020204030204" pitchFamily="34" charset="0"/>
                <a:cs typeface="Calibri" panose="020F0502020204030204" pitchFamily="34" charset="0"/>
              </a:rPr>
              <a:t> a une écoute active. Il montre avec ses doigts la quantité de pommes. En représentant cette collection d’objets sur ses doigts, il effectue un premier pas vers l’abstraction</a:t>
            </a:r>
          </a:p>
          <a:p>
            <a:endParaRPr lang="fr-FR" sz="1000" dirty="0">
              <a:solidFill>
                <a:srgbClr val="141413"/>
              </a:solidFill>
              <a:effectLst/>
              <a:latin typeface="Calibri" panose="020F0502020204030204" pitchFamily="34" charset="0"/>
              <a:cs typeface="Calibri" panose="020F0502020204030204" pitchFamily="34" charset="0"/>
            </a:endParaRPr>
          </a:p>
          <a:p>
            <a:endParaRPr lang="fr-FR" sz="1000" dirty="0">
              <a:solidFill>
                <a:srgbClr val="141413"/>
              </a:solidFill>
              <a:effectLst/>
              <a:latin typeface="Calibri" panose="020F0502020204030204" pitchFamily="34" charset="0"/>
              <a:cs typeface="Calibri" panose="020F0502020204030204" pitchFamily="34" charset="0"/>
            </a:endParaRPr>
          </a:p>
          <a:p>
            <a:endParaRPr lang="fr-FR" dirty="0"/>
          </a:p>
        </p:txBody>
      </p:sp>
      <p:sp>
        <p:nvSpPr>
          <p:cNvPr id="4" name="Espace réservé du numéro de diapositive 3">
            <a:extLst>
              <a:ext uri="{FF2B5EF4-FFF2-40B4-BE49-F238E27FC236}">
                <a16:creationId xmlns:a16="http://schemas.microsoft.com/office/drawing/2014/main" id="{FECB1875-39D5-89B2-189A-943097B3CE1E}"/>
              </a:ext>
            </a:extLst>
          </p:cNvPr>
          <p:cNvSpPr>
            <a:spLocks noGrp="1"/>
          </p:cNvSpPr>
          <p:nvPr>
            <p:ph type="sldNum" sz="quarter" idx="5"/>
          </p:nvPr>
        </p:nvSpPr>
        <p:spPr/>
        <p:txBody>
          <a:bodyPr/>
          <a:lstStyle/>
          <a:p>
            <a:fld id="{1F09FA27-CD3A-3D4C-A567-9D9E5AC37F4B}" type="slidenum">
              <a:rPr lang="fr-FR" smtClean="0"/>
              <a:t>25</a:t>
            </a:fld>
            <a:endParaRPr lang="fr-FR"/>
          </a:p>
        </p:txBody>
      </p:sp>
    </p:spTree>
    <p:extLst>
      <p:ext uri="{BB962C8B-B14F-4D97-AF65-F5344CB8AC3E}">
        <p14:creationId xmlns:p14="http://schemas.microsoft.com/office/powerpoint/2010/main" val="4193365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D0EC1-3945-17E7-8821-136F5FF8C5E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84E647-1BCE-1CE0-ACFD-E675929FBA6A}"/>
              </a:ext>
            </a:extLst>
          </p:cNvPr>
          <p:cNvSpPr>
            <a:spLocks noGrp="1" noRot="1" noChangeAspect="1"/>
          </p:cNvSpPr>
          <p:nvPr>
            <p:ph type="sldImg"/>
          </p:nvPr>
        </p:nvSpPr>
        <p:spPr>
          <a:xfrm>
            <a:off x="685800" y="415925"/>
            <a:ext cx="5486400" cy="3086100"/>
          </a:xfrm>
        </p:spPr>
      </p:sp>
      <p:sp>
        <p:nvSpPr>
          <p:cNvPr id="3" name="Espace réservé des notes 2">
            <a:extLst>
              <a:ext uri="{FF2B5EF4-FFF2-40B4-BE49-F238E27FC236}">
                <a16:creationId xmlns:a16="http://schemas.microsoft.com/office/drawing/2014/main" id="{0DED38C2-6E4B-38B4-2121-6D1236983618}"/>
              </a:ext>
            </a:extLst>
          </p:cNvPr>
          <p:cNvSpPr>
            <a:spLocks noGrp="1"/>
          </p:cNvSpPr>
          <p:nvPr>
            <p:ph type="body" idx="1"/>
          </p:nvPr>
        </p:nvSpPr>
        <p:spPr>
          <a:xfrm>
            <a:off x="550843" y="3841751"/>
            <a:ext cx="5783855" cy="4843462"/>
          </a:xfrm>
        </p:spPr>
        <p:txBody>
          <a:bodyPr/>
          <a:lstStyle/>
          <a:p>
            <a:pPr>
              <a:buNone/>
            </a:pPr>
            <a:r>
              <a:rPr lang="fr-FR" sz="900" dirty="0">
                <a:solidFill>
                  <a:srgbClr val="141413"/>
                </a:solidFill>
                <a:effectLst/>
                <a:latin typeface="Calibri" panose="020F0502020204030204" pitchFamily="34" charset="0"/>
                <a:cs typeface="Calibri" panose="020F0502020204030204" pitchFamily="34" charset="0"/>
              </a:rPr>
              <a:t>Temps 2 – Mise en activité différenciée des élèves</a:t>
            </a:r>
          </a:p>
          <a:p>
            <a:pPr>
              <a:buNone/>
            </a:pPr>
            <a:r>
              <a:rPr lang="fr-FR" sz="900" dirty="0">
                <a:solidFill>
                  <a:srgbClr val="1E2166"/>
                </a:solidFill>
                <a:effectLst/>
                <a:latin typeface="Calibri" panose="020F0502020204030204" pitchFamily="34" charset="0"/>
                <a:cs typeface="Calibri" panose="020F0502020204030204" pitchFamily="34" charset="0"/>
              </a:rPr>
              <a:t>Modalité :</a:t>
            </a:r>
            <a:r>
              <a:rPr lang="fr-FR" sz="900" dirty="0">
                <a:solidFill>
                  <a:srgbClr val="141413"/>
                </a:solidFill>
                <a:effectLst/>
                <a:latin typeface="Calibri" panose="020F0502020204030204" pitchFamily="34" charset="0"/>
                <a:cs typeface="Calibri" panose="020F0502020204030204" pitchFamily="34" charset="0"/>
              </a:rPr>
              <a:t> groupe de 4 à 6 élèves (les autres élèves sont répartis dans différentes tâches autonomes (entrainement par exemple) préparées et organisées par le professeur en lien avec des apprentissages.).</a:t>
            </a:r>
          </a:p>
          <a:p>
            <a:pPr>
              <a:buNone/>
            </a:pPr>
            <a:r>
              <a:rPr lang="fr-FR" sz="900" dirty="0">
                <a:solidFill>
                  <a:srgbClr val="1E2166"/>
                </a:solidFill>
                <a:effectLst/>
                <a:latin typeface="Calibri" panose="020F0502020204030204" pitchFamily="34" charset="0"/>
                <a:cs typeface="Calibri" panose="020F0502020204030204" pitchFamily="34" charset="0"/>
              </a:rPr>
              <a:t>Matériel :</a:t>
            </a:r>
            <a:r>
              <a:rPr lang="fr-FR" sz="900" dirty="0">
                <a:solidFill>
                  <a:srgbClr val="141413"/>
                </a:solidFill>
                <a:effectLst/>
                <a:latin typeface="Calibri" panose="020F0502020204030204" pitchFamily="34" charset="0"/>
                <a:cs typeface="Calibri" panose="020F0502020204030204" pitchFamily="34" charset="0"/>
              </a:rPr>
              <a:t> des poupées, une assiette devant chaque poupée, une barquette pour aller chercher les pommes à distance, une réserve de pommes éloignée.</a:t>
            </a:r>
          </a:p>
          <a:p>
            <a:pPr>
              <a:buNone/>
            </a:pP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dispose des poupées devant les élèves. Leur nombre peut varier jusqu’à trois. Il rappelle la consigne : « Vous avez des poupées devant vous. Chaque poupée doit avoir une pomme dans son assiette. Vous allez chercher des pommes. Vous ne devez effectuer qu’un seul trajet.»</a:t>
            </a:r>
          </a:p>
          <a:p>
            <a:r>
              <a:rPr lang="fr-FR" sz="900" dirty="0">
                <a:solidFill>
                  <a:srgbClr val="1E2166"/>
                </a:solidFill>
                <a:effectLst/>
                <a:latin typeface="Calibri" panose="020F0502020204030204" pitchFamily="34" charset="0"/>
                <a:cs typeface="Calibri" panose="020F0502020204030204" pitchFamily="34" charset="0"/>
              </a:rPr>
              <a:t>L’élève</a:t>
            </a:r>
            <a:r>
              <a:rPr lang="fr-FR" sz="900" dirty="0">
                <a:solidFill>
                  <a:srgbClr val="141413"/>
                </a:solidFill>
                <a:effectLst/>
                <a:latin typeface="Calibri" panose="020F0502020204030204" pitchFamily="34" charset="0"/>
                <a:cs typeface="Calibri" panose="020F0502020204030204" pitchFamily="34" charset="0"/>
              </a:rPr>
              <a:t> a une écoute active du nouvel énoncé et se prépare à aller chercher les pommes.</a:t>
            </a:r>
          </a:p>
          <a:p>
            <a:pPr>
              <a:buNone/>
            </a:pP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questionne l’élève avant qu’il ne parte. « Explique-moi comment tu fais ? pour qu’il y ait une pomme dans chaque assiette. Pas de pomme sans assiette ni d’assiette sans pomme ».</a:t>
            </a:r>
          </a:p>
          <a:p>
            <a:pPr>
              <a:buNone/>
            </a:pPr>
            <a:r>
              <a:rPr lang="fr-FR" sz="900" dirty="0">
                <a:solidFill>
                  <a:srgbClr val="1E2166"/>
                </a:solidFill>
                <a:effectLst/>
                <a:latin typeface="Calibri" panose="020F0502020204030204" pitchFamily="34" charset="0"/>
                <a:cs typeface="Calibri" panose="020F0502020204030204" pitchFamily="34" charset="0"/>
              </a:rPr>
              <a:t>L’élève</a:t>
            </a:r>
            <a:r>
              <a:rPr lang="fr-FR" sz="900" dirty="0">
                <a:solidFill>
                  <a:srgbClr val="141413"/>
                </a:solidFill>
                <a:effectLst/>
                <a:latin typeface="Calibri" panose="020F0502020204030204" pitchFamily="34" charset="0"/>
                <a:cs typeface="Calibri" panose="020F0502020204030204" pitchFamily="34" charset="0"/>
              </a:rPr>
              <a:t> utilise et verbalise l’une des procédures. Par exemple : « Je vais chercher deux pommes pour ces deux poupées et une pomme pour l’autre poupée. ».</a:t>
            </a:r>
          </a:p>
          <a:p>
            <a:pPr>
              <a:buNone/>
            </a:pP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verbalise et aide l’élève à montrer avec ses doigts si besoin : « Tu vas chercher deux pommes et encore une pomme. » et, si besoin, « tu vas chercher deux pommes et encore une pomme, ça fait trois pommes. ».</a:t>
            </a:r>
          </a:p>
          <a:p>
            <a:pPr>
              <a:buNone/>
            </a:pPr>
            <a:r>
              <a:rPr lang="fr-FR" sz="900" dirty="0">
                <a:solidFill>
                  <a:srgbClr val="1E2166"/>
                </a:solidFill>
                <a:effectLst/>
                <a:latin typeface="Calibri" panose="020F0502020204030204" pitchFamily="34" charset="0"/>
                <a:cs typeface="Calibri" panose="020F0502020204030204" pitchFamily="34" charset="0"/>
              </a:rPr>
              <a:t>Les élèves</a:t>
            </a:r>
            <a:r>
              <a:rPr lang="fr-FR" sz="900" dirty="0">
                <a:solidFill>
                  <a:srgbClr val="141413"/>
                </a:solidFill>
                <a:effectLst/>
                <a:latin typeface="Calibri" panose="020F0502020204030204" pitchFamily="34" charset="0"/>
                <a:cs typeface="Calibri" panose="020F0502020204030204" pitchFamily="34" charset="0"/>
              </a:rPr>
              <a:t> vont chercher le nombre de pommes dont ils ont besoin, en un déplacement, en utilisant l’une des procédures adaptées à la situation (correspondance terme à terme, décomposition, reconnaissance visuelle, comptage de un en un).</a:t>
            </a:r>
          </a:p>
          <a:p>
            <a:pPr>
              <a:buNone/>
            </a:pP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accompagne l’élève jusqu’à la réserve de pommes et lui demande à nouveau ce qu’il vient chercher. Il aide l’élève à utiliser ses doigts et à verbaliser, si nécessaire. Par exemple :</a:t>
            </a:r>
          </a:p>
          <a:p>
            <a:pPr>
              <a:buNone/>
            </a:pPr>
            <a:r>
              <a:rPr lang="fr-FR" sz="900" dirty="0">
                <a:solidFill>
                  <a:srgbClr val="141413"/>
                </a:solidFill>
                <a:effectLst/>
                <a:latin typeface="Calibri" panose="020F0502020204030204" pitchFamily="34" charset="0"/>
                <a:cs typeface="Calibri" panose="020F0502020204030204" pitchFamily="34" charset="0"/>
              </a:rPr>
              <a:t>« Combien de pommes viens-tu chercher ? » ou « Deux pommes et encore une pomme, combien cela fait-il de pommes ? ». Au besoin, l’enseignant reformule : « Deux pommes et encore une</a:t>
            </a:r>
          </a:p>
          <a:p>
            <a:pPr>
              <a:buNone/>
            </a:pPr>
            <a:r>
              <a:rPr lang="fr-FR" sz="900" dirty="0">
                <a:solidFill>
                  <a:srgbClr val="141413"/>
                </a:solidFill>
                <a:effectLst/>
                <a:latin typeface="Calibri" panose="020F0502020204030204" pitchFamily="34" charset="0"/>
                <a:cs typeface="Calibri" panose="020F0502020204030204" pitchFamily="34" charset="0"/>
              </a:rPr>
              <a:t>pomme, cela fait trois pommes. »</a:t>
            </a:r>
          </a:p>
          <a:p>
            <a:pPr>
              <a:buNone/>
            </a:pPr>
            <a:r>
              <a:rPr lang="fr-FR" sz="900" dirty="0">
                <a:solidFill>
                  <a:srgbClr val="1E2166"/>
                </a:solidFill>
                <a:effectLst/>
                <a:latin typeface="Calibri" panose="020F0502020204030204" pitchFamily="34" charset="0"/>
                <a:cs typeface="Calibri" panose="020F0502020204030204" pitchFamily="34" charset="0"/>
              </a:rPr>
              <a:t>L’élève</a:t>
            </a:r>
            <a:r>
              <a:rPr lang="fr-FR" sz="900" dirty="0">
                <a:solidFill>
                  <a:srgbClr val="141413"/>
                </a:solidFill>
                <a:effectLst/>
                <a:latin typeface="Calibri" panose="020F0502020204030204" pitchFamily="34" charset="0"/>
                <a:cs typeface="Calibri" panose="020F0502020204030204" pitchFamily="34" charset="0"/>
              </a:rPr>
              <a:t> répond au professeur en montrant avec ses doigts si besoin. Par exemple : « Je prends deux pommes et une pomme. ». Il met les trois pommes dans sa barquette et revient à la table.</a:t>
            </a:r>
          </a:p>
          <a:p>
            <a:pPr>
              <a:buNone/>
            </a:pP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demande aux autres élèves de regarder si chacun a rapporté ce qu’il fallait : « Pensez- vous que cette boite contienne la bonne quantité de pommes ? Comment peut-on le vérifier ? Y a-t-il bien une pomme dans chaque assiette, pas de pomme seule ni d’assiette sans pomme ? »</a:t>
            </a:r>
          </a:p>
          <a:p>
            <a:pPr>
              <a:buNone/>
            </a:pPr>
            <a:r>
              <a:rPr lang="fr-FR" sz="900" dirty="0">
                <a:solidFill>
                  <a:srgbClr val="141413"/>
                </a:solidFill>
                <a:effectLst/>
                <a:latin typeface="Calibri" panose="020F0502020204030204" pitchFamily="34" charset="0"/>
                <a:cs typeface="Calibri" panose="020F0502020204030204" pitchFamily="34" charset="0"/>
              </a:rPr>
              <a:t>Un autre élève observe le contenu de la barquette. Il explique pourquoi il est d’accord avec la quantité de pommes rapportées. Exemple : « Oui, il y a trois pommes.»</a:t>
            </a:r>
          </a:p>
          <a:p>
            <a:pPr>
              <a:buNone/>
            </a:pP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peut aider à la verbalisation en montrant les pommes. Exemple : « Oui, il y a trois pommes ; deux pommes et une pomme. » </a:t>
            </a:r>
            <a:r>
              <a:rPr lang="fr-FR" sz="900" dirty="0">
                <a:solidFill>
                  <a:srgbClr val="1E2166"/>
                </a:solidFill>
                <a:effectLst/>
                <a:latin typeface="Calibri" panose="020F0502020204030204" pitchFamily="34" charset="0"/>
                <a:cs typeface="Calibri" panose="020F0502020204030204" pitchFamily="34" charset="0"/>
              </a:rPr>
              <a:t>L’élève</a:t>
            </a:r>
            <a:r>
              <a:rPr lang="fr-FR" sz="900" dirty="0">
                <a:solidFill>
                  <a:srgbClr val="141413"/>
                </a:solidFill>
                <a:effectLst/>
                <a:latin typeface="Calibri" panose="020F0502020204030204" pitchFamily="34" charset="0"/>
                <a:cs typeface="Calibri" panose="020F0502020204030204" pitchFamily="34" charset="0"/>
              </a:rPr>
              <a:t> dépose une pomme dans chaque assiette pour la validation</a:t>
            </a:r>
          </a:p>
          <a:p>
            <a:endParaRPr lang="fr-FR" sz="900" dirty="0">
              <a:solidFill>
                <a:srgbClr val="141413"/>
              </a:solidFill>
              <a:effectLst/>
              <a:latin typeface="Calibri" panose="020F0502020204030204" pitchFamily="34" charset="0"/>
              <a:cs typeface="Calibri" panose="020F0502020204030204" pitchFamily="34" charset="0"/>
            </a:endParaRPr>
          </a:p>
          <a:p>
            <a:endParaRPr lang="fr-FR" dirty="0"/>
          </a:p>
        </p:txBody>
      </p:sp>
      <p:sp>
        <p:nvSpPr>
          <p:cNvPr id="4" name="Espace réservé du numéro de diapositive 3">
            <a:extLst>
              <a:ext uri="{FF2B5EF4-FFF2-40B4-BE49-F238E27FC236}">
                <a16:creationId xmlns:a16="http://schemas.microsoft.com/office/drawing/2014/main" id="{B78FEC89-7790-1429-BE4C-9CD75363FE35}"/>
              </a:ext>
            </a:extLst>
          </p:cNvPr>
          <p:cNvSpPr>
            <a:spLocks noGrp="1"/>
          </p:cNvSpPr>
          <p:nvPr>
            <p:ph type="sldNum" sz="quarter" idx="5"/>
          </p:nvPr>
        </p:nvSpPr>
        <p:spPr/>
        <p:txBody>
          <a:bodyPr/>
          <a:lstStyle/>
          <a:p>
            <a:fld id="{1F09FA27-CD3A-3D4C-A567-9D9E5AC37F4B}" type="slidenum">
              <a:rPr lang="fr-FR" smtClean="0"/>
              <a:t>26</a:t>
            </a:fld>
            <a:endParaRPr lang="fr-FR"/>
          </a:p>
        </p:txBody>
      </p:sp>
    </p:spTree>
    <p:extLst>
      <p:ext uri="{BB962C8B-B14F-4D97-AF65-F5344CB8AC3E}">
        <p14:creationId xmlns:p14="http://schemas.microsoft.com/office/powerpoint/2010/main" val="221748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5B398-D813-C807-A080-B0C70C06E8D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EA2B8C8-E8CD-E730-F7CB-87275C468428}"/>
              </a:ext>
            </a:extLst>
          </p:cNvPr>
          <p:cNvSpPr>
            <a:spLocks noGrp="1" noRot="1" noChangeAspect="1"/>
          </p:cNvSpPr>
          <p:nvPr>
            <p:ph type="sldImg"/>
          </p:nvPr>
        </p:nvSpPr>
        <p:spPr>
          <a:xfrm>
            <a:off x="685800" y="482600"/>
            <a:ext cx="5486400" cy="3086100"/>
          </a:xfrm>
        </p:spPr>
      </p:sp>
      <p:sp>
        <p:nvSpPr>
          <p:cNvPr id="3" name="Espace réservé des notes 2">
            <a:extLst>
              <a:ext uri="{FF2B5EF4-FFF2-40B4-BE49-F238E27FC236}">
                <a16:creationId xmlns:a16="http://schemas.microsoft.com/office/drawing/2014/main" id="{49749E10-46FC-CD7A-9F89-63CD9CE4B8C2}"/>
              </a:ext>
            </a:extLst>
          </p:cNvPr>
          <p:cNvSpPr>
            <a:spLocks noGrp="1"/>
          </p:cNvSpPr>
          <p:nvPr>
            <p:ph type="body" idx="1"/>
          </p:nvPr>
        </p:nvSpPr>
        <p:spPr>
          <a:xfrm>
            <a:off x="548089" y="3775075"/>
            <a:ext cx="5761822" cy="4619777"/>
          </a:xfrm>
        </p:spPr>
        <p:txBody>
          <a:bodyPr/>
          <a:lstStyle/>
          <a:p>
            <a:pPr>
              <a:buNone/>
            </a:pPr>
            <a:r>
              <a:rPr lang="fr-FR" sz="900" dirty="0">
                <a:solidFill>
                  <a:srgbClr val="141413"/>
                </a:solidFill>
                <a:effectLst/>
                <a:latin typeface="Calibri" panose="020F0502020204030204" pitchFamily="34" charset="0"/>
                <a:cs typeface="Calibri" panose="020F0502020204030204" pitchFamily="34" charset="0"/>
              </a:rPr>
              <a:t>Temps 3 – Institutionnalisation</a:t>
            </a:r>
          </a:p>
          <a:p>
            <a:pPr>
              <a:buNone/>
            </a:pP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fait la synthèse de la séance, avec l’aide </a:t>
            </a:r>
            <a:r>
              <a:rPr lang="fr-FR" sz="900" dirty="0">
                <a:solidFill>
                  <a:srgbClr val="1E2166"/>
                </a:solidFill>
                <a:effectLst/>
                <a:latin typeface="Calibri" panose="020F0502020204030204" pitchFamily="34" charset="0"/>
                <a:cs typeface="Calibri" panose="020F0502020204030204" pitchFamily="34" charset="0"/>
              </a:rPr>
              <a:t>des élèves</a:t>
            </a:r>
            <a:r>
              <a:rPr lang="fr-FR" sz="900" dirty="0">
                <a:solidFill>
                  <a:srgbClr val="141413"/>
                </a:solidFill>
                <a:effectLst/>
                <a:latin typeface="Calibri" panose="020F0502020204030204" pitchFamily="34" charset="0"/>
                <a:cs typeface="Calibri" panose="020F0502020204030204" pitchFamily="34" charset="0"/>
              </a:rPr>
              <a:t> : « Aujourd’hui, nous avons appris à aller chercher juste ce qu’il faut de pommes pour trois poupées. ».</a:t>
            </a:r>
          </a:p>
          <a:p>
            <a:pPr>
              <a:buNone/>
            </a:pPr>
            <a:r>
              <a:rPr lang="fr-FR" sz="900" dirty="0">
                <a:solidFill>
                  <a:srgbClr val="141413"/>
                </a:solidFill>
                <a:effectLst/>
                <a:latin typeface="Calibri" panose="020F0502020204030204" pitchFamily="34" charset="0"/>
                <a:cs typeface="Calibri" panose="020F0502020204030204" pitchFamily="34" charset="0"/>
              </a:rPr>
              <a:t>« Une pomme et une pomme, cela fait deux pommes. Et encore une pomme, cela fait trois pommes » (appui sur les doigts d’une main).</a:t>
            </a:r>
          </a:p>
          <a:p>
            <a:pPr>
              <a:buNone/>
            </a:pPr>
            <a:r>
              <a:rPr lang="fr-FR" sz="900" dirty="0">
                <a:solidFill>
                  <a:srgbClr val="141413"/>
                </a:solidFill>
                <a:effectLst/>
                <a:latin typeface="Calibri" panose="020F0502020204030204" pitchFamily="34" charset="0"/>
                <a:cs typeface="Calibri" panose="020F0502020204030204" pitchFamily="34" charset="0"/>
              </a:rPr>
              <a:t>« Deux pommes et encore une pomme, cela fait trois pommes » (appui sur les doigts des deux mains).</a:t>
            </a:r>
          </a:p>
          <a:p>
            <a:pPr>
              <a:buNone/>
            </a:pPr>
            <a:r>
              <a:rPr lang="fr-FR" sz="900" dirty="0">
                <a:solidFill>
                  <a:srgbClr val="141413"/>
                </a:solidFill>
                <a:effectLst/>
                <a:latin typeface="Calibri" panose="020F0502020204030204" pitchFamily="34" charset="0"/>
                <a:cs typeface="Calibri" panose="020F0502020204030204" pitchFamily="34" charset="0"/>
              </a:rPr>
              <a:t>Pour trois poupées, il faut aller chercher trois pommes.</a:t>
            </a:r>
          </a:p>
          <a:p>
            <a:pPr>
              <a:buNone/>
            </a:pPr>
            <a:r>
              <a:rPr lang="fr-FR" sz="900" dirty="0">
                <a:solidFill>
                  <a:srgbClr val="1E2166"/>
                </a:solidFill>
                <a:effectLst/>
                <a:latin typeface="Calibri" panose="020F0502020204030204" pitchFamily="34" charset="0"/>
                <a:cs typeface="Calibri" panose="020F0502020204030204" pitchFamily="34" charset="0"/>
              </a:rPr>
              <a:t>Point de vigilance</a:t>
            </a:r>
          </a:p>
          <a:p>
            <a:pPr>
              <a:buNone/>
            </a:pPr>
            <a:r>
              <a:rPr lang="fr-FR" sz="900" dirty="0">
                <a:solidFill>
                  <a:srgbClr val="141413"/>
                </a:solidFill>
                <a:effectLst/>
                <a:latin typeface="Calibri" panose="020F0502020204030204" pitchFamily="34" charset="0"/>
                <a:cs typeface="Calibri" panose="020F0502020204030204" pitchFamily="34" charset="0"/>
              </a:rPr>
              <a:t>Le temps 2 est à renouveler jusqu’à ce qu’une grande majorité des élèves parvienne à rapporter trois pommes pour trois poupées.</a:t>
            </a:r>
          </a:p>
          <a:p>
            <a:pPr>
              <a:buNone/>
            </a:pPr>
            <a:r>
              <a:rPr lang="fr-FR" sz="900" dirty="0">
                <a:solidFill>
                  <a:srgbClr val="141413"/>
                </a:solidFill>
                <a:effectLst/>
                <a:latin typeface="Calibri" panose="020F0502020204030204" pitchFamily="34" charset="0"/>
                <a:cs typeface="Calibri" panose="020F0502020204030204" pitchFamily="34" charset="0"/>
              </a:rPr>
              <a:t>Temps 4 – Automatisation/réinvestissement</a:t>
            </a:r>
          </a:p>
          <a:p>
            <a:pPr>
              <a:buNone/>
            </a:pPr>
            <a:r>
              <a:rPr lang="fr-FR" sz="900" dirty="0">
                <a:solidFill>
                  <a:srgbClr val="141413"/>
                </a:solidFill>
                <a:effectLst/>
                <a:latin typeface="Calibri" panose="020F0502020204030204" pitchFamily="34" charset="0"/>
                <a:cs typeface="Calibri" panose="020F0502020204030204" pitchFamily="34" charset="0"/>
              </a:rPr>
              <a:t>Les répétitions de cette situation permettent de consolider les différentes stratégies mobilisées afin de les automatiser.</a:t>
            </a:r>
          </a:p>
          <a:p>
            <a:pPr>
              <a:buNone/>
            </a:pP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propose la même activité en variant la nature des objets à rapporter dans chaque assiette.</a:t>
            </a:r>
          </a:p>
          <a:p>
            <a:pPr>
              <a:buNone/>
            </a:pPr>
            <a:r>
              <a:rPr lang="fr-FR" sz="900" dirty="0">
                <a:solidFill>
                  <a:srgbClr val="141413"/>
                </a:solidFill>
                <a:effectLst/>
                <a:latin typeface="Calibri" panose="020F0502020204030204" pitchFamily="34" charset="0"/>
                <a:cs typeface="Calibri" panose="020F0502020204030204" pitchFamily="34" charset="0"/>
              </a:rPr>
              <a:t>Remplacer progressivement les poupées et les assiettes par des éléments qui permettent d’aller vers l’abstraction (exemple : cubes).</a:t>
            </a:r>
          </a:p>
          <a:p>
            <a:pPr>
              <a:buNone/>
            </a:pPr>
            <a:r>
              <a:rPr lang="fr-FR" sz="900" dirty="0">
                <a:solidFill>
                  <a:srgbClr val="141413"/>
                </a:solidFill>
                <a:effectLst/>
                <a:latin typeface="Calibri" panose="020F0502020204030204" pitchFamily="34" charset="0"/>
                <a:cs typeface="Calibri" panose="020F0502020204030204" pitchFamily="34" charset="0"/>
              </a:rPr>
              <a:t>Il régule l’activité des élèves et leur apporte des rétroactions immédiates. Il identifie les élèves qui ont besoin d’aide, reprend des explications avec les élèves non autonomes.</a:t>
            </a:r>
          </a:p>
          <a:p>
            <a:pPr>
              <a:buNone/>
            </a:pPr>
            <a:r>
              <a:rPr lang="fr-FR" sz="900" dirty="0">
                <a:solidFill>
                  <a:srgbClr val="1E2166"/>
                </a:solidFill>
                <a:effectLst/>
                <a:latin typeface="Calibri" panose="020F0502020204030204" pitchFamily="34" charset="0"/>
                <a:cs typeface="Calibri" panose="020F0502020204030204" pitchFamily="34" charset="0"/>
              </a:rPr>
              <a:t>L’élève</a:t>
            </a:r>
            <a:r>
              <a:rPr lang="fr-FR" sz="900" dirty="0">
                <a:solidFill>
                  <a:srgbClr val="141413"/>
                </a:solidFill>
                <a:effectLst/>
                <a:latin typeface="Calibri" panose="020F0502020204030204" pitchFamily="34" charset="0"/>
                <a:cs typeface="Calibri" panose="020F0502020204030204" pitchFamily="34" charset="0"/>
              </a:rPr>
              <a:t> va chercher le nombre exact d’objets à mettre dans les assiettes des poupées.</a:t>
            </a:r>
          </a:p>
          <a:p>
            <a:pPr>
              <a:buNone/>
            </a:pPr>
            <a:r>
              <a:rPr lang="fr-FR" sz="900" dirty="0">
                <a:solidFill>
                  <a:srgbClr val="141413"/>
                </a:solidFill>
                <a:effectLst/>
                <a:latin typeface="Calibri" panose="020F0502020204030204" pitchFamily="34" charset="0"/>
                <a:cs typeface="Calibri" panose="020F0502020204030204" pitchFamily="34" charset="0"/>
              </a:rPr>
              <a:t>À la fin de la séquence</a:t>
            </a:r>
          </a:p>
          <a:p>
            <a:pPr>
              <a:buNone/>
            </a:pPr>
            <a:r>
              <a:rPr lang="fr-FR" sz="900" dirty="0">
                <a:solidFill>
                  <a:srgbClr val="1E2166"/>
                </a:solidFill>
                <a:effectLst/>
                <a:latin typeface="Calibri" panose="020F0502020204030204" pitchFamily="34" charset="0"/>
                <a:cs typeface="Calibri" panose="020F0502020204030204" pitchFamily="34" charset="0"/>
              </a:rPr>
              <a:t>Modalité :</a:t>
            </a:r>
            <a:r>
              <a:rPr lang="fr-FR" sz="900" dirty="0">
                <a:solidFill>
                  <a:srgbClr val="141413"/>
                </a:solidFill>
                <a:effectLst/>
                <a:latin typeface="Calibri" panose="020F0502020204030204" pitchFamily="34" charset="0"/>
                <a:cs typeface="Calibri" panose="020F0502020204030204" pitchFamily="34" charset="0"/>
              </a:rPr>
              <a:t> classe entière en appui sur le matériel.</a:t>
            </a:r>
          </a:p>
          <a:p>
            <a:pPr>
              <a:buNone/>
            </a:pP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montre le matériel pour réactiver la connaissance du jeu des poupées :</a:t>
            </a:r>
          </a:p>
          <a:p>
            <a:pPr>
              <a:buNone/>
            </a:pPr>
            <a:r>
              <a:rPr lang="fr-FR" sz="900" dirty="0">
                <a:solidFill>
                  <a:srgbClr val="141413"/>
                </a:solidFill>
                <a:effectLst/>
                <a:latin typeface="Calibri" panose="020F0502020204030204" pitchFamily="34" charset="0"/>
                <a:cs typeface="Calibri" panose="020F0502020204030204" pitchFamily="34" charset="0"/>
              </a:rPr>
              <a:t>«Vous vous rappelez du jeu des poupées ? Que fallait-il réaliser lors du jeu des poupées ?»</a:t>
            </a:r>
          </a:p>
          <a:p>
            <a:pPr>
              <a:buNone/>
            </a:pPr>
            <a:r>
              <a:rPr lang="fr-FR" sz="900" dirty="0">
                <a:solidFill>
                  <a:srgbClr val="1E2166"/>
                </a:solidFill>
                <a:effectLst/>
                <a:latin typeface="Calibri" panose="020F0502020204030204" pitchFamily="34" charset="0"/>
                <a:cs typeface="Calibri" panose="020F0502020204030204" pitchFamily="34" charset="0"/>
              </a:rPr>
              <a:t>L’élève</a:t>
            </a:r>
            <a:r>
              <a:rPr lang="fr-FR" sz="900" dirty="0">
                <a:solidFill>
                  <a:srgbClr val="141413"/>
                </a:solidFill>
                <a:effectLst/>
                <a:latin typeface="Calibri" panose="020F0502020204030204" pitchFamily="34" charset="0"/>
                <a:cs typeface="Calibri" panose="020F0502020204030204" pitchFamily="34" charset="0"/>
              </a:rPr>
              <a:t> verbalise ce dont il se souvient : « Il fallait chercher des pommes.» ;« Il fallait déposer une pomme dans l’assiette de la poupée. ».</a:t>
            </a:r>
          </a:p>
          <a:p>
            <a:pPr>
              <a:buNone/>
            </a:pP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complète : « Nous avons appris à chercher le même nombre de pommes que le nombre de poupées.»</a:t>
            </a:r>
          </a:p>
          <a:p>
            <a:pPr>
              <a:buNone/>
            </a:pPr>
            <a:r>
              <a:rPr lang="fr-FR" sz="900" dirty="0">
                <a:solidFill>
                  <a:srgbClr val="141413"/>
                </a:solidFill>
                <a:effectLst/>
                <a:latin typeface="Calibri" panose="020F0502020204030204" pitchFamily="34" charset="0"/>
                <a:cs typeface="Calibri" panose="020F0502020204030204" pitchFamily="34" charset="0"/>
              </a:rPr>
              <a:t>En appui sur ses doigts, le professeur verbalise : « Pour trois poupées, il faut trois pommes. » « Une pomme et encore une pomme, cela fait deux pommes. Et encore une pomme, cela fait trois pommes. » « Deux pommes et encore une pomme, cela fait trois pommes. »</a:t>
            </a:r>
          </a:p>
          <a:p>
            <a:pPr>
              <a:buNone/>
            </a:pP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généralise (vers l’abstraction) : « Un et encore un, cela fait deux. Et encore un, cela fait trois. » « Deux et encore un, cela fait trois. ». </a:t>
            </a:r>
            <a:r>
              <a:rPr lang="fr-FR" sz="900" dirty="0">
                <a:solidFill>
                  <a:srgbClr val="1E2166"/>
                </a:solidFill>
                <a:effectLst/>
                <a:latin typeface="Calibri" panose="020F0502020204030204" pitchFamily="34" charset="0"/>
                <a:cs typeface="Calibri" panose="020F0502020204030204" pitchFamily="34" charset="0"/>
              </a:rPr>
              <a:t>L’élève</a:t>
            </a:r>
            <a:r>
              <a:rPr lang="fr-FR" sz="900" dirty="0">
                <a:solidFill>
                  <a:srgbClr val="141413"/>
                </a:solidFill>
                <a:effectLst/>
                <a:latin typeface="Calibri" panose="020F0502020204030204" pitchFamily="34" charset="0"/>
                <a:cs typeface="Calibri" panose="020F0502020204030204" pitchFamily="34" charset="0"/>
              </a:rPr>
              <a:t> montre avec ses doigts en même temps que le professeur.</a:t>
            </a:r>
          </a:p>
          <a:p>
            <a:pPr>
              <a:buNone/>
            </a:pPr>
            <a:r>
              <a:rPr lang="fr-FR" sz="900" dirty="0">
                <a:solidFill>
                  <a:srgbClr val="141413"/>
                </a:solidFill>
                <a:effectLst/>
                <a:latin typeface="Calibri" panose="020F0502020204030204" pitchFamily="34" charset="0"/>
                <a:cs typeface="Calibri" panose="020F0502020204030204" pitchFamily="34" charset="0"/>
              </a:rPr>
              <a:t>Proposition de trace écrite : photographies pour aider à se remémorer ce qui a été appris(affichage).</a:t>
            </a:r>
          </a:p>
          <a:p>
            <a:endParaRPr lang="fr-FR" dirty="0"/>
          </a:p>
        </p:txBody>
      </p:sp>
      <p:sp>
        <p:nvSpPr>
          <p:cNvPr id="4" name="Espace réservé du numéro de diapositive 3">
            <a:extLst>
              <a:ext uri="{FF2B5EF4-FFF2-40B4-BE49-F238E27FC236}">
                <a16:creationId xmlns:a16="http://schemas.microsoft.com/office/drawing/2014/main" id="{15B0AB74-540D-BECE-92D4-242ACEA52742}"/>
              </a:ext>
            </a:extLst>
          </p:cNvPr>
          <p:cNvSpPr>
            <a:spLocks noGrp="1"/>
          </p:cNvSpPr>
          <p:nvPr>
            <p:ph type="sldNum" sz="quarter" idx="5"/>
          </p:nvPr>
        </p:nvSpPr>
        <p:spPr/>
        <p:txBody>
          <a:bodyPr/>
          <a:lstStyle/>
          <a:p>
            <a:fld id="{1F09FA27-CD3A-3D4C-A567-9D9E5AC37F4B}" type="slidenum">
              <a:rPr lang="fr-FR" smtClean="0"/>
              <a:t>27</a:t>
            </a:fld>
            <a:endParaRPr lang="fr-FR"/>
          </a:p>
        </p:txBody>
      </p:sp>
    </p:spTree>
    <p:extLst>
      <p:ext uri="{BB962C8B-B14F-4D97-AF65-F5344CB8AC3E}">
        <p14:creationId xmlns:p14="http://schemas.microsoft.com/office/powerpoint/2010/main" val="3304706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449263"/>
            <a:ext cx="5486400" cy="3086100"/>
          </a:xfrm>
        </p:spPr>
      </p:sp>
      <p:sp>
        <p:nvSpPr>
          <p:cNvPr id="3" name="Espace réservé des notes 2"/>
          <p:cNvSpPr>
            <a:spLocks noGrp="1"/>
          </p:cNvSpPr>
          <p:nvPr>
            <p:ph type="body" idx="1"/>
          </p:nvPr>
        </p:nvSpPr>
        <p:spPr>
          <a:xfrm>
            <a:off x="462708" y="3662419"/>
            <a:ext cx="5938092" cy="5118024"/>
          </a:xfrm>
        </p:spPr>
        <p:txBody>
          <a:bodyPr/>
          <a:lstStyle/>
          <a:p>
            <a:pPr>
              <a:buNone/>
            </a:pPr>
            <a:r>
              <a:rPr lang="fr-FR" sz="900" dirty="0">
                <a:solidFill>
                  <a:srgbClr val="1E2166"/>
                </a:solidFill>
                <a:effectLst/>
                <a:latin typeface="Calibri" panose="020F0502020204030204" pitchFamily="34" charset="0"/>
                <a:cs typeface="Calibri" panose="020F0502020204030204" pitchFamily="34" charset="0"/>
              </a:rPr>
              <a:t>Enseigner la résolution de problèmes à l’école maternelle</a:t>
            </a:r>
          </a:p>
          <a:p>
            <a:pPr>
              <a:buNone/>
            </a:pPr>
            <a:r>
              <a:rPr lang="fr-FR" sz="900" dirty="0">
                <a:solidFill>
                  <a:srgbClr val="141413"/>
                </a:solidFill>
                <a:effectLst/>
                <a:latin typeface="Calibri" panose="020F0502020204030204" pitchFamily="34" charset="0"/>
                <a:cs typeface="Calibri" panose="020F0502020204030204" pitchFamily="34" charset="0"/>
              </a:rPr>
              <a:t>Les objectifs pour l’école maternelle sont doubles. Il s’agit d’une part d’installer des attitudes préparant à la résolution de problèmes, attitudes qui mobilisent les actions telles que : anticiper, choisir, décider, essayer, recommencer, s’interroger sur la validité de la réponse proposée ; et d’autre part d’utiliser les connaissances sur les nombres pour résoudre des problèmes.</a:t>
            </a:r>
          </a:p>
          <a:p>
            <a:pPr>
              <a:buNone/>
            </a:pPr>
            <a:r>
              <a:rPr lang="fr-FR" sz="900" dirty="0">
                <a:solidFill>
                  <a:srgbClr val="141413"/>
                </a:solidFill>
                <a:effectLst/>
                <a:latin typeface="Calibri" panose="020F0502020204030204" pitchFamily="34" charset="0"/>
                <a:cs typeface="Calibri" panose="020F0502020204030204" pitchFamily="34" charset="0"/>
              </a:rPr>
              <a:t>Les situations d’apprentissage liées à la résolution de problèmes sont répétées autant que nécessaire ; elles contribuent à constituer une première mémoire de problèmes et à installer une culture scolaire de la résolution de problèmes. Grâce à un entrainement régulier, l’enfant est amené à identifier la procédure de résolution rencontrée précédemment en comparant l’énoncé à un problème de référence, ce qui lui épargne l’étape de manipulation.</a:t>
            </a:r>
          </a:p>
          <a:p>
            <a:pPr>
              <a:buNone/>
            </a:pPr>
            <a:r>
              <a:rPr lang="fr-FR" sz="900" dirty="0">
                <a:solidFill>
                  <a:srgbClr val="141413"/>
                </a:solidFill>
                <a:effectLst/>
                <a:latin typeface="Calibri" panose="020F0502020204030204" pitchFamily="34" charset="0"/>
                <a:cs typeface="Calibri" panose="020F0502020204030204" pitchFamily="34" charset="0"/>
              </a:rPr>
              <a:t>Le rôle de la manipulation évolue progressivement pour permettre aux élèves d’accéder à l’abstraction. Le matériel servant aux manipulations a vocation à évoluer d’objets figuratifs en lien avec la situation étudiée à des objets symboliques à caractère générique (jetons, cubes, ...), puis à disparaitre au profit de manipulations purement mentales, sachant que, dans ce cas, le recours a posteriori à la manipulation sert à valider le résultat.</a:t>
            </a:r>
          </a:p>
          <a:p>
            <a:pPr>
              <a:buNone/>
            </a:pPr>
            <a:r>
              <a:rPr lang="fr-FR" sz="900" dirty="0">
                <a:solidFill>
                  <a:srgbClr val="141413"/>
                </a:solidFill>
                <a:effectLst/>
                <a:latin typeface="Calibri" panose="020F0502020204030204" pitchFamily="34" charset="0"/>
                <a:cs typeface="Calibri" panose="020F0502020204030204" pitchFamily="34" charset="0"/>
              </a:rPr>
              <a:t>Faire vivre aux élèves des expériences concrètes afin de constituer un « répertoire » de « situations problèmes » mathématiques en lien avec des situations langagières permettant de s’approprier le vocabulaire et la syntaxe qui serviront de point d’appui lors des résolutions de problèmes ultérieures.</a:t>
            </a:r>
          </a:p>
          <a:p>
            <a:pPr>
              <a:buNone/>
            </a:pPr>
            <a:r>
              <a:rPr lang="fr-FR" sz="900" dirty="0">
                <a:solidFill>
                  <a:srgbClr val="141413"/>
                </a:solidFill>
                <a:effectLst/>
                <a:latin typeface="Calibri" panose="020F0502020204030204" pitchFamily="34" charset="0"/>
                <a:cs typeface="Calibri" panose="020F0502020204030204" pitchFamily="34" charset="0"/>
              </a:rPr>
              <a:t>Utiliser le nombre pour anticiper le résultat d’une action sur des quantités (augmentation, diminution, réunion, distribution, partage) ou sur des positions (déplacements en avant ou en arrière).</a:t>
            </a:r>
          </a:p>
          <a:p>
            <a:pPr>
              <a:buNone/>
            </a:pPr>
            <a:r>
              <a:rPr lang="fr-FR" sz="900" dirty="0">
                <a:solidFill>
                  <a:srgbClr val="141413"/>
                </a:solidFill>
                <a:effectLst/>
                <a:latin typeface="Calibri" panose="020F0502020204030204" pitchFamily="34" charset="0"/>
                <a:cs typeface="Calibri" panose="020F0502020204030204" pitchFamily="34" charset="0"/>
              </a:rPr>
              <a:t>Induire le développement informel du sens des opérations, même s’il n’est pas fait appel aux symboles qui les représentent.</a:t>
            </a:r>
          </a:p>
          <a:p>
            <a:pPr>
              <a:buNone/>
            </a:pPr>
            <a:r>
              <a:rPr lang="fr-FR" sz="900" dirty="0">
                <a:solidFill>
                  <a:srgbClr val="141413"/>
                </a:solidFill>
                <a:effectLst/>
                <a:latin typeface="Calibri" panose="020F0502020204030204" pitchFamily="34" charset="0"/>
                <a:cs typeface="Calibri" panose="020F0502020204030204" pitchFamily="34" charset="0"/>
              </a:rPr>
              <a:t>Développer des compétences transversales comme la maitrise du langage, l’inventivité et la curiosité intellectuelle, mais aussi le plaisir de chercher.</a:t>
            </a:r>
          </a:p>
          <a:p>
            <a:pPr>
              <a:buNone/>
            </a:pPr>
            <a:r>
              <a:rPr lang="fr-FR" sz="900" dirty="0">
                <a:solidFill>
                  <a:srgbClr val="141413"/>
                </a:solidFill>
                <a:effectLst/>
                <a:latin typeface="Calibri" panose="020F0502020204030204" pitchFamily="34" charset="0"/>
                <a:cs typeface="Calibri" panose="020F0502020204030204" pitchFamily="34" charset="0"/>
              </a:rPr>
              <a:t>Développer un rapport positif aux mathématiques et favoriser l’égalité entre les filles et les garçons. Renforcer la confiance en soi de chaque élève et, par là même, sa capacité ́ à réussir et à se projeter avec confiance dans les apprentissages fondamentaux de l’école élémentaire et au-delà.</a:t>
            </a:r>
          </a:p>
          <a:p>
            <a:r>
              <a:rPr lang="fr-FR" sz="900" dirty="0">
                <a:solidFill>
                  <a:srgbClr val="1E2166"/>
                </a:solidFill>
                <a:latin typeface="Calibri" panose="020F0502020204030204" pitchFamily="34" charset="0"/>
                <a:cs typeface="Calibri" panose="020F0502020204030204" pitchFamily="34" charset="0"/>
              </a:rPr>
              <a:t>Éclairage de la recherche</a:t>
            </a:r>
          </a:p>
          <a:p>
            <a:pPr>
              <a:buNone/>
            </a:pPr>
            <a:r>
              <a:rPr lang="fr-FR" sz="900" dirty="0">
                <a:solidFill>
                  <a:srgbClr val="141413"/>
                </a:solidFill>
                <a:latin typeface="Calibri" panose="020F0502020204030204" pitchFamily="34" charset="0"/>
                <a:cs typeface="Calibri" panose="020F0502020204030204" pitchFamily="34" charset="0"/>
              </a:rPr>
              <a:t>Même avant de recevoir un enseignement formel de l’arithmétique, les enfants développent une compréhension informelle des relations additives et soustractives à travers leurs expériences quotidiennes. Ils rencontrent des situations qui impliquent d’ajouter des objets à un ensemble ou d’en retirer, de comparer des quantités, ou encore de partager des objets entre plusieurs personnes.</a:t>
            </a:r>
          </a:p>
          <a:p>
            <a:pPr>
              <a:buNone/>
            </a:pPr>
            <a:r>
              <a:rPr lang="fr-FR" sz="900" dirty="0">
                <a:solidFill>
                  <a:srgbClr val="141413"/>
                </a:solidFill>
                <a:latin typeface="Calibri" panose="020F0502020204030204" pitchFamily="34" charset="0"/>
                <a:cs typeface="Calibri" panose="020F0502020204030204" pitchFamily="34" charset="0"/>
              </a:rPr>
              <a:t>Ces expériences leur permettent de construire progressivement des schémas d’action et de raisonnement sur les situations additives et soustractives. Par exemple, un enfant peut comprendre que s’il a trois bonbons et qu’il en reçoit deux de plus, il en aura plus qu’avant. De même, il peut comprendre que s’il a cinq billes et qu’il en perd deux, il lui en restera moins.</a:t>
            </a:r>
          </a:p>
          <a:p>
            <a:pPr>
              <a:buNone/>
            </a:pPr>
            <a:r>
              <a:rPr lang="fr-FR" sz="900" dirty="0" err="1">
                <a:solidFill>
                  <a:srgbClr val="141413"/>
                </a:solidFill>
                <a:latin typeface="Calibri" panose="020F0502020204030204" pitchFamily="34" charset="0"/>
                <a:cs typeface="Calibri" panose="020F0502020204030204" pitchFamily="34" charset="0"/>
              </a:rPr>
              <a:t>Verschaffel</a:t>
            </a:r>
            <a:r>
              <a:rPr lang="fr-FR" sz="900" dirty="0">
                <a:solidFill>
                  <a:srgbClr val="141413"/>
                </a:solidFill>
                <a:latin typeface="Calibri" panose="020F0502020204030204" pitchFamily="34" charset="0"/>
                <a:cs typeface="Calibri" panose="020F0502020204030204" pitchFamily="34" charset="0"/>
              </a:rPr>
              <a:t>, L., Greer, B., &amp; De Corte, E., 2007, p. 557–628. </a:t>
            </a:r>
            <a:r>
              <a:rPr lang="fr-FR" sz="900" dirty="0" err="1">
                <a:solidFill>
                  <a:srgbClr val="141413"/>
                </a:solidFill>
                <a:latin typeface="Calibri" panose="020F0502020204030204" pitchFamily="34" charset="0"/>
                <a:cs typeface="Calibri" panose="020F0502020204030204" pitchFamily="34" charset="0"/>
              </a:rPr>
              <a:t>Whole</a:t>
            </a:r>
            <a:r>
              <a:rPr lang="fr-FR" sz="900" dirty="0">
                <a:solidFill>
                  <a:srgbClr val="141413"/>
                </a:solidFill>
                <a:latin typeface="Calibri" panose="020F0502020204030204" pitchFamily="34" charset="0"/>
                <a:cs typeface="Calibri" panose="020F0502020204030204" pitchFamily="34" charset="0"/>
              </a:rPr>
              <a:t> </a:t>
            </a:r>
            <a:r>
              <a:rPr lang="fr-FR" sz="900" dirty="0" err="1">
                <a:solidFill>
                  <a:srgbClr val="141413"/>
                </a:solidFill>
                <a:latin typeface="Calibri" panose="020F0502020204030204" pitchFamily="34" charset="0"/>
                <a:cs typeface="Calibri" panose="020F0502020204030204" pitchFamily="34" charset="0"/>
              </a:rPr>
              <a:t>number</a:t>
            </a:r>
            <a:r>
              <a:rPr lang="fr-FR" sz="900" dirty="0">
                <a:solidFill>
                  <a:srgbClr val="141413"/>
                </a:solidFill>
                <a:latin typeface="Calibri" panose="020F0502020204030204" pitchFamily="34" charset="0"/>
                <a:cs typeface="Calibri" panose="020F0502020204030204" pitchFamily="34" charset="0"/>
              </a:rPr>
              <a:t> concepts and </a:t>
            </a:r>
            <a:r>
              <a:rPr lang="fr-FR" sz="900" dirty="0" err="1">
                <a:solidFill>
                  <a:srgbClr val="141413"/>
                </a:solidFill>
                <a:latin typeface="Calibri" panose="020F0502020204030204" pitchFamily="34" charset="0"/>
                <a:cs typeface="Calibri" panose="020F0502020204030204" pitchFamily="34" charset="0"/>
              </a:rPr>
              <a:t>operations</a:t>
            </a:r>
            <a:r>
              <a:rPr lang="fr-FR" sz="900" dirty="0">
                <a:solidFill>
                  <a:srgbClr val="141413"/>
                </a:solidFill>
                <a:latin typeface="Calibri" panose="020F0502020204030204" pitchFamily="34" charset="0"/>
                <a:cs typeface="Calibri" panose="020F0502020204030204" pitchFamily="34" charset="0"/>
              </a:rPr>
              <a:t>.</a:t>
            </a:r>
          </a:p>
          <a:p>
            <a:pPr>
              <a:buNone/>
            </a:pPr>
            <a:r>
              <a:rPr lang="fr-FR" sz="900" dirty="0">
                <a:solidFill>
                  <a:srgbClr val="141413"/>
                </a:solidFill>
                <a:latin typeface="Calibri" panose="020F0502020204030204" pitchFamily="34" charset="0"/>
                <a:cs typeface="Calibri" panose="020F0502020204030204" pitchFamily="34" charset="0"/>
              </a:rPr>
              <a:t>In F. K. Lester (Ed.), Second </a:t>
            </a:r>
            <a:r>
              <a:rPr lang="fr-FR" sz="900" dirty="0" err="1">
                <a:solidFill>
                  <a:srgbClr val="141413"/>
                </a:solidFill>
                <a:latin typeface="Calibri" panose="020F0502020204030204" pitchFamily="34" charset="0"/>
                <a:cs typeface="Calibri" panose="020F0502020204030204" pitchFamily="34" charset="0"/>
              </a:rPr>
              <a:t>handbook</a:t>
            </a:r>
            <a:r>
              <a:rPr lang="fr-FR" sz="900" dirty="0">
                <a:solidFill>
                  <a:srgbClr val="141413"/>
                </a:solidFill>
                <a:latin typeface="Calibri" panose="020F0502020204030204" pitchFamily="34" charset="0"/>
                <a:cs typeface="Calibri" panose="020F0502020204030204" pitchFamily="34" charset="0"/>
              </a:rPr>
              <a:t> of </a:t>
            </a:r>
            <a:r>
              <a:rPr lang="fr-FR" sz="900" dirty="0" err="1">
                <a:solidFill>
                  <a:srgbClr val="141413"/>
                </a:solidFill>
                <a:latin typeface="Calibri" panose="020F0502020204030204" pitchFamily="34" charset="0"/>
                <a:cs typeface="Calibri" panose="020F0502020204030204" pitchFamily="34" charset="0"/>
              </a:rPr>
              <a:t>research</a:t>
            </a:r>
            <a:r>
              <a:rPr lang="fr-FR" sz="900" dirty="0">
                <a:solidFill>
                  <a:srgbClr val="141413"/>
                </a:solidFill>
                <a:latin typeface="Calibri" panose="020F0502020204030204" pitchFamily="34" charset="0"/>
                <a:cs typeface="Calibri" panose="020F0502020204030204" pitchFamily="34" charset="0"/>
              </a:rPr>
              <a:t> on </a:t>
            </a:r>
            <a:r>
              <a:rPr lang="fr-FR" sz="900" dirty="0" err="1">
                <a:solidFill>
                  <a:srgbClr val="141413"/>
                </a:solidFill>
                <a:latin typeface="Calibri" panose="020F0502020204030204" pitchFamily="34" charset="0"/>
                <a:cs typeface="Calibri" panose="020F0502020204030204" pitchFamily="34" charset="0"/>
              </a:rPr>
              <a:t>mathematics</a:t>
            </a:r>
            <a:r>
              <a:rPr lang="fr-FR" sz="900" dirty="0">
                <a:solidFill>
                  <a:srgbClr val="141413"/>
                </a:solidFill>
                <a:latin typeface="Calibri" panose="020F0502020204030204" pitchFamily="34" charset="0"/>
                <a:cs typeface="Calibri" panose="020F0502020204030204" pitchFamily="34" charset="0"/>
              </a:rPr>
              <a:t> </a:t>
            </a:r>
            <a:r>
              <a:rPr lang="fr-FR" sz="900" dirty="0" err="1">
                <a:solidFill>
                  <a:srgbClr val="141413"/>
                </a:solidFill>
                <a:latin typeface="Calibri" panose="020F0502020204030204" pitchFamily="34" charset="0"/>
                <a:cs typeface="Calibri" panose="020F0502020204030204" pitchFamily="34" charset="0"/>
              </a:rPr>
              <a:t>teaching</a:t>
            </a:r>
            <a:r>
              <a:rPr lang="fr-FR" sz="900" dirty="0">
                <a:solidFill>
                  <a:srgbClr val="141413"/>
                </a:solidFill>
                <a:latin typeface="Calibri" panose="020F0502020204030204" pitchFamily="34" charset="0"/>
                <a:cs typeface="Calibri" panose="020F0502020204030204" pitchFamily="34" charset="0"/>
              </a:rPr>
              <a:t> and </a:t>
            </a:r>
            <a:r>
              <a:rPr lang="fr-FR" sz="900" dirty="0" err="1">
                <a:solidFill>
                  <a:srgbClr val="141413"/>
                </a:solidFill>
                <a:latin typeface="Calibri" panose="020F0502020204030204" pitchFamily="34" charset="0"/>
                <a:cs typeface="Calibri" panose="020F0502020204030204" pitchFamily="34" charset="0"/>
              </a:rPr>
              <a:t>learning</a:t>
            </a:r>
            <a:r>
              <a:rPr lang="fr-FR" sz="900" dirty="0">
                <a:solidFill>
                  <a:srgbClr val="141413"/>
                </a:solidFill>
                <a:latin typeface="Calibri" panose="020F0502020204030204" pitchFamily="34" charset="0"/>
                <a:cs typeface="Calibri" panose="020F0502020204030204" pitchFamily="34" charset="0"/>
              </a:rPr>
              <a:t>. Information</a:t>
            </a:r>
          </a:p>
          <a:p>
            <a:r>
              <a:rPr lang="fr-FR" sz="900" dirty="0">
                <a:solidFill>
                  <a:srgbClr val="141413"/>
                </a:solidFill>
                <a:latin typeface="Calibri" panose="020F0502020204030204" pitchFamily="34" charset="0"/>
                <a:cs typeface="Calibri" panose="020F0502020204030204" pitchFamily="34" charset="0"/>
              </a:rPr>
              <a:t>Age </a:t>
            </a:r>
            <a:r>
              <a:rPr lang="fr-FR" sz="900" dirty="0" err="1">
                <a:solidFill>
                  <a:srgbClr val="141413"/>
                </a:solidFill>
                <a:latin typeface="Calibri" panose="020F0502020204030204" pitchFamily="34" charset="0"/>
                <a:cs typeface="Calibri" panose="020F0502020204030204" pitchFamily="34" charset="0"/>
              </a:rPr>
              <a:t>Publishing</a:t>
            </a:r>
            <a:r>
              <a:rPr lang="fr-FR" sz="900" dirty="0">
                <a:solidFill>
                  <a:srgbClr val="141413"/>
                </a:solidFill>
                <a:latin typeface="Calibri" panose="020F0502020204030204" pitchFamily="34" charset="0"/>
                <a:cs typeface="Calibri" panose="020F0502020204030204" pitchFamily="34" charset="0"/>
              </a:rPr>
              <a:t>.</a:t>
            </a:r>
          </a:p>
          <a:p>
            <a:pPr>
              <a:buNone/>
            </a:pPr>
            <a:endParaRPr lang="fr-FR" sz="900" dirty="0">
              <a:solidFill>
                <a:srgbClr val="141413"/>
              </a:solidFill>
              <a:effectLst/>
              <a:latin typeface="Calibri" panose="020F0502020204030204" pitchFamily="34"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29</a:t>
            </a:fld>
            <a:endParaRPr lang="fr-FR"/>
          </a:p>
        </p:txBody>
      </p:sp>
    </p:spTree>
    <p:extLst>
      <p:ext uri="{BB962C8B-B14F-4D97-AF65-F5344CB8AC3E}">
        <p14:creationId xmlns:p14="http://schemas.microsoft.com/office/powerpoint/2010/main" val="854636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98528-57C3-209A-F6F9-9F1158B5536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CFCE0E7-CA87-C5B0-050A-C33DACFDBE8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46C392A-6FE6-CC43-5C5D-F8967E2C7AF2}"/>
              </a:ext>
            </a:extLst>
          </p:cNvPr>
          <p:cNvSpPr>
            <a:spLocks noGrp="1"/>
          </p:cNvSpPr>
          <p:nvPr>
            <p:ph type="body" idx="1"/>
          </p:nvPr>
        </p:nvSpPr>
        <p:spPr>
          <a:xfrm>
            <a:off x="685800" y="4400549"/>
            <a:ext cx="5486400" cy="4071421"/>
          </a:xfrm>
        </p:spPr>
        <p:txBody>
          <a:bodyPr/>
          <a:lstStyle/>
          <a:p>
            <a:endParaRPr lang="fr-FR" dirty="0"/>
          </a:p>
        </p:txBody>
      </p:sp>
      <p:sp>
        <p:nvSpPr>
          <p:cNvPr id="4" name="Espace réservé du numéro de diapositive 3">
            <a:extLst>
              <a:ext uri="{FF2B5EF4-FFF2-40B4-BE49-F238E27FC236}">
                <a16:creationId xmlns:a16="http://schemas.microsoft.com/office/drawing/2014/main" id="{6EA7183E-295D-BD1F-8263-0BEF1AB571F3}"/>
              </a:ext>
            </a:extLst>
          </p:cNvPr>
          <p:cNvSpPr>
            <a:spLocks noGrp="1"/>
          </p:cNvSpPr>
          <p:nvPr>
            <p:ph type="sldNum" sz="quarter" idx="5"/>
          </p:nvPr>
        </p:nvSpPr>
        <p:spPr/>
        <p:txBody>
          <a:bodyPr/>
          <a:lstStyle/>
          <a:p>
            <a:fld id="{1F09FA27-CD3A-3D4C-A567-9D9E5AC37F4B}" type="slidenum">
              <a:rPr lang="fr-FR" smtClean="0"/>
              <a:t>30</a:t>
            </a:fld>
            <a:endParaRPr lang="fr-FR"/>
          </a:p>
        </p:txBody>
      </p:sp>
    </p:spTree>
    <p:extLst>
      <p:ext uri="{BB962C8B-B14F-4D97-AF65-F5344CB8AC3E}">
        <p14:creationId xmlns:p14="http://schemas.microsoft.com/office/powerpoint/2010/main" val="2166107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000" dirty="0">
                <a:solidFill>
                  <a:srgbClr val="1E2166"/>
                </a:solidFill>
                <a:effectLst/>
                <a:latin typeface="Calibri" panose="020F0502020204030204" pitchFamily="34" charset="0"/>
                <a:cs typeface="Calibri" panose="020F0502020204030204" pitchFamily="34" charset="0"/>
              </a:rPr>
              <a:t>Éléments de progression</a:t>
            </a:r>
          </a:p>
          <a:p>
            <a:pPr>
              <a:buNone/>
            </a:pPr>
            <a:r>
              <a:rPr lang="fr-FR" sz="1000" dirty="0">
                <a:solidFill>
                  <a:srgbClr val="141413"/>
                </a:solidFill>
                <a:effectLst/>
                <a:latin typeface="Calibri" panose="020F0502020204030204" pitchFamily="34" charset="0"/>
                <a:cs typeface="Calibri" panose="020F0502020204030204" pitchFamily="34" charset="0"/>
              </a:rPr>
              <a:t>Trois critères sont à prendre en compte pour prévoir la progressivité des apprentissages dans la</a:t>
            </a:r>
          </a:p>
          <a:p>
            <a:pPr>
              <a:buNone/>
            </a:pPr>
            <a:r>
              <a:rPr lang="fr-FR" sz="1000" dirty="0">
                <a:solidFill>
                  <a:srgbClr val="141413"/>
                </a:solidFill>
                <a:effectLst/>
                <a:latin typeface="Calibri" panose="020F0502020204030204" pitchFamily="34" charset="0"/>
                <a:cs typeface="Calibri" panose="020F0502020204030204" pitchFamily="34" charset="0"/>
              </a:rPr>
              <a:t>résolution des problèmes arithmétiques : le type de problèmes, les quantités mises en jeu par le</a:t>
            </a:r>
          </a:p>
          <a:p>
            <a:pPr>
              <a:buNone/>
            </a:pPr>
            <a:r>
              <a:rPr lang="fr-FR" sz="1000" dirty="0">
                <a:solidFill>
                  <a:srgbClr val="141413"/>
                </a:solidFill>
                <a:effectLst/>
                <a:latin typeface="Calibri" panose="020F0502020204030204" pitchFamily="34" charset="0"/>
                <a:cs typeface="Calibri" panose="020F0502020204030204" pitchFamily="34" charset="0"/>
              </a:rPr>
              <a:t>problème (elles doivent aller jusqu’à 10 en fin d’école maternelle, et peuvent être supérieures avec</a:t>
            </a:r>
          </a:p>
          <a:p>
            <a:r>
              <a:rPr lang="fr-FR" sz="1000" dirty="0">
                <a:solidFill>
                  <a:srgbClr val="141413"/>
                </a:solidFill>
                <a:effectLst/>
                <a:latin typeface="Calibri" panose="020F0502020204030204" pitchFamily="34" charset="0"/>
                <a:cs typeface="Calibri" panose="020F0502020204030204" pitchFamily="34" charset="0"/>
              </a:rPr>
              <a:t>certains élèves) et le matériel à disposition.</a:t>
            </a:r>
          </a:p>
          <a:p>
            <a:endParaRPr lang="fr-FR" dirty="0"/>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31</a:t>
            </a:fld>
            <a:endParaRPr lang="fr-FR"/>
          </a:p>
        </p:txBody>
      </p:sp>
    </p:spTree>
    <p:extLst>
      <p:ext uri="{BB962C8B-B14F-4D97-AF65-F5344CB8AC3E}">
        <p14:creationId xmlns:p14="http://schemas.microsoft.com/office/powerpoint/2010/main" val="299518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000" dirty="0">
                <a:solidFill>
                  <a:srgbClr val="141413"/>
                </a:solidFill>
                <a:effectLst/>
                <a:latin typeface="Calibri" panose="020F0502020204030204" pitchFamily="34" charset="0"/>
                <a:cs typeface="Calibri" panose="020F0502020204030204" pitchFamily="34" charset="0"/>
              </a:rPr>
              <a:t>-L’école maternelle constitue une étape fondamentale dans la construction des premiers</a:t>
            </a:r>
          </a:p>
          <a:p>
            <a:pPr>
              <a:buNone/>
            </a:pPr>
            <a:r>
              <a:rPr lang="fr-FR" sz="1000" dirty="0">
                <a:solidFill>
                  <a:srgbClr val="141413"/>
                </a:solidFill>
                <a:effectLst/>
                <a:latin typeface="Calibri" panose="020F0502020204030204" pitchFamily="34" charset="0"/>
                <a:cs typeface="Calibri" panose="020F0502020204030204" pitchFamily="34" charset="0"/>
              </a:rPr>
              <a:t>apprentissages. </a:t>
            </a:r>
          </a:p>
          <a:p>
            <a:pPr>
              <a:buNone/>
            </a:pPr>
            <a:r>
              <a:rPr lang="fr-FR" sz="1000" dirty="0">
                <a:solidFill>
                  <a:srgbClr val="141413"/>
                </a:solidFill>
                <a:effectLst/>
                <a:latin typeface="Calibri" panose="020F0502020204030204" pitchFamily="34" charset="0"/>
                <a:cs typeface="Calibri" panose="020F0502020204030204" pitchFamily="34" charset="0"/>
              </a:rPr>
              <a:t>-L’introduction aux mathématiques, comme pour les autres domaines du cycle 1, y joue un rôle central. Elle participe à poser les bases sur lesquelles les élèves développeront leurs compétences tout au long de leur scolarité. Dès la maternelle, les élèves sont quotidiennement confrontés à des situations mobilisant des notions mathématiques, dans des contextes variés.</a:t>
            </a:r>
          </a:p>
          <a:p>
            <a:pPr>
              <a:buNone/>
            </a:pPr>
            <a:r>
              <a:rPr lang="fr-FR" sz="1000" dirty="0">
                <a:solidFill>
                  <a:srgbClr val="141413"/>
                </a:solidFill>
                <a:effectLst/>
                <a:latin typeface="Calibri" panose="020F0502020204030204" pitchFamily="34" charset="0"/>
                <a:cs typeface="Calibri" panose="020F0502020204030204" pitchFamily="34" charset="0"/>
              </a:rPr>
              <a:t>L’enseignement des mathématiques ne se limite pas à l’apprentissage du nombre ou à la résolution</a:t>
            </a:r>
          </a:p>
          <a:p>
            <a:pPr>
              <a:buNone/>
            </a:pPr>
            <a:r>
              <a:rPr lang="fr-FR" sz="1000" dirty="0">
                <a:solidFill>
                  <a:srgbClr val="141413"/>
                </a:solidFill>
                <a:effectLst/>
                <a:latin typeface="Calibri" panose="020F0502020204030204" pitchFamily="34" charset="0"/>
                <a:cs typeface="Calibri" panose="020F0502020204030204" pitchFamily="34" charset="0"/>
              </a:rPr>
              <a:t>de problèmes numériques. Il inclut également des activités de repérage dans l’espace, de tri,</a:t>
            </a:r>
          </a:p>
          <a:p>
            <a:pPr>
              <a:buNone/>
            </a:pPr>
            <a:r>
              <a:rPr lang="fr-FR" sz="1000" dirty="0">
                <a:solidFill>
                  <a:srgbClr val="141413"/>
                </a:solidFill>
                <a:effectLst/>
                <a:latin typeface="Calibri" panose="020F0502020204030204" pitchFamily="34" charset="0"/>
                <a:cs typeface="Calibri" panose="020F0502020204030204" pitchFamily="34" charset="0"/>
              </a:rPr>
              <a:t>de classement, ou encore de reconnaissance de motifs, autant d’occasions pour les élèves de</a:t>
            </a:r>
          </a:p>
          <a:p>
            <a:pPr>
              <a:buNone/>
            </a:pPr>
            <a:r>
              <a:rPr lang="fr-FR" sz="1000" dirty="0">
                <a:solidFill>
                  <a:srgbClr val="141413"/>
                </a:solidFill>
                <a:effectLst/>
                <a:latin typeface="Calibri" panose="020F0502020204030204" pitchFamily="34" charset="0"/>
                <a:cs typeface="Calibri" panose="020F0502020204030204" pitchFamily="34" charset="0"/>
              </a:rPr>
              <a:t>structurer leur pensée. Ces expériences contribuent à structurer la pensée et à consolider des</a:t>
            </a:r>
          </a:p>
          <a:p>
            <a:pPr>
              <a:buNone/>
            </a:pPr>
            <a:r>
              <a:rPr lang="fr-FR" sz="1000" dirty="0">
                <a:solidFill>
                  <a:srgbClr val="141413"/>
                </a:solidFill>
                <a:effectLst/>
                <a:latin typeface="Calibri" panose="020F0502020204030204" pitchFamily="34" charset="0"/>
                <a:cs typeface="Calibri" panose="020F0502020204030204" pitchFamily="34" charset="0"/>
              </a:rPr>
              <a:t>compétences transversales essentielles comme le langage, la curiosité, l’inventivité et le plaisir de</a:t>
            </a:r>
          </a:p>
          <a:p>
            <a:pPr>
              <a:buNone/>
            </a:pPr>
            <a:r>
              <a:rPr lang="fr-FR" sz="1000" dirty="0">
                <a:solidFill>
                  <a:srgbClr val="141413"/>
                </a:solidFill>
                <a:effectLst/>
                <a:latin typeface="Calibri" panose="020F0502020204030204" pitchFamily="34" charset="0"/>
                <a:cs typeface="Calibri" panose="020F0502020204030204" pitchFamily="34" charset="0"/>
              </a:rPr>
              <a:t>chercher.</a:t>
            </a:r>
          </a:p>
          <a:p>
            <a:pPr>
              <a:buNone/>
            </a:pPr>
            <a:r>
              <a:rPr lang="fr-FR" sz="1000" dirty="0">
                <a:solidFill>
                  <a:srgbClr val="141413"/>
                </a:solidFill>
                <a:effectLst/>
                <a:latin typeface="Calibri" panose="020F0502020204030204" pitchFamily="34" charset="0"/>
                <a:cs typeface="Calibri" panose="020F0502020204030204" pitchFamily="34" charset="0"/>
              </a:rPr>
              <a:t>-Les modalités d’apprentissage en maternelle — jeu, résolution de problèmes, entrainement et</a:t>
            </a:r>
          </a:p>
          <a:p>
            <a:pPr>
              <a:buNone/>
            </a:pPr>
            <a:r>
              <a:rPr lang="fr-FR" sz="1000" dirty="0">
                <a:solidFill>
                  <a:srgbClr val="141413"/>
                </a:solidFill>
                <a:effectLst/>
                <a:latin typeface="Calibri" panose="020F0502020204030204" pitchFamily="34" charset="0"/>
                <a:cs typeface="Calibri" panose="020F0502020204030204" pitchFamily="34" charset="0"/>
              </a:rPr>
              <a:t>mémorisation — s’accompagnent de manipulations qui évoluent progressivement, passant d’objets</a:t>
            </a:r>
          </a:p>
          <a:p>
            <a:pPr>
              <a:buNone/>
            </a:pPr>
            <a:r>
              <a:rPr lang="fr-FR" sz="1000" dirty="0">
                <a:solidFill>
                  <a:srgbClr val="141413"/>
                </a:solidFill>
                <a:effectLst/>
                <a:latin typeface="Calibri" panose="020F0502020204030204" pitchFamily="34" charset="0"/>
                <a:cs typeface="Calibri" panose="020F0502020204030204" pitchFamily="34" charset="0"/>
              </a:rPr>
              <a:t>figuratifs à des représentations plus symboliques pour disparaitre au profit de manipulations</a:t>
            </a:r>
          </a:p>
          <a:p>
            <a:pPr>
              <a:buNone/>
            </a:pPr>
            <a:r>
              <a:rPr lang="fr-FR" sz="1000" dirty="0">
                <a:solidFill>
                  <a:srgbClr val="141413"/>
                </a:solidFill>
                <a:effectLst/>
                <a:latin typeface="Calibri" panose="020F0502020204030204" pitchFamily="34" charset="0"/>
                <a:cs typeface="Calibri" panose="020F0502020204030204" pitchFamily="34" charset="0"/>
              </a:rPr>
              <a:t>mentales, renforçant ainsi l’entrée progressive dans l’abstraction et l’autonomie intellectuelle des</a:t>
            </a:r>
          </a:p>
          <a:p>
            <a:pPr>
              <a:buNone/>
            </a:pPr>
            <a:r>
              <a:rPr lang="fr-FR" sz="1000" dirty="0">
                <a:solidFill>
                  <a:srgbClr val="141413"/>
                </a:solidFill>
                <a:effectLst/>
                <a:latin typeface="Calibri" panose="020F0502020204030204" pitchFamily="34" charset="0"/>
                <a:cs typeface="Calibri" panose="020F0502020204030204" pitchFamily="34" charset="0"/>
              </a:rPr>
              <a:t>élèves.</a:t>
            </a:r>
          </a:p>
          <a:p>
            <a:pPr>
              <a:buNone/>
            </a:pPr>
            <a:r>
              <a:rPr lang="fr-FR" sz="1000" dirty="0">
                <a:solidFill>
                  <a:srgbClr val="141413"/>
                </a:solidFill>
                <a:effectLst/>
                <a:latin typeface="Calibri" panose="020F0502020204030204" pitchFamily="34" charset="0"/>
                <a:cs typeface="Calibri" panose="020F0502020204030204" pitchFamily="34" charset="0"/>
              </a:rPr>
              <a:t>Enfin, l’enseignant joue un rôle clé dans la conception des situations d’apprentissage, ainsi que dans</a:t>
            </a:r>
          </a:p>
          <a:p>
            <a:pPr>
              <a:buNone/>
            </a:pPr>
            <a:r>
              <a:rPr lang="fr-FR" sz="1000" dirty="0">
                <a:solidFill>
                  <a:srgbClr val="141413"/>
                </a:solidFill>
                <a:effectLst/>
                <a:latin typeface="Calibri" panose="020F0502020204030204" pitchFamily="34" charset="0"/>
                <a:cs typeface="Calibri" panose="020F0502020204030204" pitchFamily="34" charset="0"/>
              </a:rPr>
              <a:t>leur mise en œuvre en veillant à leur richesse, leur diversité, leur accessibilité tout en garantissant</a:t>
            </a:r>
          </a:p>
          <a:p>
            <a:pPr>
              <a:buNone/>
            </a:pPr>
            <a:r>
              <a:rPr lang="fr-FR" sz="1000" dirty="0">
                <a:solidFill>
                  <a:srgbClr val="141413"/>
                </a:solidFill>
                <a:effectLst/>
                <a:latin typeface="Calibri" panose="020F0502020204030204" pitchFamily="34" charset="0"/>
                <a:cs typeface="Calibri" panose="020F0502020204030204" pitchFamily="34" charset="0"/>
              </a:rPr>
              <a:t>l’égalité entre les filles et les garçons face aux apprentissages mathématiques. Il valorise les réussites</a:t>
            </a:r>
          </a:p>
          <a:p>
            <a:pPr>
              <a:buNone/>
            </a:pPr>
            <a:r>
              <a:rPr lang="fr-FR" sz="1000" dirty="0">
                <a:solidFill>
                  <a:srgbClr val="141413"/>
                </a:solidFill>
                <a:effectLst/>
                <a:latin typeface="Calibri" panose="020F0502020204030204" pitchFamily="34" charset="0"/>
                <a:cs typeface="Calibri" panose="020F0502020204030204" pitchFamily="34" charset="0"/>
              </a:rPr>
              <a:t>et les progrès de chaque élève afin de renforcer sa confiance en lui-même et, par là même, sa</a:t>
            </a:r>
          </a:p>
          <a:p>
            <a:r>
              <a:rPr lang="fr-FR" sz="1000" dirty="0">
                <a:solidFill>
                  <a:srgbClr val="141413"/>
                </a:solidFill>
                <a:effectLst/>
                <a:latin typeface="Calibri" panose="020F0502020204030204" pitchFamily="34" charset="0"/>
                <a:cs typeface="Calibri" panose="020F0502020204030204" pitchFamily="34" charset="0"/>
              </a:rPr>
              <a:t>capacité à réussir.</a:t>
            </a:r>
          </a:p>
          <a:p>
            <a:endParaRPr lang="fr-FR" dirty="0"/>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3</a:t>
            </a:fld>
            <a:endParaRPr lang="fr-FR"/>
          </a:p>
        </p:txBody>
      </p:sp>
    </p:spTree>
    <p:extLst>
      <p:ext uri="{BB962C8B-B14F-4D97-AF65-F5344CB8AC3E}">
        <p14:creationId xmlns:p14="http://schemas.microsoft.com/office/powerpoint/2010/main" val="410314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0BCC4-5DC7-9221-B848-823BF2A5475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FE43458-2BB0-7B34-B5C3-F1C1FEDEB22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2A34E9A-0743-C330-B4B0-0085A5118C1D}"/>
              </a:ext>
            </a:extLst>
          </p:cNvPr>
          <p:cNvSpPr>
            <a:spLocks noGrp="1"/>
          </p:cNvSpPr>
          <p:nvPr>
            <p:ph type="body" idx="1"/>
          </p:nvPr>
        </p:nvSpPr>
        <p:spPr>
          <a:xfrm>
            <a:off x="440675" y="4400550"/>
            <a:ext cx="5916057" cy="3600450"/>
          </a:xfrm>
        </p:spPr>
        <p:txBody>
          <a:bodyPr/>
          <a:lstStyle/>
          <a:p>
            <a:pPr>
              <a:buNone/>
            </a:pPr>
            <a:r>
              <a:rPr lang="fr-FR" sz="1000" dirty="0">
                <a:solidFill>
                  <a:srgbClr val="141413"/>
                </a:solidFill>
                <a:effectLst/>
                <a:latin typeface="Calibri" panose="020F0502020204030204" pitchFamily="34" charset="0"/>
                <a:cs typeface="Calibri" panose="020F0502020204030204" pitchFamily="34" charset="0"/>
              </a:rPr>
              <a:t>Situation de référence</a:t>
            </a:r>
          </a:p>
          <a:p>
            <a:pPr>
              <a:buNone/>
            </a:pPr>
            <a:r>
              <a:rPr lang="fr-FR" sz="1000" dirty="0">
                <a:solidFill>
                  <a:srgbClr val="141413"/>
                </a:solidFill>
                <a:effectLst/>
                <a:latin typeface="Calibri" panose="020F0502020204030204" pitchFamily="34" charset="0"/>
                <a:cs typeface="Calibri" panose="020F0502020204030204" pitchFamily="34" charset="0"/>
              </a:rPr>
              <a:t>La situation « Lulu, la mascotte de la classe prépare sa valise » est la référence commune à l’ensemble des classes de l’école pour les problèmes d’ajout ou de retrait. Le professeur dispose d’une valise et de collections d’objets que la mascotte souhaite emporter dans sa valise : 3 peluches, 3 bonnets, 3 crayons, 3 livres. Les élèves ne peuvent pas voir son contenu quand elle est fermée. Exemple de situation : « Lulu a deux peluches dans sa valise, elle ajoute encore une peluche(ou elle retire une peluche). Combien y a-t-il de peluches dans la valise maintenant ? »</a:t>
            </a:r>
          </a:p>
          <a:p>
            <a:pPr>
              <a:buNone/>
            </a:pPr>
            <a:r>
              <a:rPr lang="fr-FR" sz="1000" dirty="0">
                <a:solidFill>
                  <a:srgbClr val="141413"/>
                </a:solidFill>
                <a:effectLst/>
                <a:latin typeface="Calibri" panose="020F0502020204030204" pitchFamily="34" charset="0"/>
                <a:cs typeface="Calibri" panose="020F0502020204030204" pitchFamily="34" charset="0"/>
              </a:rPr>
              <a:t>Variables didactiques</a:t>
            </a:r>
          </a:p>
          <a:p>
            <a:pPr>
              <a:buNone/>
            </a:pPr>
            <a:r>
              <a:rPr lang="fr-FR" sz="1000" dirty="0">
                <a:solidFill>
                  <a:srgbClr val="141413"/>
                </a:solidFill>
                <a:effectLst/>
                <a:latin typeface="Calibri" panose="020F0502020204030204" pitchFamily="34" charset="0"/>
                <a:cs typeface="Calibri" panose="020F0502020204030204" pitchFamily="34" charset="0"/>
              </a:rPr>
              <a:t>Recherche de l’état final dans un problème d’ajout ou de retrait. La situation de retrait est plus</a:t>
            </a:r>
          </a:p>
          <a:p>
            <a:pPr>
              <a:buNone/>
            </a:pPr>
            <a:r>
              <a:rPr lang="fr-FR" sz="1000" dirty="0">
                <a:solidFill>
                  <a:srgbClr val="141413"/>
                </a:solidFill>
                <a:effectLst/>
                <a:latin typeface="Calibri" panose="020F0502020204030204" pitchFamily="34" charset="0"/>
                <a:cs typeface="Calibri" panose="020F0502020204030204" pitchFamily="34" charset="0"/>
              </a:rPr>
              <a:t>difficile que celle d’ajout.</a:t>
            </a:r>
          </a:p>
          <a:p>
            <a:pPr>
              <a:buNone/>
            </a:pPr>
            <a:r>
              <a:rPr lang="fr-FR" sz="1000" dirty="0">
                <a:solidFill>
                  <a:srgbClr val="141413"/>
                </a:solidFill>
                <a:effectLst/>
                <a:latin typeface="Calibri" panose="020F0502020204030204" pitchFamily="34" charset="0"/>
                <a:cs typeface="Calibri" panose="020F0502020204030204" pitchFamily="34" charset="0"/>
              </a:rPr>
              <a:t>Quantités en jeu : quantités jusqu’à 3 (voire 4 pour certains élèves), valeur de l’ajout ou du retrait</a:t>
            </a:r>
          </a:p>
          <a:p>
            <a:pPr>
              <a:buNone/>
            </a:pPr>
            <a:r>
              <a:rPr lang="fr-FR" sz="1000" dirty="0">
                <a:solidFill>
                  <a:srgbClr val="141413"/>
                </a:solidFill>
                <a:effectLst/>
                <a:latin typeface="Calibri" panose="020F0502020204030204" pitchFamily="34" charset="0"/>
                <a:cs typeface="Calibri" panose="020F0502020204030204" pitchFamily="34" charset="0"/>
              </a:rPr>
              <a:t>(1 voire 2).</a:t>
            </a:r>
          </a:p>
          <a:p>
            <a:pPr>
              <a:buNone/>
            </a:pPr>
            <a:r>
              <a:rPr lang="fr-FR" sz="1000" dirty="0">
                <a:solidFill>
                  <a:srgbClr val="141413"/>
                </a:solidFill>
                <a:effectLst/>
                <a:latin typeface="Calibri" panose="020F0502020204030204" pitchFamily="34" charset="0"/>
                <a:cs typeface="Calibri" panose="020F0502020204030204" pitchFamily="34" charset="0"/>
              </a:rPr>
              <a:t>Matériel pouvant être mis à disposition pour résoudre le problème : objets figuratifs (valise,</a:t>
            </a:r>
          </a:p>
          <a:p>
            <a:pPr>
              <a:buNone/>
            </a:pPr>
            <a:r>
              <a:rPr lang="fr-FR" sz="1000" dirty="0">
                <a:solidFill>
                  <a:srgbClr val="141413"/>
                </a:solidFill>
                <a:effectLst/>
                <a:latin typeface="Calibri" panose="020F0502020204030204" pitchFamily="34" charset="0"/>
                <a:cs typeface="Calibri" panose="020F0502020204030204" pitchFamily="34" charset="0"/>
              </a:rPr>
              <a:t>peluches, oursons en plastique, bonnets, livres, ...), images représentant les objets figuratifs, objets</a:t>
            </a:r>
          </a:p>
          <a:p>
            <a:pPr>
              <a:buNone/>
            </a:pPr>
            <a:r>
              <a:rPr lang="fr-FR" sz="1000" dirty="0">
                <a:solidFill>
                  <a:srgbClr val="141413"/>
                </a:solidFill>
                <a:effectLst/>
                <a:latin typeface="Calibri" panose="020F0502020204030204" pitchFamily="34" charset="0"/>
                <a:cs typeface="Calibri" panose="020F0502020204030204" pitchFamily="34" charset="0"/>
              </a:rPr>
              <a:t>symboliques (cubes ou bouchons).</a:t>
            </a:r>
          </a:p>
          <a:p>
            <a:pPr>
              <a:buNone/>
            </a:pPr>
            <a:r>
              <a:rPr lang="fr-FR" sz="1000" dirty="0">
                <a:solidFill>
                  <a:srgbClr val="141413"/>
                </a:solidFill>
                <a:effectLst/>
                <a:latin typeface="Calibri" panose="020F0502020204030204" pitchFamily="34" charset="0"/>
                <a:cs typeface="Calibri" panose="020F0502020204030204" pitchFamily="34" charset="0"/>
              </a:rPr>
              <a:t>Matériel visible ou non.</a:t>
            </a:r>
          </a:p>
          <a:p>
            <a:pPr>
              <a:buNone/>
            </a:pPr>
            <a:r>
              <a:rPr lang="fr-FR" sz="1000" dirty="0">
                <a:solidFill>
                  <a:srgbClr val="141413"/>
                </a:solidFill>
                <a:effectLst/>
                <a:latin typeface="Calibri" panose="020F0502020204030204" pitchFamily="34" charset="0"/>
                <a:cs typeface="Calibri" panose="020F0502020204030204" pitchFamily="34" charset="0"/>
              </a:rPr>
              <a:t>Matériel déplaçable ou non.</a:t>
            </a:r>
          </a:p>
          <a:p>
            <a:pPr>
              <a:buNone/>
            </a:pPr>
            <a:r>
              <a:rPr lang="fr-FR" sz="1000" dirty="0">
                <a:solidFill>
                  <a:srgbClr val="141413"/>
                </a:solidFill>
                <a:effectLst/>
                <a:latin typeface="Calibri" panose="020F0502020204030204" pitchFamily="34" charset="0"/>
                <a:cs typeface="Calibri" panose="020F0502020204030204" pitchFamily="34" charset="0"/>
              </a:rPr>
              <a:t>Matériel proche ou éloigné.</a:t>
            </a:r>
          </a:p>
          <a:p>
            <a:endParaRPr lang="fr-FR" sz="1000" dirty="0">
              <a:solidFill>
                <a:srgbClr val="141413"/>
              </a:solidFill>
              <a:effectLst/>
              <a:latin typeface="Calibri" panose="020F0502020204030204" pitchFamily="34" charset="0"/>
              <a:cs typeface="Calibri" panose="020F0502020204030204" pitchFamily="34" charset="0"/>
            </a:endParaRPr>
          </a:p>
          <a:p>
            <a:endParaRPr lang="fr-FR" dirty="0"/>
          </a:p>
        </p:txBody>
      </p:sp>
      <p:sp>
        <p:nvSpPr>
          <p:cNvPr id="4" name="Espace réservé du numéro de diapositive 3">
            <a:extLst>
              <a:ext uri="{FF2B5EF4-FFF2-40B4-BE49-F238E27FC236}">
                <a16:creationId xmlns:a16="http://schemas.microsoft.com/office/drawing/2014/main" id="{6CD2D006-F255-96AF-F492-CEC0174FB211}"/>
              </a:ext>
            </a:extLst>
          </p:cNvPr>
          <p:cNvSpPr>
            <a:spLocks noGrp="1"/>
          </p:cNvSpPr>
          <p:nvPr>
            <p:ph type="sldNum" sz="quarter" idx="5"/>
          </p:nvPr>
        </p:nvSpPr>
        <p:spPr/>
        <p:txBody>
          <a:bodyPr/>
          <a:lstStyle/>
          <a:p>
            <a:fld id="{1F09FA27-CD3A-3D4C-A567-9D9E5AC37F4B}" type="slidenum">
              <a:rPr lang="fr-FR" smtClean="0"/>
              <a:t>32</a:t>
            </a:fld>
            <a:endParaRPr lang="fr-FR"/>
          </a:p>
        </p:txBody>
      </p:sp>
    </p:spTree>
    <p:extLst>
      <p:ext uri="{BB962C8B-B14F-4D97-AF65-F5344CB8AC3E}">
        <p14:creationId xmlns:p14="http://schemas.microsoft.com/office/powerpoint/2010/main" val="3214609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72687-317D-4C12-B456-78ACA23ADCA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F1424A-A7C8-AAD7-1665-85DB409F878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1BE260B-C5C4-D670-D235-2D1105FB25E1}"/>
              </a:ext>
            </a:extLst>
          </p:cNvPr>
          <p:cNvSpPr>
            <a:spLocks noGrp="1"/>
          </p:cNvSpPr>
          <p:nvPr>
            <p:ph type="body" idx="1"/>
          </p:nvPr>
        </p:nvSpPr>
        <p:spPr>
          <a:xfrm>
            <a:off x="495759" y="4400550"/>
            <a:ext cx="5982159" cy="4027354"/>
          </a:xfrm>
        </p:spPr>
        <p:txBody>
          <a:bodyPr/>
          <a:lstStyle/>
          <a:p>
            <a:pPr>
              <a:buNone/>
            </a:pPr>
            <a:r>
              <a:rPr lang="fr-FR" sz="1000" dirty="0">
                <a:solidFill>
                  <a:srgbClr val="141413"/>
                </a:solidFill>
                <a:effectLst/>
                <a:latin typeface="Calibri" panose="020F0502020204030204" pitchFamily="34" charset="0"/>
                <a:cs typeface="Calibri" panose="020F0502020204030204" pitchFamily="34" charset="0"/>
              </a:rPr>
              <a:t>Procédures à acquérir</a:t>
            </a:r>
          </a:p>
          <a:p>
            <a:pPr>
              <a:buNone/>
            </a:pPr>
            <a:endParaRPr lang="fr-FR" sz="1000" dirty="0">
              <a:solidFill>
                <a:srgbClr val="141413"/>
              </a:solidFill>
              <a:effectLst/>
              <a:latin typeface="Calibri" panose="020F0502020204030204" pitchFamily="34" charset="0"/>
              <a:cs typeface="Calibri" panose="020F0502020204030204" pitchFamily="34" charset="0"/>
            </a:endParaRPr>
          </a:p>
          <a:p>
            <a:pPr>
              <a:buNone/>
            </a:pPr>
            <a:r>
              <a:rPr lang="fr-FR" sz="1000" dirty="0">
                <a:solidFill>
                  <a:srgbClr val="141413"/>
                </a:solidFill>
                <a:effectLst/>
                <a:latin typeface="Calibri" panose="020F0502020204030204" pitchFamily="34" charset="0"/>
                <a:cs typeface="Calibri" panose="020F0502020204030204" pitchFamily="34" charset="0"/>
              </a:rPr>
              <a:t>Utiliser des « boites à nombres » (représentations chiffrées, constellations, représentations</a:t>
            </a:r>
          </a:p>
          <a:p>
            <a:pPr>
              <a:buNone/>
            </a:pPr>
            <a:r>
              <a:rPr lang="fr-FR" sz="1000" dirty="0">
                <a:solidFill>
                  <a:srgbClr val="141413"/>
                </a:solidFill>
                <a:effectLst/>
                <a:latin typeface="Calibri" panose="020F0502020204030204" pitchFamily="34" charset="0"/>
                <a:cs typeface="Calibri" panose="020F0502020204030204" pitchFamily="34" charset="0"/>
              </a:rPr>
              <a:t>désorganisées symboliques et figuratives). Ces « boites à nombres » sont conçues progressivement avec les élèves tout au long de leur parcours à l’école maternelle.</a:t>
            </a:r>
          </a:p>
          <a:p>
            <a:pPr>
              <a:buNone/>
            </a:pPr>
            <a:r>
              <a:rPr lang="fr-FR" sz="1000" dirty="0">
                <a:solidFill>
                  <a:srgbClr val="1E2166"/>
                </a:solidFill>
                <a:effectLst/>
                <a:latin typeface="Calibri" panose="020F0502020204030204" pitchFamily="34" charset="0"/>
                <a:cs typeface="Calibri" panose="020F0502020204030204" pitchFamily="34" charset="0"/>
              </a:rPr>
              <a:t>Illustration des boites à nombres</a:t>
            </a:r>
          </a:p>
          <a:p>
            <a:pPr>
              <a:buNone/>
            </a:pPr>
            <a:r>
              <a:rPr lang="fr-FR" sz="1000" dirty="0">
                <a:solidFill>
                  <a:srgbClr val="141413"/>
                </a:solidFill>
                <a:effectLst/>
                <a:latin typeface="Calibri" panose="020F0502020204030204" pitchFamily="34" charset="0"/>
                <a:cs typeface="Calibri" panose="020F0502020204030204" pitchFamily="34" charset="0"/>
              </a:rPr>
              <a:t>À l’intérieur de chaque boite, dans un sachet plastique transparent, se trouve le nombre d’objets correspondant aux différentes représentations du nombre indiqué sur la boite.</a:t>
            </a:r>
          </a:p>
          <a:p>
            <a:pPr>
              <a:buNone/>
            </a:pPr>
            <a:r>
              <a:rPr lang="fr-FR" sz="1000" dirty="0">
                <a:solidFill>
                  <a:srgbClr val="141413"/>
                </a:solidFill>
                <a:effectLst/>
                <a:latin typeface="Calibri" panose="020F0502020204030204" pitchFamily="34" charset="0"/>
                <a:cs typeface="Calibri" panose="020F0502020204030204" pitchFamily="34" charset="0"/>
              </a:rPr>
              <a:t>Les boites à nombres sont conçues progressivement avec les élèves tout au long de leur parcours à l’école maternelle.</a:t>
            </a:r>
          </a:p>
          <a:p>
            <a:pPr>
              <a:buNone/>
            </a:pPr>
            <a:endParaRPr lang="fr-FR" sz="1000" dirty="0">
              <a:solidFill>
                <a:srgbClr val="141413"/>
              </a:solidFill>
              <a:effectLst/>
              <a:latin typeface="Calibri" panose="020F0502020204030204" pitchFamily="34" charset="0"/>
              <a:cs typeface="Calibri" panose="020F0502020204030204" pitchFamily="34" charset="0"/>
            </a:endParaRPr>
          </a:p>
          <a:p>
            <a:pPr marL="0">
              <a:lnSpc>
                <a:spcPct val="120000"/>
              </a:lnSpc>
              <a:spcBef>
                <a:spcPts val="0"/>
              </a:spcBef>
              <a:buNone/>
            </a:pPr>
            <a:r>
              <a:rPr lang="fr-FR" sz="1000" b="1" kern="0" dirty="0">
                <a:latin typeface="Calibri" panose="020F0502020204030204" pitchFamily="34" charset="0"/>
                <a:cs typeface="Calibri" panose="020F0502020204030204" pitchFamily="34" charset="0"/>
              </a:rPr>
              <a:t>Observation et évaluation</a:t>
            </a:r>
          </a:p>
          <a:p>
            <a:pPr marL="0">
              <a:lnSpc>
                <a:spcPct val="120000"/>
              </a:lnSpc>
              <a:spcBef>
                <a:spcPts val="0"/>
              </a:spcBef>
              <a:buNone/>
            </a:pPr>
            <a:r>
              <a:rPr lang="fr-FR" sz="1000" kern="0" dirty="0">
                <a:latin typeface="Calibri" panose="020F0502020204030204" pitchFamily="34" charset="0"/>
                <a:cs typeface="Calibri" panose="020F0502020204030204" pitchFamily="34" charset="0"/>
              </a:rPr>
              <a:t>Dès la conception de la séquence, le professeur élabore une grille d’observation qui lui permet de suivre les progrès de chaque élève. Cette évaluation positive, ainsi menée par l’observation puis l’interprétation des progrès au fil de l’eau et au gré de situations aménagées, permet au professeur d’ajuster son enseignement, d’adapter les activités et tâches proposées en fonction des besoins de chaque enfant pour qu’il continue à progresser.</a:t>
            </a:r>
          </a:p>
          <a:p>
            <a:pPr marL="0">
              <a:lnSpc>
                <a:spcPct val="120000"/>
              </a:lnSpc>
              <a:spcBef>
                <a:spcPts val="0"/>
              </a:spcBef>
              <a:buNone/>
            </a:pPr>
            <a:endParaRPr lang="fr-FR" sz="1200" kern="0" dirty="0">
              <a:latin typeface="Inter Fallback"/>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401E05DB-82C7-7242-181E-7994C4194011}"/>
              </a:ext>
            </a:extLst>
          </p:cNvPr>
          <p:cNvSpPr>
            <a:spLocks noGrp="1"/>
          </p:cNvSpPr>
          <p:nvPr>
            <p:ph type="sldNum" sz="quarter" idx="5"/>
          </p:nvPr>
        </p:nvSpPr>
        <p:spPr/>
        <p:txBody>
          <a:bodyPr/>
          <a:lstStyle/>
          <a:p>
            <a:fld id="{1F09FA27-CD3A-3D4C-A567-9D9E5AC37F4B}" type="slidenum">
              <a:rPr lang="fr-FR" smtClean="0"/>
              <a:t>33</a:t>
            </a:fld>
            <a:endParaRPr lang="fr-FR"/>
          </a:p>
        </p:txBody>
      </p:sp>
    </p:spTree>
    <p:extLst>
      <p:ext uri="{BB962C8B-B14F-4D97-AF65-F5344CB8AC3E}">
        <p14:creationId xmlns:p14="http://schemas.microsoft.com/office/powerpoint/2010/main" val="2464284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34</a:t>
            </a:fld>
            <a:endParaRPr lang="fr-FR"/>
          </a:p>
        </p:txBody>
      </p:sp>
    </p:spTree>
    <p:extLst>
      <p:ext uri="{BB962C8B-B14F-4D97-AF65-F5344CB8AC3E}">
        <p14:creationId xmlns:p14="http://schemas.microsoft.com/office/powerpoint/2010/main" val="1581417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F1DB5-85A7-3C87-0B88-8FFF7869A21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548C6E-0C6F-4C6B-2B5C-98471F41DCA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769C56E-536C-D98D-8784-4A0B7D12E6EA}"/>
              </a:ext>
            </a:extLst>
          </p:cNvPr>
          <p:cNvSpPr>
            <a:spLocks noGrp="1"/>
          </p:cNvSpPr>
          <p:nvPr>
            <p:ph type="body" idx="1"/>
          </p:nvPr>
        </p:nvSpPr>
        <p:spPr/>
        <p:txBody>
          <a:bodyPr/>
          <a:lstStyle/>
          <a:p>
            <a:pPr>
              <a:buNone/>
            </a:pPr>
            <a:r>
              <a:rPr lang="fr-FR" dirty="0">
                <a:solidFill>
                  <a:srgbClr val="141413"/>
                </a:solidFill>
                <a:effectLst/>
                <a:latin typeface="Helvetica" pitchFamily="2" charset="0"/>
              </a:rPr>
              <a:t>Temps 1 – Définition des objectifs et mise en réussite</a:t>
            </a:r>
          </a:p>
          <a:p>
            <a:pPr>
              <a:buNone/>
            </a:pPr>
            <a:r>
              <a:rPr lang="fr-FR" dirty="0">
                <a:solidFill>
                  <a:srgbClr val="1E2166"/>
                </a:solidFill>
                <a:effectLst/>
                <a:latin typeface="Helvetica" pitchFamily="2" charset="0"/>
              </a:rPr>
              <a:t>Le professeur</a:t>
            </a:r>
            <a:r>
              <a:rPr lang="fr-FR" dirty="0">
                <a:solidFill>
                  <a:srgbClr val="141413"/>
                </a:solidFill>
                <a:effectLst/>
                <a:latin typeface="Helvetica" pitchFamily="2" charset="0"/>
              </a:rPr>
              <a:t> introduit l’activité : il présente la valise et explique que la mascotte souhaite partir en</a:t>
            </a:r>
          </a:p>
          <a:p>
            <a:pPr>
              <a:buNone/>
            </a:pPr>
            <a:r>
              <a:rPr lang="fr-FR" dirty="0">
                <a:solidFill>
                  <a:srgbClr val="141413"/>
                </a:solidFill>
                <a:effectLst/>
                <a:latin typeface="Helvetica" pitchFamily="2" charset="0"/>
              </a:rPr>
              <a:t>voyage avec des peluches. Il montre les peluches et explique qu’il va les placer dans la valise. </a:t>
            </a:r>
            <a:r>
              <a:rPr lang="fr-FR" dirty="0">
                <a:solidFill>
                  <a:srgbClr val="1E2166"/>
                </a:solidFill>
                <a:effectLst/>
                <a:latin typeface="Helvetica" pitchFamily="2" charset="0"/>
              </a:rPr>
              <a:t>Les</a:t>
            </a:r>
            <a:endParaRPr lang="fr-FR" dirty="0">
              <a:solidFill>
                <a:srgbClr val="141413"/>
              </a:solidFill>
              <a:effectLst/>
              <a:latin typeface="Helvetica" pitchFamily="2" charset="0"/>
            </a:endParaRPr>
          </a:p>
          <a:p>
            <a:pPr>
              <a:buNone/>
            </a:pPr>
            <a:r>
              <a:rPr lang="fr-FR" dirty="0">
                <a:solidFill>
                  <a:srgbClr val="1E2166"/>
                </a:solidFill>
                <a:effectLst/>
                <a:latin typeface="Helvetica" pitchFamily="2" charset="0"/>
              </a:rPr>
              <a:t>élèves</a:t>
            </a:r>
            <a:r>
              <a:rPr lang="fr-FR" dirty="0">
                <a:solidFill>
                  <a:srgbClr val="141413"/>
                </a:solidFill>
                <a:effectLst/>
                <a:latin typeface="Helvetica" pitchFamily="2" charset="0"/>
              </a:rPr>
              <a:t> rendent compte de leur compréhension en répondant aux questions du professeur (ex : « Qui</a:t>
            </a:r>
          </a:p>
          <a:p>
            <a:pPr>
              <a:buNone/>
            </a:pPr>
            <a:r>
              <a:rPr lang="fr-FR" dirty="0">
                <a:solidFill>
                  <a:srgbClr val="141413"/>
                </a:solidFill>
                <a:effectLst/>
                <a:latin typeface="Helvetica" pitchFamily="2" charset="0"/>
              </a:rPr>
              <a:t>part en voyage ? », « Avec quoi la mascotte souhaite-t-elle partir ? », ...).</a:t>
            </a:r>
          </a:p>
          <a:p>
            <a:pPr>
              <a:buNone/>
            </a:pPr>
            <a:r>
              <a:rPr lang="fr-FR" dirty="0">
                <a:solidFill>
                  <a:srgbClr val="141413"/>
                </a:solidFill>
                <a:effectLst/>
                <a:latin typeface="Helvetica" pitchFamily="2" charset="0"/>
              </a:rPr>
              <a:t>Ensuite, </a:t>
            </a:r>
            <a:r>
              <a:rPr lang="fr-FR" dirty="0">
                <a:solidFill>
                  <a:srgbClr val="1E2166"/>
                </a:solidFill>
                <a:effectLst/>
                <a:latin typeface="Helvetica" pitchFamily="2" charset="0"/>
              </a:rPr>
              <a:t>le professeur</a:t>
            </a:r>
            <a:r>
              <a:rPr lang="fr-FR" dirty="0">
                <a:solidFill>
                  <a:srgbClr val="141413"/>
                </a:solidFill>
                <a:effectLst/>
                <a:latin typeface="Helvetica" pitchFamily="2" charset="0"/>
              </a:rPr>
              <a:t> prend en charge la résolution. Il énonce le problème en réalisant l’action au</a:t>
            </a:r>
          </a:p>
          <a:p>
            <a:pPr>
              <a:buNone/>
            </a:pPr>
            <a:r>
              <a:rPr lang="fr-FR" dirty="0">
                <a:solidFill>
                  <a:srgbClr val="141413"/>
                </a:solidFill>
                <a:effectLst/>
                <a:latin typeface="Helvetica" pitchFamily="2" charset="0"/>
              </a:rPr>
              <a:t>fur et à mesure avec du matériel visible. La quantité correspondant au résultat est visible. Cette</a:t>
            </a:r>
          </a:p>
          <a:p>
            <a:pPr>
              <a:buNone/>
            </a:pPr>
            <a:r>
              <a:rPr lang="fr-FR" dirty="0">
                <a:solidFill>
                  <a:srgbClr val="141413"/>
                </a:solidFill>
                <a:effectLst/>
                <a:latin typeface="Helvetica" pitchFamily="2" charset="0"/>
              </a:rPr>
              <a:t>situation est reprise plusieurs fois avant de passer aux étapes 3 et 4.</a:t>
            </a:r>
          </a:p>
          <a:p>
            <a:pPr>
              <a:buNone/>
            </a:pPr>
            <a:r>
              <a:rPr lang="fr-FR" dirty="0">
                <a:solidFill>
                  <a:srgbClr val="141413"/>
                </a:solidFill>
                <a:effectLst/>
                <a:latin typeface="Helvetica" pitchFamily="2" charset="0"/>
              </a:rPr>
              <a:t>28ACQUISITION DES PREMIERS OUTILS MATHÉMATIQUES</a:t>
            </a:r>
          </a:p>
          <a:p>
            <a:pPr>
              <a:buNone/>
            </a:pPr>
            <a:r>
              <a:rPr lang="fr-FR" dirty="0">
                <a:solidFill>
                  <a:srgbClr val="141413"/>
                </a:solidFill>
                <a:effectLst/>
                <a:latin typeface="Helvetica" pitchFamily="2" charset="0"/>
              </a:rPr>
              <a:t>Avant</a:t>
            </a:r>
          </a:p>
          <a:p>
            <a:pPr>
              <a:buNone/>
            </a:pPr>
            <a:r>
              <a:rPr lang="fr-FR" dirty="0">
                <a:solidFill>
                  <a:srgbClr val="141413"/>
                </a:solidFill>
                <a:effectLst/>
                <a:latin typeface="Helvetica" pitchFamily="2" charset="0"/>
              </a:rPr>
              <a:t>4 ans</a:t>
            </a:r>
          </a:p>
          <a:p>
            <a:pPr>
              <a:buNone/>
            </a:pPr>
            <a:r>
              <a:rPr lang="fr-FR" dirty="0">
                <a:solidFill>
                  <a:srgbClr val="141413"/>
                </a:solidFill>
                <a:effectLst/>
                <a:latin typeface="Helvetica" pitchFamily="2" charset="0"/>
              </a:rPr>
              <a:t>Le professeur raconte et met en scène un énoncé de problème d’ajout en manipulant le matériel :</a:t>
            </a:r>
          </a:p>
          <a:p>
            <a:pPr>
              <a:buNone/>
            </a:pPr>
            <a:r>
              <a:rPr lang="fr-FR" dirty="0">
                <a:solidFill>
                  <a:srgbClr val="141413"/>
                </a:solidFill>
                <a:effectLst/>
                <a:latin typeface="Helvetica" pitchFamily="2" charset="0"/>
              </a:rPr>
              <a:t>«</a:t>
            </a:r>
          </a:p>
          <a:p>
            <a:pPr>
              <a:buNone/>
            </a:pPr>
            <a:r>
              <a:rPr lang="fr-FR" dirty="0">
                <a:solidFill>
                  <a:srgbClr val="141413"/>
                </a:solidFill>
                <a:effectLst/>
                <a:latin typeface="Helvetica" pitchFamily="2" charset="0"/>
              </a:rPr>
              <a:t>J’ai deux peluches dans ma valise. » La valise reste ouverte au cours de la manipulation afin de</a:t>
            </a:r>
          </a:p>
          <a:p>
            <a:pPr>
              <a:buNone/>
            </a:pPr>
            <a:r>
              <a:rPr lang="fr-FR" dirty="0">
                <a:solidFill>
                  <a:srgbClr val="141413"/>
                </a:solidFill>
                <a:effectLst/>
                <a:latin typeface="Helvetica" pitchFamily="2" charset="0"/>
              </a:rPr>
              <a:t>permettre aux élèves de visualiser le résultat. Le professeur montre les deux peluches posées dans</a:t>
            </a:r>
          </a:p>
          <a:p>
            <a:pPr>
              <a:buNone/>
            </a:pPr>
            <a:r>
              <a:rPr lang="fr-FR" dirty="0">
                <a:solidFill>
                  <a:srgbClr val="141413"/>
                </a:solidFill>
                <a:effectLst/>
                <a:latin typeface="Helvetica" pitchFamily="2" charset="0"/>
              </a:rPr>
              <a:t>la valise. Il explicite la composition de 2 pour distinguer les quantités 1 et 2. Le professeur verbalise</a:t>
            </a:r>
          </a:p>
          <a:p>
            <a:pPr>
              <a:buNone/>
            </a:pPr>
            <a:r>
              <a:rPr lang="fr-FR" dirty="0">
                <a:solidFill>
                  <a:srgbClr val="141413"/>
                </a:solidFill>
                <a:effectLst/>
                <a:latin typeface="Helvetica" pitchFamily="2" charset="0"/>
              </a:rPr>
              <a:t>ses actions : il prend une peluche et encore une peluche et repose les deux peluches dans la valise :</a:t>
            </a:r>
          </a:p>
          <a:p>
            <a:pPr>
              <a:buNone/>
            </a:pPr>
            <a:r>
              <a:rPr lang="fr-FR" dirty="0">
                <a:solidFill>
                  <a:srgbClr val="141413"/>
                </a:solidFill>
                <a:effectLst/>
                <a:latin typeface="Helvetica" pitchFamily="2" charset="0"/>
              </a:rPr>
              <a:t>«</a:t>
            </a:r>
          </a:p>
          <a:p>
            <a:pPr>
              <a:buNone/>
            </a:pPr>
            <a:r>
              <a:rPr lang="fr-FR" dirty="0">
                <a:solidFill>
                  <a:srgbClr val="141413"/>
                </a:solidFill>
                <a:effectLst/>
                <a:latin typeface="Helvetica" pitchFamily="2" charset="0"/>
              </a:rPr>
              <a:t>Une peluche et encore une peluche, il y a deux peluches dans ma valise ». « J’ajoute une peluche ».</a:t>
            </a:r>
          </a:p>
          <a:p>
            <a:pPr>
              <a:buNone/>
            </a:pPr>
            <a:r>
              <a:rPr lang="fr-FR" dirty="0">
                <a:solidFill>
                  <a:srgbClr val="141413"/>
                </a:solidFill>
                <a:effectLst/>
                <a:latin typeface="Helvetica" pitchFamily="2" charset="0"/>
              </a:rPr>
              <a:t>Le professeur ajoute une peluche et montre la valise avec l’ensemble des peluches. « Maintenant,</a:t>
            </a:r>
          </a:p>
          <a:p>
            <a:pPr>
              <a:buNone/>
            </a:pPr>
            <a:r>
              <a:rPr lang="fr-FR" dirty="0">
                <a:solidFill>
                  <a:srgbClr val="141413"/>
                </a:solidFill>
                <a:effectLst/>
                <a:latin typeface="Helvetica" pitchFamily="2" charset="0"/>
              </a:rPr>
              <a:t>combien y a-t-il de peluches dans ma valise ? ». Le professeur laisse la valise ouverte pour que les</a:t>
            </a:r>
          </a:p>
          <a:p>
            <a:pPr>
              <a:buNone/>
            </a:pPr>
            <a:r>
              <a:rPr lang="fr-FR" dirty="0">
                <a:solidFill>
                  <a:srgbClr val="141413"/>
                </a:solidFill>
                <a:effectLst/>
                <a:latin typeface="Helvetica" pitchFamily="2" charset="0"/>
              </a:rPr>
              <a:t>élèves visualisent la quantité 3. Le professeur ferme la valise et montre avec ses doigts la quantité</a:t>
            </a:r>
          </a:p>
          <a:p>
            <a:pPr>
              <a:buNone/>
            </a:pPr>
            <a:r>
              <a:rPr lang="fr-FR" dirty="0">
                <a:solidFill>
                  <a:srgbClr val="141413"/>
                </a:solidFill>
                <a:effectLst/>
                <a:latin typeface="Helvetica" pitchFamily="2" charset="0"/>
              </a:rPr>
              <a:t>finale d’oursons dans la valise.</a:t>
            </a:r>
          </a:p>
          <a:p>
            <a:pPr>
              <a:buNone/>
            </a:pPr>
            <a:r>
              <a:rPr lang="fr-FR" dirty="0">
                <a:solidFill>
                  <a:srgbClr val="141413"/>
                </a:solidFill>
                <a:effectLst/>
                <a:latin typeface="Helvetica" pitchFamily="2" charset="0"/>
              </a:rPr>
              <a:t>Il rejoue la scène en verbalisant la recomposition du nombre 3 utilisée : « Deux peluches et encore</a:t>
            </a:r>
          </a:p>
          <a:p>
            <a:pPr>
              <a:buNone/>
            </a:pPr>
            <a:r>
              <a:rPr lang="fr-FR" dirty="0">
                <a:solidFill>
                  <a:srgbClr val="141413"/>
                </a:solidFill>
                <a:effectLst/>
                <a:latin typeface="Helvetica" pitchFamily="2" charset="0"/>
              </a:rPr>
              <a:t>une peluche, ça fait trois peluches.</a:t>
            </a:r>
          </a:p>
          <a:p>
            <a:pPr>
              <a:buNone/>
            </a:pPr>
            <a:r>
              <a:rPr lang="fr-FR" dirty="0">
                <a:solidFill>
                  <a:srgbClr val="141413"/>
                </a:solidFill>
                <a:effectLst/>
                <a:latin typeface="Helvetica" pitchFamily="2" charset="0"/>
              </a:rPr>
              <a:t>»</a:t>
            </a:r>
          </a:p>
          <a:p>
            <a:pPr>
              <a:buNone/>
            </a:pPr>
            <a:r>
              <a:rPr lang="fr-FR" dirty="0">
                <a:solidFill>
                  <a:srgbClr val="141413"/>
                </a:solidFill>
                <a:effectLst/>
                <a:latin typeface="Helvetica" pitchFamily="2" charset="0"/>
              </a:rPr>
              <a:t>Le professeur développe et verbalise qui permettent de trouver le résultat :</a:t>
            </a:r>
          </a:p>
          <a:p>
            <a:pPr>
              <a:buNone/>
            </a:pPr>
            <a:r>
              <a:rPr lang="fr-FR" dirty="0">
                <a:solidFill>
                  <a:srgbClr val="1E2166"/>
                </a:solidFill>
                <a:effectLst/>
                <a:latin typeface="Helvetica" pitchFamily="2" charset="0"/>
              </a:rPr>
              <a:t>•</a:t>
            </a:r>
          </a:p>
          <a:p>
            <a:pPr>
              <a:buNone/>
            </a:pPr>
            <a:r>
              <a:rPr lang="fr-FR" dirty="0">
                <a:solidFill>
                  <a:srgbClr val="141413"/>
                </a:solidFill>
                <a:effectLst/>
                <a:latin typeface="Helvetica" pitchFamily="2" charset="0"/>
              </a:rPr>
              <a:t>reconnaissance globale des petites quantités (jusqu’à 4) ;</a:t>
            </a:r>
          </a:p>
          <a:p>
            <a:pPr>
              <a:buNone/>
            </a:pPr>
            <a:r>
              <a:rPr lang="fr-FR" dirty="0">
                <a:solidFill>
                  <a:srgbClr val="1E2166"/>
                </a:solidFill>
                <a:effectLst/>
                <a:latin typeface="Helvetica" pitchFamily="2" charset="0"/>
              </a:rPr>
              <a:t>•</a:t>
            </a:r>
          </a:p>
          <a:p>
            <a:pPr>
              <a:buNone/>
            </a:pPr>
            <a:r>
              <a:rPr lang="fr-FR" dirty="0">
                <a:solidFill>
                  <a:srgbClr val="141413"/>
                </a:solidFill>
                <a:effectLst/>
                <a:latin typeface="Helvetica" pitchFamily="2" charset="0"/>
              </a:rPr>
              <a:t>appui sur la connaissance des compositions des quantités 2 et 3 ;</a:t>
            </a:r>
          </a:p>
          <a:p>
            <a:pPr>
              <a:buNone/>
            </a:pPr>
            <a:r>
              <a:rPr lang="fr-FR" dirty="0">
                <a:solidFill>
                  <a:srgbClr val="1E2166"/>
                </a:solidFill>
                <a:effectLst/>
                <a:latin typeface="Helvetica" pitchFamily="2" charset="0"/>
              </a:rPr>
              <a:t>•</a:t>
            </a:r>
          </a:p>
          <a:p>
            <a:pPr>
              <a:buNone/>
            </a:pPr>
            <a:r>
              <a:rPr lang="fr-FR" dirty="0">
                <a:solidFill>
                  <a:srgbClr val="141413"/>
                </a:solidFill>
                <a:effectLst/>
                <a:latin typeface="Helvetica" pitchFamily="2" charset="0"/>
              </a:rPr>
              <a:t>appui sur le principe d’itération de l’unité : si on ajoute un objet à une collection, le nombre qui</a:t>
            </a:r>
          </a:p>
          <a:p>
            <a:pPr>
              <a:buNone/>
            </a:pPr>
            <a:r>
              <a:rPr lang="fr-FR" dirty="0">
                <a:solidFill>
                  <a:srgbClr val="141413"/>
                </a:solidFill>
                <a:effectLst/>
                <a:latin typeface="Helvetica" pitchFamily="2" charset="0"/>
              </a:rPr>
              <a:t>désigne sa quantité ́ est le suivant dans la suite orale des noms des nombres mais également sur le</a:t>
            </a:r>
          </a:p>
          <a:p>
            <a:pPr>
              <a:buNone/>
            </a:pPr>
            <a:r>
              <a:rPr lang="fr-FR" dirty="0">
                <a:solidFill>
                  <a:srgbClr val="141413"/>
                </a:solidFill>
                <a:effectLst/>
                <a:latin typeface="Helvetica" pitchFamily="2" charset="0"/>
              </a:rPr>
              <a:t>matériel : doigts de la main, boites à nombres.</a:t>
            </a:r>
          </a:p>
          <a:p>
            <a:pPr>
              <a:buNone/>
            </a:pPr>
            <a:r>
              <a:rPr lang="fr-FR" dirty="0">
                <a:solidFill>
                  <a:srgbClr val="141413"/>
                </a:solidFill>
                <a:effectLst/>
                <a:latin typeface="Helvetica" pitchFamily="2" charset="0"/>
              </a:rPr>
              <a:t>En petit groupe, </a:t>
            </a:r>
            <a:r>
              <a:rPr lang="fr-FR" dirty="0">
                <a:solidFill>
                  <a:srgbClr val="1E2166"/>
                </a:solidFill>
                <a:effectLst/>
                <a:latin typeface="Helvetica" pitchFamily="2" charset="0"/>
              </a:rPr>
              <a:t>l’élève</a:t>
            </a:r>
            <a:r>
              <a:rPr lang="fr-FR" dirty="0">
                <a:solidFill>
                  <a:srgbClr val="141413"/>
                </a:solidFill>
                <a:effectLst/>
                <a:latin typeface="Helvetica" pitchFamily="2" charset="0"/>
              </a:rPr>
              <a:t> rejoue l’histoire du problème avec le matériel. Le professeur accompagne la</a:t>
            </a:r>
          </a:p>
          <a:p>
            <a:pPr>
              <a:buNone/>
            </a:pPr>
            <a:r>
              <a:rPr lang="fr-FR" dirty="0">
                <a:solidFill>
                  <a:srgbClr val="141413"/>
                </a:solidFill>
                <a:effectLst/>
                <a:latin typeface="Helvetica" pitchFamily="2" charset="0"/>
              </a:rPr>
              <a:t>verbalisation.</a:t>
            </a:r>
          </a:p>
          <a:p>
            <a:pPr>
              <a:buNone/>
            </a:pPr>
            <a:r>
              <a:rPr lang="fr-FR" dirty="0">
                <a:solidFill>
                  <a:srgbClr val="141413"/>
                </a:solidFill>
                <a:effectLst/>
                <a:latin typeface="Helvetica" pitchFamily="2" charset="0"/>
              </a:rPr>
              <a:t>Temps 2 – Mise en activité différenciée des élèves</a:t>
            </a:r>
          </a:p>
          <a:p>
            <a:pPr>
              <a:buNone/>
            </a:pPr>
            <a:r>
              <a:rPr lang="fr-FR" dirty="0">
                <a:solidFill>
                  <a:srgbClr val="141413"/>
                </a:solidFill>
                <a:effectLst/>
                <a:latin typeface="Helvetica" pitchFamily="2" charset="0"/>
              </a:rPr>
              <a:t>Le professeur énonce le problème et les élèves réalisent l’action</a:t>
            </a:r>
          </a:p>
          <a:p>
            <a:pPr>
              <a:buNone/>
            </a:pPr>
            <a:r>
              <a:rPr lang="fr-FR" dirty="0">
                <a:solidFill>
                  <a:srgbClr val="141413"/>
                </a:solidFill>
                <a:effectLst/>
                <a:latin typeface="Helvetica" pitchFamily="2" charset="0"/>
              </a:rPr>
              <a:t>au fur et à mesure avec le matériel (une boite et des figurines</a:t>
            </a:r>
          </a:p>
          <a:p>
            <a:pPr>
              <a:buNone/>
            </a:pPr>
            <a:r>
              <a:rPr lang="fr-FR" dirty="0">
                <a:solidFill>
                  <a:srgbClr val="141413"/>
                </a:solidFill>
                <a:effectLst/>
                <a:latin typeface="Helvetica" pitchFamily="2" charset="0"/>
              </a:rPr>
              <a:t>d’oursons symbolisant les peluches). </a:t>
            </a:r>
            <a:r>
              <a:rPr lang="fr-FR" dirty="0">
                <a:solidFill>
                  <a:srgbClr val="1E2166"/>
                </a:solidFill>
                <a:effectLst/>
                <a:latin typeface="Helvetica" pitchFamily="2" charset="0"/>
              </a:rPr>
              <a:t>Les élèves</a:t>
            </a:r>
            <a:r>
              <a:rPr lang="fr-FR" dirty="0">
                <a:solidFill>
                  <a:srgbClr val="141413"/>
                </a:solidFill>
                <a:effectLst/>
                <a:latin typeface="Helvetica" pitchFamily="2" charset="0"/>
              </a:rPr>
              <a:t> utilisent une des</a:t>
            </a:r>
          </a:p>
          <a:p>
            <a:pPr>
              <a:buNone/>
            </a:pPr>
            <a:r>
              <a:rPr lang="fr-FR" dirty="0">
                <a:solidFill>
                  <a:srgbClr val="141413"/>
                </a:solidFill>
                <a:effectLst/>
                <a:latin typeface="Helvetica" pitchFamily="2" charset="0"/>
              </a:rPr>
              <a:t>procédures qu’ils connaissent pour déterminer le résultat rendu</a:t>
            </a:r>
          </a:p>
          <a:p>
            <a:pPr>
              <a:buNone/>
            </a:pPr>
            <a:r>
              <a:rPr lang="fr-FR" dirty="0">
                <a:solidFill>
                  <a:srgbClr val="141413"/>
                </a:solidFill>
                <a:effectLst/>
                <a:latin typeface="Helvetica" pitchFamily="2" charset="0"/>
              </a:rPr>
              <a:t>visible grâce à leur manipulation.</a:t>
            </a:r>
          </a:p>
          <a:p>
            <a:pPr>
              <a:buNone/>
            </a:pPr>
            <a:r>
              <a:rPr lang="fr-FR" dirty="0">
                <a:solidFill>
                  <a:srgbClr val="1E2166"/>
                </a:solidFill>
                <a:effectLst/>
                <a:latin typeface="Helvetica" pitchFamily="2" charset="0"/>
              </a:rPr>
              <a:t>Le professeur</a:t>
            </a:r>
            <a:r>
              <a:rPr lang="fr-FR" dirty="0">
                <a:solidFill>
                  <a:srgbClr val="141413"/>
                </a:solidFill>
                <a:effectLst/>
                <a:latin typeface="Helvetica" pitchFamily="2" charset="0"/>
              </a:rPr>
              <a:t> annonce qu’il va raconter une nouvelle histoire. Il</a:t>
            </a:r>
          </a:p>
          <a:p>
            <a:pPr>
              <a:buNone/>
            </a:pPr>
            <a:r>
              <a:rPr lang="fr-FR" dirty="0">
                <a:solidFill>
                  <a:srgbClr val="141413"/>
                </a:solidFill>
                <a:effectLst/>
                <a:latin typeface="Helvetica" pitchFamily="2" charset="0"/>
              </a:rPr>
              <a:t>demande aux élèves d’observer attentivement ce qu’il va faire afin</a:t>
            </a:r>
          </a:p>
          <a:p>
            <a:pPr>
              <a:buNone/>
            </a:pPr>
            <a:r>
              <a:rPr lang="fr-FR" dirty="0">
                <a:solidFill>
                  <a:srgbClr val="141413"/>
                </a:solidFill>
                <a:effectLst/>
                <a:latin typeface="Helvetica" pitchFamily="2" charset="0"/>
              </a:rPr>
              <a:t>qu’ils puissent rejouer la même histoire. Il explique qu’il ne va pas</a:t>
            </a:r>
          </a:p>
          <a:p>
            <a:pPr>
              <a:buNone/>
            </a:pPr>
            <a:r>
              <a:rPr lang="fr-FR" dirty="0">
                <a:solidFill>
                  <a:srgbClr val="141413"/>
                </a:solidFill>
                <a:effectLst/>
                <a:latin typeface="Helvetica" pitchFamily="2" charset="0"/>
              </a:rPr>
              <a:t>parler et qu’il faut donc bien observer ce qui va se passer.</a:t>
            </a:r>
          </a:p>
          <a:p>
            <a:pPr>
              <a:buNone/>
            </a:pPr>
            <a:r>
              <a:rPr lang="fr-FR" dirty="0">
                <a:solidFill>
                  <a:srgbClr val="1E2166"/>
                </a:solidFill>
                <a:effectLst/>
                <a:latin typeface="Helvetica" pitchFamily="2" charset="0"/>
              </a:rPr>
              <a:t>Le professeur</a:t>
            </a:r>
            <a:r>
              <a:rPr lang="fr-FR" dirty="0">
                <a:solidFill>
                  <a:srgbClr val="141413"/>
                </a:solidFill>
                <a:effectLst/>
                <a:latin typeface="Helvetica" pitchFamily="2" charset="0"/>
              </a:rPr>
              <a:t> ouvre et montre la valise qui contient une peluche. Puis, il prend deux autres peluches,</a:t>
            </a:r>
          </a:p>
          <a:p>
            <a:pPr>
              <a:buNone/>
            </a:pPr>
            <a:r>
              <a:rPr lang="fr-FR" dirty="0">
                <a:solidFill>
                  <a:srgbClr val="141413"/>
                </a:solidFill>
                <a:effectLst/>
                <a:latin typeface="Helvetica" pitchFamily="2" charset="0"/>
              </a:rPr>
              <a:t>les montre aux élèves, les place dans la valise et referme la valise. Il demande aux élèves de refaire</a:t>
            </a:r>
          </a:p>
          <a:p>
            <a:pPr>
              <a:buNone/>
            </a:pPr>
            <a:r>
              <a:rPr lang="fr-FR" dirty="0">
                <a:solidFill>
                  <a:srgbClr val="141413"/>
                </a:solidFill>
                <a:effectLst/>
                <a:latin typeface="Helvetica" pitchFamily="2" charset="0"/>
              </a:rPr>
              <a:t>les actions avec leur valise et leurs figurines (oursons).</a:t>
            </a:r>
          </a:p>
          <a:p>
            <a:pPr>
              <a:buNone/>
            </a:pPr>
            <a:r>
              <a:rPr lang="fr-FR" dirty="0">
                <a:solidFill>
                  <a:srgbClr val="141413"/>
                </a:solidFill>
                <a:effectLst/>
                <a:latin typeface="Helvetica" pitchFamily="2" charset="0"/>
              </a:rPr>
              <a:t>Il leur demande ensuite de raconter ce qui s’est passé. Le professeur encourage </a:t>
            </a:r>
            <a:r>
              <a:rPr lang="fr-FR" dirty="0">
                <a:solidFill>
                  <a:srgbClr val="1E2166"/>
                </a:solidFill>
                <a:effectLst/>
                <a:latin typeface="Helvetica" pitchFamily="2" charset="0"/>
              </a:rPr>
              <a:t>les élèves</a:t>
            </a:r>
            <a:r>
              <a:rPr lang="fr-FR" dirty="0">
                <a:solidFill>
                  <a:srgbClr val="141413"/>
                </a:solidFill>
                <a:effectLst/>
                <a:latin typeface="Helvetica" pitchFamily="2" charset="0"/>
              </a:rPr>
              <a:t> à</a:t>
            </a:r>
          </a:p>
          <a:p>
            <a:pPr>
              <a:buNone/>
            </a:pPr>
            <a:r>
              <a:rPr lang="fr-FR" dirty="0">
                <a:solidFill>
                  <a:srgbClr val="141413"/>
                </a:solidFill>
                <a:effectLst/>
                <a:latin typeface="Helvetica" pitchFamily="2" charset="0"/>
              </a:rPr>
              <a:t>verbaliser leurs actions : « Combien d’oursons y avait-il au début dans ta valise ? (« 1 ourson ») »,</a:t>
            </a:r>
          </a:p>
          <a:p>
            <a:pPr>
              <a:buNone/>
            </a:pPr>
            <a:r>
              <a:rPr lang="fr-FR" dirty="0">
                <a:solidFill>
                  <a:srgbClr val="141413"/>
                </a:solidFill>
                <a:effectLst/>
                <a:latin typeface="Helvetica" pitchFamily="2" charset="0"/>
              </a:rPr>
              <a:t>«</a:t>
            </a:r>
          </a:p>
          <a:p>
            <a:pPr>
              <a:buNone/>
            </a:pPr>
            <a:r>
              <a:rPr lang="fr-FR" dirty="0">
                <a:solidFill>
                  <a:srgbClr val="141413"/>
                </a:solidFill>
                <a:effectLst/>
                <a:latin typeface="Helvetica" pitchFamily="2" charset="0"/>
              </a:rPr>
              <a:t>Combien d’ourson as-tu ajoutés ? (« 2 oursons ») », « Combien d’oursons as-tu maintenant</a:t>
            </a:r>
          </a:p>
          <a:p>
            <a:pPr>
              <a:buNone/>
            </a:pPr>
            <a:r>
              <a:rPr lang="fr-FR" dirty="0">
                <a:solidFill>
                  <a:srgbClr val="141413"/>
                </a:solidFill>
                <a:effectLst/>
                <a:latin typeface="Helvetica" pitchFamily="2" charset="0"/>
              </a:rPr>
              <a:t>dans la valise ? (« 3 oursons ») ». La validation est effectuée en ouvrant la valise et en verbalisant</a:t>
            </a:r>
          </a:p>
          <a:p>
            <a:pPr>
              <a:buNone/>
            </a:pPr>
            <a:r>
              <a:rPr lang="fr-FR" dirty="0">
                <a:solidFill>
                  <a:srgbClr val="141413"/>
                </a:solidFill>
                <a:effectLst/>
                <a:latin typeface="Helvetica" pitchFamily="2" charset="0"/>
              </a:rPr>
              <a:t>la procédure de composition des quantités avec le matériel. Lors de la validation, le professeur</a:t>
            </a:r>
          </a:p>
          <a:p>
            <a:pPr>
              <a:buNone/>
            </a:pPr>
            <a:r>
              <a:rPr lang="fr-FR" dirty="0">
                <a:solidFill>
                  <a:srgbClr val="141413"/>
                </a:solidFill>
                <a:effectLst/>
                <a:latin typeface="Helvetica" pitchFamily="2" charset="0"/>
              </a:rPr>
              <a:t>rappelle la procédure de reconnaissance globale et la recomposition qui permet de trouver le</a:t>
            </a:r>
          </a:p>
          <a:p>
            <a:pPr>
              <a:buNone/>
            </a:pPr>
            <a:r>
              <a:rPr lang="fr-FR" dirty="0">
                <a:solidFill>
                  <a:srgbClr val="141413"/>
                </a:solidFill>
                <a:effectLst/>
                <a:latin typeface="Helvetica" pitchFamily="2" charset="0"/>
              </a:rPr>
              <a:t>résultat. Il énonce la composition utilisée : « trois oursons, c’est un ourson et encore deux oursons. »</a:t>
            </a:r>
          </a:p>
          <a:p>
            <a:pPr>
              <a:buNone/>
            </a:pPr>
            <a:r>
              <a:rPr lang="fr-FR" dirty="0">
                <a:solidFill>
                  <a:srgbClr val="1E2166"/>
                </a:solidFill>
                <a:effectLst/>
                <a:latin typeface="Helvetica" pitchFamily="2" charset="0"/>
              </a:rPr>
              <a:t>L’élève</a:t>
            </a:r>
            <a:r>
              <a:rPr lang="fr-FR" dirty="0">
                <a:solidFill>
                  <a:srgbClr val="141413"/>
                </a:solidFill>
                <a:effectLst/>
                <a:latin typeface="Helvetica" pitchFamily="2" charset="0"/>
              </a:rPr>
              <a:t> montre avec ses doigts la quantité d’oursons qu’il y a dans la valise au début et la verbalise.</a:t>
            </a:r>
          </a:p>
          <a:p>
            <a:pPr>
              <a:buNone/>
            </a:pPr>
            <a:r>
              <a:rPr lang="fr-FR" dirty="0">
                <a:solidFill>
                  <a:srgbClr val="141413"/>
                </a:solidFill>
                <a:effectLst/>
                <a:latin typeface="Helvetica" pitchFamily="2" charset="0"/>
              </a:rPr>
              <a:t>La quantité finale ne dépassant pas 3, l’élève peut la déterminer en la reconnaissant visuellement</a:t>
            </a:r>
          </a:p>
          <a:p>
            <a:pPr>
              <a:buNone/>
            </a:pPr>
            <a:r>
              <a:rPr lang="fr-FR" dirty="0">
                <a:solidFill>
                  <a:srgbClr val="141413"/>
                </a:solidFill>
                <a:effectLst/>
                <a:latin typeface="Helvetica" pitchFamily="2" charset="0"/>
              </a:rPr>
              <a:t>ou en prenant appui sur sa connaissance des compositions : « Deux oursons et encore un ourson,</a:t>
            </a:r>
          </a:p>
          <a:p>
            <a:pPr>
              <a:buNone/>
            </a:pPr>
            <a:r>
              <a:rPr lang="fr-FR" dirty="0">
                <a:solidFill>
                  <a:srgbClr val="141413"/>
                </a:solidFill>
                <a:effectLst/>
                <a:latin typeface="Helvetica" pitchFamily="2" charset="0"/>
              </a:rPr>
              <a:t>ça fait trois oursons. ». L’élève reproduit l’histoire présentée par l’enseignant en utilisant le matériel</a:t>
            </a:r>
          </a:p>
          <a:p>
            <a:pPr>
              <a:buNone/>
            </a:pPr>
            <a:r>
              <a:rPr lang="fr-FR" dirty="0">
                <a:solidFill>
                  <a:srgbClr val="141413"/>
                </a:solidFill>
                <a:effectLst/>
                <a:latin typeface="Helvetica" pitchFamily="2" charset="0"/>
              </a:rPr>
              <a:t>alors que la valise de l’enseignant est fermée. L’élève montre avec ses doigts la quantité d’oursons</a:t>
            </a:r>
          </a:p>
          <a:p>
            <a:r>
              <a:rPr lang="fr-FR" dirty="0">
                <a:solidFill>
                  <a:srgbClr val="141413"/>
                </a:solidFill>
                <a:effectLst/>
                <a:latin typeface="Helvetica" pitchFamily="2" charset="0"/>
              </a:rPr>
              <a:t>qu’il y a dans la valise à la fin.</a:t>
            </a:r>
          </a:p>
          <a:p>
            <a:pPr>
              <a:buNone/>
            </a:pPr>
            <a:r>
              <a:rPr lang="fr-FR" dirty="0">
                <a:solidFill>
                  <a:srgbClr val="1E2166"/>
                </a:solidFill>
                <a:effectLst/>
                <a:latin typeface="Helvetica" pitchFamily="2" charset="0"/>
              </a:rPr>
              <a:t>Obstacles possibles</a:t>
            </a:r>
          </a:p>
          <a:p>
            <a:pPr>
              <a:buNone/>
            </a:pPr>
            <a:r>
              <a:rPr lang="fr-FR" dirty="0">
                <a:solidFill>
                  <a:srgbClr val="1E2166"/>
                </a:solidFill>
                <a:effectLst/>
                <a:latin typeface="Helvetica" pitchFamily="2" charset="0"/>
              </a:rPr>
              <a:t>•</a:t>
            </a:r>
          </a:p>
          <a:p>
            <a:pPr>
              <a:buNone/>
            </a:pPr>
            <a:r>
              <a:rPr lang="fr-FR" dirty="0">
                <a:solidFill>
                  <a:srgbClr val="1E2166"/>
                </a:solidFill>
                <a:effectLst/>
                <a:latin typeface="Helvetica" pitchFamily="2" charset="0"/>
              </a:rPr>
              <a:t>•</a:t>
            </a:r>
          </a:p>
          <a:p>
            <a:pPr>
              <a:buNone/>
            </a:pPr>
            <a:r>
              <a:rPr lang="fr-FR" dirty="0">
                <a:solidFill>
                  <a:srgbClr val="1E2166"/>
                </a:solidFill>
                <a:effectLst/>
                <a:latin typeface="Helvetica" pitchFamily="2" charset="0"/>
              </a:rPr>
              <a:t>•</a:t>
            </a:r>
          </a:p>
          <a:p>
            <a:pPr>
              <a:buNone/>
            </a:pPr>
            <a:r>
              <a:rPr lang="fr-FR" dirty="0">
                <a:solidFill>
                  <a:srgbClr val="141413"/>
                </a:solidFill>
                <a:effectLst/>
                <a:latin typeface="Helvetica" pitchFamily="2" charset="0"/>
              </a:rPr>
              <a:t>L’élève répond « un » (focalisation sur la dernière quantité évoquée).</a:t>
            </a:r>
          </a:p>
          <a:p>
            <a:pPr>
              <a:buNone/>
            </a:pPr>
            <a:r>
              <a:rPr lang="fr-FR" dirty="0">
                <a:solidFill>
                  <a:srgbClr val="141413"/>
                </a:solidFill>
                <a:effectLst/>
                <a:latin typeface="Helvetica" pitchFamily="2" charset="0"/>
              </a:rPr>
              <a:t>L’élève ne reconnait pas globalement les petites quantités.</a:t>
            </a:r>
          </a:p>
          <a:p>
            <a:pPr>
              <a:buNone/>
            </a:pPr>
            <a:r>
              <a:rPr lang="fr-FR" dirty="0">
                <a:solidFill>
                  <a:srgbClr val="141413"/>
                </a:solidFill>
                <a:effectLst/>
                <a:latin typeface="Helvetica" pitchFamily="2" charset="0"/>
              </a:rPr>
              <a:t>L’élève ne comprend pas qu’il doit dénombrer toutes les figurines d’ourson pour trouver le</a:t>
            </a:r>
          </a:p>
          <a:p>
            <a:pPr>
              <a:buNone/>
            </a:pPr>
            <a:r>
              <a:rPr lang="fr-FR" dirty="0">
                <a:solidFill>
                  <a:srgbClr val="141413"/>
                </a:solidFill>
                <a:effectLst/>
                <a:latin typeface="Helvetica" pitchFamily="2" charset="0"/>
              </a:rPr>
              <a:t>tout et non pas uniquement celle qui vient d’être ajoutée.</a:t>
            </a:r>
          </a:p>
          <a:p>
            <a:pPr>
              <a:buNone/>
            </a:pPr>
            <a:r>
              <a:rPr lang="fr-FR" dirty="0">
                <a:solidFill>
                  <a:srgbClr val="141413"/>
                </a:solidFill>
                <a:effectLst/>
                <a:latin typeface="Helvetica" pitchFamily="2" charset="0"/>
              </a:rPr>
              <a:t>L’élève dispose de plus d’oursons que nécessaire pour résoudre le problème. Il observe ce que fait</a:t>
            </a:r>
          </a:p>
          <a:p>
            <a:pPr>
              <a:buNone/>
            </a:pPr>
            <a:r>
              <a:rPr lang="fr-FR" dirty="0">
                <a:solidFill>
                  <a:srgbClr val="141413"/>
                </a:solidFill>
                <a:effectLst/>
                <a:latin typeface="Helvetica" pitchFamily="2" charset="0"/>
              </a:rPr>
              <a:t>le professeur puis rejoue l’histoire avec le matériel. Il évoque les actions réalisées et formule une</a:t>
            </a:r>
          </a:p>
          <a:p>
            <a:pPr>
              <a:buNone/>
            </a:pPr>
            <a:r>
              <a:rPr lang="fr-FR" dirty="0">
                <a:solidFill>
                  <a:srgbClr val="141413"/>
                </a:solidFill>
                <a:effectLst/>
                <a:latin typeface="Helvetica" pitchFamily="2" charset="0"/>
              </a:rPr>
              <a:t>réponse syntaxiquement correcte avec l’aide du professeur : « Au début, j’avais un ourson dans la</a:t>
            </a:r>
          </a:p>
          <a:p>
            <a:pPr>
              <a:buNone/>
            </a:pPr>
            <a:r>
              <a:rPr lang="fr-FR" dirty="0">
                <a:solidFill>
                  <a:srgbClr val="141413"/>
                </a:solidFill>
                <a:effectLst/>
                <a:latin typeface="Helvetica" pitchFamily="2" charset="0"/>
              </a:rPr>
              <a:t>valise puis j’ai ajouté deux oursons. Maintenant il y a trois oursons dans la valise ».</a:t>
            </a:r>
          </a:p>
          <a:p>
            <a:pPr>
              <a:buNone/>
            </a:pPr>
            <a:r>
              <a:rPr lang="fr-FR" dirty="0">
                <a:solidFill>
                  <a:srgbClr val="141413"/>
                </a:solidFill>
                <a:effectLst/>
                <a:latin typeface="Helvetica" pitchFamily="2" charset="0"/>
              </a:rPr>
              <a:t>Cette étape sera réalisée à d’autres moments autant que nécessaire.</a:t>
            </a:r>
          </a:p>
          <a:p>
            <a:pPr>
              <a:buNone/>
            </a:pPr>
            <a:r>
              <a:rPr lang="fr-FR" dirty="0">
                <a:solidFill>
                  <a:srgbClr val="141413"/>
                </a:solidFill>
                <a:effectLst/>
                <a:latin typeface="Helvetica" pitchFamily="2" charset="0"/>
              </a:rPr>
              <a:t>Temps 3 – Institutionnalisation</a:t>
            </a:r>
          </a:p>
          <a:p>
            <a:pPr>
              <a:buNone/>
            </a:pPr>
            <a:r>
              <a:rPr lang="fr-FR" dirty="0">
                <a:solidFill>
                  <a:srgbClr val="141413"/>
                </a:solidFill>
                <a:effectLst/>
                <a:latin typeface="Helvetica" pitchFamily="2" charset="0"/>
              </a:rPr>
              <a:t>Le professeur fait la synthèse de la séance : « Aujourd’hui, nous avons appris à trouver combien il y</a:t>
            </a:r>
          </a:p>
          <a:p>
            <a:pPr>
              <a:buNone/>
            </a:pPr>
            <a:r>
              <a:rPr lang="fr-FR" dirty="0">
                <a:solidFill>
                  <a:srgbClr val="141413"/>
                </a:solidFill>
                <a:effectLst/>
                <a:latin typeface="Helvetica" pitchFamily="2" charset="0"/>
              </a:rPr>
              <a:t>a d’oursons en tout dans la valise après en avoir ajouté à ceux qui s’y trouvaient déjà ». Il revient sur</a:t>
            </a:r>
          </a:p>
          <a:p>
            <a:pPr>
              <a:buNone/>
            </a:pPr>
            <a:r>
              <a:rPr lang="fr-FR" dirty="0">
                <a:solidFill>
                  <a:srgbClr val="141413"/>
                </a:solidFill>
                <a:effectLst/>
                <a:latin typeface="Helvetica" pitchFamily="2" charset="0"/>
              </a:rPr>
              <a:t>les difficultés et les stratégies pour y remédier.</a:t>
            </a:r>
          </a:p>
          <a:p>
            <a:pPr>
              <a:buNone/>
            </a:pPr>
            <a:r>
              <a:rPr lang="fr-FR" dirty="0">
                <a:solidFill>
                  <a:srgbClr val="141413"/>
                </a:solidFill>
                <a:effectLst/>
                <a:latin typeface="Helvetica" pitchFamily="2" charset="0"/>
              </a:rPr>
              <a:t>Temps 4 – Automatisation/réinvestissement</a:t>
            </a:r>
          </a:p>
          <a:p>
            <a:pPr>
              <a:buNone/>
            </a:pPr>
            <a:r>
              <a:rPr lang="fr-FR" dirty="0">
                <a:solidFill>
                  <a:srgbClr val="141413"/>
                </a:solidFill>
                <a:effectLst/>
                <a:latin typeface="Helvetica" pitchFamily="2" charset="0"/>
              </a:rPr>
              <a:t>Le professeur peut reprendre les différentes étapes de la séquence et proposer des entrainements</a:t>
            </a:r>
          </a:p>
          <a:p>
            <a:pPr>
              <a:buNone/>
            </a:pPr>
            <a:r>
              <a:rPr lang="fr-FR" dirty="0">
                <a:solidFill>
                  <a:srgbClr val="141413"/>
                </a:solidFill>
                <a:effectLst/>
                <a:latin typeface="Helvetica" pitchFamily="2" charset="0"/>
              </a:rPr>
              <a:t>avec moins d’étayage et des objets différents pour permettre aux élèves de réaliser seuls les</a:t>
            </a:r>
          </a:p>
          <a:p>
            <a:r>
              <a:rPr lang="fr-FR" dirty="0">
                <a:solidFill>
                  <a:srgbClr val="141413"/>
                </a:solidFill>
                <a:effectLst/>
                <a:latin typeface="Helvetica" pitchFamily="2" charset="0"/>
              </a:rPr>
              <a:t>exercices proposés ; des corrections régulières devront toutefois être apportées aux élèves.</a:t>
            </a:r>
          </a:p>
          <a:p>
            <a:endParaRPr lang="fr-FR" dirty="0">
              <a:solidFill>
                <a:srgbClr val="141413"/>
              </a:solidFill>
              <a:effectLst/>
              <a:latin typeface="Helvetica" pitchFamily="2" charset="0"/>
            </a:endParaRPr>
          </a:p>
          <a:p>
            <a:endParaRPr lang="fr-FR" dirty="0"/>
          </a:p>
        </p:txBody>
      </p:sp>
      <p:sp>
        <p:nvSpPr>
          <p:cNvPr id="4" name="Espace réservé du numéro de diapositive 3">
            <a:extLst>
              <a:ext uri="{FF2B5EF4-FFF2-40B4-BE49-F238E27FC236}">
                <a16:creationId xmlns:a16="http://schemas.microsoft.com/office/drawing/2014/main" id="{08CCF9AE-C8AE-2AF1-1007-2892219F1AF9}"/>
              </a:ext>
            </a:extLst>
          </p:cNvPr>
          <p:cNvSpPr>
            <a:spLocks noGrp="1"/>
          </p:cNvSpPr>
          <p:nvPr>
            <p:ph type="sldNum" sz="quarter" idx="5"/>
          </p:nvPr>
        </p:nvSpPr>
        <p:spPr/>
        <p:txBody>
          <a:bodyPr/>
          <a:lstStyle/>
          <a:p>
            <a:fld id="{1F09FA27-CD3A-3D4C-A567-9D9E5AC37F4B}" type="slidenum">
              <a:rPr lang="fr-FR" smtClean="0"/>
              <a:t>35</a:t>
            </a:fld>
            <a:endParaRPr lang="fr-FR"/>
          </a:p>
        </p:txBody>
      </p:sp>
    </p:spTree>
    <p:extLst>
      <p:ext uri="{BB962C8B-B14F-4D97-AF65-F5344CB8AC3E}">
        <p14:creationId xmlns:p14="http://schemas.microsoft.com/office/powerpoint/2010/main" val="1199473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1E862-6CBD-EAF9-5553-85FDBCFDB88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6333A8-18E4-6A1F-C60D-8A859749FB84}"/>
              </a:ext>
            </a:extLst>
          </p:cNvPr>
          <p:cNvSpPr>
            <a:spLocks noGrp="1" noRot="1" noChangeAspect="1"/>
          </p:cNvSpPr>
          <p:nvPr>
            <p:ph type="sldImg"/>
          </p:nvPr>
        </p:nvSpPr>
        <p:spPr>
          <a:xfrm>
            <a:off x="685800" y="427038"/>
            <a:ext cx="5486400" cy="3086100"/>
          </a:xfrm>
        </p:spPr>
      </p:sp>
      <p:sp>
        <p:nvSpPr>
          <p:cNvPr id="3" name="Espace réservé des notes 2">
            <a:extLst>
              <a:ext uri="{FF2B5EF4-FFF2-40B4-BE49-F238E27FC236}">
                <a16:creationId xmlns:a16="http://schemas.microsoft.com/office/drawing/2014/main" id="{1D01F7C5-8E76-1F8D-13E7-AE4EAB3B9574}"/>
              </a:ext>
            </a:extLst>
          </p:cNvPr>
          <p:cNvSpPr>
            <a:spLocks noGrp="1"/>
          </p:cNvSpPr>
          <p:nvPr>
            <p:ph type="body" idx="1"/>
          </p:nvPr>
        </p:nvSpPr>
        <p:spPr>
          <a:xfrm>
            <a:off x="685800" y="3706488"/>
            <a:ext cx="5486400" cy="4425398"/>
          </a:xfrm>
        </p:spPr>
        <p:txBody>
          <a:bodyPr/>
          <a:lstStyle/>
          <a:p>
            <a:pPr>
              <a:buNone/>
            </a:pPr>
            <a:r>
              <a:rPr lang="fr-FR" sz="1000" dirty="0">
                <a:solidFill>
                  <a:srgbClr val="141413"/>
                </a:solidFill>
                <a:effectLst/>
                <a:latin typeface="Calibri" panose="020F0502020204030204" pitchFamily="34" charset="0"/>
                <a:cs typeface="Calibri" panose="020F0502020204030204" pitchFamily="34" charset="0"/>
              </a:rPr>
              <a:t>T1Le professeur raconte et met en scène un énoncé de problème d’ajout en manipulant le matériel :</a:t>
            </a:r>
          </a:p>
          <a:p>
            <a:pPr>
              <a:buNone/>
            </a:pPr>
            <a:r>
              <a:rPr lang="fr-FR" sz="1000" dirty="0">
                <a:solidFill>
                  <a:srgbClr val="141413"/>
                </a:solidFill>
                <a:effectLst/>
                <a:latin typeface="Calibri" panose="020F0502020204030204" pitchFamily="34" charset="0"/>
                <a:cs typeface="Calibri" panose="020F0502020204030204" pitchFamily="34" charset="0"/>
              </a:rPr>
              <a:t>«J’ai deux peluches dans ma valise. » La valise reste ouverte au cours de la manipulation afin de</a:t>
            </a:r>
          </a:p>
          <a:p>
            <a:pPr>
              <a:buNone/>
            </a:pPr>
            <a:r>
              <a:rPr lang="fr-FR" sz="1000" dirty="0">
                <a:solidFill>
                  <a:srgbClr val="141413"/>
                </a:solidFill>
                <a:effectLst/>
                <a:latin typeface="Calibri" panose="020F0502020204030204" pitchFamily="34" charset="0"/>
                <a:cs typeface="Calibri" panose="020F0502020204030204" pitchFamily="34" charset="0"/>
              </a:rPr>
              <a:t>permettre aux élèves de visualiser le résultat. Le professeur montre les deux peluches posées dans</a:t>
            </a:r>
          </a:p>
          <a:p>
            <a:pPr>
              <a:buNone/>
            </a:pPr>
            <a:r>
              <a:rPr lang="fr-FR" sz="1000" dirty="0">
                <a:solidFill>
                  <a:srgbClr val="141413"/>
                </a:solidFill>
                <a:effectLst/>
                <a:latin typeface="Calibri" panose="020F0502020204030204" pitchFamily="34" charset="0"/>
                <a:cs typeface="Calibri" panose="020F0502020204030204" pitchFamily="34" charset="0"/>
              </a:rPr>
              <a:t>la valise. Il explicite la composition de 2 pour distinguer les quantités 1 et 2. Le professeur verbalise</a:t>
            </a:r>
          </a:p>
          <a:p>
            <a:pPr>
              <a:buNone/>
            </a:pPr>
            <a:r>
              <a:rPr lang="fr-FR" sz="1000" dirty="0">
                <a:solidFill>
                  <a:srgbClr val="141413"/>
                </a:solidFill>
                <a:effectLst/>
                <a:latin typeface="Calibri" panose="020F0502020204030204" pitchFamily="34" charset="0"/>
                <a:cs typeface="Calibri" panose="020F0502020204030204" pitchFamily="34" charset="0"/>
              </a:rPr>
              <a:t>ses actions : il prend une peluche et encore une peluche et repose les deux peluches dans la valise :</a:t>
            </a:r>
          </a:p>
          <a:p>
            <a:pPr>
              <a:buNone/>
            </a:pPr>
            <a:r>
              <a:rPr lang="fr-FR" sz="1000" dirty="0">
                <a:solidFill>
                  <a:srgbClr val="141413"/>
                </a:solidFill>
                <a:effectLst/>
                <a:latin typeface="Calibri" panose="020F0502020204030204" pitchFamily="34" charset="0"/>
                <a:cs typeface="Calibri" panose="020F0502020204030204" pitchFamily="34" charset="0"/>
              </a:rPr>
              <a:t>«Une peluche et encore une peluche, il y a deux peluches dans ma valise ». « J’ajoute une peluche ».</a:t>
            </a:r>
          </a:p>
          <a:p>
            <a:pPr>
              <a:buNone/>
            </a:pPr>
            <a:r>
              <a:rPr lang="fr-FR" sz="1000" dirty="0">
                <a:solidFill>
                  <a:srgbClr val="141413"/>
                </a:solidFill>
                <a:effectLst/>
                <a:latin typeface="Calibri" panose="020F0502020204030204" pitchFamily="34" charset="0"/>
                <a:cs typeface="Calibri" panose="020F0502020204030204" pitchFamily="34" charset="0"/>
              </a:rPr>
              <a:t>Le professeur ajoute une peluche et montre la valise avec l’ensemble des peluches. « Maintenant,</a:t>
            </a:r>
          </a:p>
          <a:p>
            <a:pPr>
              <a:buNone/>
            </a:pPr>
            <a:r>
              <a:rPr lang="fr-FR" sz="1000" dirty="0">
                <a:solidFill>
                  <a:srgbClr val="141413"/>
                </a:solidFill>
                <a:effectLst/>
                <a:latin typeface="Calibri" panose="020F0502020204030204" pitchFamily="34" charset="0"/>
                <a:cs typeface="Calibri" panose="020F0502020204030204" pitchFamily="34" charset="0"/>
              </a:rPr>
              <a:t>combien y a-t-il de peluches dans ma valise ? ». Le professeur laisse la valise ouverte pour que les</a:t>
            </a:r>
          </a:p>
          <a:p>
            <a:pPr>
              <a:buNone/>
            </a:pPr>
            <a:r>
              <a:rPr lang="fr-FR" sz="1000" dirty="0">
                <a:solidFill>
                  <a:srgbClr val="141413"/>
                </a:solidFill>
                <a:effectLst/>
                <a:latin typeface="Calibri" panose="020F0502020204030204" pitchFamily="34" charset="0"/>
                <a:cs typeface="Calibri" panose="020F0502020204030204" pitchFamily="34" charset="0"/>
              </a:rPr>
              <a:t>élèves visualisent la quantité 3. Le professeur ferme la valise et montre avec ses doigts la quantité</a:t>
            </a:r>
          </a:p>
          <a:p>
            <a:pPr>
              <a:buNone/>
            </a:pPr>
            <a:r>
              <a:rPr lang="fr-FR" sz="1000" dirty="0">
                <a:solidFill>
                  <a:srgbClr val="141413"/>
                </a:solidFill>
                <a:effectLst/>
                <a:latin typeface="Calibri" panose="020F0502020204030204" pitchFamily="34" charset="0"/>
                <a:cs typeface="Calibri" panose="020F0502020204030204" pitchFamily="34" charset="0"/>
              </a:rPr>
              <a:t>finale d’oursons dans la valise. Il rejoue la scène en verbalisant la recomposition du nombre 3 utilisée : « Deux peluches et encore une peluche, ça fait trois peluches. »</a:t>
            </a:r>
          </a:p>
          <a:p>
            <a:pPr>
              <a:buNone/>
            </a:pPr>
            <a:endParaRPr lang="fr-FR" sz="1000" dirty="0">
              <a:solidFill>
                <a:srgbClr val="141413"/>
              </a:solidFill>
              <a:effectLst/>
              <a:latin typeface="Calibri" panose="020F0502020204030204" pitchFamily="34" charset="0"/>
              <a:cs typeface="Calibri" panose="020F0502020204030204" pitchFamily="34" charset="0"/>
            </a:endParaRPr>
          </a:p>
          <a:p>
            <a:pPr>
              <a:buNone/>
            </a:pPr>
            <a:r>
              <a:rPr lang="fr-FR" sz="1000" dirty="0">
                <a:solidFill>
                  <a:srgbClr val="141413"/>
                </a:solidFill>
                <a:effectLst/>
                <a:latin typeface="Calibri" panose="020F0502020204030204" pitchFamily="34" charset="0"/>
                <a:cs typeface="Calibri" panose="020F0502020204030204" pitchFamily="34" charset="0"/>
              </a:rPr>
              <a:t>En petit groupe, </a:t>
            </a:r>
            <a:r>
              <a:rPr lang="fr-FR" sz="1000" dirty="0">
                <a:solidFill>
                  <a:srgbClr val="1E2166"/>
                </a:solidFill>
                <a:effectLst/>
                <a:latin typeface="Calibri" panose="020F0502020204030204" pitchFamily="34" charset="0"/>
                <a:cs typeface="Calibri" panose="020F0502020204030204" pitchFamily="34" charset="0"/>
              </a:rPr>
              <a:t>l’élève</a:t>
            </a:r>
            <a:r>
              <a:rPr lang="fr-FR" sz="1000" dirty="0">
                <a:solidFill>
                  <a:srgbClr val="141413"/>
                </a:solidFill>
                <a:effectLst/>
                <a:latin typeface="Calibri" panose="020F0502020204030204" pitchFamily="34" charset="0"/>
                <a:cs typeface="Calibri" panose="020F0502020204030204" pitchFamily="34" charset="0"/>
              </a:rPr>
              <a:t> rejoue l’histoire du problème avec le matériel. Le professeur accompagne la</a:t>
            </a:r>
          </a:p>
          <a:p>
            <a:pPr>
              <a:buNone/>
            </a:pPr>
            <a:r>
              <a:rPr lang="fr-FR" sz="1000" dirty="0">
                <a:solidFill>
                  <a:srgbClr val="141413"/>
                </a:solidFill>
                <a:effectLst/>
                <a:latin typeface="Calibri" panose="020F0502020204030204" pitchFamily="34" charset="0"/>
                <a:cs typeface="Calibri" panose="020F0502020204030204" pitchFamily="34" charset="0"/>
              </a:rPr>
              <a:t>verbalisation.</a:t>
            </a:r>
          </a:p>
          <a:p>
            <a:pPr>
              <a:buNone/>
            </a:pPr>
            <a:endParaRPr lang="fr-FR" sz="1000" dirty="0">
              <a:solidFill>
                <a:srgbClr val="141413"/>
              </a:solidFill>
              <a:effectLst/>
              <a:latin typeface="Calibri" panose="020F0502020204030204" pitchFamily="34" charset="0"/>
              <a:cs typeface="Calibri" panose="020F0502020204030204" pitchFamily="34" charset="0"/>
            </a:endParaRPr>
          </a:p>
          <a:p>
            <a:pPr>
              <a:buNone/>
            </a:pPr>
            <a:r>
              <a:rPr lang="fr-FR" sz="1000" dirty="0">
                <a:solidFill>
                  <a:srgbClr val="1E2166"/>
                </a:solidFill>
                <a:effectLst/>
                <a:latin typeface="Calibri" panose="020F0502020204030204" pitchFamily="34" charset="0"/>
                <a:cs typeface="Calibri" panose="020F0502020204030204" pitchFamily="34" charset="0"/>
              </a:rPr>
              <a:t>T2Le professeur</a:t>
            </a:r>
            <a:r>
              <a:rPr lang="fr-FR" sz="1000" dirty="0">
                <a:solidFill>
                  <a:srgbClr val="141413"/>
                </a:solidFill>
                <a:effectLst/>
                <a:latin typeface="Calibri" panose="020F0502020204030204" pitchFamily="34" charset="0"/>
                <a:cs typeface="Calibri" panose="020F0502020204030204" pitchFamily="34" charset="0"/>
              </a:rPr>
              <a:t> ouvre et montre la valise qui contient une peluche. Puis, il prend deux autres peluches, les montre aux élèves, les place dans la valise et referme la valise. Il demande aux élèves de refaire les actions avec leur valise et leurs figurines (oursons).</a:t>
            </a:r>
          </a:p>
          <a:p>
            <a:pPr>
              <a:buNone/>
            </a:pPr>
            <a:r>
              <a:rPr lang="fr-FR" sz="1000" dirty="0">
                <a:solidFill>
                  <a:srgbClr val="141413"/>
                </a:solidFill>
                <a:effectLst/>
                <a:latin typeface="Calibri" panose="020F0502020204030204" pitchFamily="34" charset="0"/>
                <a:cs typeface="Calibri" panose="020F0502020204030204" pitchFamily="34" charset="0"/>
              </a:rPr>
              <a:t>Il leur demande ensuite de raconter ce qui s’est passé. Le professeur encourage </a:t>
            </a:r>
            <a:r>
              <a:rPr lang="fr-FR" sz="1000" dirty="0">
                <a:solidFill>
                  <a:srgbClr val="1E2166"/>
                </a:solidFill>
                <a:effectLst/>
                <a:latin typeface="Calibri" panose="020F0502020204030204" pitchFamily="34" charset="0"/>
                <a:cs typeface="Calibri" panose="020F0502020204030204" pitchFamily="34" charset="0"/>
              </a:rPr>
              <a:t>les élèves</a:t>
            </a:r>
            <a:r>
              <a:rPr lang="fr-FR" sz="1000" dirty="0">
                <a:solidFill>
                  <a:srgbClr val="141413"/>
                </a:solidFill>
                <a:effectLst/>
                <a:latin typeface="Calibri" panose="020F0502020204030204" pitchFamily="34" charset="0"/>
                <a:cs typeface="Calibri" panose="020F0502020204030204" pitchFamily="34" charset="0"/>
              </a:rPr>
              <a:t> à</a:t>
            </a:r>
          </a:p>
          <a:p>
            <a:pPr>
              <a:buNone/>
            </a:pPr>
            <a:r>
              <a:rPr lang="fr-FR" sz="1000" dirty="0">
                <a:solidFill>
                  <a:srgbClr val="141413"/>
                </a:solidFill>
                <a:effectLst/>
                <a:latin typeface="Calibri" panose="020F0502020204030204" pitchFamily="34" charset="0"/>
                <a:cs typeface="Calibri" panose="020F0502020204030204" pitchFamily="34" charset="0"/>
              </a:rPr>
              <a:t>verbaliser leurs actions : « Combien d’oursons y avait-il au début dans ta valise ? (« 1 ourson ») »,</a:t>
            </a:r>
          </a:p>
          <a:p>
            <a:pPr>
              <a:buNone/>
            </a:pPr>
            <a:r>
              <a:rPr lang="fr-FR" sz="1000" dirty="0">
                <a:solidFill>
                  <a:srgbClr val="141413"/>
                </a:solidFill>
                <a:effectLst/>
                <a:latin typeface="Calibri" panose="020F0502020204030204" pitchFamily="34" charset="0"/>
                <a:cs typeface="Calibri" panose="020F0502020204030204" pitchFamily="34" charset="0"/>
              </a:rPr>
              <a:t>«Combien d’ourson as-tu ajoutés ? (« 2 oursons ») », « Combien d’oursons as-tu maintenant</a:t>
            </a:r>
          </a:p>
          <a:p>
            <a:pPr>
              <a:buNone/>
            </a:pPr>
            <a:r>
              <a:rPr lang="fr-FR" sz="1000" dirty="0">
                <a:solidFill>
                  <a:srgbClr val="141413"/>
                </a:solidFill>
                <a:effectLst/>
                <a:latin typeface="Calibri" panose="020F0502020204030204" pitchFamily="34" charset="0"/>
                <a:cs typeface="Calibri" panose="020F0502020204030204" pitchFamily="34" charset="0"/>
              </a:rPr>
              <a:t>dans la valise ? (« 3 oursons ») ». La validation est effectuée en ouvrant la valise et en verbalisant</a:t>
            </a:r>
          </a:p>
          <a:p>
            <a:pPr>
              <a:buNone/>
            </a:pPr>
            <a:r>
              <a:rPr lang="fr-FR" sz="1000" dirty="0">
                <a:solidFill>
                  <a:srgbClr val="141413"/>
                </a:solidFill>
                <a:effectLst/>
                <a:latin typeface="Calibri" panose="020F0502020204030204" pitchFamily="34" charset="0"/>
                <a:cs typeface="Calibri" panose="020F0502020204030204" pitchFamily="34" charset="0"/>
              </a:rPr>
              <a:t>la procédure de composition des quantités avec le matériel. Lors de la validation, le professeur</a:t>
            </a:r>
          </a:p>
          <a:p>
            <a:pPr>
              <a:buNone/>
            </a:pPr>
            <a:r>
              <a:rPr lang="fr-FR" sz="1000" dirty="0">
                <a:solidFill>
                  <a:srgbClr val="141413"/>
                </a:solidFill>
                <a:effectLst/>
                <a:latin typeface="Calibri" panose="020F0502020204030204" pitchFamily="34" charset="0"/>
                <a:cs typeface="Calibri" panose="020F0502020204030204" pitchFamily="34" charset="0"/>
              </a:rPr>
              <a:t>rappelle la procédure de reconnaissance globale et la recomposition qui permet de trouver le</a:t>
            </a:r>
          </a:p>
          <a:p>
            <a:pPr>
              <a:buNone/>
            </a:pPr>
            <a:r>
              <a:rPr lang="fr-FR" sz="1000" dirty="0">
                <a:solidFill>
                  <a:srgbClr val="141413"/>
                </a:solidFill>
                <a:effectLst/>
                <a:latin typeface="Calibri" panose="020F0502020204030204" pitchFamily="34" charset="0"/>
                <a:cs typeface="Calibri" panose="020F0502020204030204" pitchFamily="34" charset="0"/>
              </a:rPr>
              <a:t>résultat. Il énonce la composition utilisée : « trois oursons, c’est un ourson et encore deux oursons. »</a:t>
            </a:r>
          </a:p>
          <a:p>
            <a:pPr>
              <a:buNone/>
            </a:pPr>
            <a:r>
              <a:rPr lang="fr-FR" sz="1000" dirty="0">
                <a:solidFill>
                  <a:srgbClr val="1E2166"/>
                </a:solidFill>
                <a:effectLst/>
                <a:latin typeface="Calibri" panose="020F0502020204030204" pitchFamily="34" charset="0"/>
                <a:cs typeface="Calibri" panose="020F0502020204030204" pitchFamily="34" charset="0"/>
              </a:rPr>
              <a:t>L’élève</a:t>
            </a:r>
            <a:r>
              <a:rPr lang="fr-FR" sz="1000" dirty="0">
                <a:solidFill>
                  <a:srgbClr val="141413"/>
                </a:solidFill>
                <a:effectLst/>
                <a:latin typeface="Calibri" panose="020F0502020204030204" pitchFamily="34" charset="0"/>
                <a:cs typeface="Calibri" panose="020F0502020204030204" pitchFamily="34" charset="0"/>
              </a:rPr>
              <a:t> montre avec ses doigts la quantité d’oursons qu’il y a dans la valise au début et la verbalise.</a:t>
            </a:r>
          </a:p>
          <a:p>
            <a:pPr>
              <a:buNone/>
            </a:pPr>
            <a:r>
              <a:rPr lang="fr-FR" sz="1000" dirty="0">
                <a:solidFill>
                  <a:srgbClr val="141413"/>
                </a:solidFill>
                <a:effectLst/>
                <a:latin typeface="Calibri" panose="020F0502020204030204" pitchFamily="34" charset="0"/>
                <a:cs typeface="Calibri" panose="020F0502020204030204" pitchFamily="34" charset="0"/>
              </a:rPr>
              <a:t>La quantité finale ne dépassant pas 3, l’élève peut la déterminer en la reconnaissant visuellement</a:t>
            </a:r>
          </a:p>
          <a:p>
            <a:pPr>
              <a:buNone/>
            </a:pPr>
            <a:r>
              <a:rPr lang="fr-FR" sz="1000" dirty="0">
                <a:solidFill>
                  <a:srgbClr val="141413"/>
                </a:solidFill>
                <a:effectLst/>
                <a:latin typeface="Calibri" panose="020F0502020204030204" pitchFamily="34" charset="0"/>
                <a:cs typeface="Calibri" panose="020F0502020204030204" pitchFamily="34" charset="0"/>
              </a:rPr>
              <a:t>ou en prenant appui sur sa connaissance des compositions : « Deux oursons et encore un ourson,</a:t>
            </a:r>
          </a:p>
          <a:p>
            <a:pPr>
              <a:buNone/>
            </a:pPr>
            <a:r>
              <a:rPr lang="fr-FR" sz="1000" dirty="0">
                <a:solidFill>
                  <a:srgbClr val="141413"/>
                </a:solidFill>
                <a:effectLst/>
                <a:latin typeface="Calibri" panose="020F0502020204030204" pitchFamily="34" charset="0"/>
                <a:cs typeface="Calibri" panose="020F0502020204030204" pitchFamily="34" charset="0"/>
              </a:rPr>
              <a:t>ça fait trois oursons. ». L’élève reproduit l’histoire présentée par l’enseignant en utilisant le matériel</a:t>
            </a:r>
          </a:p>
          <a:p>
            <a:pPr>
              <a:buNone/>
            </a:pPr>
            <a:r>
              <a:rPr lang="fr-FR" sz="1000" dirty="0">
                <a:solidFill>
                  <a:srgbClr val="141413"/>
                </a:solidFill>
                <a:effectLst/>
                <a:latin typeface="Calibri" panose="020F0502020204030204" pitchFamily="34" charset="0"/>
                <a:cs typeface="Calibri" panose="020F0502020204030204" pitchFamily="34" charset="0"/>
              </a:rPr>
              <a:t>alors que la valise de l’enseignant est fermée. L’élève montre avec ses doigts la quantité d’oursons</a:t>
            </a:r>
          </a:p>
          <a:p>
            <a:r>
              <a:rPr lang="fr-FR" sz="1000" dirty="0">
                <a:solidFill>
                  <a:srgbClr val="141413"/>
                </a:solidFill>
                <a:effectLst/>
                <a:latin typeface="Calibri" panose="020F0502020204030204" pitchFamily="34" charset="0"/>
                <a:cs typeface="Calibri" panose="020F0502020204030204" pitchFamily="34" charset="0"/>
              </a:rPr>
              <a:t>qu’il y a dans la valise à la fin.</a:t>
            </a:r>
          </a:p>
          <a:p>
            <a:pPr>
              <a:buNone/>
            </a:pPr>
            <a:r>
              <a:rPr lang="fr-FR" sz="1000" dirty="0">
                <a:solidFill>
                  <a:srgbClr val="1E2166"/>
                </a:solidFill>
                <a:effectLst/>
                <a:latin typeface="Calibri" panose="020F0502020204030204" pitchFamily="34" charset="0"/>
                <a:cs typeface="Calibri" panose="020F0502020204030204" pitchFamily="34" charset="0"/>
              </a:rPr>
              <a:t>Obstacles possibles</a:t>
            </a:r>
          </a:p>
          <a:p>
            <a:pPr>
              <a:buNone/>
            </a:pPr>
            <a:r>
              <a:rPr lang="fr-FR" sz="1000" dirty="0">
                <a:solidFill>
                  <a:srgbClr val="1E2166"/>
                </a:solidFill>
                <a:effectLst/>
                <a:latin typeface="Calibri" panose="020F0502020204030204" pitchFamily="34" charset="0"/>
                <a:cs typeface="Calibri" panose="020F0502020204030204" pitchFamily="34" charset="0"/>
              </a:rPr>
              <a:t>•</a:t>
            </a:r>
          </a:p>
          <a:p>
            <a:pPr>
              <a:buNone/>
            </a:pPr>
            <a:r>
              <a:rPr lang="fr-FR" sz="1000" dirty="0">
                <a:solidFill>
                  <a:srgbClr val="1E2166"/>
                </a:solidFill>
                <a:effectLst/>
                <a:latin typeface="Calibri" panose="020F0502020204030204" pitchFamily="34" charset="0"/>
                <a:cs typeface="Calibri" panose="020F0502020204030204" pitchFamily="34" charset="0"/>
              </a:rPr>
              <a:t>•</a:t>
            </a:r>
          </a:p>
          <a:p>
            <a:pPr>
              <a:buNone/>
            </a:pPr>
            <a:r>
              <a:rPr lang="fr-FR" sz="1000" dirty="0">
                <a:solidFill>
                  <a:srgbClr val="1E2166"/>
                </a:solidFill>
                <a:effectLst/>
                <a:latin typeface="Calibri" panose="020F0502020204030204" pitchFamily="34" charset="0"/>
                <a:cs typeface="Calibri" panose="020F0502020204030204" pitchFamily="34" charset="0"/>
              </a:rPr>
              <a:t>•</a:t>
            </a:r>
          </a:p>
          <a:p>
            <a:pPr>
              <a:buNone/>
            </a:pPr>
            <a:r>
              <a:rPr lang="fr-FR" sz="1000" dirty="0">
                <a:solidFill>
                  <a:srgbClr val="141413"/>
                </a:solidFill>
                <a:effectLst/>
                <a:latin typeface="Calibri" panose="020F0502020204030204" pitchFamily="34" charset="0"/>
                <a:cs typeface="Calibri" panose="020F0502020204030204" pitchFamily="34" charset="0"/>
              </a:rPr>
              <a:t>L’élève répond « un » (focalisation sur la dernière quantité évoquée).</a:t>
            </a:r>
          </a:p>
          <a:p>
            <a:pPr>
              <a:buNone/>
            </a:pPr>
            <a:r>
              <a:rPr lang="fr-FR" sz="1000" dirty="0">
                <a:solidFill>
                  <a:srgbClr val="141413"/>
                </a:solidFill>
                <a:effectLst/>
                <a:latin typeface="Calibri" panose="020F0502020204030204" pitchFamily="34" charset="0"/>
                <a:cs typeface="Calibri" panose="020F0502020204030204" pitchFamily="34" charset="0"/>
              </a:rPr>
              <a:t>L’élève ne reconnait pas globalement les petites quantités.</a:t>
            </a:r>
          </a:p>
          <a:p>
            <a:pPr>
              <a:buNone/>
            </a:pPr>
            <a:r>
              <a:rPr lang="fr-FR" sz="1000" dirty="0">
                <a:solidFill>
                  <a:srgbClr val="141413"/>
                </a:solidFill>
                <a:effectLst/>
                <a:latin typeface="Calibri" panose="020F0502020204030204" pitchFamily="34" charset="0"/>
                <a:cs typeface="Calibri" panose="020F0502020204030204" pitchFamily="34" charset="0"/>
              </a:rPr>
              <a:t>L’élève ne comprend pas qu’il doit dénombrer toutes les figurines d’ourson pour trouver le</a:t>
            </a:r>
          </a:p>
          <a:p>
            <a:pPr>
              <a:buNone/>
            </a:pPr>
            <a:r>
              <a:rPr lang="fr-FR" sz="1000" dirty="0">
                <a:solidFill>
                  <a:srgbClr val="141413"/>
                </a:solidFill>
                <a:effectLst/>
                <a:latin typeface="Calibri" panose="020F0502020204030204" pitchFamily="34" charset="0"/>
                <a:cs typeface="Calibri" panose="020F0502020204030204" pitchFamily="34" charset="0"/>
              </a:rPr>
              <a:t>tout et non pas uniquement celle qui vient d’être ajoutée.</a:t>
            </a:r>
          </a:p>
          <a:p>
            <a:pPr>
              <a:buNone/>
            </a:pPr>
            <a:r>
              <a:rPr lang="fr-FR" sz="1000" dirty="0">
                <a:solidFill>
                  <a:srgbClr val="141413"/>
                </a:solidFill>
                <a:effectLst/>
                <a:latin typeface="Calibri" panose="020F0502020204030204" pitchFamily="34" charset="0"/>
                <a:cs typeface="Calibri" panose="020F0502020204030204" pitchFamily="34" charset="0"/>
              </a:rPr>
              <a:t>L’élève dispose de plus d’oursons que nécessaire pour résoudre le problème. Il observe ce que fait</a:t>
            </a:r>
          </a:p>
          <a:p>
            <a:pPr>
              <a:buNone/>
            </a:pPr>
            <a:r>
              <a:rPr lang="fr-FR" sz="1000" dirty="0">
                <a:solidFill>
                  <a:srgbClr val="141413"/>
                </a:solidFill>
                <a:effectLst/>
                <a:latin typeface="Calibri" panose="020F0502020204030204" pitchFamily="34" charset="0"/>
                <a:cs typeface="Calibri" panose="020F0502020204030204" pitchFamily="34" charset="0"/>
              </a:rPr>
              <a:t>le professeur puis rejoue l’histoire avec le matériel. Il évoque les actions réalisées et formule une</a:t>
            </a:r>
          </a:p>
          <a:p>
            <a:pPr>
              <a:buNone/>
            </a:pPr>
            <a:r>
              <a:rPr lang="fr-FR" sz="1000" dirty="0">
                <a:solidFill>
                  <a:srgbClr val="141413"/>
                </a:solidFill>
                <a:effectLst/>
                <a:latin typeface="Calibri" panose="020F0502020204030204" pitchFamily="34" charset="0"/>
                <a:cs typeface="Calibri" panose="020F0502020204030204" pitchFamily="34" charset="0"/>
              </a:rPr>
              <a:t>réponse syntaxiquement correcte avec l’aide du professeur : « Au début, j’avais un ourson dans la</a:t>
            </a:r>
          </a:p>
          <a:p>
            <a:pPr>
              <a:buNone/>
            </a:pPr>
            <a:r>
              <a:rPr lang="fr-FR" sz="1000" dirty="0">
                <a:solidFill>
                  <a:srgbClr val="141413"/>
                </a:solidFill>
                <a:effectLst/>
                <a:latin typeface="Calibri" panose="020F0502020204030204" pitchFamily="34" charset="0"/>
                <a:cs typeface="Calibri" panose="020F0502020204030204" pitchFamily="34" charset="0"/>
              </a:rPr>
              <a:t>valise puis j’ai ajouté deux oursons. Maintenant il y a trois oursons dans la valise ».</a:t>
            </a:r>
          </a:p>
          <a:p>
            <a:pPr>
              <a:buNone/>
            </a:pPr>
            <a:r>
              <a:rPr lang="fr-FR" sz="1000" dirty="0">
                <a:solidFill>
                  <a:srgbClr val="141413"/>
                </a:solidFill>
                <a:effectLst/>
                <a:latin typeface="Calibri" panose="020F0502020204030204" pitchFamily="34" charset="0"/>
                <a:cs typeface="Calibri" panose="020F0502020204030204" pitchFamily="34" charset="0"/>
              </a:rPr>
              <a:t>Cette étape sera réalisée à d’autres moments autant que nécessaire.</a:t>
            </a:r>
          </a:p>
          <a:p>
            <a:pPr>
              <a:buNone/>
            </a:pPr>
            <a:r>
              <a:rPr lang="fr-FR" sz="1000" dirty="0">
                <a:solidFill>
                  <a:srgbClr val="141413"/>
                </a:solidFill>
                <a:effectLst/>
                <a:latin typeface="Calibri" panose="020F0502020204030204" pitchFamily="34" charset="0"/>
                <a:cs typeface="Calibri" panose="020F0502020204030204" pitchFamily="34" charset="0"/>
              </a:rPr>
              <a:t>Temps 3 – Institutionnalisation</a:t>
            </a:r>
          </a:p>
          <a:p>
            <a:pPr>
              <a:buNone/>
            </a:pPr>
            <a:r>
              <a:rPr lang="fr-FR" sz="1000" dirty="0">
                <a:solidFill>
                  <a:srgbClr val="141413"/>
                </a:solidFill>
                <a:effectLst/>
                <a:latin typeface="Calibri" panose="020F0502020204030204" pitchFamily="34" charset="0"/>
                <a:cs typeface="Calibri" panose="020F0502020204030204" pitchFamily="34" charset="0"/>
              </a:rPr>
              <a:t>Le professeur fait la synthèse de la séance : « Aujourd’hui, nous avons appris à trouver combien il y</a:t>
            </a:r>
          </a:p>
          <a:p>
            <a:pPr>
              <a:buNone/>
            </a:pPr>
            <a:r>
              <a:rPr lang="fr-FR" sz="1000" dirty="0">
                <a:solidFill>
                  <a:srgbClr val="141413"/>
                </a:solidFill>
                <a:effectLst/>
                <a:latin typeface="Calibri" panose="020F0502020204030204" pitchFamily="34" charset="0"/>
                <a:cs typeface="Calibri" panose="020F0502020204030204" pitchFamily="34" charset="0"/>
              </a:rPr>
              <a:t>a d’oursons en tout dans la valise après en avoir ajouté à ceux qui s’y trouvaient déjà ». Il revient sur</a:t>
            </a:r>
          </a:p>
          <a:p>
            <a:pPr>
              <a:buNone/>
            </a:pPr>
            <a:r>
              <a:rPr lang="fr-FR" sz="1000" dirty="0">
                <a:solidFill>
                  <a:srgbClr val="141413"/>
                </a:solidFill>
                <a:effectLst/>
                <a:latin typeface="Calibri" panose="020F0502020204030204" pitchFamily="34" charset="0"/>
                <a:cs typeface="Calibri" panose="020F0502020204030204" pitchFamily="34" charset="0"/>
              </a:rPr>
              <a:t>les difficultés et les stratégies pour y remédier.</a:t>
            </a:r>
          </a:p>
          <a:p>
            <a:pPr>
              <a:buNone/>
            </a:pPr>
            <a:r>
              <a:rPr lang="fr-FR" sz="1000" dirty="0">
                <a:solidFill>
                  <a:srgbClr val="141413"/>
                </a:solidFill>
                <a:effectLst/>
                <a:latin typeface="Calibri" panose="020F0502020204030204" pitchFamily="34" charset="0"/>
                <a:cs typeface="Calibri" panose="020F0502020204030204" pitchFamily="34" charset="0"/>
              </a:rPr>
              <a:t>Temps 4 – Automatisation/réinvestissement</a:t>
            </a:r>
          </a:p>
          <a:p>
            <a:pPr>
              <a:buNone/>
            </a:pPr>
            <a:r>
              <a:rPr lang="fr-FR" sz="1000" dirty="0">
                <a:solidFill>
                  <a:srgbClr val="141413"/>
                </a:solidFill>
                <a:effectLst/>
                <a:latin typeface="Calibri" panose="020F0502020204030204" pitchFamily="34" charset="0"/>
                <a:cs typeface="Calibri" panose="020F0502020204030204" pitchFamily="34" charset="0"/>
              </a:rPr>
              <a:t>Le professeur peut reprendre les différentes étapes de la séquence et proposer des entrainements</a:t>
            </a:r>
          </a:p>
          <a:p>
            <a:pPr>
              <a:buNone/>
            </a:pPr>
            <a:r>
              <a:rPr lang="fr-FR" sz="1000" dirty="0">
                <a:solidFill>
                  <a:srgbClr val="141413"/>
                </a:solidFill>
                <a:effectLst/>
                <a:latin typeface="Calibri" panose="020F0502020204030204" pitchFamily="34" charset="0"/>
                <a:cs typeface="Calibri" panose="020F0502020204030204" pitchFamily="34" charset="0"/>
              </a:rPr>
              <a:t>avec moins d’étayage et des objets différents pour permettre aux élèves de réaliser seuls les</a:t>
            </a:r>
          </a:p>
          <a:p>
            <a:r>
              <a:rPr lang="fr-FR" sz="1000" dirty="0">
                <a:solidFill>
                  <a:srgbClr val="141413"/>
                </a:solidFill>
                <a:effectLst/>
                <a:latin typeface="Calibri" panose="020F0502020204030204" pitchFamily="34" charset="0"/>
                <a:cs typeface="Calibri" panose="020F0502020204030204" pitchFamily="34" charset="0"/>
              </a:rPr>
              <a:t>exercices proposés ; des corrections régulières devront toutefois être apportées aux élèves.</a:t>
            </a:r>
          </a:p>
          <a:p>
            <a:endParaRPr lang="fr-FR" sz="1000" dirty="0">
              <a:solidFill>
                <a:srgbClr val="141413"/>
              </a:solidFill>
              <a:effectLst/>
              <a:latin typeface="Calibri" panose="020F0502020204030204" pitchFamily="34" charset="0"/>
              <a:cs typeface="Calibri" panose="020F0502020204030204" pitchFamily="34" charset="0"/>
            </a:endParaRPr>
          </a:p>
          <a:p>
            <a:endParaRPr lang="fr-FR" dirty="0"/>
          </a:p>
        </p:txBody>
      </p:sp>
      <p:sp>
        <p:nvSpPr>
          <p:cNvPr id="4" name="Espace réservé du numéro de diapositive 3">
            <a:extLst>
              <a:ext uri="{FF2B5EF4-FFF2-40B4-BE49-F238E27FC236}">
                <a16:creationId xmlns:a16="http://schemas.microsoft.com/office/drawing/2014/main" id="{ED9A0292-CB26-6708-3FD9-71821CAFA609}"/>
              </a:ext>
            </a:extLst>
          </p:cNvPr>
          <p:cNvSpPr>
            <a:spLocks noGrp="1"/>
          </p:cNvSpPr>
          <p:nvPr>
            <p:ph type="sldNum" sz="quarter" idx="5"/>
          </p:nvPr>
        </p:nvSpPr>
        <p:spPr/>
        <p:txBody>
          <a:bodyPr/>
          <a:lstStyle/>
          <a:p>
            <a:r>
              <a:rPr lang="fr-FR" dirty="0"/>
              <a:t> </a:t>
            </a:r>
            <a:fld id="{1F09FA27-CD3A-3D4C-A567-9D9E5AC37F4B}" type="slidenum">
              <a:rPr lang="fr-FR" smtClean="0"/>
              <a:t>36</a:t>
            </a:fld>
            <a:endParaRPr lang="fr-FR" dirty="0"/>
          </a:p>
        </p:txBody>
      </p:sp>
    </p:spTree>
    <p:extLst>
      <p:ext uri="{BB962C8B-B14F-4D97-AF65-F5344CB8AC3E}">
        <p14:creationId xmlns:p14="http://schemas.microsoft.com/office/powerpoint/2010/main" val="3558417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C85CD-5E77-54E4-3595-85DE826789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C3323DE-47B9-2E86-DEE5-56E524652245}"/>
              </a:ext>
            </a:extLst>
          </p:cNvPr>
          <p:cNvSpPr>
            <a:spLocks noGrp="1" noRot="1" noChangeAspect="1"/>
          </p:cNvSpPr>
          <p:nvPr>
            <p:ph type="sldImg"/>
          </p:nvPr>
        </p:nvSpPr>
        <p:spPr>
          <a:xfrm>
            <a:off x="685800" y="427038"/>
            <a:ext cx="5486400" cy="3086100"/>
          </a:xfrm>
        </p:spPr>
      </p:sp>
      <p:sp>
        <p:nvSpPr>
          <p:cNvPr id="3" name="Espace réservé des notes 2">
            <a:extLst>
              <a:ext uri="{FF2B5EF4-FFF2-40B4-BE49-F238E27FC236}">
                <a16:creationId xmlns:a16="http://schemas.microsoft.com/office/drawing/2014/main" id="{A2E9DE71-60EB-9902-C8E7-4ADD360E94D8}"/>
              </a:ext>
            </a:extLst>
          </p:cNvPr>
          <p:cNvSpPr>
            <a:spLocks noGrp="1"/>
          </p:cNvSpPr>
          <p:nvPr>
            <p:ph type="body" idx="1"/>
          </p:nvPr>
        </p:nvSpPr>
        <p:spPr>
          <a:xfrm>
            <a:off x="685800" y="3706488"/>
            <a:ext cx="5486400" cy="4425398"/>
          </a:xfrm>
        </p:spPr>
        <p:txBody>
          <a:bodyPr/>
          <a:lstStyle/>
          <a:p>
            <a:pPr>
              <a:buNone/>
            </a:pPr>
            <a:r>
              <a:rPr lang="fr-FR" sz="1000" dirty="0">
                <a:solidFill>
                  <a:srgbClr val="1E2166"/>
                </a:solidFill>
                <a:effectLst/>
                <a:latin typeface="Calibri" panose="020F0502020204030204" pitchFamily="34" charset="0"/>
                <a:cs typeface="Calibri" panose="020F0502020204030204" pitchFamily="34" charset="0"/>
              </a:rPr>
              <a:t>Obstacles possibles</a:t>
            </a:r>
          </a:p>
          <a:p>
            <a:pPr>
              <a:buNone/>
            </a:pPr>
            <a:r>
              <a:rPr lang="fr-FR" sz="1000" dirty="0">
                <a:solidFill>
                  <a:srgbClr val="141413"/>
                </a:solidFill>
                <a:effectLst/>
                <a:latin typeface="Calibri" panose="020F0502020204030204" pitchFamily="34" charset="0"/>
                <a:cs typeface="Calibri" panose="020F0502020204030204" pitchFamily="34" charset="0"/>
              </a:rPr>
              <a:t>L’élève répond « un » (focalisation sur la dernière quantité évoquée).</a:t>
            </a:r>
          </a:p>
          <a:p>
            <a:pPr>
              <a:buNone/>
            </a:pPr>
            <a:r>
              <a:rPr lang="fr-FR" sz="1000" dirty="0">
                <a:solidFill>
                  <a:srgbClr val="141413"/>
                </a:solidFill>
                <a:effectLst/>
                <a:latin typeface="Calibri" panose="020F0502020204030204" pitchFamily="34" charset="0"/>
                <a:cs typeface="Calibri" panose="020F0502020204030204" pitchFamily="34" charset="0"/>
              </a:rPr>
              <a:t>L’élève ne reconnait pas globalement les petites quantités.</a:t>
            </a:r>
          </a:p>
          <a:p>
            <a:pPr>
              <a:buNone/>
            </a:pPr>
            <a:r>
              <a:rPr lang="fr-FR" sz="1000" dirty="0">
                <a:solidFill>
                  <a:srgbClr val="141413"/>
                </a:solidFill>
                <a:effectLst/>
                <a:latin typeface="Calibri" panose="020F0502020204030204" pitchFamily="34" charset="0"/>
                <a:cs typeface="Calibri" panose="020F0502020204030204" pitchFamily="34" charset="0"/>
              </a:rPr>
              <a:t>L’élève ne comprend pas qu’il doit dénombrer toutes les figurines d’ourson pour trouver le</a:t>
            </a:r>
          </a:p>
          <a:p>
            <a:pPr>
              <a:buNone/>
            </a:pPr>
            <a:r>
              <a:rPr lang="fr-FR" sz="1000" dirty="0">
                <a:solidFill>
                  <a:srgbClr val="141413"/>
                </a:solidFill>
                <a:effectLst/>
                <a:latin typeface="Calibri" panose="020F0502020204030204" pitchFamily="34" charset="0"/>
                <a:cs typeface="Calibri" panose="020F0502020204030204" pitchFamily="34" charset="0"/>
              </a:rPr>
              <a:t>tout et non pas uniquement celle qui vient d’être ajoutée.</a:t>
            </a:r>
          </a:p>
          <a:p>
            <a:pPr>
              <a:buNone/>
            </a:pPr>
            <a:endParaRPr lang="fr-FR" sz="1000" dirty="0">
              <a:solidFill>
                <a:srgbClr val="141413"/>
              </a:solidFill>
              <a:effectLst/>
              <a:latin typeface="Calibri" panose="020F0502020204030204" pitchFamily="34" charset="0"/>
              <a:cs typeface="Calibri" panose="020F0502020204030204" pitchFamily="34" charset="0"/>
            </a:endParaRPr>
          </a:p>
          <a:p>
            <a:pPr>
              <a:buNone/>
            </a:pPr>
            <a:r>
              <a:rPr lang="fr-FR" sz="1000" dirty="0">
                <a:solidFill>
                  <a:srgbClr val="141413"/>
                </a:solidFill>
                <a:effectLst/>
                <a:latin typeface="Calibri" panose="020F0502020204030204" pitchFamily="34" charset="0"/>
                <a:cs typeface="Calibri" panose="020F0502020204030204" pitchFamily="34" charset="0"/>
              </a:rPr>
              <a:t>L’élève dispose de plus d’oursons que nécessaire pour résoudre le problème. Il observe ce que fait</a:t>
            </a:r>
          </a:p>
          <a:p>
            <a:pPr>
              <a:buNone/>
            </a:pPr>
            <a:r>
              <a:rPr lang="fr-FR" sz="1000" dirty="0">
                <a:solidFill>
                  <a:srgbClr val="141413"/>
                </a:solidFill>
                <a:effectLst/>
                <a:latin typeface="Calibri" panose="020F0502020204030204" pitchFamily="34" charset="0"/>
                <a:cs typeface="Calibri" panose="020F0502020204030204" pitchFamily="34" charset="0"/>
              </a:rPr>
              <a:t>le professeur puis rejoue l’histoire avec le matériel. Il évoque les actions réalisées et formule une</a:t>
            </a:r>
          </a:p>
          <a:p>
            <a:pPr>
              <a:buNone/>
            </a:pPr>
            <a:r>
              <a:rPr lang="fr-FR" sz="1000" dirty="0">
                <a:solidFill>
                  <a:srgbClr val="141413"/>
                </a:solidFill>
                <a:effectLst/>
                <a:latin typeface="Calibri" panose="020F0502020204030204" pitchFamily="34" charset="0"/>
                <a:cs typeface="Calibri" panose="020F0502020204030204" pitchFamily="34" charset="0"/>
              </a:rPr>
              <a:t>réponse syntaxiquement correcte avec l’aide du professeur : « Au début, j’avais un ourson dans la</a:t>
            </a:r>
          </a:p>
          <a:p>
            <a:pPr>
              <a:buNone/>
            </a:pPr>
            <a:r>
              <a:rPr lang="fr-FR" sz="1000" dirty="0">
                <a:solidFill>
                  <a:srgbClr val="141413"/>
                </a:solidFill>
                <a:effectLst/>
                <a:latin typeface="Calibri" panose="020F0502020204030204" pitchFamily="34" charset="0"/>
                <a:cs typeface="Calibri" panose="020F0502020204030204" pitchFamily="34" charset="0"/>
              </a:rPr>
              <a:t>valise puis j’ai ajouté deux oursons. Maintenant il y a trois oursons dans la valise ».</a:t>
            </a:r>
          </a:p>
          <a:p>
            <a:pPr>
              <a:buNone/>
            </a:pPr>
            <a:r>
              <a:rPr lang="fr-FR" sz="1000" dirty="0">
                <a:solidFill>
                  <a:srgbClr val="141413"/>
                </a:solidFill>
                <a:effectLst/>
                <a:latin typeface="Calibri" panose="020F0502020204030204" pitchFamily="34" charset="0"/>
                <a:cs typeface="Calibri" panose="020F0502020204030204" pitchFamily="34" charset="0"/>
              </a:rPr>
              <a:t>Cette étape sera réalisée à d’autres moments autant que nécessaire.</a:t>
            </a:r>
          </a:p>
          <a:p>
            <a:pPr>
              <a:buNone/>
            </a:pPr>
            <a:r>
              <a:rPr lang="fr-FR" sz="1000" dirty="0">
                <a:solidFill>
                  <a:srgbClr val="141413"/>
                </a:solidFill>
                <a:effectLst/>
                <a:latin typeface="Calibri" panose="020F0502020204030204" pitchFamily="34" charset="0"/>
                <a:cs typeface="Calibri" panose="020F0502020204030204" pitchFamily="34" charset="0"/>
              </a:rPr>
              <a:t>Temps 3 – Institutionnalisation</a:t>
            </a:r>
          </a:p>
          <a:p>
            <a:pPr>
              <a:buNone/>
            </a:pPr>
            <a:r>
              <a:rPr lang="fr-FR" sz="1000" dirty="0">
                <a:solidFill>
                  <a:srgbClr val="141413"/>
                </a:solidFill>
                <a:effectLst/>
                <a:latin typeface="Calibri" panose="020F0502020204030204" pitchFamily="34" charset="0"/>
                <a:cs typeface="Calibri" panose="020F0502020204030204" pitchFamily="34" charset="0"/>
              </a:rPr>
              <a:t>Le professeur fait la synthèse de la séance : « Aujourd’hui, nous avons appris à trouver combien il y</a:t>
            </a:r>
          </a:p>
          <a:p>
            <a:pPr>
              <a:buNone/>
            </a:pPr>
            <a:r>
              <a:rPr lang="fr-FR" sz="1000" dirty="0">
                <a:solidFill>
                  <a:srgbClr val="141413"/>
                </a:solidFill>
                <a:effectLst/>
                <a:latin typeface="Calibri" panose="020F0502020204030204" pitchFamily="34" charset="0"/>
                <a:cs typeface="Calibri" panose="020F0502020204030204" pitchFamily="34" charset="0"/>
              </a:rPr>
              <a:t>a d’oursons en tout dans la valise après en avoir ajouté à ceux qui s’y trouvaient déjà ». Il revient sur</a:t>
            </a:r>
          </a:p>
          <a:p>
            <a:pPr>
              <a:buNone/>
            </a:pPr>
            <a:r>
              <a:rPr lang="fr-FR" sz="1000" dirty="0">
                <a:solidFill>
                  <a:srgbClr val="141413"/>
                </a:solidFill>
                <a:effectLst/>
                <a:latin typeface="Calibri" panose="020F0502020204030204" pitchFamily="34" charset="0"/>
                <a:cs typeface="Calibri" panose="020F0502020204030204" pitchFamily="34" charset="0"/>
              </a:rPr>
              <a:t>les difficultés et les stratégies pour y remédier.</a:t>
            </a:r>
          </a:p>
          <a:p>
            <a:pPr>
              <a:buNone/>
            </a:pPr>
            <a:r>
              <a:rPr lang="fr-FR" sz="1000" dirty="0">
                <a:solidFill>
                  <a:srgbClr val="141413"/>
                </a:solidFill>
                <a:effectLst/>
                <a:latin typeface="Calibri" panose="020F0502020204030204" pitchFamily="34" charset="0"/>
                <a:cs typeface="Calibri" panose="020F0502020204030204" pitchFamily="34" charset="0"/>
              </a:rPr>
              <a:t>Temps 4 – Automatisation/réinvestissement</a:t>
            </a:r>
          </a:p>
          <a:p>
            <a:pPr>
              <a:buNone/>
            </a:pPr>
            <a:r>
              <a:rPr lang="fr-FR" sz="1000" dirty="0">
                <a:solidFill>
                  <a:srgbClr val="141413"/>
                </a:solidFill>
                <a:effectLst/>
                <a:latin typeface="Calibri" panose="020F0502020204030204" pitchFamily="34" charset="0"/>
                <a:cs typeface="Calibri" panose="020F0502020204030204" pitchFamily="34" charset="0"/>
              </a:rPr>
              <a:t>Le professeur peut reprendre les différentes étapes de la séquence et proposer des entrainements</a:t>
            </a:r>
          </a:p>
          <a:p>
            <a:pPr>
              <a:buNone/>
            </a:pPr>
            <a:r>
              <a:rPr lang="fr-FR" sz="1000" dirty="0">
                <a:solidFill>
                  <a:srgbClr val="141413"/>
                </a:solidFill>
                <a:effectLst/>
                <a:latin typeface="Calibri" panose="020F0502020204030204" pitchFamily="34" charset="0"/>
                <a:cs typeface="Calibri" panose="020F0502020204030204" pitchFamily="34" charset="0"/>
              </a:rPr>
              <a:t>avec moins d’étayage et des objets différents pour permettre aux élèves de réaliser seuls les</a:t>
            </a:r>
          </a:p>
          <a:p>
            <a:r>
              <a:rPr lang="fr-FR" sz="1000" dirty="0">
                <a:solidFill>
                  <a:srgbClr val="141413"/>
                </a:solidFill>
                <a:effectLst/>
                <a:latin typeface="Calibri" panose="020F0502020204030204" pitchFamily="34" charset="0"/>
                <a:cs typeface="Calibri" panose="020F0502020204030204" pitchFamily="34" charset="0"/>
              </a:rPr>
              <a:t>exercices proposés ; des corrections régulières devront toutefois être apportées aux élèves.</a:t>
            </a:r>
          </a:p>
          <a:p>
            <a:endParaRPr lang="fr-FR" sz="1000" dirty="0">
              <a:solidFill>
                <a:srgbClr val="141413"/>
              </a:solidFill>
              <a:effectLst/>
              <a:latin typeface="Calibri" panose="020F0502020204030204" pitchFamily="34" charset="0"/>
              <a:cs typeface="Calibri" panose="020F0502020204030204" pitchFamily="34" charset="0"/>
            </a:endParaRPr>
          </a:p>
          <a:p>
            <a:endParaRPr lang="fr-FR" dirty="0"/>
          </a:p>
        </p:txBody>
      </p:sp>
      <p:sp>
        <p:nvSpPr>
          <p:cNvPr id="4" name="Espace réservé du numéro de diapositive 3">
            <a:extLst>
              <a:ext uri="{FF2B5EF4-FFF2-40B4-BE49-F238E27FC236}">
                <a16:creationId xmlns:a16="http://schemas.microsoft.com/office/drawing/2014/main" id="{884938FA-7430-E30B-4121-72842386DA54}"/>
              </a:ext>
            </a:extLst>
          </p:cNvPr>
          <p:cNvSpPr>
            <a:spLocks noGrp="1"/>
          </p:cNvSpPr>
          <p:nvPr>
            <p:ph type="sldNum" sz="quarter" idx="5"/>
          </p:nvPr>
        </p:nvSpPr>
        <p:spPr/>
        <p:txBody>
          <a:bodyPr/>
          <a:lstStyle/>
          <a:p>
            <a:r>
              <a:rPr lang="fr-FR" dirty="0"/>
              <a:t> </a:t>
            </a:r>
            <a:fld id="{1F09FA27-CD3A-3D4C-A567-9D9E5AC37F4B}" type="slidenum">
              <a:rPr lang="fr-FR" smtClean="0"/>
              <a:t>37</a:t>
            </a:fld>
            <a:endParaRPr lang="fr-FR" dirty="0"/>
          </a:p>
        </p:txBody>
      </p:sp>
    </p:spTree>
    <p:extLst>
      <p:ext uri="{BB962C8B-B14F-4D97-AF65-F5344CB8AC3E}">
        <p14:creationId xmlns:p14="http://schemas.microsoft.com/office/powerpoint/2010/main" val="148887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B6C71-65FC-1ABD-C71F-BD31423D23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3CD9DA-53BB-D9FA-D15B-FC743510A8A8}"/>
              </a:ext>
            </a:extLst>
          </p:cNvPr>
          <p:cNvSpPr>
            <a:spLocks noGrp="1" noRot="1" noChangeAspect="1"/>
          </p:cNvSpPr>
          <p:nvPr>
            <p:ph type="sldImg"/>
          </p:nvPr>
        </p:nvSpPr>
        <p:spPr>
          <a:xfrm>
            <a:off x="685800" y="344488"/>
            <a:ext cx="5486400" cy="3086100"/>
          </a:xfrm>
        </p:spPr>
      </p:sp>
      <p:sp>
        <p:nvSpPr>
          <p:cNvPr id="3" name="Espace réservé des notes 2">
            <a:extLst>
              <a:ext uri="{FF2B5EF4-FFF2-40B4-BE49-F238E27FC236}">
                <a16:creationId xmlns:a16="http://schemas.microsoft.com/office/drawing/2014/main" id="{0776AA9D-FC9B-C880-6E99-F4E93FFFAF97}"/>
              </a:ext>
            </a:extLst>
          </p:cNvPr>
          <p:cNvSpPr>
            <a:spLocks noGrp="1"/>
          </p:cNvSpPr>
          <p:nvPr>
            <p:ph type="body" idx="1"/>
          </p:nvPr>
        </p:nvSpPr>
        <p:spPr>
          <a:xfrm>
            <a:off x="451692" y="3500714"/>
            <a:ext cx="6224530" cy="5511084"/>
          </a:xfrm>
        </p:spPr>
        <p:txBody>
          <a:bodyPr/>
          <a:lstStyle/>
          <a:p>
            <a:pPr>
              <a:buNone/>
            </a:pPr>
            <a:r>
              <a:rPr lang="fr-FR" sz="900" b="1" dirty="0">
                <a:solidFill>
                  <a:srgbClr val="141413"/>
                </a:solidFill>
                <a:latin typeface="Calibri" panose="020F0502020204030204" pitchFamily="34" charset="0"/>
                <a:cs typeface="Calibri" panose="020F0502020204030204" pitchFamily="34" charset="0"/>
              </a:rPr>
              <a:t>S 2</a:t>
            </a:r>
            <a:r>
              <a:rPr lang="fr-FR" sz="900" dirty="0">
                <a:solidFill>
                  <a:srgbClr val="141413"/>
                </a:solidFill>
                <a:latin typeface="Calibri" panose="020F0502020204030204" pitchFamily="34" charset="0"/>
                <a:cs typeface="Calibri" panose="020F0502020204030204" pitchFamily="34" charset="0"/>
              </a:rPr>
              <a:t> </a:t>
            </a:r>
            <a:r>
              <a:rPr lang="fr-FR" sz="900" dirty="0">
                <a:solidFill>
                  <a:srgbClr val="141413"/>
                </a:solidFill>
                <a:effectLst/>
                <a:latin typeface="Calibri" panose="020F0502020204030204" pitchFamily="34" charset="0"/>
                <a:cs typeface="Calibri" panose="020F0502020204030204" pitchFamily="34" charset="0"/>
              </a:rPr>
              <a:t>Modalités Groupe de 6 élèves. Durée 20 minutes.</a:t>
            </a:r>
          </a:p>
          <a:p>
            <a:pPr>
              <a:buNone/>
            </a:pPr>
            <a:r>
              <a:rPr lang="fr-FR" sz="900" dirty="0">
                <a:solidFill>
                  <a:srgbClr val="141413"/>
                </a:solidFill>
                <a:effectLst/>
                <a:latin typeface="Calibri" panose="020F0502020204030204" pitchFamily="34" charset="0"/>
                <a:cs typeface="Calibri" panose="020F0502020204030204" pitchFamily="34" charset="0"/>
              </a:rPr>
              <a:t>Matériel Des photographies d’oursons, une photographie de valise.</a:t>
            </a:r>
          </a:p>
          <a:p>
            <a:pPr>
              <a:buNone/>
            </a:pPr>
            <a:r>
              <a:rPr lang="fr-FR" sz="900" dirty="0">
                <a:solidFill>
                  <a:srgbClr val="141413"/>
                </a:solidFill>
                <a:effectLst/>
                <a:latin typeface="Calibri" panose="020F0502020204030204" pitchFamily="34" charset="0"/>
                <a:cs typeface="Calibri" panose="020F0502020204030204" pitchFamily="34" charset="0"/>
              </a:rPr>
              <a:t>Déroulement </a:t>
            </a: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énonce le problème et </a:t>
            </a:r>
            <a:r>
              <a:rPr lang="fr-FR" sz="900" dirty="0">
                <a:solidFill>
                  <a:srgbClr val="1E2166"/>
                </a:solidFill>
                <a:effectLst/>
                <a:latin typeface="Calibri" panose="020F0502020204030204" pitchFamily="34" charset="0"/>
                <a:cs typeface="Calibri" panose="020F0502020204030204" pitchFamily="34" charset="0"/>
              </a:rPr>
              <a:t>les élèves</a:t>
            </a:r>
            <a:r>
              <a:rPr lang="fr-FR" sz="900" dirty="0">
                <a:solidFill>
                  <a:srgbClr val="141413"/>
                </a:solidFill>
                <a:effectLst/>
                <a:latin typeface="Calibri" panose="020F0502020204030204" pitchFamily="34" charset="0"/>
                <a:cs typeface="Calibri" panose="020F0502020204030204" pitchFamily="34" charset="0"/>
              </a:rPr>
              <a:t> réalisent l’action au fur et à mesure avec les photos des oursons. Grâce à leur manipulation, la quantité correspondant au résultat est visible. Les. quantités impliquées dans les problèmes sont adaptées aux connaissances des élèves.</a:t>
            </a:r>
          </a:p>
          <a:p>
            <a:pPr>
              <a:buNone/>
            </a:pPr>
            <a:r>
              <a:rPr lang="fr-FR" sz="900" dirty="0">
                <a:solidFill>
                  <a:srgbClr val="141413"/>
                </a:solidFill>
                <a:effectLst/>
                <a:latin typeface="Calibri" panose="020F0502020204030204" pitchFamily="34" charset="0"/>
                <a:cs typeface="Calibri" panose="020F0502020204030204" pitchFamily="34" charset="0"/>
              </a:rPr>
              <a:t>Problème énoncé par le professeur : « J’ai une peluche dans ma valise. J’ajoute deux peluches. Combien y a-t-il de peluches dans ma valise maintenant ? » Il est attendu que les élèves exécutent l’action au fur et à mesure. Ils placent une image de peluche dans la valise puis en ajoutent deux images. Ils peuvent trouver la quantité finale soit en reconnaissant la quantité trois visuellement, soit en sachant que « deux et un, ça fait trois ».</a:t>
            </a:r>
          </a:p>
          <a:p>
            <a:pPr>
              <a:buNone/>
            </a:pPr>
            <a:r>
              <a:rPr lang="fr-FR" sz="900" dirty="0">
                <a:solidFill>
                  <a:srgbClr val="141413"/>
                </a:solidFill>
                <a:effectLst/>
                <a:latin typeface="Calibri" panose="020F0502020204030204" pitchFamily="34" charset="0"/>
                <a:cs typeface="Calibri" panose="020F0502020204030204" pitchFamily="34" charset="0"/>
              </a:rPr>
              <a:t>Pour la validation, les images de peluches peuvent être disposées pour faire apparaitre la décomposition de 3 : une image de peluche et deux autres images de peluches à côté. Le résultat est verbalisé « un et encore deux, ça fait trois ».</a:t>
            </a:r>
          </a:p>
          <a:p>
            <a:pPr>
              <a:buNone/>
            </a:pPr>
            <a:r>
              <a:rPr lang="fr-FR" sz="900" dirty="0">
                <a:solidFill>
                  <a:srgbClr val="141413"/>
                </a:solidFill>
                <a:effectLst/>
                <a:latin typeface="Calibri" panose="020F0502020204030204" pitchFamily="34" charset="0"/>
                <a:cs typeface="Calibri" panose="020F0502020204030204" pitchFamily="34" charset="0"/>
              </a:rPr>
              <a:t>Autres énoncés proposés :</a:t>
            </a:r>
            <a:endParaRPr lang="fr-FR" sz="900" dirty="0">
              <a:solidFill>
                <a:srgbClr val="1E2166"/>
              </a:solidFill>
              <a:effectLst/>
              <a:latin typeface="Calibri" panose="020F0502020204030204" pitchFamily="34" charset="0"/>
              <a:cs typeface="Calibri" panose="020F0502020204030204" pitchFamily="34" charset="0"/>
            </a:endParaRPr>
          </a:p>
          <a:p>
            <a:pPr>
              <a:buNone/>
            </a:pPr>
            <a:r>
              <a:rPr lang="fr-FR" sz="900" dirty="0">
                <a:solidFill>
                  <a:srgbClr val="141413"/>
                </a:solidFill>
                <a:effectLst/>
                <a:latin typeface="Calibri" panose="020F0502020204030204" pitchFamily="34" charset="0"/>
                <a:cs typeface="Calibri" panose="020F0502020204030204" pitchFamily="34" charset="0"/>
              </a:rPr>
              <a:t>«J’ai deux peluches dans ma valise. Je retire une peluche. Combien y a-t-il de peluches dans ma valise maintenant ?»</a:t>
            </a:r>
            <a:r>
              <a:rPr lang="fr-FR" sz="900" dirty="0">
                <a:solidFill>
                  <a:srgbClr val="1E2166"/>
                </a:solidFill>
                <a:latin typeface="Calibri" panose="020F0502020204030204" pitchFamily="34" charset="0"/>
                <a:cs typeface="Calibri" panose="020F0502020204030204" pitchFamily="34" charset="0"/>
              </a:rPr>
              <a:t> </a:t>
            </a:r>
          </a:p>
          <a:p>
            <a:pPr>
              <a:buNone/>
            </a:pPr>
            <a:r>
              <a:rPr lang="fr-FR" sz="900" dirty="0">
                <a:solidFill>
                  <a:srgbClr val="141413"/>
                </a:solidFill>
                <a:effectLst/>
                <a:latin typeface="Calibri" panose="020F0502020204030204" pitchFamily="34" charset="0"/>
                <a:cs typeface="Calibri" panose="020F0502020204030204" pitchFamily="34" charset="0"/>
              </a:rPr>
              <a:t>«</a:t>
            </a:r>
            <a:r>
              <a:rPr lang="fr-FR" sz="900" dirty="0">
                <a:solidFill>
                  <a:srgbClr val="141413"/>
                </a:solidFill>
                <a:latin typeface="Calibri" panose="020F0502020204030204" pitchFamily="34" charset="0"/>
                <a:cs typeface="Calibri" panose="020F0502020204030204" pitchFamily="34" charset="0"/>
              </a:rPr>
              <a:t> </a:t>
            </a:r>
            <a:r>
              <a:rPr lang="fr-FR" sz="900" dirty="0">
                <a:solidFill>
                  <a:srgbClr val="141413"/>
                </a:solidFill>
                <a:effectLst/>
                <a:latin typeface="Calibri" panose="020F0502020204030204" pitchFamily="34" charset="0"/>
                <a:cs typeface="Calibri" panose="020F0502020204030204" pitchFamily="34" charset="0"/>
              </a:rPr>
              <a:t>J’ai trois peluches dans ma valise. J’ajoute une peluche. Combien y a-t-il de peluches dans ma valise maintenant ?»</a:t>
            </a:r>
            <a:endParaRPr lang="fr-FR" sz="900" dirty="0">
              <a:solidFill>
                <a:srgbClr val="1E2166"/>
              </a:solidFill>
              <a:effectLst/>
              <a:latin typeface="Calibri" panose="020F0502020204030204" pitchFamily="34" charset="0"/>
              <a:cs typeface="Calibri" panose="020F0502020204030204" pitchFamily="34" charset="0"/>
            </a:endParaRPr>
          </a:p>
          <a:p>
            <a:pPr>
              <a:buNone/>
            </a:pPr>
            <a:r>
              <a:rPr lang="fr-FR" sz="900" dirty="0">
                <a:solidFill>
                  <a:srgbClr val="141413"/>
                </a:solidFill>
                <a:effectLst/>
                <a:latin typeface="Calibri" panose="020F0502020204030204" pitchFamily="34" charset="0"/>
                <a:cs typeface="Calibri" panose="020F0502020204030204" pitchFamily="34" charset="0"/>
              </a:rPr>
              <a:t>« J’ai deux peluches dans ma valise. Je retire deux peluches. Combien y a-t-il de peluches dans ma valise maintenant ?»</a:t>
            </a:r>
          </a:p>
          <a:p>
            <a:pPr>
              <a:buNone/>
            </a:pPr>
            <a:r>
              <a:rPr lang="fr-FR" sz="900" dirty="0">
                <a:solidFill>
                  <a:srgbClr val="1E2166"/>
                </a:solidFill>
                <a:effectLst/>
                <a:latin typeface="Calibri" panose="020F0502020204030204" pitchFamily="34" charset="0"/>
                <a:cs typeface="Calibri" panose="020F0502020204030204" pitchFamily="34" charset="0"/>
              </a:rPr>
              <a:t>Étayage langagier pendant la séance</a:t>
            </a:r>
          </a:p>
          <a:p>
            <a:pPr>
              <a:buNone/>
            </a:pPr>
            <a:r>
              <a:rPr lang="fr-FR" sz="900" dirty="0">
                <a:solidFill>
                  <a:srgbClr val="1E2166"/>
                </a:solidFill>
                <a:effectLst/>
                <a:latin typeface="Calibri" panose="020F0502020204030204" pitchFamily="34" charset="0"/>
                <a:cs typeface="Calibri" panose="020F0502020204030204" pitchFamily="34" charset="0"/>
              </a:rPr>
              <a:t>•</a:t>
            </a:r>
            <a:r>
              <a:rPr lang="fr-FR" sz="900" dirty="0">
                <a:solidFill>
                  <a:srgbClr val="141413"/>
                </a:solidFill>
                <a:effectLst/>
                <a:latin typeface="Calibri" panose="020F0502020204030204" pitchFamily="34" charset="0"/>
                <a:cs typeface="Calibri" panose="020F0502020204030204" pitchFamily="34" charset="0"/>
              </a:rPr>
              <a:t>Expliciter les compositions ou décompositions des nombres 2 et 3 qui permettent de trouver le résultat.</a:t>
            </a:r>
          </a:p>
          <a:p>
            <a:pPr>
              <a:buNone/>
            </a:pPr>
            <a:r>
              <a:rPr lang="fr-FR" sz="900" dirty="0">
                <a:solidFill>
                  <a:srgbClr val="1E2166"/>
                </a:solidFill>
                <a:effectLst/>
                <a:latin typeface="Calibri" panose="020F0502020204030204" pitchFamily="34" charset="0"/>
                <a:cs typeface="Calibri" panose="020F0502020204030204" pitchFamily="34" charset="0"/>
              </a:rPr>
              <a:t>•</a:t>
            </a:r>
            <a:r>
              <a:rPr lang="fr-FR" sz="900" dirty="0">
                <a:solidFill>
                  <a:srgbClr val="141413"/>
                </a:solidFill>
                <a:effectLst/>
                <a:latin typeface="Calibri" panose="020F0502020204030204" pitchFamily="34" charset="0"/>
                <a:cs typeface="Calibri" panose="020F0502020204030204" pitchFamily="34" charset="0"/>
              </a:rPr>
              <a:t>Expliciter le principe d’itération de l’unité : si on ajoute un objet à une collection, le nombre qui désigne sa quantité ́ est le suivant dans la suite orale des noms des nombres.</a:t>
            </a:r>
          </a:p>
          <a:p>
            <a:pPr>
              <a:buNone/>
            </a:pPr>
            <a:r>
              <a:rPr lang="fr-FR" sz="900" b="1" dirty="0">
                <a:solidFill>
                  <a:srgbClr val="141413"/>
                </a:solidFill>
                <a:effectLst/>
                <a:latin typeface="Calibri" panose="020F0502020204030204" pitchFamily="34" charset="0"/>
                <a:cs typeface="Calibri" panose="020F0502020204030204" pitchFamily="34" charset="0"/>
              </a:rPr>
              <a:t>S3</a:t>
            </a:r>
            <a:r>
              <a:rPr lang="fr-FR" sz="900" dirty="0">
                <a:solidFill>
                  <a:srgbClr val="141413"/>
                </a:solidFill>
                <a:effectLst/>
                <a:latin typeface="Calibri" panose="020F0502020204030204" pitchFamily="34" charset="0"/>
                <a:cs typeface="Calibri" panose="020F0502020204030204" pitchFamily="34" charset="0"/>
              </a:rPr>
              <a:t> Modalités Groupe de 6 élèves. Durée 20 minutes. Matériel Des bouchons symbolisant les peluches.</a:t>
            </a:r>
          </a:p>
          <a:p>
            <a:pPr>
              <a:buNone/>
            </a:pPr>
            <a:r>
              <a:rPr lang="fr-FR" sz="900" dirty="0">
                <a:solidFill>
                  <a:srgbClr val="141413"/>
                </a:solidFill>
                <a:effectLst/>
                <a:latin typeface="Calibri" panose="020F0502020204030204" pitchFamily="34" charset="0"/>
                <a:cs typeface="Calibri" panose="020F0502020204030204" pitchFamily="34" charset="0"/>
              </a:rPr>
              <a:t>Déroulement Les élèves disposent d’objets qui ne sont pas ceux du contexte du problème, mais qui permettent de symboliser les objets du problème (bouchons ou cubes). </a:t>
            </a: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énonce le problème et </a:t>
            </a:r>
            <a:r>
              <a:rPr lang="fr-FR" sz="900" dirty="0">
                <a:solidFill>
                  <a:srgbClr val="1E2166"/>
                </a:solidFill>
                <a:effectLst/>
                <a:latin typeface="Calibri" panose="020F0502020204030204" pitchFamily="34" charset="0"/>
                <a:cs typeface="Calibri" panose="020F0502020204030204" pitchFamily="34" charset="0"/>
              </a:rPr>
              <a:t>les</a:t>
            </a:r>
            <a:r>
              <a:rPr lang="fr-FR" sz="900" dirty="0">
                <a:solidFill>
                  <a:srgbClr val="141413"/>
                </a:solidFill>
                <a:latin typeface="Calibri" panose="020F0502020204030204" pitchFamily="34" charset="0"/>
                <a:cs typeface="Calibri" panose="020F0502020204030204" pitchFamily="34" charset="0"/>
              </a:rPr>
              <a:t> </a:t>
            </a:r>
            <a:r>
              <a:rPr lang="fr-FR" sz="900" dirty="0">
                <a:solidFill>
                  <a:srgbClr val="1E2166"/>
                </a:solidFill>
                <a:effectLst/>
                <a:latin typeface="Calibri" panose="020F0502020204030204" pitchFamily="34" charset="0"/>
                <a:cs typeface="Calibri" panose="020F0502020204030204" pitchFamily="34" charset="0"/>
              </a:rPr>
              <a:t>élèves</a:t>
            </a:r>
            <a:r>
              <a:rPr lang="fr-FR" sz="900" dirty="0">
                <a:solidFill>
                  <a:srgbClr val="141413"/>
                </a:solidFill>
                <a:effectLst/>
                <a:latin typeface="Calibri" panose="020F0502020204030204" pitchFamily="34" charset="0"/>
                <a:cs typeface="Calibri" panose="020F0502020204030204" pitchFamily="34" charset="0"/>
              </a:rPr>
              <a:t> réalisent l’action au fur et à mesure avec le matériel. Grâce à leur manipulation, la quantité correspondant au résultat est visible. </a:t>
            </a:r>
            <a:r>
              <a:rPr lang="fr-FR" sz="900" dirty="0">
                <a:solidFill>
                  <a:srgbClr val="1E2166"/>
                </a:solidFill>
                <a:effectLst/>
                <a:latin typeface="Calibri" panose="020F0502020204030204" pitchFamily="34" charset="0"/>
                <a:cs typeface="Calibri" panose="020F0502020204030204" pitchFamily="34" charset="0"/>
              </a:rPr>
              <a:t>Les élèves</a:t>
            </a:r>
            <a:r>
              <a:rPr lang="fr-FR" sz="900" dirty="0">
                <a:solidFill>
                  <a:srgbClr val="141413"/>
                </a:solidFill>
                <a:effectLst/>
                <a:latin typeface="Calibri" panose="020F0502020204030204" pitchFamily="34" charset="0"/>
                <a:cs typeface="Calibri" panose="020F0502020204030204" pitchFamily="34" charset="0"/>
              </a:rPr>
              <a:t> utilisent une des procédures qu’ils connaissent pour déterminer le résultat. </a:t>
            </a: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apportera un étayage langagier durant toute la séance. Il rappelle les compositions et le principe d’itération de l’unité (deux c’est un et encore un). Lorsqu’un élève rencontre des difficultés, le professeur recommence l’enseignement de la procédure pour cet élève.</a:t>
            </a:r>
          </a:p>
          <a:p>
            <a:pPr>
              <a:buNone/>
            </a:pPr>
            <a:r>
              <a:rPr lang="fr-FR" sz="900" b="1" dirty="0">
                <a:solidFill>
                  <a:srgbClr val="141413"/>
                </a:solidFill>
                <a:latin typeface="Calibri" panose="020F0502020204030204" pitchFamily="34" charset="0"/>
                <a:cs typeface="Calibri" panose="020F0502020204030204" pitchFamily="34" charset="0"/>
              </a:rPr>
              <a:t>S4</a:t>
            </a:r>
            <a:r>
              <a:rPr lang="fr-FR" sz="900" dirty="0">
                <a:solidFill>
                  <a:srgbClr val="141413"/>
                </a:solidFill>
                <a:latin typeface="Calibri" panose="020F0502020204030204" pitchFamily="34" charset="0"/>
                <a:cs typeface="Calibri" panose="020F0502020204030204" pitchFamily="34" charset="0"/>
              </a:rPr>
              <a:t> </a:t>
            </a:r>
            <a:r>
              <a:rPr lang="fr-FR" sz="900" dirty="0">
                <a:solidFill>
                  <a:srgbClr val="141413"/>
                </a:solidFill>
                <a:effectLst/>
                <a:latin typeface="Calibri" panose="020F0502020204030204" pitchFamily="34" charset="0"/>
                <a:cs typeface="Calibri" panose="020F0502020204030204" pitchFamily="34" charset="0"/>
              </a:rPr>
              <a:t>Modalités Groupe de 6 élèves. Durée20 minutes. Matériel Des peluches et une valise pour la présentation du problème et pour effectuer la validation.</a:t>
            </a:r>
          </a:p>
          <a:p>
            <a:pPr>
              <a:buNone/>
            </a:pPr>
            <a:r>
              <a:rPr lang="fr-FR" sz="900" dirty="0">
                <a:solidFill>
                  <a:srgbClr val="141413"/>
                </a:solidFill>
                <a:effectLst/>
                <a:latin typeface="Calibri" panose="020F0502020204030204" pitchFamily="34" charset="0"/>
                <a:cs typeface="Calibri" panose="020F0502020204030204" pitchFamily="34" charset="0"/>
              </a:rPr>
              <a:t>Déroulement </a:t>
            </a:r>
            <a:r>
              <a:rPr lang="fr-FR" sz="900" dirty="0">
                <a:solidFill>
                  <a:srgbClr val="1E2166"/>
                </a:solidFill>
                <a:effectLst/>
                <a:latin typeface="Calibri" panose="020F0502020204030204" pitchFamily="34" charset="0"/>
                <a:cs typeface="Calibri" panose="020F0502020204030204" pitchFamily="34" charset="0"/>
              </a:rPr>
              <a:t>Le professeur</a:t>
            </a:r>
            <a:r>
              <a:rPr lang="fr-FR" sz="900" dirty="0">
                <a:solidFill>
                  <a:srgbClr val="141413"/>
                </a:solidFill>
                <a:effectLst/>
                <a:latin typeface="Calibri" panose="020F0502020204030204" pitchFamily="34" charset="0"/>
                <a:cs typeface="Calibri" panose="020F0502020204030204" pitchFamily="34" charset="0"/>
              </a:rPr>
              <a:t> réalise l’action avec du matériel visible en énonçant le problème, mais la quantité correspondant au résultat n’est pas visible. Les élèves ne disposent pas d’objets manipulables.). Le professeur montre la valise contenant une peluche. Ensuite, il dit qu’il ajoute deux peluches (ou une peluche selon les besoins des élèves). Il montre ces deux peluches, mais il cache ensuite la valise avec toutes les peluches, ce qui empêche de déterminer la quantité finale par reconnaissance visuelle des petites quantités. </a:t>
            </a:r>
            <a:r>
              <a:rPr lang="fr-FR" sz="900" dirty="0">
                <a:solidFill>
                  <a:srgbClr val="1E2166"/>
                </a:solidFill>
                <a:effectLst/>
                <a:latin typeface="Calibri" panose="020F0502020204030204" pitchFamily="34" charset="0"/>
                <a:cs typeface="Calibri" panose="020F0502020204030204" pitchFamily="34" charset="0"/>
              </a:rPr>
              <a:t>L’élève</a:t>
            </a:r>
            <a:r>
              <a:rPr lang="fr-FR" sz="900" dirty="0">
                <a:solidFill>
                  <a:srgbClr val="141413"/>
                </a:solidFill>
                <a:effectLst/>
                <a:latin typeface="Calibri" panose="020F0502020204030204" pitchFamily="34" charset="0"/>
                <a:cs typeface="Calibri" panose="020F0502020204030204" pitchFamily="34" charset="0"/>
              </a:rPr>
              <a:t> peut s’aider de ses doigts pour représenter les quantités. La quantité finale peut être trouvée en reconnaissant le total de doigts, en prenant appui sur les décompositions mémorisées (« deux et encore un cela fait trois » ou en prenant appui sur le principe d’itération de l’unité (« un et encore un cela fait deux, deux et encore un cela fait trois »). Ces procédures sont explicitées par l’enseignant. Le professeur apportera un étayage langagier durant toute la séance. Il rappelle les compositions et le principe d’itération de l’unité (deux c’est un et encore un).</a:t>
            </a:r>
          </a:p>
          <a:p>
            <a:pPr>
              <a:buNone/>
            </a:pPr>
            <a:r>
              <a:rPr lang="fr-FR" sz="900" dirty="0">
                <a:solidFill>
                  <a:srgbClr val="1E2166"/>
                </a:solidFill>
                <a:effectLst/>
                <a:latin typeface="Calibri" panose="020F0502020204030204" pitchFamily="34" charset="0"/>
                <a:cs typeface="Calibri" panose="020F0502020204030204" pitchFamily="34" charset="0"/>
              </a:rPr>
              <a:t>Ressource complémentaire La construction du nombre à l’école maternelle</a:t>
            </a:r>
            <a:r>
              <a:rPr lang="fr-FR" sz="900" dirty="0">
                <a:solidFill>
                  <a:srgbClr val="141413"/>
                </a:solidFill>
                <a:effectLst/>
                <a:latin typeface="Calibri" panose="020F0502020204030204" pitchFamily="34" charset="0"/>
                <a:cs typeface="Calibri" panose="020F0502020204030204" pitchFamily="34" charset="0"/>
              </a:rPr>
              <a:t>, collection Guides fondamentaux, MENJ (2023).</a:t>
            </a:r>
            <a:endParaRPr lang="fr-FR" sz="900" dirty="0">
              <a:solidFill>
                <a:srgbClr val="1E2166"/>
              </a:solidFill>
              <a:effectLst/>
              <a:latin typeface="Calibri" panose="020F0502020204030204" pitchFamily="34" charset="0"/>
              <a:cs typeface="Calibri" panose="020F0502020204030204" pitchFamily="34" charset="0"/>
            </a:endParaRPr>
          </a:p>
          <a:p>
            <a:endParaRPr lang="fr-FR" dirty="0"/>
          </a:p>
        </p:txBody>
      </p:sp>
      <p:sp>
        <p:nvSpPr>
          <p:cNvPr id="4" name="Espace réservé du numéro de diapositive 3">
            <a:extLst>
              <a:ext uri="{FF2B5EF4-FFF2-40B4-BE49-F238E27FC236}">
                <a16:creationId xmlns:a16="http://schemas.microsoft.com/office/drawing/2014/main" id="{45956ED2-A595-B14E-201D-DC33660C472F}"/>
              </a:ext>
            </a:extLst>
          </p:cNvPr>
          <p:cNvSpPr>
            <a:spLocks noGrp="1"/>
          </p:cNvSpPr>
          <p:nvPr>
            <p:ph type="sldNum" sz="quarter" idx="5"/>
          </p:nvPr>
        </p:nvSpPr>
        <p:spPr/>
        <p:txBody>
          <a:bodyPr/>
          <a:lstStyle/>
          <a:p>
            <a:r>
              <a:rPr lang="fr-FR" dirty="0"/>
              <a:t> </a:t>
            </a:r>
            <a:fld id="{1F09FA27-CD3A-3D4C-A567-9D9E5AC37F4B}" type="slidenum">
              <a:rPr lang="fr-FR" smtClean="0"/>
              <a:t>38</a:t>
            </a:fld>
            <a:endParaRPr lang="fr-FR" dirty="0"/>
          </a:p>
        </p:txBody>
      </p:sp>
    </p:spTree>
    <p:extLst>
      <p:ext uri="{BB962C8B-B14F-4D97-AF65-F5344CB8AC3E}">
        <p14:creationId xmlns:p14="http://schemas.microsoft.com/office/powerpoint/2010/main" val="1901219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39</a:t>
            </a:fld>
            <a:endParaRPr lang="fr-FR"/>
          </a:p>
        </p:txBody>
      </p:sp>
    </p:spTree>
    <p:extLst>
      <p:ext uri="{BB962C8B-B14F-4D97-AF65-F5344CB8AC3E}">
        <p14:creationId xmlns:p14="http://schemas.microsoft.com/office/powerpoint/2010/main" val="339183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630238"/>
            <a:ext cx="5486400" cy="3086100"/>
          </a:xfrm>
        </p:spPr>
      </p:sp>
      <p:sp>
        <p:nvSpPr>
          <p:cNvPr id="3" name="Espace réservé des notes 2"/>
          <p:cNvSpPr>
            <a:spLocks noGrp="1"/>
          </p:cNvSpPr>
          <p:nvPr>
            <p:ph type="body" idx="1"/>
          </p:nvPr>
        </p:nvSpPr>
        <p:spPr>
          <a:xfrm>
            <a:off x="572878" y="3849706"/>
            <a:ext cx="5982158" cy="5118023"/>
          </a:xfrm>
        </p:spPr>
        <p:txBody>
          <a:bodyPr/>
          <a:lstStyle/>
          <a:p>
            <a:pPr>
              <a:buNone/>
            </a:pPr>
            <a:r>
              <a:rPr lang="fr-FR" sz="900" dirty="0">
                <a:solidFill>
                  <a:srgbClr val="1E2166"/>
                </a:solidFill>
                <a:effectLst/>
                <a:latin typeface="Calibri" panose="020F0502020204030204" pitchFamily="34" charset="0"/>
                <a:cs typeface="Calibri" panose="020F0502020204030204" pitchFamily="34" charset="0"/>
              </a:rPr>
              <a:t>Une démarche d’enseignement structuré et progressif</a:t>
            </a:r>
          </a:p>
          <a:p>
            <a:pPr>
              <a:buNone/>
            </a:pPr>
            <a:r>
              <a:rPr lang="fr-FR" sz="900" dirty="0">
                <a:solidFill>
                  <a:srgbClr val="141413"/>
                </a:solidFill>
                <a:effectLst/>
                <a:latin typeface="Calibri" panose="020F0502020204030204" pitchFamily="34" charset="0"/>
                <a:cs typeface="Calibri" panose="020F0502020204030204" pitchFamily="34" charset="0"/>
              </a:rPr>
              <a:t>Les recherches en sciences cognitives montrent que pour apprendre efficacement, les élèves doivent comprendre ce qui est attendu d’eux, identifier les obstacles cognitifs susceptibles de freiner leur progression, et disposer de stratégies adaptées pour les surmonter. L’enseignant joue alors un rôle clé en guidant les élèves, en structurant les savoirs et en leur fournissant des outils concrets pour réussir. Toutefois, si cette démarche peut s’avérer particulièrement efficace, elle ne peut être mobilisée de manière systématique, quels que soient le contenu ou la situation d’enseignement. Son efficacité repose donc sur une mise en œuvre réfléchie, attentive aux spécificités de chaque situation d’apprentissage, des contenus enseignés et des profils d’élèves.</a:t>
            </a:r>
          </a:p>
          <a:p>
            <a:pPr>
              <a:buNone/>
            </a:pPr>
            <a:r>
              <a:rPr lang="fr-FR" sz="900" dirty="0">
                <a:solidFill>
                  <a:srgbClr val="141413"/>
                </a:solidFill>
                <a:effectLst/>
                <a:latin typeface="Calibri" panose="020F0502020204030204" pitchFamily="34" charset="0"/>
                <a:cs typeface="Calibri" panose="020F0502020204030204" pitchFamily="34" charset="0"/>
              </a:rPr>
              <a:t>Pour que cette approche produise pleinement ses effets, elle doit s’appuyer sur une capacité de l’enseignant à ajuster ses interventions et à différencier ses pratiques. C’est en conjuguant </a:t>
            </a:r>
            <a:r>
              <a:rPr lang="fr-FR" sz="900" dirty="0">
                <a:solidFill>
                  <a:srgbClr val="141413"/>
                </a:solidFill>
                <a:latin typeface="Calibri" panose="020F0502020204030204" pitchFamily="34" charset="0"/>
                <a:cs typeface="Calibri" panose="020F0502020204030204" pitchFamily="34" charset="0"/>
              </a:rPr>
              <a:t>l</a:t>
            </a:r>
            <a:r>
              <a:rPr lang="fr-FR" sz="900" dirty="0">
                <a:solidFill>
                  <a:srgbClr val="141413"/>
                </a:solidFill>
                <a:effectLst/>
                <a:latin typeface="Calibri" panose="020F0502020204030204" pitchFamily="34" charset="0"/>
                <a:cs typeface="Calibri" panose="020F0502020204030204" pitchFamily="34" charset="0"/>
              </a:rPr>
              <a:t>es apports des sciences cognitives avec une fine compréhension des besoins des élèves et une approche pédagogique souple et réactive que l’on crée les conditions d’un apprentissage à la fois efficace, durable.</a:t>
            </a:r>
          </a:p>
          <a:p>
            <a:pPr>
              <a:buNone/>
            </a:pPr>
            <a:r>
              <a:rPr lang="fr-FR" sz="900" dirty="0">
                <a:solidFill>
                  <a:srgbClr val="141413"/>
                </a:solidFill>
                <a:effectLst/>
                <a:latin typeface="Calibri" panose="020F0502020204030204" pitchFamily="34" charset="0"/>
                <a:cs typeface="Calibri" panose="020F0502020204030204" pitchFamily="34" charset="0"/>
              </a:rPr>
              <a:t>La démarche d’enseignement illustrée dans les séquences de ce livret se compose de quatre temps d’enseignement pour aider l’élève de passer de découvertes fortuites à des apprentissages structurés et transférables :</a:t>
            </a:r>
          </a:p>
          <a:p>
            <a:pPr>
              <a:buNone/>
            </a:pPr>
            <a:r>
              <a:rPr lang="fr-FR" sz="900" dirty="0">
                <a:solidFill>
                  <a:srgbClr val="141413"/>
                </a:solidFill>
                <a:effectLst/>
                <a:latin typeface="Calibri" panose="020F0502020204030204" pitchFamily="34" charset="0"/>
                <a:cs typeface="Calibri" panose="020F0502020204030204" pitchFamily="34" charset="0"/>
              </a:rPr>
              <a:t>Temps 1 – Définition des objectifs et mise en réussite</a:t>
            </a:r>
          </a:p>
          <a:p>
            <a:pPr>
              <a:buNone/>
            </a:pPr>
            <a:r>
              <a:rPr lang="fr-FR" sz="900" dirty="0">
                <a:solidFill>
                  <a:srgbClr val="141413"/>
                </a:solidFill>
                <a:effectLst/>
                <a:latin typeface="Calibri" panose="020F0502020204030204" pitchFamily="34" charset="0"/>
                <a:cs typeface="Calibri" panose="020F0502020204030204" pitchFamily="34" charset="0"/>
              </a:rPr>
              <a:t>Temps 2 – Mise en activité différenciée des élèves</a:t>
            </a:r>
          </a:p>
          <a:p>
            <a:pPr>
              <a:buNone/>
            </a:pPr>
            <a:r>
              <a:rPr lang="fr-FR" sz="900" dirty="0">
                <a:solidFill>
                  <a:srgbClr val="141413"/>
                </a:solidFill>
                <a:effectLst/>
                <a:latin typeface="Calibri" panose="020F0502020204030204" pitchFamily="34" charset="0"/>
                <a:cs typeface="Calibri" panose="020F0502020204030204" pitchFamily="34" charset="0"/>
              </a:rPr>
              <a:t>Temps 3 – Institutionnalisation, retour réflexif</a:t>
            </a:r>
          </a:p>
          <a:p>
            <a:pPr>
              <a:buNone/>
            </a:pPr>
            <a:r>
              <a:rPr lang="fr-FR" sz="900" dirty="0">
                <a:solidFill>
                  <a:srgbClr val="141413"/>
                </a:solidFill>
                <a:effectLst/>
                <a:latin typeface="Calibri" panose="020F0502020204030204" pitchFamily="34" charset="0"/>
                <a:cs typeface="Calibri" panose="020F0502020204030204" pitchFamily="34" charset="0"/>
              </a:rPr>
              <a:t>Temps 4 – Automatisation, réinvestissement, transfert</a:t>
            </a:r>
          </a:p>
          <a:p>
            <a:pPr>
              <a:buNone/>
            </a:pPr>
            <a:r>
              <a:rPr lang="fr-FR" sz="900" dirty="0">
                <a:solidFill>
                  <a:srgbClr val="1E2166"/>
                </a:solidFill>
                <a:effectLst/>
                <a:latin typeface="Calibri" panose="020F0502020204030204" pitchFamily="34" charset="0"/>
                <a:cs typeface="Calibri" panose="020F0502020204030204" pitchFamily="34" charset="0"/>
              </a:rPr>
              <a:t>La place de l’erreur</a:t>
            </a:r>
          </a:p>
          <a:p>
            <a:pPr>
              <a:buNone/>
            </a:pPr>
            <a:r>
              <a:rPr lang="fr-FR" sz="900" dirty="0">
                <a:solidFill>
                  <a:srgbClr val="141413"/>
                </a:solidFill>
                <a:effectLst/>
                <a:latin typeface="Calibri" panose="020F0502020204030204" pitchFamily="34" charset="0"/>
                <a:cs typeface="Calibri" panose="020F0502020204030204" pitchFamily="34" charset="0"/>
              </a:rPr>
              <a:t>Lorsqu’un élève fait une erreur, il est essentiel de l’aider à l’identifier afin qu’il puisse comprendre le principe mathématique en jeu et améliorer son raisonnement logique. Le professeur favorise, encourage et accompagne la réflexion de l’élève en lui proposant des rétroactions régulières sur son activité, dans l’intention de l’amener progressivement à identifier ses erreurs.</a:t>
            </a:r>
          </a:p>
          <a:p>
            <a:pPr>
              <a:buNone/>
            </a:pPr>
            <a:r>
              <a:rPr lang="fr-FR" sz="900" dirty="0">
                <a:solidFill>
                  <a:srgbClr val="1E2166"/>
                </a:solidFill>
                <a:effectLst/>
                <a:latin typeface="Calibri" panose="020F0502020204030204" pitchFamily="34" charset="0"/>
                <a:cs typeface="Calibri" panose="020F0502020204030204" pitchFamily="34" charset="0"/>
              </a:rPr>
              <a:t>La place et le rôle de la verbalisation par l’élève</a:t>
            </a:r>
          </a:p>
          <a:p>
            <a:pPr>
              <a:buNone/>
            </a:pPr>
            <a:r>
              <a:rPr lang="fr-FR" sz="900" dirty="0">
                <a:solidFill>
                  <a:srgbClr val="141413"/>
                </a:solidFill>
                <a:effectLst/>
                <a:latin typeface="Calibri" panose="020F0502020204030204" pitchFamily="34" charset="0"/>
                <a:cs typeface="Calibri" panose="020F0502020204030204" pitchFamily="34" charset="0"/>
              </a:rPr>
              <a:t>Le professeur encourage la verbalisation et l’explication des objets d’apprentissages par les élèves.</a:t>
            </a:r>
          </a:p>
          <a:p>
            <a:pPr>
              <a:buNone/>
            </a:pPr>
            <a:r>
              <a:rPr lang="fr-FR" sz="900" dirty="0">
                <a:solidFill>
                  <a:srgbClr val="141413"/>
                </a:solidFill>
                <a:effectLst/>
                <a:latin typeface="Calibri" panose="020F0502020204030204" pitchFamily="34" charset="0"/>
                <a:cs typeface="Calibri" panose="020F0502020204030204" pitchFamily="34" charset="0"/>
              </a:rPr>
              <a:t>Cette démarche vise à renforcer la compréhension des notions abordées, à faire des liens entre les savoirs et à structurer leur pensée. C’est notamment le cas lorsque le professeur demande aux élèves de décrire ce qu’ils observent et de justifier leurs réponses.</a:t>
            </a:r>
          </a:p>
          <a:p>
            <a:pPr>
              <a:buNone/>
            </a:pPr>
            <a:r>
              <a:rPr lang="fr-FR" sz="900" dirty="0">
                <a:solidFill>
                  <a:srgbClr val="1E2166"/>
                </a:solidFill>
                <a:effectLst/>
                <a:latin typeface="Calibri" panose="020F0502020204030204" pitchFamily="34" charset="0"/>
                <a:cs typeface="Calibri" panose="020F0502020204030204" pitchFamily="34" charset="0"/>
              </a:rPr>
              <a:t>Le suivi et l’évaluation des progrès des élèves</a:t>
            </a:r>
          </a:p>
          <a:p>
            <a:pPr>
              <a:buNone/>
            </a:pPr>
            <a:r>
              <a:rPr lang="fr-FR" sz="900" dirty="0">
                <a:solidFill>
                  <a:srgbClr val="141413"/>
                </a:solidFill>
                <a:effectLst/>
                <a:latin typeface="Calibri" panose="020F0502020204030204" pitchFamily="34" charset="0"/>
                <a:cs typeface="Calibri" panose="020F0502020204030204" pitchFamily="34" charset="0"/>
              </a:rPr>
              <a:t>L’observation fine des élèves et l’analyse des procédures qu’ils sont amenés à mettre en œuvre permettent à l’enseignant d’évaluer leurs progrès et d’ajuster les modalités et les dispositifs à déployer pour répondre à leurs besoins.</a:t>
            </a:r>
          </a:p>
          <a:p>
            <a:endParaRPr lang="fr-FR" dirty="0"/>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4</a:t>
            </a:fld>
            <a:endParaRPr lang="fr-FR"/>
          </a:p>
        </p:txBody>
      </p:sp>
    </p:spTree>
    <p:extLst>
      <p:ext uri="{BB962C8B-B14F-4D97-AF65-F5344CB8AC3E}">
        <p14:creationId xmlns:p14="http://schemas.microsoft.com/office/powerpoint/2010/main" val="79871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5</a:t>
            </a:fld>
            <a:endParaRPr lang="fr-FR"/>
          </a:p>
        </p:txBody>
      </p:sp>
    </p:spTree>
    <p:extLst>
      <p:ext uri="{BB962C8B-B14F-4D97-AF65-F5344CB8AC3E}">
        <p14:creationId xmlns:p14="http://schemas.microsoft.com/office/powerpoint/2010/main" val="4034260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17793" y="4400550"/>
            <a:ext cx="5860973" cy="3600450"/>
          </a:xfrm>
        </p:spPr>
        <p:txBody>
          <a:bodyPr/>
          <a:lstStyle/>
          <a:p>
            <a:pPr>
              <a:buNone/>
            </a:pPr>
            <a:r>
              <a:rPr lang="fr-FR" sz="1000" u="sng" dirty="0">
                <a:solidFill>
                  <a:srgbClr val="1E2166"/>
                </a:solidFill>
                <a:effectLst/>
                <a:latin typeface="Calibri" panose="020F0502020204030204" pitchFamily="34" charset="0"/>
                <a:cs typeface="Calibri" panose="020F0502020204030204" pitchFamily="34" charset="0"/>
              </a:rPr>
              <a:t>Enjeux pédagogiques</a:t>
            </a:r>
          </a:p>
          <a:p>
            <a:pPr>
              <a:buNone/>
            </a:pPr>
            <a:r>
              <a:rPr lang="fr-FR" sz="1000" dirty="0">
                <a:solidFill>
                  <a:srgbClr val="141413"/>
                </a:solidFill>
                <a:effectLst/>
                <a:latin typeface="Calibri" panose="020F0502020204030204" pitchFamily="34" charset="0"/>
                <a:cs typeface="Calibri" panose="020F0502020204030204" pitchFamily="34" charset="0"/>
              </a:rPr>
              <a:t>Les motifs permettent aux élèves de comprendre des règles et des régularités, ce qui pose les bases pour l’apprentissage de concepts mathématiques plus complexes, telles que les suites numériques et les fonctions. Ainsi, ils contribuent à :</a:t>
            </a:r>
          </a:p>
          <a:p>
            <a:pPr>
              <a:buNone/>
            </a:pPr>
            <a:r>
              <a:rPr lang="fr-FR" sz="1000" dirty="0">
                <a:solidFill>
                  <a:srgbClr val="141413"/>
                </a:solidFill>
                <a:effectLst/>
                <a:latin typeface="Calibri" panose="020F0502020204030204" pitchFamily="34" charset="0"/>
                <a:cs typeface="Calibri" panose="020F0502020204030204" pitchFamily="34" charset="0"/>
              </a:rPr>
              <a:t>stimuler le gout des mathématiques ;</a:t>
            </a:r>
          </a:p>
          <a:p>
            <a:pPr>
              <a:buNone/>
            </a:pPr>
            <a:r>
              <a:rPr lang="fr-FR" sz="1000" dirty="0">
                <a:solidFill>
                  <a:srgbClr val="141413"/>
                </a:solidFill>
                <a:effectLst/>
                <a:latin typeface="Calibri" panose="020F0502020204030204" pitchFamily="34" charset="0"/>
                <a:cs typeface="Calibri" panose="020F0502020204030204" pitchFamily="34" charset="0"/>
              </a:rPr>
              <a:t>favoriser le raisonnement logique ;</a:t>
            </a:r>
          </a:p>
          <a:p>
            <a:pPr>
              <a:buNone/>
            </a:pPr>
            <a:r>
              <a:rPr lang="fr-FR" sz="1000" dirty="0">
                <a:solidFill>
                  <a:srgbClr val="141413"/>
                </a:solidFill>
                <a:effectLst/>
                <a:latin typeface="Calibri" panose="020F0502020204030204" pitchFamily="34" charset="0"/>
                <a:cs typeface="Calibri" panose="020F0502020204030204" pitchFamily="34" charset="0"/>
              </a:rPr>
              <a:t>solliciter la mémoire de travail. L’identification et la reproduction de motifs sollicitent la mémoire de travail des élèves qui doivent mémoriser la séquence et la reproduire sans erreur ;</a:t>
            </a:r>
          </a:p>
          <a:p>
            <a:pPr>
              <a:buNone/>
            </a:pPr>
            <a:r>
              <a:rPr lang="fr-FR" sz="1000" dirty="0">
                <a:solidFill>
                  <a:srgbClr val="141413"/>
                </a:solidFill>
                <a:effectLst/>
                <a:latin typeface="Calibri" panose="020F0502020204030204" pitchFamily="34" charset="0"/>
                <a:cs typeface="Calibri" panose="020F0502020204030204" pitchFamily="34" charset="0"/>
              </a:rPr>
              <a:t>développer les capacités d’anticipation. En observant un motif, l’élève apprend à prévoir la suite des évènements, ce qui est essentiel pour le développement de la pensée logique et la planification</a:t>
            </a:r>
          </a:p>
          <a:p>
            <a:pPr>
              <a:buNone/>
            </a:pPr>
            <a:r>
              <a:rPr lang="fr-FR" sz="1000" u="sng" dirty="0">
                <a:solidFill>
                  <a:srgbClr val="1E2166"/>
                </a:solidFill>
                <a:effectLst/>
                <a:latin typeface="Calibri" panose="020F0502020204030204" pitchFamily="34" charset="0"/>
                <a:cs typeface="Calibri" panose="020F0502020204030204" pitchFamily="34" charset="0"/>
              </a:rPr>
              <a:t>Éclairage de la recherche</a:t>
            </a:r>
          </a:p>
          <a:p>
            <a:pPr>
              <a:buNone/>
            </a:pPr>
            <a:r>
              <a:rPr lang="fr-FR" sz="1000" dirty="0">
                <a:solidFill>
                  <a:srgbClr val="141413"/>
                </a:solidFill>
                <a:effectLst/>
                <a:latin typeface="Calibri" panose="020F0502020204030204" pitchFamily="34" charset="0"/>
                <a:cs typeface="Calibri" panose="020F0502020204030204" pitchFamily="34" charset="0"/>
              </a:rPr>
              <a:t>À l’école maternelle, les motifs ne sont pas numériques. Ils se fondent sur des régularités, qui sont la base de l’algèbre. Les élèves sont régulièrement amenés à constituer des colliers de perles, par exemple, en alternant deux couleurs. Ce type d’activités permet la consolidation de compétences mathématiques, particulièrement en géométrie et en logique.</a:t>
            </a:r>
          </a:p>
          <a:p>
            <a:pPr>
              <a:buNone/>
            </a:pPr>
            <a:r>
              <a:rPr lang="fr-FR" sz="1000" dirty="0">
                <a:solidFill>
                  <a:srgbClr val="141413"/>
                </a:solidFill>
                <a:effectLst/>
                <a:latin typeface="Calibri" panose="020F0502020204030204" pitchFamily="34" charset="0"/>
                <a:cs typeface="Calibri" panose="020F0502020204030204" pitchFamily="34" charset="0"/>
              </a:rPr>
              <a:t>En effet, l’étude des motifs conduit les enfants à se forger des abstractions numériques et géométriques qu’ils peuvent transposer d’un domaine à l’autre. Repérer le même motif dans une suite de notes de musique (do, fa, do, do, fa, fa, do, do, do, fa, fa, fa) et dans une rangée de</a:t>
            </a:r>
          </a:p>
          <a:p>
            <a:pPr>
              <a:buNone/>
            </a:pPr>
            <a:r>
              <a:rPr lang="fr-FR" sz="1000" dirty="0">
                <a:solidFill>
                  <a:srgbClr val="141413"/>
                </a:solidFill>
                <a:effectLst/>
                <a:latin typeface="Calibri" panose="020F0502020204030204" pitchFamily="34" charset="0"/>
                <a:cs typeface="Calibri" panose="020F0502020204030204" pitchFamily="34" charset="0"/>
              </a:rPr>
              <a:t>perles attire l’attention de l’enfant sur les propriétés des nombres, des symétries, des règles et des</a:t>
            </a:r>
          </a:p>
          <a:p>
            <a:pPr>
              <a:buNone/>
            </a:pPr>
            <a:r>
              <a:rPr lang="fr-FR" sz="1000" dirty="0">
                <a:solidFill>
                  <a:srgbClr val="141413"/>
                </a:solidFill>
                <a:effectLst/>
                <a:latin typeface="Calibri" panose="020F0502020204030204" pitchFamily="34" charset="0"/>
                <a:cs typeface="Calibri" panose="020F0502020204030204" pitchFamily="34" charset="0"/>
              </a:rPr>
              <a:t>notations écrites » (cf. note n° 10 du CSEN, 2023).</a:t>
            </a:r>
          </a:p>
          <a:p>
            <a:pPr>
              <a:buNone/>
            </a:pPr>
            <a:r>
              <a:rPr lang="fr-FR" sz="1000" dirty="0">
                <a:solidFill>
                  <a:srgbClr val="141413"/>
                </a:solidFill>
                <a:effectLst/>
                <a:latin typeface="Calibri" panose="020F0502020204030204" pitchFamily="34" charset="0"/>
                <a:cs typeface="Calibri" panose="020F0502020204030204" pitchFamily="34" charset="0"/>
              </a:rPr>
              <a:t>Vidéo de la série </a:t>
            </a:r>
            <a:r>
              <a:rPr lang="fr-FR" sz="1000" dirty="0">
                <a:solidFill>
                  <a:srgbClr val="1E2166"/>
                </a:solidFill>
                <a:effectLst/>
                <a:latin typeface="Calibri" panose="020F0502020204030204" pitchFamily="34" charset="0"/>
                <a:cs typeface="Calibri" panose="020F0502020204030204" pitchFamily="34" charset="0"/>
              </a:rPr>
              <a:t>«Mes clés»</a:t>
            </a:r>
            <a:r>
              <a:rPr lang="fr-FR" sz="1000" dirty="0">
                <a:solidFill>
                  <a:srgbClr val="1E2166"/>
                </a:solidFill>
                <a:latin typeface="Calibri" panose="020F0502020204030204" pitchFamily="34" charset="0"/>
                <a:cs typeface="Calibri" panose="020F0502020204030204" pitchFamily="34" charset="0"/>
              </a:rPr>
              <a:t> </a:t>
            </a:r>
            <a:r>
              <a:rPr lang="fr-FR" sz="1000" dirty="0">
                <a:solidFill>
                  <a:srgbClr val="1E2166"/>
                </a:solidFill>
                <a:effectLst/>
                <a:latin typeface="Calibri" panose="020F0502020204030204" pitchFamily="34" charset="0"/>
                <a:cs typeface="Calibri" panose="020F0502020204030204" pitchFamily="34" charset="0"/>
              </a:rPr>
              <a:t>: les motifs pour stimuler le gout des mathématiques dès la maternelle</a:t>
            </a:r>
            <a:r>
              <a:rPr lang="fr-FR" sz="1000" dirty="0">
                <a:solidFill>
                  <a:srgbClr val="141413"/>
                </a:solidFill>
                <a:effectLst/>
                <a:latin typeface="Calibri" panose="020F0502020204030204" pitchFamily="34" charset="0"/>
                <a:cs typeface="Calibri" panose="020F0502020204030204" pitchFamily="34" charset="0"/>
              </a:rPr>
              <a:t>, CSEN.</a:t>
            </a:r>
            <a:endParaRPr lang="fr-FR" sz="1000" dirty="0">
              <a:solidFill>
                <a:srgbClr val="1E2166"/>
              </a:solidFill>
              <a:effectLst/>
              <a:latin typeface="Calibri" panose="020F0502020204030204" pitchFamily="34" charset="0"/>
              <a:cs typeface="Calibri" panose="020F0502020204030204" pitchFamily="34" charset="0"/>
            </a:endParaRPr>
          </a:p>
          <a:p>
            <a:r>
              <a:rPr lang="fr-FR" sz="1000" dirty="0">
                <a:solidFill>
                  <a:srgbClr val="1E2166"/>
                </a:solidFill>
                <a:effectLst/>
                <a:latin typeface="Calibri" panose="020F0502020204030204" pitchFamily="34" charset="0"/>
                <a:cs typeface="Calibri" panose="020F0502020204030204" pitchFamily="34" charset="0"/>
              </a:rPr>
              <a:t>Le Passeur : Éveiller aux mathématiques avec les motifs, note n° 10 du CSEN juin 2023</a:t>
            </a:r>
            <a:r>
              <a:rPr lang="fr-FR" sz="1000" dirty="0">
                <a:solidFill>
                  <a:srgbClr val="141413"/>
                </a:solidFill>
                <a:effectLst/>
                <a:latin typeface="Calibri" panose="020F0502020204030204" pitchFamily="34" charset="0"/>
                <a:cs typeface="Calibri" panose="020F0502020204030204" pitchFamily="34" charset="0"/>
              </a:rPr>
              <a:t>.</a:t>
            </a:r>
            <a:endParaRPr lang="fr-FR" sz="1000" dirty="0">
              <a:solidFill>
                <a:srgbClr val="1E2166"/>
              </a:solidFill>
              <a:effectLst/>
              <a:latin typeface="Calibri" panose="020F0502020204030204" pitchFamily="34"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6</a:t>
            </a:fld>
            <a:endParaRPr lang="fr-FR"/>
          </a:p>
        </p:txBody>
      </p:sp>
    </p:spTree>
    <p:extLst>
      <p:ext uri="{BB962C8B-B14F-4D97-AF65-F5344CB8AC3E}">
        <p14:creationId xmlns:p14="http://schemas.microsoft.com/office/powerpoint/2010/main" val="405428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000" dirty="0">
                <a:solidFill>
                  <a:srgbClr val="1E2166"/>
                </a:solidFill>
                <a:effectLst/>
                <a:latin typeface="Calibri" panose="020F0502020204030204" pitchFamily="34" charset="0"/>
                <a:cs typeface="Calibri" panose="020F0502020204030204" pitchFamily="34" charset="0"/>
              </a:rPr>
              <a:t>Démarche d’enseignement</a:t>
            </a:r>
          </a:p>
          <a:p>
            <a:pPr>
              <a:buNone/>
            </a:pPr>
            <a:r>
              <a:rPr lang="fr-FR" sz="1000" dirty="0">
                <a:solidFill>
                  <a:srgbClr val="141413"/>
                </a:solidFill>
                <a:effectLst/>
                <a:latin typeface="Calibri" panose="020F0502020204030204" pitchFamily="34" charset="0"/>
                <a:cs typeface="Calibri" panose="020F0502020204030204" pitchFamily="34" charset="0"/>
              </a:rPr>
              <a:t>Avant 4 ans, les élèves apprennent à manipuler » un seul type de motif, </a:t>
            </a:r>
            <a:r>
              <a:rPr lang="fr-FR" sz="1000" dirty="0">
                <a:solidFill>
                  <a:srgbClr val="1E2166"/>
                </a:solidFill>
                <a:effectLst/>
                <a:latin typeface="Calibri" panose="020F0502020204030204" pitchFamily="34" charset="0"/>
                <a:cs typeface="Calibri" panose="020F0502020204030204" pitchFamily="34" charset="0"/>
              </a:rPr>
              <a:t>le motif répétitif</a:t>
            </a:r>
            <a:r>
              <a:rPr lang="fr-FR" sz="1000" dirty="0">
                <a:solidFill>
                  <a:srgbClr val="141413"/>
                </a:solidFill>
                <a:effectLst/>
                <a:latin typeface="Calibri" panose="020F0502020204030204" pitchFamily="34" charset="0"/>
                <a:cs typeface="Calibri" panose="020F0502020204030204" pitchFamily="34" charset="0"/>
              </a:rPr>
              <a:t>.</a:t>
            </a:r>
          </a:p>
          <a:p>
            <a:pPr>
              <a:buNone/>
            </a:pPr>
            <a:r>
              <a:rPr lang="fr-FR" sz="1000" dirty="0">
                <a:solidFill>
                  <a:srgbClr val="141413"/>
                </a:solidFill>
                <a:effectLst/>
                <a:latin typeface="Calibri" panose="020F0502020204030204" pitchFamily="34" charset="0"/>
                <a:cs typeface="Calibri" panose="020F0502020204030204" pitchFamily="34" charset="0"/>
              </a:rPr>
              <a:t>La traduction formelle d’un motif (par exemple A B A B A) n’est pas attendue. Les motifs doivent</a:t>
            </a:r>
          </a:p>
          <a:p>
            <a:pPr>
              <a:buNone/>
            </a:pPr>
            <a:r>
              <a:rPr lang="fr-FR" sz="1000" dirty="0">
                <a:solidFill>
                  <a:srgbClr val="141413"/>
                </a:solidFill>
                <a:effectLst/>
                <a:latin typeface="Calibri" panose="020F0502020204030204" pitchFamily="34" charset="0"/>
                <a:cs typeface="Calibri" panose="020F0502020204030204" pitchFamily="34" charset="0"/>
              </a:rPr>
              <a:t>être de différentes natures, faire appel aux différents sens et ainsi ne pas se limiter aux blocs de</a:t>
            </a:r>
          </a:p>
          <a:p>
            <a:pPr>
              <a:buNone/>
            </a:pPr>
            <a:r>
              <a:rPr lang="fr-FR" sz="1000" dirty="0">
                <a:solidFill>
                  <a:srgbClr val="141413"/>
                </a:solidFill>
                <a:effectLst/>
                <a:latin typeface="Calibri" panose="020F0502020204030204" pitchFamily="34" charset="0"/>
                <a:cs typeface="Calibri" panose="020F0502020204030204" pitchFamily="34" charset="0"/>
              </a:rPr>
              <a:t>couleurs. Ils peuvent être constitués d’un enchainement ou d’une juxtaposition de gestes ou de</a:t>
            </a:r>
          </a:p>
          <a:p>
            <a:pPr>
              <a:buNone/>
            </a:pPr>
            <a:r>
              <a:rPr lang="fr-FR" sz="1000" dirty="0">
                <a:solidFill>
                  <a:srgbClr val="141413"/>
                </a:solidFill>
                <a:effectLst/>
                <a:latin typeface="Calibri" panose="020F0502020204030204" pitchFamily="34" charset="0"/>
                <a:cs typeface="Calibri" panose="020F0502020204030204" pitchFamily="34" charset="0"/>
              </a:rPr>
              <a:t>mouvements, de formes, de textures différentes, de couleurs, de sons, ...</a:t>
            </a:r>
          </a:p>
          <a:p>
            <a:pPr>
              <a:buNone/>
            </a:pPr>
            <a:r>
              <a:rPr lang="fr-FR" sz="1000" dirty="0">
                <a:solidFill>
                  <a:srgbClr val="141413"/>
                </a:solidFill>
                <a:effectLst/>
                <a:latin typeface="Calibri" panose="020F0502020204030204" pitchFamily="34" charset="0"/>
                <a:cs typeface="Calibri" panose="020F0502020204030204" pitchFamily="34" charset="0"/>
              </a:rPr>
              <a:t>La structure d’un motif découle :</a:t>
            </a:r>
          </a:p>
          <a:p>
            <a:r>
              <a:rPr lang="fr-FR" sz="1000" dirty="0">
                <a:solidFill>
                  <a:srgbClr val="1E2166"/>
                </a:solidFill>
                <a:effectLst/>
                <a:latin typeface="Calibri" panose="020F0502020204030204" pitchFamily="34" charset="0"/>
                <a:cs typeface="Calibri" panose="020F0502020204030204" pitchFamily="34" charset="0"/>
              </a:rPr>
              <a:t>•de l’identification d’un motif de base :</a:t>
            </a:r>
            <a:r>
              <a:rPr lang="fr-FR" sz="1000" dirty="0">
                <a:solidFill>
                  <a:srgbClr val="141413"/>
                </a:solidFill>
                <a:effectLst/>
                <a:latin typeface="Calibri" panose="020F0502020204030204" pitchFamily="34" charset="0"/>
                <a:cs typeface="Calibri" panose="020F0502020204030204" pitchFamily="34" charset="0"/>
              </a:rPr>
              <a:t> c’est la chaine d’éléments la plus courte qui se répète dans</a:t>
            </a:r>
          </a:p>
          <a:p>
            <a:pPr>
              <a:buNone/>
            </a:pPr>
            <a:r>
              <a:rPr lang="fr-FR" sz="1000" dirty="0">
                <a:solidFill>
                  <a:srgbClr val="141413"/>
                </a:solidFill>
                <a:effectLst/>
                <a:latin typeface="Calibri" panose="020F0502020204030204" pitchFamily="34" charset="0"/>
                <a:cs typeface="Calibri" panose="020F0502020204030204" pitchFamily="34" charset="0"/>
              </a:rPr>
              <a:t>un motif répétitif</a:t>
            </a:r>
            <a:endParaRPr lang="fr-FR" sz="1000" dirty="0">
              <a:solidFill>
                <a:srgbClr val="1E2166"/>
              </a:solidFill>
              <a:effectLst/>
              <a:latin typeface="Calibri" panose="020F0502020204030204" pitchFamily="34" charset="0"/>
              <a:cs typeface="Calibri" panose="020F0502020204030204" pitchFamily="34" charset="0"/>
            </a:endParaRPr>
          </a:p>
          <a:p>
            <a:pPr>
              <a:buNone/>
            </a:pPr>
            <a:r>
              <a:rPr lang="fr-FR" sz="1000" dirty="0">
                <a:solidFill>
                  <a:srgbClr val="1E2166"/>
                </a:solidFill>
                <a:effectLst/>
                <a:latin typeface="Calibri" panose="020F0502020204030204" pitchFamily="34" charset="0"/>
                <a:cs typeface="Calibri" panose="020F0502020204030204" pitchFamily="34" charset="0"/>
              </a:rPr>
              <a:t>•de l’application d’une règle de prolongement :</a:t>
            </a:r>
            <a:r>
              <a:rPr lang="fr-FR" sz="1000" dirty="0">
                <a:solidFill>
                  <a:srgbClr val="141413"/>
                </a:solidFill>
                <a:effectLst/>
                <a:latin typeface="Calibri" panose="020F0502020204030204" pitchFamily="34" charset="0"/>
                <a:cs typeface="Calibri" panose="020F0502020204030204" pitchFamily="34" charset="0"/>
              </a:rPr>
              <a:t> c’est la répétition du motif de base dans le motif</a:t>
            </a:r>
          </a:p>
          <a:p>
            <a:pPr>
              <a:buNone/>
            </a:pPr>
            <a:r>
              <a:rPr lang="fr-FR" sz="1000" dirty="0">
                <a:solidFill>
                  <a:srgbClr val="141413"/>
                </a:solidFill>
                <a:effectLst/>
                <a:latin typeface="Calibri" panose="020F0502020204030204" pitchFamily="34" charset="0"/>
                <a:cs typeface="Calibri" panose="020F0502020204030204" pitchFamily="34" charset="0"/>
              </a:rPr>
              <a:t>répétitif.</a:t>
            </a:r>
          </a:p>
          <a:p>
            <a:pPr>
              <a:buNone/>
            </a:pPr>
            <a:endParaRPr lang="fr-FR" sz="1000" dirty="0">
              <a:solidFill>
                <a:srgbClr val="1E2166"/>
              </a:solidFill>
              <a:effectLst/>
              <a:latin typeface="Calibri" panose="020F0502020204030204" pitchFamily="34" charset="0"/>
              <a:cs typeface="Calibri" panose="020F0502020204030204" pitchFamily="34" charset="0"/>
            </a:endParaRPr>
          </a:p>
          <a:p>
            <a:pPr>
              <a:buNone/>
            </a:pPr>
            <a:r>
              <a:rPr lang="fr-FR" sz="1000" dirty="0">
                <a:solidFill>
                  <a:srgbClr val="141413"/>
                </a:solidFill>
                <a:effectLst/>
                <a:latin typeface="Calibri" panose="020F0502020204030204" pitchFamily="34" charset="0"/>
                <a:cs typeface="Calibri" panose="020F0502020204030204" pitchFamily="34" charset="0"/>
              </a:rPr>
              <a:t>Prérequis</a:t>
            </a:r>
          </a:p>
          <a:p>
            <a:pPr>
              <a:buNone/>
            </a:pPr>
            <a:r>
              <a:rPr lang="fr-FR" sz="1000" dirty="0">
                <a:solidFill>
                  <a:srgbClr val="141413"/>
                </a:solidFill>
                <a:effectLst/>
                <a:latin typeface="Calibri" panose="020F0502020204030204" pitchFamily="34" charset="0"/>
                <a:cs typeface="Calibri" panose="020F0502020204030204" pitchFamily="34" charset="0"/>
              </a:rPr>
              <a:t>En amont, le professeur devra avoir mené des activités de tri et de classement d’objets selon</a:t>
            </a:r>
          </a:p>
          <a:p>
            <a:pPr>
              <a:buNone/>
            </a:pPr>
            <a:r>
              <a:rPr lang="fr-FR" sz="1000" dirty="0">
                <a:solidFill>
                  <a:srgbClr val="141413"/>
                </a:solidFill>
                <a:effectLst/>
                <a:latin typeface="Calibri" panose="020F0502020204030204" pitchFamily="34" charset="0"/>
                <a:cs typeface="Calibri" panose="020F0502020204030204" pitchFamily="34" charset="0"/>
              </a:rPr>
              <a:t>des critères perceptifs (forme, couleur, matière, ...) afin de s’assurer que les élèves voient bien les</a:t>
            </a:r>
          </a:p>
          <a:p>
            <a:pPr>
              <a:buNone/>
            </a:pPr>
            <a:r>
              <a:rPr lang="fr-FR" sz="1000" dirty="0">
                <a:solidFill>
                  <a:srgbClr val="141413"/>
                </a:solidFill>
                <a:effectLst/>
                <a:latin typeface="Calibri" panose="020F0502020204030204" pitchFamily="34" charset="0"/>
                <a:cs typeface="Calibri" panose="020F0502020204030204" pitchFamily="34" charset="0"/>
              </a:rPr>
              <a:t>similitudes et les différences.</a:t>
            </a:r>
          </a:p>
          <a:p>
            <a:pPr>
              <a:buNone/>
            </a:pPr>
            <a:r>
              <a:rPr lang="fr-FR" sz="1000" dirty="0">
                <a:solidFill>
                  <a:srgbClr val="141413"/>
                </a:solidFill>
                <a:effectLst/>
                <a:latin typeface="Calibri" panose="020F0502020204030204" pitchFamily="34" charset="0"/>
                <a:cs typeface="Calibri" panose="020F0502020204030204" pitchFamily="34" charset="0"/>
              </a:rPr>
              <a:t>Les activités de tri et de classement permettent à l’enfant de comprendre les relations entre les</a:t>
            </a:r>
          </a:p>
          <a:p>
            <a:pPr>
              <a:buNone/>
            </a:pPr>
            <a:r>
              <a:rPr lang="fr-FR" sz="1000" dirty="0">
                <a:solidFill>
                  <a:srgbClr val="141413"/>
                </a:solidFill>
                <a:effectLst/>
                <a:latin typeface="Calibri" panose="020F0502020204030204" pitchFamily="34" charset="0"/>
                <a:cs typeface="Calibri" panose="020F0502020204030204" pitchFamily="34" charset="0"/>
              </a:rPr>
              <a:t>objets et de repérer des régularités, compétences clés pour l’observation et la reproduction de</a:t>
            </a:r>
          </a:p>
          <a:p>
            <a:pPr>
              <a:buNone/>
            </a:pPr>
            <a:r>
              <a:rPr lang="fr-FR" sz="1000" dirty="0">
                <a:solidFill>
                  <a:srgbClr val="141413"/>
                </a:solidFill>
                <a:effectLst/>
                <a:latin typeface="Calibri" panose="020F0502020204030204" pitchFamily="34" charset="0"/>
                <a:cs typeface="Calibri" panose="020F0502020204030204" pitchFamily="34" charset="0"/>
              </a:rPr>
              <a:t>motifs.</a:t>
            </a:r>
          </a:p>
          <a:p>
            <a:pPr>
              <a:buNone/>
            </a:pPr>
            <a:r>
              <a:rPr lang="fr-FR" sz="1000" dirty="0">
                <a:solidFill>
                  <a:srgbClr val="141413"/>
                </a:solidFill>
                <a:effectLst/>
                <a:latin typeface="Calibri" panose="020F0502020204030204" pitchFamily="34" charset="0"/>
                <a:cs typeface="Calibri" panose="020F0502020204030204" pitchFamily="34" charset="0"/>
              </a:rPr>
              <a:t>Il aura également proposé des activités de description de l’organisation spatiale d’une collection</a:t>
            </a:r>
          </a:p>
          <a:p>
            <a:pPr>
              <a:buNone/>
            </a:pPr>
            <a:r>
              <a:rPr lang="fr-FR" sz="1000" dirty="0">
                <a:solidFill>
                  <a:srgbClr val="141413"/>
                </a:solidFill>
                <a:effectLst/>
                <a:latin typeface="Calibri" panose="020F0502020204030204" pitchFamily="34" charset="0"/>
                <a:cs typeface="Calibri" panose="020F0502020204030204" pitchFamily="34" charset="0"/>
              </a:rPr>
              <a:t>d’objets (d’abord une bleue, ensuite une rouge, ...) ce qui permet à l’enfant de s’organiser afin de</a:t>
            </a:r>
          </a:p>
          <a:p>
            <a:r>
              <a:rPr lang="fr-FR" sz="1000" dirty="0">
                <a:solidFill>
                  <a:srgbClr val="141413"/>
                </a:solidFill>
                <a:effectLst/>
                <a:latin typeface="Calibri" panose="020F0502020204030204" pitchFamily="34" charset="0"/>
                <a:cs typeface="Calibri" panose="020F0502020204030204" pitchFamily="34" charset="0"/>
              </a:rPr>
              <a:t>mémoriser une position dans la file.</a:t>
            </a:r>
          </a:p>
          <a:p>
            <a:endParaRPr lang="fr-FR" dirty="0"/>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7</a:t>
            </a:fld>
            <a:endParaRPr lang="fr-FR"/>
          </a:p>
        </p:txBody>
      </p:sp>
    </p:spTree>
    <p:extLst>
      <p:ext uri="{BB962C8B-B14F-4D97-AF65-F5344CB8AC3E}">
        <p14:creationId xmlns:p14="http://schemas.microsoft.com/office/powerpoint/2010/main" val="428530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8</a:t>
            </a:fld>
            <a:endParaRPr lang="fr-FR"/>
          </a:p>
        </p:txBody>
      </p:sp>
    </p:spTree>
    <p:extLst>
      <p:ext uri="{BB962C8B-B14F-4D97-AF65-F5344CB8AC3E}">
        <p14:creationId xmlns:p14="http://schemas.microsoft.com/office/powerpoint/2010/main" val="346492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750"/>
              </a:spcAft>
              <a:buNone/>
            </a:pPr>
            <a:r>
              <a:rPr lang="fr-FR" sz="1200" kern="0" dirty="0">
                <a:effectLst/>
                <a:latin typeface="Inter Fallback"/>
                <a:ea typeface="Times New Roman" panose="02020603050405020304" pitchFamily="18" charset="0"/>
                <a:cs typeface="Times New Roman" panose="02020603050405020304" pitchFamily="18" charset="0"/>
              </a:rPr>
              <a:t>La programmation annuelle met en œuvre les quatre modalités spécifiques d'apprentissage de la  maternelle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Bef>
                <a:spcPts val="600"/>
              </a:spcBef>
              <a:spcAft>
                <a:spcPts val="600"/>
              </a:spcAft>
              <a:buSzPts val="1000"/>
              <a:buFont typeface="Symbol" pitchFamily="2" charset="2"/>
              <a:buChar char=""/>
              <a:tabLst>
                <a:tab pos="457200" algn="l"/>
              </a:tabLst>
            </a:pPr>
            <a:r>
              <a:rPr lang="fr-FR" sz="1200" kern="0" dirty="0">
                <a:effectLst/>
                <a:latin typeface="Inter Fallback"/>
                <a:ea typeface="Times New Roman" panose="02020603050405020304" pitchFamily="18" charset="0"/>
                <a:cs typeface="Times New Roman" panose="02020603050405020304" pitchFamily="18" charset="0"/>
              </a:rPr>
              <a:t>L'apprentissage par le jeu : séquences 1 à 4.</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Bef>
                <a:spcPts val="300"/>
              </a:spcBef>
              <a:spcAft>
                <a:spcPts val="600"/>
              </a:spcAft>
              <a:buSzPts val="1000"/>
              <a:buFont typeface="Symbol" pitchFamily="2" charset="2"/>
              <a:buChar char=""/>
              <a:tabLst>
                <a:tab pos="457200" algn="l"/>
              </a:tabLst>
            </a:pPr>
            <a:r>
              <a:rPr lang="fr-FR" sz="1200" kern="0" dirty="0">
                <a:effectLst/>
                <a:latin typeface="Inter Fallback"/>
                <a:ea typeface="Times New Roman" panose="02020603050405020304" pitchFamily="18" charset="0"/>
                <a:cs typeface="Times New Roman" panose="02020603050405020304" pitchFamily="18" charset="0"/>
              </a:rPr>
              <a:t>L'apprentissage par la résolution de problèmes concrets : séquence 4.*</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Bef>
                <a:spcPts val="300"/>
              </a:spcBef>
              <a:spcAft>
                <a:spcPts val="600"/>
              </a:spcAft>
              <a:buSzPts val="1000"/>
              <a:buFont typeface="Symbol" pitchFamily="2" charset="2"/>
              <a:buChar char=""/>
              <a:tabLst>
                <a:tab pos="457200" algn="l"/>
              </a:tabLst>
            </a:pPr>
            <a:r>
              <a:rPr lang="fr-FR" sz="1200" kern="0" dirty="0">
                <a:effectLst/>
                <a:latin typeface="Inter Fallback"/>
                <a:ea typeface="Times New Roman" panose="02020603050405020304" pitchFamily="18" charset="0"/>
                <a:cs typeface="Times New Roman" panose="02020603050405020304" pitchFamily="18" charset="0"/>
              </a:rPr>
              <a:t>L'entraînement : activités de consolidation.</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Bef>
                <a:spcPts val="300"/>
              </a:spcBef>
              <a:spcAft>
                <a:spcPts val="600"/>
              </a:spcAft>
              <a:buSzPts val="1000"/>
              <a:buFont typeface="Symbol" pitchFamily="2" charset="2"/>
              <a:buChar char=""/>
              <a:tabLst>
                <a:tab pos="457200" algn="l"/>
              </a:tabLst>
            </a:pPr>
            <a:r>
              <a:rPr lang="fr-FR" sz="1200" kern="0" dirty="0">
                <a:effectLst/>
                <a:latin typeface="Inter Fallback"/>
                <a:ea typeface="Times New Roman" panose="02020603050405020304" pitchFamily="18" charset="0"/>
                <a:cs typeface="Times New Roman" panose="02020603050405020304" pitchFamily="18" charset="0"/>
              </a:rPr>
              <a:t>La mémorisation : tout au long des apprentissages.</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F09FA27-CD3A-3D4C-A567-9D9E5AC37F4B}" type="slidenum">
              <a:rPr lang="fr-FR" smtClean="0"/>
              <a:t>9</a:t>
            </a:fld>
            <a:endParaRPr lang="fr-FR"/>
          </a:p>
        </p:txBody>
      </p:sp>
    </p:spTree>
    <p:extLst>
      <p:ext uri="{BB962C8B-B14F-4D97-AF65-F5344CB8AC3E}">
        <p14:creationId xmlns:p14="http://schemas.microsoft.com/office/powerpoint/2010/main" val="313743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B074D-1B67-E015-7322-6A869AFD1B4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705DB74-11D3-E733-C76A-6E6B70C655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0280108-F833-8047-0F2C-966839932EA4}"/>
              </a:ext>
            </a:extLst>
          </p:cNvPr>
          <p:cNvSpPr>
            <a:spLocks noGrp="1"/>
          </p:cNvSpPr>
          <p:nvPr>
            <p:ph type="dt" sz="half" idx="10"/>
          </p:nvPr>
        </p:nvSpPr>
        <p:spPr/>
        <p:txBody>
          <a:bodyPr/>
          <a:lstStyle/>
          <a:p>
            <a:fld id="{B6E02DBB-BD77-7B43-84D0-F341F3CC80DA}" type="datetimeFigureOut">
              <a:rPr lang="fr-FR" smtClean="0"/>
              <a:t>14/10/2025</a:t>
            </a:fld>
            <a:endParaRPr lang="fr-FR"/>
          </a:p>
        </p:txBody>
      </p:sp>
      <p:sp>
        <p:nvSpPr>
          <p:cNvPr id="5" name="Espace réservé du pied de page 4">
            <a:extLst>
              <a:ext uri="{FF2B5EF4-FFF2-40B4-BE49-F238E27FC236}">
                <a16:creationId xmlns:a16="http://schemas.microsoft.com/office/drawing/2014/main" id="{3C0DB758-3441-81F8-405B-24C3F1988D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3D8978-7EDD-4CFF-D455-0176961DE0BD}"/>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429290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3694D1-3050-C437-D006-61C216C45D9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49440B9-5ACA-6350-5954-3857C6F8B71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A5E76C-448C-9C51-1167-A8C8AE2E0CC6}"/>
              </a:ext>
            </a:extLst>
          </p:cNvPr>
          <p:cNvSpPr>
            <a:spLocks noGrp="1"/>
          </p:cNvSpPr>
          <p:nvPr>
            <p:ph type="dt" sz="half" idx="10"/>
          </p:nvPr>
        </p:nvSpPr>
        <p:spPr/>
        <p:txBody>
          <a:bodyPr/>
          <a:lstStyle/>
          <a:p>
            <a:fld id="{B6E02DBB-BD77-7B43-84D0-F341F3CC80DA}" type="datetimeFigureOut">
              <a:rPr lang="fr-FR" smtClean="0"/>
              <a:t>14/10/2025</a:t>
            </a:fld>
            <a:endParaRPr lang="fr-FR"/>
          </a:p>
        </p:txBody>
      </p:sp>
      <p:sp>
        <p:nvSpPr>
          <p:cNvPr id="5" name="Espace réservé du pied de page 4">
            <a:extLst>
              <a:ext uri="{FF2B5EF4-FFF2-40B4-BE49-F238E27FC236}">
                <a16:creationId xmlns:a16="http://schemas.microsoft.com/office/drawing/2014/main" id="{8FE6A0DC-9B22-2293-6740-EA0DBF48FB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0284E8-553C-A2F0-1018-59C2E0FEEAA3}"/>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226992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67820E3-F857-BF32-7570-6B81EB68D08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74D41D2-C526-C1B0-F04C-49798468682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39CCDA-01A3-A4F8-DDDC-D379EC984C5D}"/>
              </a:ext>
            </a:extLst>
          </p:cNvPr>
          <p:cNvSpPr>
            <a:spLocks noGrp="1"/>
          </p:cNvSpPr>
          <p:nvPr>
            <p:ph type="dt" sz="half" idx="10"/>
          </p:nvPr>
        </p:nvSpPr>
        <p:spPr/>
        <p:txBody>
          <a:bodyPr/>
          <a:lstStyle/>
          <a:p>
            <a:fld id="{B6E02DBB-BD77-7B43-84D0-F341F3CC80DA}" type="datetimeFigureOut">
              <a:rPr lang="fr-FR" smtClean="0"/>
              <a:t>14/10/2025</a:t>
            </a:fld>
            <a:endParaRPr lang="fr-FR"/>
          </a:p>
        </p:txBody>
      </p:sp>
      <p:sp>
        <p:nvSpPr>
          <p:cNvPr id="5" name="Espace réservé du pied de page 4">
            <a:extLst>
              <a:ext uri="{FF2B5EF4-FFF2-40B4-BE49-F238E27FC236}">
                <a16:creationId xmlns:a16="http://schemas.microsoft.com/office/drawing/2014/main" id="{C2747DD5-3BDD-6F54-F53B-DB469BB94E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601D9E-BE55-D28D-7ABE-345EFE355E65}"/>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349179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0FE289-7C43-6F09-0560-161109ADDD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413B785-6930-9F16-A23A-D4726E79EDD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257974-974C-A459-F5B5-8A4ABED9DC00}"/>
              </a:ext>
            </a:extLst>
          </p:cNvPr>
          <p:cNvSpPr>
            <a:spLocks noGrp="1"/>
          </p:cNvSpPr>
          <p:nvPr>
            <p:ph type="dt" sz="half" idx="10"/>
          </p:nvPr>
        </p:nvSpPr>
        <p:spPr/>
        <p:txBody>
          <a:bodyPr/>
          <a:lstStyle/>
          <a:p>
            <a:fld id="{B6E02DBB-BD77-7B43-84D0-F341F3CC80DA}" type="datetimeFigureOut">
              <a:rPr lang="fr-FR" smtClean="0"/>
              <a:t>14/10/2025</a:t>
            </a:fld>
            <a:endParaRPr lang="fr-FR"/>
          </a:p>
        </p:txBody>
      </p:sp>
      <p:sp>
        <p:nvSpPr>
          <p:cNvPr id="5" name="Espace réservé du pied de page 4">
            <a:extLst>
              <a:ext uri="{FF2B5EF4-FFF2-40B4-BE49-F238E27FC236}">
                <a16:creationId xmlns:a16="http://schemas.microsoft.com/office/drawing/2014/main" id="{34EC6138-9499-7758-1357-9E2FA1CE34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CBAE476-3E57-13BF-688D-AB21B455F492}"/>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537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68D940-8CA0-D155-2965-75E995C1C74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F9E6973-CDD8-2C7D-D407-48083E4611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349267D-EE7F-375A-2F6C-9FF7CD03B8EA}"/>
              </a:ext>
            </a:extLst>
          </p:cNvPr>
          <p:cNvSpPr>
            <a:spLocks noGrp="1"/>
          </p:cNvSpPr>
          <p:nvPr>
            <p:ph type="dt" sz="half" idx="10"/>
          </p:nvPr>
        </p:nvSpPr>
        <p:spPr/>
        <p:txBody>
          <a:bodyPr/>
          <a:lstStyle/>
          <a:p>
            <a:fld id="{B6E02DBB-BD77-7B43-84D0-F341F3CC80DA}" type="datetimeFigureOut">
              <a:rPr lang="fr-FR" smtClean="0"/>
              <a:t>14/10/2025</a:t>
            </a:fld>
            <a:endParaRPr lang="fr-FR"/>
          </a:p>
        </p:txBody>
      </p:sp>
      <p:sp>
        <p:nvSpPr>
          <p:cNvPr id="5" name="Espace réservé du pied de page 4">
            <a:extLst>
              <a:ext uri="{FF2B5EF4-FFF2-40B4-BE49-F238E27FC236}">
                <a16:creationId xmlns:a16="http://schemas.microsoft.com/office/drawing/2014/main" id="{D01C69DF-8254-37CC-0BC9-3D5F38CBC8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FF06F4-93B5-C278-9C7B-486F72D2612D}"/>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97415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90545F-2EC2-3DF9-5F6E-9BF79783949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7F95CCD-DCFE-FC58-3726-7D722913FC3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FF42BD0-9AB5-3422-78C5-FFD510E6A26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9882D3A-DE27-2B30-AB57-D34F9D198EAB}"/>
              </a:ext>
            </a:extLst>
          </p:cNvPr>
          <p:cNvSpPr>
            <a:spLocks noGrp="1"/>
          </p:cNvSpPr>
          <p:nvPr>
            <p:ph type="dt" sz="half" idx="10"/>
          </p:nvPr>
        </p:nvSpPr>
        <p:spPr/>
        <p:txBody>
          <a:bodyPr/>
          <a:lstStyle/>
          <a:p>
            <a:fld id="{B6E02DBB-BD77-7B43-84D0-F341F3CC80DA}" type="datetimeFigureOut">
              <a:rPr lang="fr-FR" smtClean="0"/>
              <a:t>14/10/2025</a:t>
            </a:fld>
            <a:endParaRPr lang="fr-FR"/>
          </a:p>
        </p:txBody>
      </p:sp>
      <p:sp>
        <p:nvSpPr>
          <p:cNvPr id="6" name="Espace réservé du pied de page 5">
            <a:extLst>
              <a:ext uri="{FF2B5EF4-FFF2-40B4-BE49-F238E27FC236}">
                <a16:creationId xmlns:a16="http://schemas.microsoft.com/office/drawing/2014/main" id="{49D2FC4D-B2DB-1F74-C4B9-ABE6D73140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3AE2381-4879-A2E5-D7BA-63B9B5FF30A2}"/>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310810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8FC97-3667-5736-92B3-FD20F97DC66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938DB50-7B42-F9D1-83F1-DB14D6B0B6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C7774E4-21A5-48E4-C874-EF4395401E5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ABDCEF9-1934-4CEF-432D-E687CD407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486AFCF-CBCF-605E-1CC9-22498FC82EA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AA84648-7609-196C-7873-C32D4DBA0382}"/>
              </a:ext>
            </a:extLst>
          </p:cNvPr>
          <p:cNvSpPr>
            <a:spLocks noGrp="1"/>
          </p:cNvSpPr>
          <p:nvPr>
            <p:ph type="dt" sz="half" idx="10"/>
          </p:nvPr>
        </p:nvSpPr>
        <p:spPr/>
        <p:txBody>
          <a:bodyPr/>
          <a:lstStyle/>
          <a:p>
            <a:fld id="{B6E02DBB-BD77-7B43-84D0-F341F3CC80DA}" type="datetimeFigureOut">
              <a:rPr lang="fr-FR" smtClean="0"/>
              <a:t>14/10/2025</a:t>
            </a:fld>
            <a:endParaRPr lang="fr-FR"/>
          </a:p>
        </p:txBody>
      </p:sp>
      <p:sp>
        <p:nvSpPr>
          <p:cNvPr id="8" name="Espace réservé du pied de page 7">
            <a:extLst>
              <a:ext uri="{FF2B5EF4-FFF2-40B4-BE49-F238E27FC236}">
                <a16:creationId xmlns:a16="http://schemas.microsoft.com/office/drawing/2014/main" id="{F3192816-8FA7-8AC2-C599-4DFB92199E8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A2475B0-DA78-CE21-5197-F49F7EE5ED20}"/>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134480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C5355E-5767-10F3-9695-709F531319F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D22CDE0-7881-70D4-D879-C5A68CF6E79D}"/>
              </a:ext>
            </a:extLst>
          </p:cNvPr>
          <p:cNvSpPr>
            <a:spLocks noGrp="1"/>
          </p:cNvSpPr>
          <p:nvPr>
            <p:ph type="dt" sz="half" idx="10"/>
          </p:nvPr>
        </p:nvSpPr>
        <p:spPr/>
        <p:txBody>
          <a:bodyPr/>
          <a:lstStyle/>
          <a:p>
            <a:fld id="{B6E02DBB-BD77-7B43-84D0-F341F3CC80DA}" type="datetimeFigureOut">
              <a:rPr lang="fr-FR" smtClean="0"/>
              <a:t>14/10/2025</a:t>
            </a:fld>
            <a:endParaRPr lang="fr-FR"/>
          </a:p>
        </p:txBody>
      </p:sp>
      <p:sp>
        <p:nvSpPr>
          <p:cNvPr id="4" name="Espace réservé du pied de page 3">
            <a:extLst>
              <a:ext uri="{FF2B5EF4-FFF2-40B4-BE49-F238E27FC236}">
                <a16:creationId xmlns:a16="http://schemas.microsoft.com/office/drawing/2014/main" id="{F163A76B-FFD6-476E-9742-555FAA888E8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FFB15A2-A2CD-9624-7936-B59F78EBB202}"/>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256305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2D0691D-A414-0809-530C-33590E5C0ED0}"/>
              </a:ext>
            </a:extLst>
          </p:cNvPr>
          <p:cNvSpPr>
            <a:spLocks noGrp="1"/>
          </p:cNvSpPr>
          <p:nvPr>
            <p:ph type="dt" sz="half" idx="10"/>
          </p:nvPr>
        </p:nvSpPr>
        <p:spPr/>
        <p:txBody>
          <a:bodyPr/>
          <a:lstStyle/>
          <a:p>
            <a:fld id="{B6E02DBB-BD77-7B43-84D0-F341F3CC80DA}" type="datetimeFigureOut">
              <a:rPr lang="fr-FR" smtClean="0"/>
              <a:t>14/10/2025</a:t>
            </a:fld>
            <a:endParaRPr lang="fr-FR"/>
          </a:p>
        </p:txBody>
      </p:sp>
      <p:sp>
        <p:nvSpPr>
          <p:cNvPr id="3" name="Espace réservé du pied de page 2">
            <a:extLst>
              <a:ext uri="{FF2B5EF4-FFF2-40B4-BE49-F238E27FC236}">
                <a16:creationId xmlns:a16="http://schemas.microsoft.com/office/drawing/2014/main" id="{1F6CDFFD-CE90-98F8-E912-F0D25AFF27E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0A72453-109A-BDE1-BB9E-180799C1C1B5}"/>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3512364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A89D0-98C5-AE0E-4D67-3A99D420CD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0954DC4-1FEE-2AA4-87E6-F751208B4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CBC02E5-2BE1-1B2C-811D-80FB932F2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D1F3F29-2391-A3FF-A2FB-9D6EF2241F5C}"/>
              </a:ext>
            </a:extLst>
          </p:cNvPr>
          <p:cNvSpPr>
            <a:spLocks noGrp="1"/>
          </p:cNvSpPr>
          <p:nvPr>
            <p:ph type="dt" sz="half" idx="10"/>
          </p:nvPr>
        </p:nvSpPr>
        <p:spPr/>
        <p:txBody>
          <a:bodyPr/>
          <a:lstStyle/>
          <a:p>
            <a:fld id="{B6E02DBB-BD77-7B43-84D0-F341F3CC80DA}" type="datetimeFigureOut">
              <a:rPr lang="fr-FR" smtClean="0"/>
              <a:t>14/10/2025</a:t>
            </a:fld>
            <a:endParaRPr lang="fr-FR"/>
          </a:p>
        </p:txBody>
      </p:sp>
      <p:sp>
        <p:nvSpPr>
          <p:cNvPr id="6" name="Espace réservé du pied de page 5">
            <a:extLst>
              <a:ext uri="{FF2B5EF4-FFF2-40B4-BE49-F238E27FC236}">
                <a16:creationId xmlns:a16="http://schemas.microsoft.com/office/drawing/2014/main" id="{86DE6894-1763-8B4C-8ACE-800D94F992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57E3A3A-C97E-D1BA-B5A4-C5734DECD077}"/>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1607558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E47EA-47A3-4494-E583-A6A4BC57609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03C267E-6D9E-DADE-D1AA-C2AB83C24A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4C5EA55-CD9D-592B-771A-BFCCA6F1D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7833842-6649-2BA3-6222-CCACFBF56085}"/>
              </a:ext>
            </a:extLst>
          </p:cNvPr>
          <p:cNvSpPr>
            <a:spLocks noGrp="1"/>
          </p:cNvSpPr>
          <p:nvPr>
            <p:ph type="dt" sz="half" idx="10"/>
          </p:nvPr>
        </p:nvSpPr>
        <p:spPr/>
        <p:txBody>
          <a:bodyPr/>
          <a:lstStyle/>
          <a:p>
            <a:fld id="{B6E02DBB-BD77-7B43-84D0-F341F3CC80DA}" type="datetimeFigureOut">
              <a:rPr lang="fr-FR" smtClean="0"/>
              <a:t>14/10/2025</a:t>
            </a:fld>
            <a:endParaRPr lang="fr-FR"/>
          </a:p>
        </p:txBody>
      </p:sp>
      <p:sp>
        <p:nvSpPr>
          <p:cNvPr id="6" name="Espace réservé du pied de page 5">
            <a:extLst>
              <a:ext uri="{FF2B5EF4-FFF2-40B4-BE49-F238E27FC236}">
                <a16:creationId xmlns:a16="http://schemas.microsoft.com/office/drawing/2014/main" id="{E25F0E60-6AC9-6B2A-C602-A2D0A3DCB52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19A864-F1DE-0380-9C25-AEFEAC953A24}"/>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200439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4AAB26F-774F-95A2-994B-4F8F41AE05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FBD428B-A63E-80E9-D50C-BE2B7E5F9A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733534-FF9E-0F4A-57CF-D19943723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E02DBB-BD77-7B43-84D0-F341F3CC80DA}" type="datetimeFigureOut">
              <a:rPr lang="fr-FR" smtClean="0"/>
              <a:t>14/10/2025</a:t>
            </a:fld>
            <a:endParaRPr lang="fr-FR"/>
          </a:p>
        </p:txBody>
      </p:sp>
      <p:sp>
        <p:nvSpPr>
          <p:cNvPr id="5" name="Espace réservé du pied de page 4">
            <a:extLst>
              <a:ext uri="{FF2B5EF4-FFF2-40B4-BE49-F238E27FC236}">
                <a16:creationId xmlns:a16="http://schemas.microsoft.com/office/drawing/2014/main" id="{D5783617-B14E-AFD7-A718-235B69AE8E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72A3BAE-6154-F073-B842-942764454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815A78-CF7B-3447-83A8-4660E9A46C40}" type="slidenum">
              <a:rPr lang="fr-FR" smtClean="0"/>
              <a:t>‹N°›</a:t>
            </a:fld>
            <a:endParaRPr lang="fr-FR"/>
          </a:p>
        </p:txBody>
      </p:sp>
    </p:spTree>
    <p:extLst>
      <p:ext uri="{BB962C8B-B14F-4D97-AF65-F5344CB8AC3E}">
        <p14:creationId xmlns:p14="http://schemas.microsoft.com/office/powerpoint/2010/main" val="2547004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jpe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B9CE10B-7217-4727-A3A7-5DF664DEB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7B0961B-43C9-CF33-3E58-EAB4D3FC6E45}"/>
              </a:ext>
            </a:extLst>
          </p:cNvPr>
          <p:cNvSpPr>
            <a:spLocks noGrp="1"/>
          </p:cNvSpPr>
          <p:nvPr>
            <p:ph type="ctrTitle"/>
          </p:nvPr>
        </p:nvSpPr>
        <p:spPr>
          <a:xfrm>
            <a:off x="337497" y="679731"/>
            <a:ext cx="3124151" cy="3736540"/>
          </a:xfrm>
        </p:spPr>
        <p:txBody>
          <a:bodyPr>
            <a:normAutofit/>
          </a:bodyPr>
          <a:lstStyle/>
          <a:p>
            <a:pPr algn="l"/>
            <a:r>
              <a:rPr lang="fr-FR" sz="2500" kern="0">
                <a:effectLst/>
                <a:latin typeface="Inter Fallback"/>
                <a:ea typeface="Times New Roman" panose="02020603050405020304" pitchFamily="18" charset="0"/>
                <a:cs typeface="Times New Roman" panose="02020603050405020304" pitchFamily="18" charset="0"/>
              </a:rPr>
              <a:t>Présentation  </a:t>
            </a:r>
            <a:br>
              <a:rPr lang="fr-FR" sz="2500" kern="0">
                <a:effectLst/>
                <a:latin typeface="Inter Fallback"/>
                <a:ea typeface="Times New Roman" panose="02020603050405020304" pitchFamily="18" charset="0"/>
                <a:cs typeface="Times New Roman" panose="02020603050405020304" pitchFamily="18" charset="0"/>
              </a:rPr>
            </a:br>
            <a:r>
              <a:rPr lang="fr-FR" sz="2500" kern="0">
                <a:effectLst/>
                <a:latin typeface="Inter Fallback"/>
                <a:ea typeface="Times New Roman" panose="02020603050405020304" pitchFamily="18" charset="0"/>
                <a:cs typeface="Times New Roman" panose="02020603050405020304" pitchFamily="18" charset="0"/>
              </a:rPr>
              <a:t>Livret d'accompagnement pour l'acquisition des premiers outils mathématiques</a:t>
            </a:r>
            <a:br>
              <a:rPr lang="fr-FR" sz="2500" kern="100">
                <a:effectLst/>
                <a:latin typeface="Aptos" panose="020B0004020202020204" pitchFamily="34" charset="0"/>
                <a:ea typeface="Aptos" panose="020B0004020202020204" pitchFamily="34" charset="0"/>
                <a:cs typeface="Times New Roman" panose="02020603050405020304" pitchFamily="18" charset="0"/>
              </a:rPr>
            </a:br>
            <a:endParaRPr lang="fr-FR" sz="2500"/>
          </a:p>
        </p:txBody>
      </p:sp>
      <p:sp>
        <p:nvSpPr>
          <p:cNvPr id="3" name="Sous-titre 2">
            <a:extLst>
              <a:ext uri="{FF2B5EF4-FFF2-40B4-BE49-F238E27FC236}">
                <a16:creationId xmlns:a16="http://schemas.microsoft.com/office/drawing/2014/main" id="{32AA30C5-E3E9-0B59-AE9D-3BFC03987188}"/>
              </a:ext>
            </a:extLst>
          </p:cNvPr>
          <p:cNvSpPr>
            <a:spLocks noGrp="1"/>
          </p:cNvSpPr>
          <p:nvPr>
            <p:ph type="subTitle" idx="1"/>
          </p:nvPr>
        </p:nvSpPr>
        <p:spPr>
          <a:xfrm>
            <a:off x="337497" y="4685288"/>
            <a:ext cx="3124151" cy="1035781"/>
          </a:xfrm>
        </p:spPr>
        <p:txBody>
          <a:bodyPr>
            <a:normAutofit/>
          </a:bodyPr>
          <a:lstStyle/>
          <a:p>
            <a:pPr algn="l"/>
            <a:r>
              <a:rPr lang="fr-FR" sz="1800" b="1" kern="0">
                <a:effectLst/>
                <a:latin typeface="Inter Fallback"/>
                <a:ea typeface="Times New Roman" panose="02020603050405020304" pitchFamily="18" charset="0"/>
                <a:cs typeface="Times New Roman" panose="02020603050405020304" pitchFamily="18" charset="0"/>
              </a:rPr>
              <a:t>Pour les enfants de moins de 4 ans</a:t>
            </a:r>
            <a:r>
              <a:rPr lang="fr-FR" sz="1800" b="1">
                <a:effectLst/>
              </a:rPr>
              <a:t> </a:t>
            </a:r>
            <a:endParaRPr lang="fr-FR" sz="1800" b="1"/>
          </a:p>
        </p:txBody>
      </p:sp>
      <p:grpSp>
        <p:nvGrpSpPr>
          <p:cNvPr id="38" name="Group 37">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39" name="Straight Connector 38">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a:extLst>
              <a:ext uri="{FF2B5EF4-FFF2-40B4-BE49-F238E27FC236}">
                <a16:creationId xmlns:a16="http://schemas.microsoft.com/office/drawing/2014/main" id="{828934E6-C99B-C598-DF9D-209C67451541}"/>
              </a:ext>
            </a:extLst>
          </p:cNvPr>
          <p:cNvPicPr>
            <a:picLocks noChangeAspect="1"/>
          </p:cNvPicPr>
          <p:nvPr/>
        </p:nvPicPr>
        <p:blipFill>
          <a:blip r:embed="rId3"/>
          <a:srcRect l="33282" r="13097" b="-1"/>
          <a:stretch>
            <a:fillRect/>
          </a:stretch>
        </p:blipFill>
        <p:spPr>
          <a:xfrm>
            <a:off x="4125081" y="972235"/>
            <a:ext cx="3383280" cy="5047735"/>
          </a:xfrm>
          <a:prstGeom prst="rect">
            <a:avLst/>
          </a:prstGeom>
        </p:spPr>
      </p:pic>
      <p:pic>
        <p:nvPicPr>
          <p:cNvPr id="5" name="Image 4" descr="Une image contenant texte, capture d’écran, Police, nombre&#10;&#10;Le contenu généré par l’IA peut être incorrect.">
            <a:extLst>
              <a:ext uri="{FF2B5EF4-FFF2-40B4-BE49-F238E27FC236}">
                <a16:creationId xmlns:a16="http://schemas.microsoft.com/office/drawing/2014/main" id="{16BAE692-A3BD-1ED5-2BB5-57ECD09DE968}"/>
              </a:ext>
            </a:extLst>
          </p:cNvPr>
          <p:cNvPicPr>
            <a:picLocks noChangeAspect="1"/>
          </p:cNvPicPr>
          <p:nvPr/>
        </p:nvPicPr>
        <p:blipFill>
          <a:blip r:embed="rId4"/>
          <a:srcRect l="2880" r="1707" b="-3"/>
          <a:stretch>
            <a:fillRect/>
          </a:stretch>
        </p:blipFill>
        <p:spPr>
          <a:xfrm>
            <a:off x="7812357" y="972235"/>
            <a:ext cx="3383280" cy="5047735"/>
          </a:xfrm>
          <a:prstGeom prst="rect">
            <a:avLst/>
          </a:prstGeom>
        </p:spPr>
      </p:pic>
      <p:sp>
        <p:nvSpPr>
          <p:cNvPr id="4" name="ZoneTexte 3">
            <a:extLst>
              <a:ext uri="{FF2B5EF4-FFF2-40B4-BE49-F238E27FC236}">
                <a16:creationId xmlns:a16="http://schemas.microsoft.com/office/drawing/2014/main" id="{44757BE1-4328-6A6F-6E79-0443FD74A059}"/>
              </a:ext>
            </a:extLst>
          </p:cNvPr>
          <p:cNvSpPr txBox="1"/>
          <p:nvPr/>
        </p:nvSpPr>
        <p:spPr>
          <a:xfrm>
            <a:off x="7508361" y="6450447"/>
            <a:ext cx="3849195" cy="369332"/>
          </a:xfrm>
          <a:prstGeom prst="rect">
            <a:avLst/>
          </a:prstGeom>
          <a:noFill/>
        </p:spPr>
        <p:txBody>
          <a:bodyPr wrap="none" rtlCol="0">
            <a:spAutoFit/>
          </a:bodyPr>
          <a:lstStyle/>
          <a:p>
            <a:r>
              <a:rPr lang="fr-FR" dirty="0"/>
              <a:t>Mission Maternelle – DSDEN du Nord</a:t>
            </a:r>
          </a:p>
        </p:txBody>
      </p:sp>
    </p:spTree>
    <p:extLst>
      <p:ext uri="{BB962C8B-B14F-4D97-AF65-F5344CB8AC3E}">
        <p14:creationId xmlns:p14="http://schemas.microsoft.com/office/powerpoint/2010/main" val="210562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3C5DCE-ED7A-7311-8047-88BB2C64C4DC}"/>
              </a:ext>
            </a:extLst>
          </p:cNvPr>
          <p:cNvSpPr>
            <a:spLocks noGrp="1"/>
          </p:cNvSpPr>
          <p:nvPr>
            <p:ph type="title"/>
          </p:nvPr>
        </p:nvSpPr>
        <p:spPr>
          <a:xfrm>
            <a:off x="956826" y="1112969"/>
            <a:ext cx="3937298" cy="4166010"/>
          </a:xfrm>
        </p:spPr>
        <p:txBody>
          <a:bodyPr>
            <a:normAutofit/>
          </a:bodyPr>
          <a:lstStyle/>
          <a:p>
            <a:br>
              <a:rPr lang="fr-FR" sz="4100" b="1" kern="0">
                <a:solidFill>
                  <a:srgbClr val="FFFFFF"/>
                </a:solidFill>
                <a:effectLst/>
                <a:latin typeface="Inter Fallback"/>
                <a:ea typeface="Times New Roman" panose="02020603050405020304" pitchFamily="18" charset="0"/>
                <a:cs typeface="Times New Roman" panose="02020603050405020304" pitchFamily="18" charset="0"/>
              </a:rPr>
            </a:br>
            <a:r>
              <a:rPr lang="fr-FR" sz="4100" b="1" kern="0">
                <a:solidFill>
                  <a:srgbClr val="FFFFFF"/>
                </a:solidFill>
                <a:effectLst/>
                <a:latin typeface="Inter Fallback"/>
                <a:ea typeface="Times New Roman" panose="02020603050405020304" pitchFamily="18" charset="0"/>
                <a:cs typeface="Times New Roman" panose="02020603050405020304" pitchFamily="18" charset="0"/>
              </a:rPr>
              <a:t>Séquence 1 : </a:t>
            </a:r>
            <a:r>
              <a:rPr lang="fr-FR" sz="4100" kern="0">
                <a:solidFill>
                  <a:srgbClr val="FFFFFF"/>
                </a:solidFill>
                <a:effectLst/>
                <a:latin typeface="Inter Fallback"/>
                <a:ea typeface="Times New Roman" panose="02020603050405020304" pitchFamily="18" charset="0"/>
                <a:cs typeface="Times New Roman" panose="02020603050405020304" pitchFamily="18" charset="0"/>
              </a:rPr>
              <a:t>Mémoriser et reproduire à l'identique un motif gestuel.</a:t>
            </a:r>
            <a:br>
              <a:rPr lang="fr-FR" sz="4100" kern="100">
                <a:solidFill>
                  <a:srgbClr val="FFFFFF"/>
                </a:solidFill>
                <a:latin typeface="Aptos" panose="020B0004020202020204" pitchFamily="34" charset="0"/>
                <a:ea typeface="Times New Roman" panose="02020603050405020304" pitchFamily="18" charset="0"/>
                <a:cs typeface="Times New Roman" panose="02020603050405020304" pitchFamily="18" charset="0"/>
              </a:rPr>
            </a:br>
            <a:endParaRPr lang="fr-FR" sz="410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5AFA33D4-F943-C4E7-E708-E6457852D949}"/>
              </a:ext>
            </a:extLst>
          </p:cNvPr>
          <p:cNvSpPr>
            <a:spLocks noGrp="1"/>
          </p:cNvSpPr>
          <p:nvPr>
            <p:ph idx="1"/>
          </p:nvPr>
        </p:nvSpPr>
        <p:spPr>
          <a:xfrm>
            <a:off x="5698912" y="820880"/>
            <a:ext cx="6152777" cy="4889350"/>
          </a:xfrm>
        </p:spPr>
        <p:txBody>
          <a:bodyPr anchor="t">
            <a:normAutofit/>
          </a:bodyPr>
          <a:lstStyle/>
          <a:p>
            <a:pPr marL="342900" lvl="0" indent="-342900">
              <a:lnSpc>
                <a:spcPct val="100000"/>
              </a:lnSpc>
              <a:buSzPts val="1000"/>
              <a:buFont typeface="Symbol" pitchFamily="2" charset="2"/>
              <a:buChar char=""/>
              <a:tabLst>
                <a:tab pos="457200" algn="l"/>
              </a:tabLst>
            </a:pPr>
            <a:endParaRPr lang="fr-FR" sz="2000" b="1" kern="0" dirty="0">
              <a:effectLst/>
              <a:latin typeface="Inter Fallback"/>
              <a:ea typeface="Times New Roman" panose="02020603050405020304" pitchFamily="18"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fr-FR" sz="2000" b="1" kern="0" dirty="0">
                <a:effectLst/>
                <a:latin typeface="Inter Fallback"/>
                <a:ea typeface="Times New Roman" panose="02020603050405020304" pitchFamily="18" charset="0"/>
                <a:cs typeface="Times New Roman" panose="02020603050405020304" pitchFamily="18" charset="0"/>
              </a:rPr>
              <a:t>Séance 1 :</a:t>
            </a:r>
            <a:r>
              <a:rPr lang="fr-FR" sz="2000" kern="0" dirty="0">
                <a:effectLst/>
                <a:latin typeface="Inter Fallback"/>
                <a:ea typeface="Times New Roman" panose="02020603050405020304" pitchFamily="18" charset="0"/>
                <a:cs typeface="Times New Roman" panose="02020603050405020304" pitchFamily="18" charset="0"/>
              </a:rPr>
              <a:t> Se familiariser avec un motif répétitif gestuel proposé par le professeur.</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fr-FR" sz="2000" b="1" kern="0" dirty="0">
                <a:effectLst/>
                <a:latin typeface="Inter Fallback"/>
                <a:ea typeface="Times New Roman" panose="02020603050405020304" pitchFamily="18" charset="0"/>
                <a:cs typeface="Times New Roman" panose="02020603050405020304" pitchFamily="18" charset="0"/>
              </a:rPr>
              <a:t>Séance 2 :</a:t>
            </a:r>
            <a:r>
              <a:rPr lang="fr-FR" sz="2000" kern="0" dirty="0">
                <a:effectLst/>
                <a:latin typeface="Inter Fallback"/>
                <a:ea typeface="Times New Roman" panose="02020603050405020304" pitchFamily="18" charset="0"/>
                <a:cs typeface="Times New Roman" panose="02020603050405020304" pitchFamily="18" charset="0"/>
              </a:rPr>
              <a:t> Les élèves reproduisent un motif répétitif dont le motif de base est constitué d'un enchaînement de deux nouveaux gestes initiés par le professeur.</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fr-FR" sz="2000" b="1" kern="0" dirty="0">
                <a:effectLst/>
                <a:latin typeface="Inter Fallback"/>
                <a:ea typeface="Times New Roman" panose="02020603050405020304" pitchFamily="18" charset="0"/>
                <a:cs typeface="Times New Roman" panose="02020603050405020304" pitchFamily="18" charset="0"/>
              </a:rPr>
              <a:t>Séance 3 :</a:t>
            </a:r>
            <a:r>
              <a:rPr lang="fr-FR" sz="2000" kern="0" dirty="0">
                <a:effectLst/>
                <a:latin typeface="Inter Fallback"/>
                <a:ea typeface="Times New Roman" panose="02020603050405020304" pitchFamily="18" charset="0"/>
                <a:cs typeface="Times New Roman" panose="02020603050405020304" pitchFamily="18" charset="0"/>
              </a:rPr>
              <a:t> Les élèves s'appuient sur les photos pour reproduire le motif.</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fr-FR" sz="2000" b="1" kern="0" dirty="0">
                <a:effectLst/>
                <a:latin typeface="Inter Fallback"/>
                <a:ea typeface="Times New Roman" panose="02020603050405020304" pitchFamily="18" charset="0"/>
                <a:cs typeface="Times New Roman" panose="02020603050405020304" pitchFamily="18" charset="0"/>
              </a:rPr>
              <a:t>Séance 4 :</a:t>
            </a:r>
            <a:r>
              <a:rPr lang="fr-FR" sz="2000" kern="0" dirty="0">
                <a:effectLst/>
                <a:latin typeface="Inter Fallback"/>
                <a:ea typeface="Times New Roman" panose="02020603050405020304" pitchFamily="18" charset="0"/>
                <a:cs typeface="Times New Roman" panose="02020603050405020304" pitchFamily="18" charset="0"/>
              </a:rPr>
              <a:t> Les élèves communiquent le motif à un groupe d'autres élèves (à partir de photos ou en montrant les gestes).</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fr-FR" sz="20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5010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61D9ACA-FF74-64EC-3603-1904901C72C4}"/>
              </a:ext>
            </a:extLst>
          </p:cNvPr>
          <p:cNvSpPr>
            <a:spLocks noGrp="1"/>
          </p:cNvSpPr>
          <p:nvPr>
            <p:ph type="title"/>
          </p:nvPr>
        </p:nvSpPr>
        <p:spPr>
          <a:xfrm>
            <a:off x="1245072" y="1289765"/>
            <a:ext cx="3651101" cy="4270963"/>
          </a:xfrm>
        </p:spPr>
        <p:txBody>
          <a:bodyPr anchor="ctr">
            <a:normAutofit/>
          </a:bodyPr>
          <a:lstStyle/>
          <a:p>
            <a:pPr algn="ctr"/>
            <a:br>
              <a:rPr lang="fr-FR" sz="3500" b="1" kern="0">
                <a:solidFill>
                  <a:srgbClr val="FFFFFF"/>
                </a:solidFill>
                <a:effectLst/>
                <a:latin typeface="Inter Fallback"/>
                <a:ea typeface="Times New Roman" panose="02020603050405020304" pitchFamily="18" charset="0"/>
                <a:cs typeface="Times New Roman" panose="02020603050405020304" pitchFamily="18" charset="0"/>
              </a:rPr>
            </a:br>
            <a:r>
              <a:rPr lang="fr-FR" sz="3500" b="1" kern="0">
                <a:solidFill>
                  <a:srgbClr val="FFFFFF"/>
                </a:solidFill>
                <a:effectLst/>
                <a:latin typeface="Inter Fallback"/>
                <a:ea typeface="Times New Roman" panose="02020603050405020304" pitchFamily="18" charset="0"/>
                <a:cs typeface="Times New Roman" panose="02020603050405020304" pitchFamily="18" charset="0"/>
              </a:rPr>
              <a:t>Séquence 2 : Mémoriser et reproduire à l'identique un motif sonore utilisant la voix</a:t>
            </a:r>
            <a:br>
              <a:rPr lang="fr-FR" sz="35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endParaRPr lang="fr-FR" sz="3500">
              <a:solidFill>
                <a:srgbClr val="FFFFFF"/>
              </a:solidFill>
            </a:endParaRPr>
          </a:p>
        </p:txBody>
      </p:sp>
      <p:sp>
        <p:nvSpPr>
          <p:cNvPr id="2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Espace réservé du contenu 2">
            <a:extLst>
              <a:ext uri="{FF2B5EF4-FFF2-40B4-BE49-F238E27FC236}">
                <a16:creationId xmlns:a16="http://schemas.microsoft.com/office/drawing/2014/main" id="{A077A51B-4290-BDC8-1B9B-36C2F49D2623}"/>
              </a:ext>
            </a:extLst>
          </p:cNvPr>
          <p:cNvSpPr>
            <a:spLocks noGrp="1"/>
          </p:cNvSpPr>
          <p:nvPr>
            <p:ph idx="1"/>
          </p:nvPr>
        </p:nvSpPr>
        <p:spPr>
          <a:xfrm>
            <a:off x="6297233" y="518400"/>
            <a:ext cx="4771607" cy="5837949"/>
          </a:xfrm>
        </p:spPr>
        <p:txBody>
          <a:bodyPr anchor="ctr">
            <a:normAutofit/>
          </a:bodyPr>
          <a:lstStyle/>
          <a:p>
            <a:pPr marL="342900" lvl="0" indent="-342900">
              <a:lnSpc>
                <a:spcPct val="100000"/>
              </a:lnSpc>
              <a:buSzPts val="1000"/>
              <a:buFont typeface="Symbol" pitchFamily="2" charset="2"/>
              <a:buChar char=""/>
              <a:tabLst>
                <a:tab pos="457200" algn="l"/>
              </a:tabLst>
            </a:pPr>
            <a:r>
              <a:rPr lang="fr-FR" sz="2000" b="1" kern="0" dirty="0">
                <a:solidFill>
                  <a:schemeClr val="tx1">
                    <a:alpha val="80000"/>
                  </a:schemeClr>
                </a:solidFill>
                <a:effectLst/>
                <a:latin typeface="Inter Fallback"/>
                <a:ea typeface="Times New Roman" panose="02020603050405020304" pitchFamily="18" charset="0"/>
                <a:cs typeface="Times New Roman" panose="02020603050405020304" pitchFamily="18" charset="0"/>
              </a:rPr>
              <a:t>Séance 1 :</a:t>
            </a:r>
            <a:r>
              <a:rPr lang="fr-FR" sz="2000" kern="0" dirty="0">
                <a:solidFill>
                  <a:schemeClr val="tx1">
                    <a:alpha val="80000"/>
                  </a:schemeClr>
                </a:solidFill>
                <a:effectLst/>
                <a:latin typeface="Inter Fallback"/>
                <a:ea typeface="Times New Roman" panose="02020603050405020304" pitchFamily="18" charset="0"/>
                <a:cs typeface="Times New Roman" panose="02020603050405020304" pitchFamily="18" charset="0"/>
              </a:rPr>
              <a:t> Se familiariser avec un motif répétitif verbal proposé par le professeur.</a:t>
            </a:r>
            <a:endParaRPr lang="fr-FR" sz="20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fr-FR" sz="2000" b="1" kern="0" dirty="0">
                <a:solidFill>
                  <a:schemeClr val="tx1">
                    <a:alpha val="80000"/>
                  </a:schemeClr>
                </a:solidFill>
                <a:effectLst/>
                <a:latin typeface="Inter Fallback"/>
                <a:ea typeface="Times New Roman" panose="02020603050405020304" pitchFamily="18" charset="0"/>
                <a:cs typeface="Times New Roman" panose="02020603050405020304" pitchFamily="18" charset="0"/>
              </a:rPr>
              <a:t>Séance 2 :</a:t>
            </a:r>
            <a:r>
              <a:rPr lang="fr-FR" sz="2000" kern="0" dirty="0">
                <a:solidFill>
                  <a:schemeClr val="tx1">
                    <a:alpha val="80000"/>
                  </a:schemeClr>
                </a:solidFill>
                <a:effectLst/>
                <a:latin typeface="Inter Fallback"/>
                <a:ea typeface="Times New Roman" panose="02020603050405020304" pitchFamily="18" charset="0"/>
                <a:cs typeface="Times New Roman" panose="02020603050405020304" pitchFamily="18" charset="0"/>
              </a:rPr>
              <a:t> Les élèves reproduisent un motif répétitif dont le motif de base est constitué d'un enchaînement de deux nouveaux mots ou onomatopées initié par le professeur.</a:t>
            </a:r>
            <a:endParaRPr lang="fr-FR" sz="20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fr-FR" sz="2000" b="1" kern="0" dirty="0">
                <a:solidFill>
                  <a:schemeClr val="tx1">
                    <a:alpha val="80000"/>
                  </a:schemeClr>
                </a:solidFill>
                <a:effectLst/>
                <a:latin typeface="Inter Fallback"/>
                <a:ea typeface="Times New Roman" panose="02020603050405020304" pitchFamily="18" charset="0"/>
                <a:cs typeface="Times New Roman" panose="02020603050405020304" pitchFamily="18" charset="0"/>
              </a:rPr>
              <a:t>Séance 3 :</a:t>
            </a:r>
            <a:r>
              <a:rPr lang="fr-FR" sz="2000" kern="0" dirty="0">
                <a:solidFill>
                  <a:schemeClr val="tx1">
                    <a:alpha val="80000"/>
                  </a:schemeClr>
                </a:solidFill>
                <a:effectLst/>
                <a:latin typeface="Inter Fallback"/>
                <a:ea typeface="Times New Roman" panose="02020603050405020304" pitchFamily="18" charset="0"/>
                <a:cs typeface="Times New Roman" panose="02020603050405020304" pitchFamily="18" charset="0"/>
              </a:rPr>
              <a:t> Les élèves s'entraînent à reproduire le motif en utilisant les tablettes ou dictaphones.</a:t>
            </a:r>
            <a:endParaRPr lang="fr-FR" sz="20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fr-FR" sz="2000" b="1" kern="0" dirty="0">
                <a:solidFill>
                  <a:schemeClr val="tx1">
                    <a:alpha val="80000"/>
                  </a:schemeClr>
                </a:solidFill>
                <a:effectLst/>
                <a:latin typeface="Inter Fallback"/>
                <a:ea typeface="Times New Roman" panose="02020603050405020304" pitchFamily="18" charset="0"/>
                <a:cs typeface="Times New Roman" panose="02020603050405020304" pitchFamily="18" charset="0"/>
              </a:rPr>
              <a:t>Séance 4 :</a:t>
            </a:r>
            <a:r>
              <a:rPr lang="fr-FR" sz="2000" kern="0" dirty="0">
                <a:solidFill>
                  <a:schemeClr val="tx1">
                    <a:alpha val="80000"/>
                  </a:schemeClr>
                </a:solidFill>
                <a:effectLst/>
                <a:latin typeface="Inter Fallback"/>
                <a:ea typeface="Times New Roman" panose="02020603050405020304" pitchFamily="18" charset="0"/>
                <a:cs typeface="Times New Roman" panose="02020603050405020304" pitchFamily="18" charset="0"/>
              </a:rPr>
              <a:t> Les élèves communiquent le motif à un groupe d'autres élèves (à partir des enregistrements).</a:t>
            </a:r>
            <a:endParaRPr lang="fr-FR" sz="20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fr-FR" sz="2000" dirty="0">
              <a:solidFill>
                <a:schemeClr val="tx1">
                  <a:alpha val="80000"/>
                </a:schemeClr>
              </a:solidFill>
            </a:endParaRPr>
          </a:p>
        </p:txBody>
      </p:sp>
      <p:sp>
        <p:nvSpPr>
          <p:cNvPr id="2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6" name="Straight Connector 2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58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re 1">
            <a:extLst>
              <a:ext uri="{FF2B5EF4-FFF2-40B4-BE49-F238E27FC236}">
                <a16:creationId xmlns:a16="http://schemas.microsoft.com/office/drawing/2014/main" id="{71094863-10F2-E681-5D77-545AC75C843A}"/>
              </a:ext>
            </a:extLst>
          </p:cNvPr>
          <p:cNvSpPr>
            <a:spLocks noGrp="1"/>
          </p:cNvSpPr>
          <p:nvPr>
            <p:ph type="title"/>
          </p:nvPr>
        </p:nvSpPr>
        <p:spPr>
          <a:xfrm>
            <a:off x="1256522" y="591829"/>
            <a:ext cx="3939688" cy="5583126"/>
          </a:xfrm>
        </p:spPr>
        <p:txBody>
          <a:bodyPr>
            <a:normAutofit/>
          </a:bodyPr>
          <a:lstStyle/>
          <a:p>
            <a:br>
              <a:rPr lang="fr-FR" b="1" kern="0">
                <a:effectLst/>
                <a:latin typeface="Inter Fallback"/>
                <a:ea typeface="Times New Roman" panose="02020603050405020304" pitchFamily="18" charset="0"/>
                <a:cs typeface="Times New Roman" panose="02020603050405020304" pitchFamily="18" charset="0"/>
              </a:rPr>
            </a:br>
            <a:r>
              <a:rPr lang="fr-FR" b="1" kern="0">
                <a:effectLst/>
                <a:latin typeface="Inter Fallback"/>
                <a:ea typeface="Times New Roman" panose="02020603050405020304" pitchFamily="18" charset="0"/>
                <a:cs typeface="Times New Roman" panose="02020603050405020304" pitchFamily="18" charset="0"/>
              </a:rPr>
              <a:t>Séquence 3 : Mémoriser et reproduire à l'identique un motif corporel alternant deux mouvements</a:t>
            </a:r>
            <a:br>
              <a:rPr lang="fr-FR" kern="10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cxnSp>
        <p:nvCxnSpPr>
          <p:cNvPr id="18" name="Straight Connector 17">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0"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2"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4"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11" name="Espace réservé du contenu 2">
            <a:extLst>
              <a:ext uri="{FF2B5EF4-FFF2-40B4-BE49-F238E27FC236}">
                <a16:creationId xmlns:a16="http://schemas.microsoft.com/office/drawing/2014/main" id="{02FEDF29-38D8-43B2-C85D-07EF6ECAB842}"/>
              </a:ext>
            </a:extLst>
          </p:cNvPr>
          <p:cNvGraphicFramePr>
            <a:graphicFrameLocks noGrp="1"/>
          </p:cNvGraphicFramePr>
          <p:nvPr>
            <p:ph idx="1"/>
            <p:extLst>
              <p:ext uri="{D42A27DB-BD31-4B8C-83A1-F6EECF244321}">
                <p14:modId xmlns:p14="http://schemas.microsoft.com/office/powerpoint/2010/main" val="1884836266"/>
              </p:ext>
            </p:extLst>
          </p:nvPr>
        </p:nvGraphicFramePr>
        <p:xfrm>
          <a:off x="5492710" y="671805"/>
          <a:ext cx="5861090" cy="550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54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DA6797-9411-221E-26B4-F23E891DE9B5}"/>
              </a:ext>
            </a:extLst>
          </p:cNvPr>
          <p:cNvSpPr>
            <a:spLocks noGrp="1"/>
          </p:cNvSpPr>
          <p:nvPr>
            <p:ph type="title"/>
          </p:nvPr>
        </p:nvSpPr>
        <p:spPr>
          <a:xfrm>
            <a:off x="5868557" y="1138036"/>
            <a:ext cx="5444382" cy="1402470"/>
          </a:xfrm>
        </p:spPr>
        <p:txBody>
          <a:bodyPr anchor="t">
            <a:normAutofit/>
          </a:bodyPr>
          <a:lstStyle/>
          <a:p>
            <a:br>
              <a:rPr lang="fr-FR" sz="2200" b="1" kern="0" dirty="0">
                <a:effectLst/>
                <a:latin typeface="Inter Fallback"/>
                <a:ea typeface="Times New Roman" panose="02020603050405020304" pitchFamily="18" charset="0"/>
                <a:cs typeface="Times New Roman" panose="02020603050405020304" pitchFamily="18" charset="0"/>
              </a:rPr>
            </a:br>
            <a:r>
              <a:rPr lang="fr-FR" sz="2200" b="1" kern="0" dirty="0">
                <a:effectLst/>
                <a:latin typeface="Inter Fallback"/>
                <a:ea typeface="Times New Roman" panose="02020603050405020304" pitchFamily="18" charset="0"/>
                <a:cs typeface="Times New Roman" panose="02020603050405020304" pitchFamily="18" charset="0"/>
              </a:rPr>
              <a:t>Séquence 4 : Mémoriser et reproduire à l'identique un motif visuel</a:t>
            </a:r>
            <a:br>
              <a:rPr lang="fr-FR" sz="2200" kern="100" dirty="0">
                <a:effectLst/>
                <a:latin typeface="Aptos" panose="020B0004020202020204" pitchFamily="34" charset="0"/>
                <a:ea typeface="Aptos" panose="020B0004020202020204" pitchFamily="34" charset="0"/>
                <a:cs typeface="Times New Roman" panose="02020603050405020304" pitchFamily="18" charset="0"/>
              </a:rPr>
            </a:br>
            <a:endParaRPr lang="fr-FR" sz="2200" dirty="0"/>
          </a:p>
        </p:txBody>
      </p:sp>
      <p:pic>
        <p:nvPicPr>
          <p:cNvPr id="5" name="Picture 4" descr="Une ligne continue créant des formes aléatoires sur une surface blanche">
            <a:extLst>
              <a:ext uri="{FF2B5EF4-FFF2-40B4-BE49-F238E27FC236}">
                <a16:creationId xmlns:a16="http://schemas.microsoft.com/office/drawing/2014/main" id="{F5C6B7E3-3044-B7A9-8C5B-B7FC3B7E2524}"/>
              </a:ext>
            </a:extLst>
          </p:cNvPr>
          <p:cNvPicPr>
            <a:picLocks noChangeAspect="1"/>
          </p:cNvPicPr>
          <p:nvPr/>
        </p:nvPicPr>
        <p:blipFill>
          <a:blip r:embed="rId3"/>
          <a:srcRect t="1382"/>
          <a:stretch>
            <a:fillRect/>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A5811E3D-987C-E07C-2EA0-1394269A7E27}"/>
              </a:ext>
            </a:extLst>
          </p:cNvPr>
          <p:cNvSpPr>
            <a:spLocks noGrp="1"/>
          </p:cNvSpPr>
          <p:nvPr>
            <p:ph idx="1"/>
          </p:nvPr>
        </p:nvSpPr>
        <p:spPr>
          <a:xfrm>
            <a:off x="5868557" y="2286000"/>
            <a:ext cx="5444382" cy="3856383"/>
          </a:xfrm>
        </p:spPr>
        <p:txBody>
          <a:bodyPr>
            <a:normAutofit fontScale="92500" lnSpcReduction="10000"/>
          </a:bodyPr>
          <a:lstStyle/>
          <a:p>
            <a:pPr marL="342900" lvl="0" indent="-342900">
              <a:lnSpc>
                <a:spcPct val="110000"/>
              </a:lnSpc>
              <a:buSzPts val="1000"/>
              <a:buFont typeface="Symbol" pitchFamily="2" charset="2"/>
              <a:buChar char=""/>
              <a:tabLst>
                <a:tab pos="457200" algn="l"/>
              </a:tabLst>
            </a:pPr>
            <a:r>
              <a:rPr lang="fr-FR" sz="2000" b="1" kern="0" dirty="0">
                <a:effectLst/>
                <a:latin typeface="Inter Fallback"/>
                <a:ea typeface="Times New Roman" panose="02020603050405020304" pitchFamily="18" charset="0"/>
                <a:cs typeface="Times New Roman" panose="02020603050405020304" pitchFamily="18" charset="0"/>
              </a:rPr>
              <a:t>Séance 1 :</a:t>
            </a:r>
            <a:r>
              <a:rPr lang="fr-FR" sz="2000" kern="0" dirty="0">
                <a:effectLst/>
                <a:latin typeface="Inter Fallback"/>
                <a:ea typeface="Times New Roman" panose="02020603050405020304" pitchFamily="18" charset="0"/>
                <a:cs typeface="Times New Roman" panose="02020603050405020304" pitchFamily="18" charset="0"/>
              </a:rPr>
              <a:t> Reproduire à l'identique un motif répétitif proposé par le professeur. Le modèle est sous les yeux.</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0000"/>
              </a:lnSpc>
              <a:buSzPts val="1000"/>
              <a:buFont typeface="Symbol" pitchFamily="2" charset="2"/>
              <a:buChar char=""/>
              <a:tabLst>
                <a:tab pos="457200" algn="l"/>
              </a:tabLst>
            </a:pPr>
            <a:r>
              <a:rPr lang="fr-FR" sz="2000" b="1" kern="0" dirty="0">
                <a:effectLst/>
                <a:latin typeface="Inter Fallback"/>
                <a:ea typeface="Times New Roman" panose="02020603050405020304" pitchFamily="18" charset="0"/>
                <a:cs typeface="Times New Roman" panose="02020603050405020304" pitchFamily="18" charset="0"/>
              </a:rPr>
              <a:t>Séance 2 :</a:t>
            </a:r>
            <a:r>
              <a:rPr lang="fr-FR" sz="2000" kern="0" dirty="0">
                <a:effectLst/>
                <a:latin typeface="Inter Fallback"/>
                <a:ea typeface="Times New Roman" panose="02020603050405020304" pitchFamily="18" charset="0"/>
                <a:cs typeface="Times New Roman" panose="02020603050405020304" pitchFamily="18" charset="0"/>
              </a:rPr>
              <a:t> Reproduire de mémoire un motif répétitif proposé par le professeur. Le modèle est éloigné, plusieurs déplacements autorisés.</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0000"/>
              </a:lnSpc>
              <a:buSzPts val="1000"/>
              <a:buFont typeface="Symbol" pitchFamily="2" charset="2"/>
              <a:buChar char=""/>
              <a:tabLst>
                <a:tab pos="457200" algn="l"/>
              </a:tabLst>
            </a:pPr>
            <a:r>
              <a:rPr lang="fr-FR" sz="2000" b="1" kern="0" dirty="0">
                <a:effectLst/>
                <a:latin typeface="Inter Fallback"/>
                <a:ea typeface="Times New Roman" panose="02020603050405020304" pitchFamily="18" charset="0"/>
                <a:cs typeface="Times New Roman" panose="02020603050405020304" pitchFamily="18" charset="0"/>
              </a:rPr>
              <a:t>Séance 3 :</a:t>
            </a:r>
            <a:r>
              <a:rPr lang="fr-FR" sz="2000" kern="0" dirty="0">
                <a:effectLst/>
                <a:latin typeface="Inter Fallback"/>
                <a:ea typeface="Times New Roman" panose="02020603050405020304" pitchFamily="18" charset="0"/>
                <a:cs typeface="Times New Roman" panose="02020603050405020304" pitchFamily="18" charset="0"/>
              </a:rPr>
              <a:t> Reproduire de mémoire un motif répétitif proposé par le professeur. Le modèle est éloigné (ou caché), un seul déplacement autorisé.</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0000"/>
              </a:lnSpc>
              <a:buSzPts val="1000"/>
              <a:buFont typeface="Symbol" pitchFamily="2" charset="2"/>
              <a:buChar char=""/>
              <a:tabLst>
                <a:tab pos="457200" algn="l"/>
              </a:tabLst>
            </a:pPr>
            <a:r>
              <a:rPr lang="fr-FR" sz="2000" kern="0" dirty="0">
                <a:latin typeface="Inter Fallback"/>
                <a:cs typeface="Times New Roman" panose="02020603050405020304" pitchFamily="18" charset="0"/>
              </a:rPr>
              <a:t>Séquences de consolidation : Reprises du déroulé en changeant le matériel et la situation</a:t>
            </a:r>
          </a:p>
          <a:p>
            <a:pPr>
              <a:lnSpc>
                <a:spcPct val="110000"/>
              </a:lnSpc>
            </a:pPr>
            <a:endParaRPr lang="fr-FR" sz="2000" dirty="0"/>
          </a:p>
        </p:txBody>
      </p:sp>
    </p:spTree>
    <p:extLst>
      <p:ext uri="{BB962C8B-B14F-4D97-AF65-F5344CB8AC3E}">
        <p14:creationId xmlns:p14="http://schemas.microsoft.com/office/powerpoint/2010/main" val="3257211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8256" y="-358254"/>
            <a:ext cx="6858000" cy="7574507"/>
          </a:xfrm>
          <a:prstGeom prst="rect">
            <a:avLst/>
          </a:prstGeom>
          <a:ln>
            <a:noFill/>
          </a:ln>
          <a:effectLst>
            <a:outerShdw blurRad="457200" dist="63500" sx="99000" sy="990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D2906D-C41F-3272-50AF-55D457694FE5}"/>
              </a:ext>
            </a:extLst>
          </p:cNvPr>
          <p:cNvSpPr>
            <a:spLocks noGrp="1"/>
          </p:cNvSpPr>
          <p:nvPr>
            <p:ph type="title"/>
          </p:nvPr>
        </p:nvSpPr>
        <p:spPr>
          <a:xfrm>
            <a:off x="523845" y="3418332"/>
            <a:ext cx="5149101" cy="2799645"/>
          </a:xfrm>
        </p:spPr>
        <p:txBody>
          <a:bodyPr anchor="ctr">
            <a:normAutofit fontScale="90000"/>
          </a:bodyPr>
          <a:lstStyle/>
          <a:p>
            <a:r>
              <a:rPr lang="fr-FR" sz="4000" b="1" kern="0" dirty="0">
                <a:effectLst/>
                <a:latin typeface="Inter Fallback"/>
                <a:ea typeface="Times New Roman" panose="02020603050405020304" pitchFamily="18" charset="0"/>
                <a:cs typeface="Times New Roman" panose="02020603050405020304" pitchFamily="18" charset="0"/>
              </a:rPr>
              <a:t>Focus sur la séquence 4 – </a:t>
            </a:r>
            <a:br>
              <a:rPr lang="fr-FR" sz="4000" b="1" kern="0" dirty="0">
                <a:effectLst/>
                <a:latin typeface="Inter Fallback"/>
                <a:ea typeface="Times New Roman" panose="02020603050405020304" pitchFamily="18" charset="0"/>
                <a:cs typeface="Times New Roman" panose="02020603050405020304" pitchFamily="18" charset="0"/>
              </a:rPr>
            </a:br>
            <a:r>
              <a:rPr lang="fr-FR" sz="4000" b="1" kern="0" dirty="0">
                <a:effectLst/>
                <a:latin typeface="Inter Fallback"/>
                <a:ea typeface="Times New Roman" panose="02020603050405020304" pitchFamily="18" charset="0"/>
                <a:cs typeface="Times New Roman" panose="02020603050405020304" pitchFamily="18" charset="0"/>
              </a:rPr>
              <a:t>Séances 2 et 3 : Mémoriser un motif répétitif visuel</a:t>
            </a:r>
            <a:br>
              <a:rPr lang="fr-FR" sz="4000" kern="100" dirty="0">
                <a:effectLst/>
                <a:latin typeface="Aptos" panose="020B0004020202020204" pitchFamily="34" charset="0"/>
                <a:ea typeface="Aptos" panose="020B0004020202020204" pitchFamily="34" charset="0"/>
                <a:cs typeface="Times New Roman" panose="02020603050405020304" pitchFamily="18" charset="0"/>
              </a:rPr>
            </a:br>
            <a:endParaRPr lang="fr-FR" sz="4000" dirty="0"/>
          </a:p>
        </p:txBody>
      </p:sp>
      <p:pic>
        <p:nvPicPr>
          <p:cNvPr id="5" name="Picture 4" descr="Cube de pastel de craie empilées">
            <a:extLst>
              <a:ext uri="{FF2B5EF4-FFF2-40B4-BE49-F238E27FC236}">
                <a16:creationId xmlns:a16="http://schemas.microsoft.com/office/drawing/2014/main" id="{9FD0D137-1BE0-DA35-78BD-BDB89CAC6702}"/>
              </a:ext>
            </a:extLst>
          </p:cNvPr>
          <p:cNvPicPr>
            <a:picLocks noChangeAspect="1"/>
          </p:cNvPicPr>
          <p:nvPr/>
        </p:nvPicPr>
        <p:blipFill>
          <a:blip r:embed="rId3"/>
          <a:srcRect l="2046" r="1" b="1"/>
          <a:stretch>
            <a:fillRect/>
          </a:stretch>
        </p:blipFill>
        <p:spPr>
          <a:xfrm>
            <a:off x="20" y="-1"/>
            <a:ext cx="4108403" cy="2799645"/>
          </a:xfrm>
          <a:prstGeom prst="rect">
            <a:avLst/>
          </a:prstGeom>
        </p:spPr>
      </p:pic>
      <p:graphicFrame>
        <p:nvGraphicFramePr>
          <p:cNvPr id="11" name="Espace réservé du contenu 2">
            <a:extLst>
              <a:ext uri="{FF2B5EF4-FFF2-40B4-BE49-F238E27FC236}">
                <a16:creationId xmlns:a16="http://schemas.microsoft.com/office/drawing/2014/main" id="{82F407CA-6749-86D4-C358-BA1F086A320B}"/>
              </a:ext>
            </a:extLst>
          </p:cNvPr>
          <p:cNvGraphicFramePr>
            <a:graphicFrameLocks noGrp="1"/>
          </p:cNvGraphicFramePr>
          <p:nvPr>
            <p:ph idx="1"/>
            <p:extLst>
              <p:ext uri="{D42A27DB-BD31-4B8C-83A1-F6EECF244321}">
                <p14:modId xmlns:p14="http://schemas.microsoft.com/office/powerpoint/2010/main" val="3443407362"/>
              </p:ext>
            </p:extLst>
          </p:nvPr>
        </p:nvGraphicFramePr>
        <p:xfrm>
          <a:off x="6335486" y="301841"/>
          <a:ext cx="5149101" cy="59161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826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4EDABD-0397-6544-7832-E269FD975F4A}"/>
              </a:ext>
            </a:extLst>
          </p:cNvPr>
          <p:cNvSpPr>
            <a:spLocks noGrp="1"/>
          </p:cNvSpPr>
          <p:nvPr>
            <p:ph type="title"/>
          </p:nvPr>
        </p:nvSpPr>
        <p:spPr>
          <a:xfrm>
            <a:off x="876693" y="741391"/>
            <a:ext cx="4597747" cy="1616203"/>
          </a:xfrm>
        </p:spPr>
        <p:txBody>
          <a:bodyPr anchor="b">
            <a:normAutofit/>
          </a:bodyPr>
          <a:lstStyle/>
          <a:p>
            <a:r>
              <a:rPr lang="fr-FR" sz="3200" b="1" kern="0" dirty="0">
                <a:effectLst/>
                <a:latin typeface="Inter Fallback"/>
                <a:ea typeface="Times New Roman" panose="02020603050405020304" pitchFamily="18" charset="0"/>
                <a:cs typeface="Times New Roman" panose="02020603050405020304" pitchFamily="18" charset="0"/>
              </a:rPr>
              <a:t>Situation de référence</a:t>
            </a:r>
            <a:br>
              <a:rPr lang="fr-FR" sz="3200" kern="100" dirty="0">
                <a:effectLst/>
                <a:latin typeface="Aptos" panose="020B0004020202020204" pitchFamily="34" charset="0"/>
                <a:ea typeface="Aptos" panose="020B0004020202020204" pitchFamily="34" charset="0"/>
                <a:cs typeface="Times New Roman" panose="02020603050405020304" pitchFamily="18" charset="0"/>
              </a:rPr>
            </a:br>
            <a:endParaRPr lang="fr-FR" sz="3200" dirty="0"/>
          </a:p>
        </p:txBody>
      </p:sp>
      <p:sp>
        <p:nvSpPr>
          <p:cNvPr id="3" name="Espace réservé du contenu 2">
            <a:extLst>
              <a:ext uri="{FF2B5EF4-FFF2-40B4-BE49-F238E27FC236}">
                <a16:creationId xmlns:a16="http://schemas.microsoft.com/office/drawing/2014/main" id="{C42686F0-C585-80AC-81C1-F60446E57339}"/>
              </a:ext>
            </a:extLst>
          </p:cNvPr>
          <p:cNvSpPr>
            <a:spLocks noGrp="1"/>
          </p:cNvSpPr>
          <p:nvPr>
            <p:ph idx="1"/>
          </p:nvPr>
        </p:nvSpPr>
        <p:spPr>
          <a:xfrm>
            <a:off x="876692" y="2533476"/>
            <a:ext cx="6483663" cy="1966931"/>
          </a:xfrm>
        </p:spPr>
        <p:txBody>
          <a:bodyPr anchor="t">
            <a:normAutofit/>
          </a:bodyPr>
          <a:lstStyle/>
          <a:p>
            <a:pPr>
              <a:lnSpc>
                <a:spcPct val="100000"/>
              </a:lnSpc>
              <a:spcBef>
                <a:spcPts val="1500"/>
              </a:spcBef>
              <a:spcAft>
                <a:spcPts val="750"/>
              </a:spcAft>
            </a:pPr>
            <a:r>
              <a:rPr lang="fr-FR" sz="2000" kern="0" dirty="0">
                <a:effectLst/>
                <a:latin typeface="Inter Fallback"/>
                <a:ea typeface="Times New Roman" panose="02020603050405020304" pitchFamily="18" charset="0"/>
                <a:cs typeface="Times New Roman" panose="02020603050405020304" pitchFamily="18" charset="0"/>
              </a:rPr>
              <a:t>La mascotte de la classe a étendu ses chaussettes sur le fil à linge. Il s'agit pour les élèves de mémoriser et de reproduire le motif construit par la mascotte à l'identique. Plusieurs déplacements sont autorisés (séance 2). Un seul voyage est autorisé (séance 3).</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fr-FR" sz="2000" dirty="0"/>
          </a:p>
        </p:txBody>
      </p:sp>
      <p:pic>
        <p:nvPicPr>
          <p:cNvPr id="5" name="Picture 4" descr="Coussin jouet">
            <a:extLst>
              <a:ext uri="{FF2B5EF4-FFF2-40B4-BE49-F238E27FC236}">
                <a16:creationId xmlns:a16="http://schemas.microsoft.com/office/drawing/2014/main" id="{EFE29A03-4A68-2199-C023-FA38F858CFC5}"/>
              </a:ext>
            </a:extLst>
          </p:cNvPr>
          <p:cNvPicPr>
            <a:picLocks noChangeAspect="1"/>
          </p:cNvPicPr>
          <p:nvPr/>
        </p:nvPicPr>
        <p:blipFill>
          <a:blip r:embed="rId3"/>
          <a:srcRect l="12353" r="35810" b="-1"/>
          <a:stretch>
            <a:fillRect/>
          </a:stretch>
        </p:blipFill>
        <p:spPr>
          <a:xfrm>
            <a:off x="8061175" y="990427"/>
            <a:ext cx="3254132" cy="4190358"/>
          </a:xfrm>
          <a:prstGeom prst="rect">
            <a:avLst/>
          </a:prstGeom>
        </p:spPr>
      </p:pic>
      <p:grpSp>
        <p:nvGrpSpPr>
          <p:cNvPr id="14" name="Group 13">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5" name="Rectangle 14">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7012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33F5798A-6B2B-C378-5895-DEC6145FB33A}"/>
              </a:ext>
            </a:extLst>
          </p:cNvPr>
          <p:cNvSpPr>
            <a:spLocks noGrp="1"/>
          </p:cNvSpPr>
          <p:nvPr>
            <p:ph type="title"/>
          </p:nvPr>
        </p:nvSpPr>
        <p:spPr>
          <a:xfrm>
            <a:off x="389916" y="444464"/>
            <a:ext cx="3420305" cy="1906317"/>
          </a:xfrm>
        </p:spPr>
        <p:txBody>
          <a:bodyPr>
            <a:normAutofit/>
          </a:bodyPr>
          <a:lstStyle/>
          <a:p>
            <a:pPr algn="ctr"/>
            <a:r>
              <a:rPr lang="fr-FR" sz="2800" b="1" kern="0" dirty="0">
                <a:effectLst/>
                <a:latin typeface="Inter Fallback"/>
                <a:ea typeface="Times New Roman" panose="02020603050405020304" pitchFamily="18" charset="0"/>
                <a:cs typeface="Times New Roman" panose="02020603050405020304" pitchFamily="18" charset="0"/>
              </a:rPr>
              <a:t>Présentation de la séance 2</a:t>
            </a:r>
            <a:br>
              <a:rPr lang="fr-FR" sz="2800" kern="100" dirty="0">
                <a:effectLst/>
                <a:latin typeface="Aptos" panose="020B0004020202020204" pitchFamily="34" charset="0"/>
                <a:ea typeface="Aptos" panose="020B0004020202020204" pitchFamily="34" charset="0"/>
                <a:cs typeface="Times New Roman" panose="02020603050405020304" pitchFamily="18" charset="0"/>
              </a:rPr>
            </a:br>
            <a:endParaRPr lang="fr-FR" sz="2800" dirty="0"/>
          </a:p>
        </p:txBody>
      </p:sp>
      <p:pic>
        <p:nvPicPr>
          <p:cNvPr id="5" name="Picture 4" descr="Fils colorés sur fond blanc">
            <a:extLst>
              <a:ext uri="{FF2B5EF4-FFF2-40B4-BE49-F238E27FC236}">
                <a16:creationId xmlns:a16="http://schemas.microsoft.com/office/drawing/2014/main" id="{EAA7E392-B22C-1E91-9B51-284A55D84330}"/>
              </a:ext>
            </a:extLst>
          </p:cNvPr>
          <p:cNvPicPr>
            <a:picLocks noChangeAspect="1"/>
          </p:cNvPicPr>
          <p:nvPr/>
        </p:nvPicPr>
        <p:blipFill>
          <a:blip r:embed="rId3"/>
          <a:srcRect l="9046" r="12488" b="1"/>
          <a:stretch>
            <a:fillRect/>
          </a:stretch>
        </p:blipFill>
        <p:spPr>
          <a:xfrm>
            <a:off x="20" y="2768743"/>
            <a:ext cx="4278264" cy="4089258"/>
          </a:xfrm>
          <a:prstGeom prst="rect">
            <a:avLst/>
          </a:prstGeom>
        </p:spPr>
      </p:pic>
      <p:sp>
        <p:nvSpPr>
          <p:cNvPr id="11" name="Rectangle 10">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Espace réservé du contenu 2">
            <a:extLst>
              <a:ext uri="{FF2B5EF4-FFF2-40B4-BE49-F238E27FC236}">
                <a16:creationId xmlns:a16="http://schemas.microsoft.com/office/drawing/2014/main" id="{881A932E-F7CB-0CDD-6648-82A063CE1C9D}"/>
              </a:ext>
            </a:extLst>
          </p:cNvPr>
          <p:cNvSpPr>
            <a:spLocks noGrp="1"/>
          </p:cNvSpPr>
          <p:nvPr>
            <p:ph idx="1"/>
          </p:nvPr>
        </p:nvSpPr>
        <p:spPr>
          <a:xfrm>
            <a:off x="4437888" y="349957"/>
            <a:ext cx="7690083" cy="6084710"/>
          </a:xfrm>
        </p:spPr>
        <p:txBody>
          <a:bodyPr anchor="ctr">
            <a:noAutofit/>
          </a:bodyPr>
          <a:lstStyle/>
          <a:p>
            <a:pPr marL="0" lvl="0" indent="0">
              <a:lnSpc>
                <a:spcPct val="110000"/>
              </a:lnSpc>
              <a:spcBef>
                <a:spcPts val="0"/>
              </a:spcBef>
              <a:spcAft>
                <a:spcPts val="600"/>
              </a:spcAft>
              <a:buSzPts val="1000"/>
              <a:buNone/>
              <a:tabLst>
                <a:tab pos="457200" algn="l"/>
              </a:tabLst>
            </a:pPr>
            <a:r>
              <a:rPr lang="fr-FR" sz="1400" b="1" kern="0" dirty="0">
                <a:effectLst/>
                <a:latin typeface="Inter Fallback"/>
                <a:ea typeface="Times New Roman" panose="02020603050405020304" pitchFamily="18" charset="0"/>
                <a:cs typeface="Times New Roman" panose="02020603050405020304" pitchFamily="18" charset="0"/>
              </a:rPr>
              <a:t>Objectif :</a:t>
            </a:r>
            <a:r>
              <a:rPr lang="fr-FR" sz="1400" kern="0" dirty="0">
                <a:effectLst/>
                <a:latin typeface="Inter Fallback"/>
                <a:ea typeface="Times New Roman" panose="02020603050405020304" pitchFamily="18" charset="0"/>
                <a:cs typeface="Times New Roman" panose="02020603050405020304" pitchFamily="18" charset="0"/>
              </a:rPr>
              <a:t> Mémoriser et reproduire à l'identique un motif répétitif simple en utilisant des objets tangibles.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0000"/>
              </a:lnSpc>
              <a:spcBef>
                <a:spcPts val="0"/>
              </a:spcBef>
              <a:spcAft>
                <a:spcPts val="600"/>
              </a:spcAft>
              <a:buSzPts val="1000"/>
              <a:buNone/>
              <a:tabLst>
                <a:tab pos="457200" algn="l"/>
              </a:tabLst>
            </a:pPr>
            <a:r>
              <a:rPr lang="fr-FR" sz="1400" b="1" kern="0" dirty="0">
                <a:effectLst/>
                <a:latin typeface="Inter Fallback"/>
                <a:ea typeface="Times New Roman" panose="02020603050405020304" pitchFamily="18" charset="0"/>
                <a:cs typeface="Times New Roman" panose="02020603050405020304" pitchFamily="18" charset="0"/>
              </a:rPr>
              <a:t>Modalités :</a:t>
            </a:r>
            <a:r>
              <a:rPr lang="fr-FR" sz="1400" kern="0" dirty="0">
                <a:effectLst/>
                <a:latin typeface="Inter Fallback"/>
                <a:ea typeface="Times New Roman" panose="02020603050405020304" pitchFamily="18" charset="0"/>
                <a:cs typeface="Times New Roman" panose="02020603050405020304" pitchFamily="18" charset="0"/>
              </a:rPr>
              <a:t> Groupe de 6 élèves.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0000"/>
              </a:lnSpc>
              <a:spcBef>
                <a:spcPts val="0"/>
              </a:spcBef>
              <a:spcAft>
                <a:spcPts val="600"/>
              </a:spcAft>
              <a:buSzPts val="1000"/>
              <a:buNone/>
              <a:tabLst>
                <a:tab pos="457200" algn="l"/>
              </a:tabLst>
            </a:pPr>
            <a:r>
              <a:rPr lang="fr-FR" sz="1400" b="1" kern="0" dirty="0">
                <a:effectLst/>
                <a:latin typeface="Inter Fallback"/>
                <a:ea typeface="Times New Roman" panose="02020603050405020304" pitchFamily="18" charset="0"/>
                <a:cs typeface="Times New Roman" panose="02020603050405020304" pitchFamily="18" charset="0"/>
              </a:rPr>
              <a:t>Durée :</a:t>
            </a:r>
            <a:r>
              <a:rPr lang="fr-FR" sz="1400" kern="0" dirty="0">
                <a:effectLst/>
                <a:latin typeface="Inter Fallback"/>
                <a:ea typeface="Times New Roman" panose="02020603050405020304" pitchFamily="18" charset="0"/>
                <a:cs typeface="Times New Roman" panose="02020603050405020304" pitchFamily="18" charset="0"/>
              </a:rPr>
              <a:t> 20 minutes.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0000"/>
              </a:lnSpc>
              <a:spcBef>
                <a:spcPts val="0"/>
              </a:spcBef>
              <a:spcAft>
                <a:spcPts val="600"/>
              </a:spcAft>
              <a:buSzPts val="1000"/>
              <a:buNone/>
              <a:tabLst>
                <a:tab pos="457200" algn="l"/>
              </a:tabLst>
            </a:pPr>
            <a:r>
              <a:rPr lang="fr-FR" sz="1400" b="1" kern="0" dirty="0">
                <a:effectLst/>
                <a:latin typeface="Inter Fallback"/>
                <a:ea typeface="Times New Roman" panose="02020603050405020304" pitchFamily="18" charset="0"/>
                <a:cs typeface="Times New Roman" panose="02020603050405020304" pitchFamily="18" charset="0"/>
              </a:rPr>
              <a:t>Matériel :</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285750">
              <a:lnSpc>
                <a:spcPct val="110000"/>
              </a:lnSpc>
              <a:spcBef>
                <a:spcPts val="0"/>
              </a:spcBef>
              <a:spcAft>
                <a:spcPts val="600"/>
              </a:spcAft>
              <a:buSzPts val="1000"/>
              <a:buFont typeface="Symbol" pitchFamily="2" charset="2"/>
              <a:buChar char=""/>
              <a:tabLst>
                <a:tab pos="914400" algn="l"/>
              </a:tabLst>
            </a:pPr>
            <a:r>
              <a:rPr lang="fr-FR" sz="1400" kern="0" dirty="0">
                <a:effectLst/>
                <a:latin typeface="Inter Fallback"/>
                <a:ea typeface="Times New Roman" panose="02020603050405020304" pitchFamily="18" charset="0"/>
                <a:cs typeface="Times New Roman" panose="02020603050405020304" pitchFamily="18" charset="0"/>
              </a:rPr>
              <a:t>Un fil à linge modèle présentant le motif au coin « poupée ».</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285750">
              <a:lnSpc>
                <a:spcPct val="110000"/>
              </a:lnSpc>
              <a:spcBef>
                <a:spcPts val="0"/>
              </a:spcBef>
              <a:spcAft>
                <a:spcPts val="600"/>
              </a:spcAft>
              <a:buSzPts val="1000"/>
              <a:buFont typeface="Symbol" pitchFamily="2" charset="2"/>
              <a:buChar char=""/>
              <a:tabLst>
                <a:tab pos="914400" algn="l"/>
              </a:tabLst>
            </a:pPr>
            <a:r>
              <a:rPr lang="fr-FR" sz="1400" kern="0" dirty="0">
                <a:effectLst/>
                <a:latin typeface="Inter Fallback"/>
                <a:ea typeface="Times New Roman" panose="02020603050405020304" pitchFamily="18" charset="0"/>
                <a:cs typeface="Times New Roman" panose="02020603050405020304" pitchFamily="18" charset="0"/>
              </a:rPr>
              <a:t>6 fils vides (1 par élève) à distance (atelier ou regroupement).</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285750">
              <a:lnSpc>
                <a:spcPct val="110000"/>
              </a:lnSpc>
              <a:spcBef>
                <a:spcPts val="0"/>
              </a:spcBef>
              <a:spcAft>
                <a:spcPts val="600"/>
              </a:spcAft>
              <a:buSzPts val="1000"/>
              <a:buFont typeface="Symbol" pitchFamily="2" charset="2"/>
              <a:buChar char=""/>
              <a:tabLst>
                <a:tab pos="914400" algn="l"/>
              </a:tabLst>
            </a:pPr>
            <a:r>
              <a:rPr lang="fr-FR" sz="1400" kern="0" dirty="0">
                <a:effectLst/>
                <a:latin typeface="Inter Fallback"/>
                <a:ea typeface="Times New Roman" panose="02020603050405020304" pitchFamily="18" charset="0"/>
                <a:cs typeface="Times New Roman" panose="02020603050405020304" pitchFamily="18" charset="0"/>
              </a:rPr>
              <a:t>Des chaussettes de deux couleurs différentes (jaune et rouge dans notre exemple) jointes en annexe.</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10000"/>
              </a:lnSpc>
              <a:spcBef>
                <a:spcPts val="0"/>
              </a:spcBef>
              <a:spcAft>
                <a:spcPts val="600"/>
              </a:spcAft>
              <a:buNone/>
            </a:pPr>
            <a:r>
              <a:rPr lang="fr-FR" sz="1400" b="1" kern="0" dirty="0">
                <a:effectLst/>
                <a:latin typeface="Inter Fallback"/>
                <a:ea typeface="Times New Roman" panose="02020603050405020304" pitchFamily="18" charset="0"/>
                <a:cs typeface="Times New Roman" panose="02020603050405020304" pitchFamily="18" charset="0"/>
              </a:rPr>
              <a:t>Temps 1 - Définition des objectifs et mise en réussite</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0000"/>
              </a:lnSpc>
              <a:spcBef>
                <a:spcPts val="0"/>
              </a:spcBef>
              <a:spcAft>
                <a:spcPts val="600"/>
              </a:spcAft>
              <a:buSzPts val="1000"/>
              <a:buNone/>
              <a:tabLst>
                <a:tab pos="457200" algn="l"/>
              </a:tabLst>
            </a:pPr>
            <a:r>
              <a:rPr lang="fr-FR" sz="1400" b="1" kern="0" dirty="0">
                <a:effectLst/>
                <a:latin typeface="Inter Fallback"/>
                <a:ea typeface="Times New Roman" panose="02020603050405020304" pitchFamily="18" charset="0"/>
                <a:cs typeface="Times New Roman" panose="02020603050405020304" pitchFamily="18" charset="0"/>
              </a:rPr>
              <a:t>Introduction de l'activité :</a:t>
            </a:r>
            <a:r>
              <a:rPr lang="fr-FR" sz="1400" kern="0" dirty="0">
                <a:effectLst/>
                <a:latin typeface="Inter Fallback"/>
                <a:ea typeface="Times New Roman" panose="02020603050405020304" pitchFamily="18" charset="0"/>
                <a:cs typeface="Times New Roman" panose="02020603050405020304" pitchFamily="18" charset="0"/>
              </a:rPr>
              <a:t> Le professeur expose le problème du jour et montre comment procéder.</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0000"/>
              </a:lnSpc>
              <a:spcBef>
                <a:spcPts val="0"/>
              </a:spcBef>
              <a:spcAft>
                <a:spcPts val="600"/>
              </a:spcAft>
              <a:buSzPts val="1000"/>
              <a:buNone/>
              <a:tabLst>
                <a:tab pos="457200" algn="l"/>
              </a:tabLst>
            </a:pPr>
            <a:r>
              <a:rPr lang="fr-FR" sz="1400" b="1" kern="0" dirty="0">
                <a:effectLst/>
                <a:latin typeface="Inter Fallback"/>
                <a:ea typeface="Times New Roman" panose="02020603050405020304" pitchFamily="18" charset="0"/>
                <a:cs typeface="Times New Roman" panose="02020603050405020304" pitchFamily="18" charset="0"/>
              </a:rPr>
              <a:t>Enseignement de la procédure :</a:t>
            </a:r>
            <a:r>
              <a:rPr lang="fr-FR" sz="1400" kern="0" dirty="0">
                <a:effectLst/>
                <a:latin typeface="Inter Fallback"/>
                <a:ea typeface="Times New Roman" panose="02020603050405020304" pitchFamily="18" charset="0"/>
                <a:cs typeface="Times New Roman" panose="02020603050405020304" pitchFamily="18" charset="0"/>
              </a:rPr>
              <a:t> Le professeur se déplace avec les élèves au coin « poupées » et énonce aux élèves la procédure à suivre.</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10000"/>
              </a:lnSpc>
              <a:spcBef>
                <a:spcPts val="0"/>
              </a:spcBef>
              <a:spcAft>
                <a:spcPts val="600"/>
              </a:spcAft>
              <a:buNone/>
            </a:pPr>
            <a:r>
              <a:rPr lang="fr-FR" sz="1400" b="1" kern="0" dirty="0">
                <a:effectLst/>
                <a:latin typeface="Inter Fallback"/>
                <a:ea typeface="Times New Roman" panose="02020603050405020304" pitchFamily="18" charset="0"/>
                <a:cs typeface="Times New Roman" panose="02020603050405020304" pitchFamily="18" charset="0"/>
              </a:rPr>
              <a:t>Temps 2 - Mise en activité différenciée des élèves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0000"/>
              </a:lnSpc>
              <a:spcBef>
                <a:spcPts val="0"/>
              </a:spcBef>
              <a:spcAft>
                <a:spcPts val="600"/>
              </a:spcAft>
              <a:buSzPts val="1000"/>
              <a:buNone/>
              <a:tabLst>
                <a:tab pos="457200" algn="l"/>
              </a:tabLst>
            </a:pPr>
            <a:r>
              <a:rPr lang="fr-FR" sz="1400" b="1" kern="0" dirty="0">
                <a:effectLst/>
                <a:latin typeface="Inter Fallback"/>
                <a:ea typeface="Times New Roman" panose="02020603050405020304" pitchFamily="18" charset="0"/>
                <a:cs typeface="Times New Roman" panose="02020603050405020304" pitchFamily="18" charset="0"/>
              </a:rPr>
              <a:t>Modalités :</a:t>
            </a:r>
            <a:r>
              <a:rPr lang="fr-FR" sz="1400" kern="0" dirty="0">
                <a:effectLst/>
                <a:latin typeface="Inter Fallback"/>
                <a:ea typeface="Times New Roman" panose="02020603050405020304" pitchFamily="18" charset="0"/>
                <a:cs typeface="Times New Roman" panose="02020603050405020304" pitchFamily="18" charset="0"/>
              </a:rPr>
              <a:t> Groupe de 6 élèves.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0000"/>
              </a:lnSpc>
              <a:spcBef>
                <a:spcPts val="0"/>
              </a:spcBef>
              <a:spcAft>
                <a:spcPts val="600"/>
              </a:spcAft>
              <a:buSzPts val="1000"/>
              <a:buNone/>
              <a:tabLst>
                <a:tab pos="457200" algn="l"/>
              </a:tabLst>
            </a:pPr>
            <a:r>
              <a:rPr lang="fr-FR" sz="1400" b="1" kern="0" dirty="0">
                <a:effectLst/>
                <a:latin typeface="Inter Fallback"/>
                <a:ea typeface="Times New Roman" panose="02020603050405020304" pitchFamily="18" charset="0"/>
                <a:cs typeface="Times New Roman" panose="02020603050405020304" pitchFamily="18" charset="0"/>
              </a:rPr>
              <a:t>Matériel :</a:t>
            </a:r>
            <a:r>
              <a:rPr lang="fr-FR" sz="1400" kern="0" dirty="0">
                <a:effectLst/>
                <a:latin typeface="Inter Fallback"/>
                <a:ea typeface="Times New Roman" panose="02020603050405020304" pitchFamily="18" charset="0"/>
                <a:cs typeface="Times New Roman" panose="02020603050405020304" pitchFamily="18" charset="0"/>
              </a:rPr>
              <a:t> Des poupées, une assiette devant chaque poupée, une barquette pour aller chercher les pommes à distance, une réserve de pommes éloignée.</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0000"/>
              </a:lnSpc>
              <a:spcBef>
                <a:spcPts val="0"/>
              </a:spcBef>
              <a:spcAft>
                <a:spcPts val="600"/>
              </a:spcAft>
              <a:buSzPts val="1000"/>
              <a:buNone/>
              <a:tabLst>
                <a:tab pos="457200" algn="l"/>
              </a:tabLst>
            </a:pPr>
            <a:r>
              <a:rPr lang="fr-FR" sz="1400" b="1" kern="0" dirty="0">
                <a:effectLst/>
                <a:latin typeface="Inter Fallback"/>
                <a:ea typeface="Times New Roman" panose="02020603050405020304" pitchFamily="18" charset="0"/>
                <a:cs typeface="Times New Roman" panose="02020603050405020304" pitchFamily="18" charset="0"/>
              </a:rPr>
              <a:t>Déroulement :</a:t>
            </a:r>
            <a:r>
              <a:rPr lang="fr-FR" sz="1400" kern="0" dirty="0">
                <a:effectLst/>
                <a:latin typeface="Inter Fallback"/>
                <a:ea typeface="Times New Roman" panose="02020603050405020304" pitchFamily="18" charset="0"/>
                <a:cs typeface="Times New Roman" panose="02020603050405020304" pitchFamily="18" charset="0"/>
              </a:rPr>
              <a:t> Les élèves reproduisent le motif en utilisant les chaussettes et les fils à linge.</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10000"/>
              </a:lnSpc>
              <a:spcBef>
                <a:spcPts val="0"/>
              </a:spcBef>
              <a:spcAft>
                <a:spcPts val="600"/>
              </a:spcAft>
              <a:buNone/>
            </a:pPr>
            <a:r>
              <a:rPr lang="fr-FR" sz="1400" b="1" kern="0" dirty="0">
                <a:effectLst/>
                <a:latin typeface="Inter Fallback"/>
                <a:ea typeface="Times New Roman" panose="02020603050405020304" pitchFamily="18" charset="0"/>
                <a:cs typeface="Times New Roman" panose="02020603050405020304" pitchFamily="18" charset="0"/>
              </a:rPr>
              <a:t>Différenciation</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10000"/>
              </a:lnSpc>
              <a:spcBef>
                <a:spcPts val="0"/>
              </a:spcBef>
              <a:spcAft>
                <a:spcPts val="600"/>
              </a:spcAft>
            </a:pPr>
            <a:r>
              <a:rPr lang="fr-FR" sz="1400" kern="0" dirty="0">
                <a:effectLst/>
                <a:latin typeface="Inter Fallback"/>
                <a:ea typeface="Times New Roman" panose="02020603050405020304" pitchFamily="18" charset="0"/>
                <a:cs typeface="Times New Roman" panose="02020603050405020304" pitchFamily="18" charset="0"/>
              </a:rPr>
              <a:t>Le professeur poursuit son accompagnement auprès des élèves qui en auraient toujours besoin, à partir du même motif, afin de les amener progressivement à comprendre la règle de base du motif visuel : alternance de deux couleurs. Il les encourage également à se déplacer pour observer autant que de besoin le modèle à distance. Pour les élèves en réussite : toujours à partir du même motif, le professeur propose à l'élève de reproduire le modèle de la mascotte en un seul déplacement.</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793575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E62CCE1D-398B-F8BC-7B25-65987A92E36E}"/>
              </a:ext>
            </a:extLst>
          </p:cNvPr>
          <p:cNvSpPr>
            <a:spLocks noGrp="1"/>
          </p:cNvSpPr>
          <p:nvPr>
            <p:ph type="title"/>
          </p:nvPr>
        </p:nvSpPr>
        <p:spPr>
          <a:xfrm>
            <a:off x="389916" y="444464"/>
            <a:ext cx="3420305" cy="1906317"/>
          </a:xfrm>
        </p:spPr>
        <p:txBody>
          <a:bodyPr>
            <a:normAutofit/>
          </a:bodyPr>
          <a:lstStyle/>
          <a:p>
            <a:pPr algn="ctr"/>
            <a:r>
              <a:rPr lang="fr-FR" sz="2800" b="1" kern="0">
                <a:effectLst/>
                <a:latin typeface="Inter Fallback"/>
                <a:ea typeface="Times New Roman" panose="02020603050405020304" pitchFamily="18" charset="0"/>
                <a:cs typeface="Times New Roman" panose="02020603050405020304" pitchFamily="18" charset="0"/>
              </a:rPr>
              <a:t>Présentation de la séance 3</a:t>
            </a:r>
            <a:br>
              <a:rPr lang="fr-FR" sz="2800" kern="100">
                <a:effectLst/>
                <a:latin typeface="Aptos" panose="020B0004020202020204" pitchFamily="34" charset="0"/>
                <a:ea typeface="Aptos" panose="020B0004020202020204" pitchFamily="34" charset="0"/>
                <a:cs typeface="Times New Roman" panose="02020603050405020304" pitchFamily="18" charset="0"/>
              </a:rPr>
            </a:br>
            <a:endParaRPr lang="fr-FR" sz="2800"/>
          </a:p>
        </p:txBody>
      </p:sp>
      <p:pic>
        <p:nvPicPr>
          <p:cNvPr id="5" name="Picture 4" descr="Pile de fils colorée transformée en ampoule à fil jaune">
            <a:extLst>
              <a:ext uri="{FF2B5EF4-FFF2-40B4-BE49-F238E27FC236}">
                <a16:creationId xmlns:a16="http://schemas.microsoft.com/office/drawing/2014/main" id="{EB0836A5-EB3E-D068-680D-AB6D20AC84CC}"/>
              </a:ext>
            </a:extLst>
          </p:cNvPr>
          <p:cNvPicPr>
            <a:picLocks noChangeAspect="1"/>
          </p:cNvPicPr>
          <p:nvPr/>
        </p:nvPicPr>
        <p:blipFill>
          <a:blip r:embed="rId3"/>
          <a:srcRect r="30167" b="3"/>
          <a:stretch>
            <a:fillRect/>
          </a:stretch>
        </p:blipFill>
        <p:spPr>
          <a:xfrm>
            <a:off x="20" y="2768743"/>
            <a:ext cx="4278264" cy="4089258"/>
          </a:xfrm>
          <a:prstGeom prst="rect">
            <a:avLst/>
          </a:prstGeom>
        </p:spPr>
      </p:pic>
      <p:sp>
        <p:nvSpPr>
          <p:cNvPr id="11" name="Rectangle 10">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Espace réservé du contenu 2">
            <a:extLst>
              <a:ext uri="{FF2B5EF4-FFF2-40B4-BE49-F238E27FC236}">
                <a16:creationId xmlns:a16="http://schemas.microsoft.com/office/drawing/2014/main" id="{7074BD58-FDBC-1854-E3A2-9C3257A297B5}"/>
              </a:ext>
            </a:extLst>
          </p:cNvPr>
          <p:cNvSpPr>
            <a:spLocks noGrp="1"/>
          </p:cNvSpPr>
          <p:nvPr>
            <p:ph idx="1"/>
          </p:nvPr>
        </p:nvSpPr>
        <p:spPr>
          <a:xfrm>
            <a:off x="4446951" y="600117"/>
            <a:ext cx="7640390" cy="6107289"/>
          </a:xfrm>
        </p:spPr>
        <p:txBody>
          <a:bodyPr anchor="ctr">
            <a:noAutofit/>
          </a:bodyPr>
          <a:lstStyle/>
          <a:p>
            <a:pPr marL="0" lvl="0" indent="0">
              <a:lnSpc>
                <a:spcPct val="100000"/>
              </a:lnSpc>
              <a:spcBef>
                <a:spcPts val="0"/>
              </a:spcBef>
              <a:spcAft>
                <a:spcPts val="600"/>
              </a:spcAft>
              <a:buSzPts val="1000"/>
              <a:buNone/>
              <a:tabLst>
                <a:tab pos="457200" algn="l"/>
              </a:tabLst>
            </a:pPr>
            <a:r>
              <a:rPr lang="fr-FR" sz="1200" b="1" kern="0" dirty="0">
                <a:effectLst/>
                <a:latin typeface="Inter Fallback"/>
                <a:ea typeface="Times New Roman" panose="02020603050405020304" pitchFamily="18" charset="0"/>
                <a:cs typeface="Times New Roman" panose="02020603050405020304" pitchFamily="18" charset="0"/>
              </a:rPr>
              <a:t>Modalités :</a:t>
            </a:r>
            <a:r>
              <a:rPr lang="fr-FR" sz="1200" kern="0" dirty="0">
                <a:effectLst/>
                <a:latin typeface="Inter Fallback"/>
                <a:ea typeface="Times New Roman" panose="02020603050405020304" pitchFamily="18" charset="0"/>
                <a:cs typeface="Times New Roman" panose="02020603050405020304" pitchFamily="18" charset="0"/>
              </a:rPr>
              <a:t> Groupe de 6 élèves.</a:t>
            </a:r>
            <a:r>
              <a:rPr lang="fr-FR" sz="1200" kern="100" dirty="0">
                <a:latin typeface="Aptos" panose="020B0004020202020204" pitchFamily="34" charset="0"/>
                <a:ea typeface="Times New Roman" panose="02020603050405020304" pitchFamily="18" charset="0"/>
                <a:cs typeface="Times New Roman" panose="02020603050405020304" pitchFamily="18" charset="0"/>
              </a:rPr>
              <a:t> </a:t>
            </a:r>
            <a:r>
              <a:rPr lang="fr-FR" sz="1200" b="1" kern="0" dirty="0">
                <a:effectLst/>
                <a:latin typeface="Inter Fallback"/>
                <a:ea typeface="Times New Roman" panose="02020603050405020304" pitchFamily="18" charset="0"/>
                <a:cs typeface="Times New Roman" panose="02020603050405020304" pitchFamily="18" charset="0"/>
              </a:rPr>
              <a:t>Durée :</a:t>
            </a:r>
            <a:r>
              <a:rPr lang="fr-FR" sz="1200" kern="0" dirty="0">
                <a:effectLst/>
                <a:latin typeface="Inter Fallback"/>
                <a:ea typeface="Times New Roman" panose="02020603050405020304" pitchFamily="18" charset="0"/>
                <a:cs typeface="Times New Roman" panose="02020603050405020304" pitchFamily="18" charset="0"/>
              </a:rPr>
              <a:t> 20 minutes.</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0000"/>
              </a:lnSpc>
              <a:spcBef>
                <a:spcPts val="0"/>
              </a:spcBef>
              <a:spcAft>
                <a:spcPts val="600"/>
              </a:spcAft>
              <a:buSzPts val="1000"/>
              <a:buNone/>
              <a:tabLst>
                <a:tab pos="457200" algn="l"/>
              </a:tabLst>
            </a:pPr>
            <a:r>
              <a:rPr lang="fr-FR" sz="1200" b="1" kern="0" dirty="0">
                <a:effectLst/>
                <a:latin typeface="Inter Fallback"/>
                <a:ea typeface="Times New Roman" panose="02020603050405020304" pitchFamily="18" charset="0"/>
                <a:cs typeface="Times New Roman" panose="02020603050405020304" pitchFamily="18" charset="0"/>
              </a:rPr>
              <a:t>Matériel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lnSpc>
                <a:spcPct val="100000"/>
              </a:lnSpc>
              <a:spcBef>
                <a:spcPts val="0"/>
              </a:spcBef>
              <a:spcAft>
                <a:spcPts val="600"/>
              </a:spcAft>
              <a:buSzPts val="1000"/>
              <a:buNone/>
              <a:tabLst>
                <a:tab pos="914400" algn="l"/>
              </a:tabLst>
            </a:pPr>
            <a:r>
              <a:rPr lang="fr-FR" sz="1200" kern="0" dirty="0">
                <a:effectLst/>
                <a:latin typeface="Inter Fallback"/>
                <a:ea typeface="Times New Roman" panose="02020603050405020304" pitchFamily="18" charset="0"/>
                <a:cs typeface="Times New Roman" panose="02020603050405020304" pitchFamily="18" charset="0"/>
              </a:rPr>
              <a:t>Un fil à linge modèle présentant deux nouvelles couleurs.</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lnSpc>
                <a:spcPct val="100000"/>
              </a:lnSpc>
              <a:spcBef>
                <a:spcPts val="0"/>
              </a:spcBef>
              <a:spcAft>
                <a:spcPts val="600"/>
              </a:spcAft>
              <a:buSzPts val="1000"/>
              <a:buNone/>
              <a:tabLst>
                <a:tab pos="914400" algn="l"/>
              </a:tabLst>
            </a:pPr>
            <a:r>
              <a:rPr lang="fr-FR" sz="1200" kern="0" dirty="0">
                <a:effectLst/>
                <a:latin typeface="Inter Fallback"/>
                <a:ea typeface="Times New Roman" panose="02020603050405020304" pitchFamily="18" charset="0"/>
                <a:cs typeface="Times New Roman" panose="02020603050405020304" pitchFamily="18" charset="0"/>
              </a:rPr>
              <a:t>6 fils vides (1 par élève) à distance (atelier ou regroupement).</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lnSpc>
                <a:spcPct val="100000"/>
              </a:lnSpc>
              <a:spcBef>
                <a:spcPts val="0"/>
              </a:spcBef>
              <a:spcAft>
                <a:spcPts val="600"/>
              </a:spcAft>
              <a:buSzPts val="1000"/>
              <a:buNone/>
              <a:tabLst>
                <a:tab pos="914400" algn="l"/>
              </a:tabLst>
            </a:pPr>
            <a:r>
              <a:rPr lang="fr-FR" sz="1200" kern="0" dirty="0">
                <a:effectLst/>
                <a:latin typeface="Inter Fallback"/>
                <a:ea typeface="Times New Roman" panose="02020603050405020304" pitchFamily="18" charset="0"/>
                <a:cs typeface="Times New Roman" panose="02020603050405020304" pitchFamily="18" charset="0"/>
              </a:rPr>
              <a:t>Des chaussettes de deux couleurs différentes (bleues et vertes dans notre exemple) : objets réels ou images découpées.</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lnSpc>
                <a:spcPct val="100000"/>
              </a:lnSpc>
              <a:spcBef>
                <a:spcPts val="0"/>
              </a:spcBef>
              <a:spcAft>
                <a:spcPts val="600"/>
              </a:spcAft>
              <a:buSzPts val="1000"/>
              <a:buNone/>
              <a:tabLst>
                <a:tab pos="914400" algn="l"/>
              </a:tabLst>
            </a:pPr>
            <a:r>
              <a:rPr lang="fr-FR" sz="1200" kern="0" dirty="0">
                <a:effectLst/>
                <a:latin typeface="Inter Fallback"/>
                <a:ea typeface="Times New Roman" panose="02020603050405020304" pitchFamily="18" charset="0"/>
                <a:cs typeface="Times New Roman" panose="02020603050405020304" pitchFamily="18" charset="0"/>
              </a:rPr>
              <a:t>Des fils à linge modèles préparés en avance présentant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6000" lvl="2" indent="-228600">
              <a:lnSpc>
                <a:spcPct val="100000"/>
              </a:lnSpc>
              <a:spcBef>
                <a:spcPts val="0"/>
              </a:spcBef>
              <a:spcAft>
                <a:spcPts val="600"/>
              </a:spcAft>
              <a:buSzPts val="1000"/>
              <a:buFont typeface="Symbol" pitchFamily="2" charset="2"/>
              <a:buChar char=""/>
              <a:tabLst>
                <a:tab pos="1371600" algn="l"/>
              </a:tabLst>
            </a:pPr>
            <a:r>
              <a:rPr lang="fr-FR" sz="1200" kern="0" dirty="0">
                <a:effectLst/>
                <a:latin typeface="Inter Fallback"/>
                <a:ea typeface="Times New Roman" panose="02020603050405020304" pitchFamily="18" charset="0"/>
                <a:cs typeface="Times New Roman" panose="02020603050405020304" pitchFamily="18" charset="0"/>
              </a:rPr>
              <a:t>Deux nouvelles couleurs.</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6000" lvl="2" indent="-228600">
              <a:lnSpc>
                <a:spcPct val="100000"/>
              </a:lnSpc>
              <a:spcBef>
                <a:spcPts val="0"/>
              </a:spcBef>
              <a:spcAft>
                <a:spcPts val="600"/>
              </a:spcAft>
              <a:buSzPts val="1000"/>
              <a:buFont typeface="Symbol" pitchFamily="2" charset="2"/>
              <a:buChar char=""/>
              <a:tabLst>
                <a:tab pos="1371600" algn="l"/>
              </a:tabLst>
            </a:pPr>
            <a:r>
              <a:rPr lang="fr-FR" sz="1200" kern="0" dirty="0">
                <a:effectLst/>
                <a:latin typeface="Inter Fallback"/>
                <a:ea typeface="Times New Roman" panose="02020603050405020304" pitchFamily="18" charset="0"/>
                <a:cs typeface="Times New Roman" panose="02020603050405020304" pitchFamily="18" charset="0"/>
              </a:rPr>
              <a:t>Garder les mêmes couleurs mais, inversion des couleurs (rouge - jaune).</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6000" lvl="2" indent="-228600">
              <a:lnSpc>
                <a:spcPct val="100000"/>
              </a:lnSpc>
              <a:spcBef>
                <a:spcPts val="0"/>
              </a:spcBef>
              <a:spcAft>
                <a:spcPts val="600"/>
              </a:spcAft>
              <a:buSzPts val="1000"/>
              <a:buFont typeface="Symbol" pitchFamily="2" charset="2"/>
              <a:buChar char=""/>
              <a:tabLst>
                <a:tab pos="1371600" algn="l"/>
              </a:tabLst>
            </a:pPr>
            <a:r>
              <a:rPr lang="fr-FR" sz="1200" kern="0" dirty="0">
                <a:effectLst/>
                <a:latin typeface="Inter Fallback"/>
                <a:ea typeface="Times New Roman" panose="02020603050405020304" pitchFamily="18" charset="0"/>
                <a:cs typeface="Times New Roman" panose="02020603050405020304" pitchFamily="18" charset="0"/>
              </a:rPr>
              <a:t>Proposer de nouvelles structures : A BB A BB A BB voire A BBB A BBB A BBB A BBB.</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lnSpc>
                <a:spcPct val="100000"/>
              </a:lnSpc>
              <a:spcBef>
                <a:spcPts val="0"/>
              </a:spcBef>
              <a:spcAft>
                <a:spcPts val="600"/>
              </a:spcAft>
              <a:buNone/>
            </a:pPr>
            <a:r>
              <a:rPr lang="fr-FR" sz="1200" b="1" kern="0" dirty="0">
                <a:effectLst/>
                <a:latin typeface="Inter Fallback"/>
                <a:ea typeface="Times New Roman" panose="02020603050405020304" pitchFamily="18" charset="0"/>
                <a:cs typeface="Times New Roman" panose="02020603050405020304" pitchFamily="18" charset="0"/>
              </a:rPr>
              <a:t>Temps 1 - Introduction de l'activité/Rappels et retours sur la séance 2</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lnSpc>
                <a:spcPct val="100000"/>
              </a:lnSpc>
              <a:spcBef>
                <a:spcPts val="0"/>
              </a:spcBef>
              <a:spcAft>
                <a:spcPts val="600"/>
              </a:spcAft>
              <a:buNone/>
            </a:pPr>
            <a:r>
              <a:rPr lang="fr-FR" sz="1200" kern="0" dirty="0">
                <a:effectLst/>
                <a:latin typeface="Inter Fallback"/>
                <a:ea typeface="Times New Roman" panose="02020603050405020304" pitchFamily="18" charset="0"/>
                <a:cs typeface="Times New Roman" panose="02020603050405020304" pitchFamily="18" charset="0"/>
              </a:rPr>
              <a:t>Le professeur rappelle rapidement le problème et la séance précédente tout en sollicitant la verbalisation des élèves sur les actions indispensables à la résolution de ce dernier.</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lnSpc>
                <a:spcPct val="100000"/>
              </a:lnSpc>
              <a:spcBef>
                <a:spcPts val="0"/>
              </a:spcBef>
              <a:spcAft>
                <a:spcPts val="600"/>
              </a:spcAft>
              <a:buNone/>
            </a:pPr>
            <a:r>
              <a:rPr lang="fr-FR" sz="1200" b="1" kern="0" dirty="0">
                <a:effectLst/>
                <a:latin typeface="Inter Fallback"/>
                <a:ea typeface="Times New Roman" panose="02020603050405020304" pitchFamily="18" charset="0"/>
                <a:cs typeface="Times New Roman" panose="02020603050405020304" pitchFamily="18" charset="0"/>
              </a:rPr>
              <a:t>Temps 2 - Mise en activité différenciée des élèves</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lnSpc>
                <a:spcPct val="100000"/>
              </a:lnSpc>
              <a:spcBef>
                <a:spcPts val="0"/>
              </a:spcBef>
              <a:spcAft>
                <a:spcPts val="600"/>
              </a:spcAft>
              <a:buNone/>
            </a:pPr>
            <a:r>
              <a:rPr lang="fr-FR" sz="1200" kern="0" dirty="0">
                <a:effectLst/>
                <a:latin typeface="Inter Fallback"/>
                <a:ea typeface="Times New Roman" panose="02020603050405020304" pitchFamily="18" charset="0"/>
                <a:cs typeface="Times New Roman" panose="02020603050405020304" pitchFamily="18" charset="0"/>
              </a:rPr>
              <a:t>Le professeur propose le motif suivant (A B A B A B) au coin « poupées » et précise que cette fois-ci il va falloir réussir en un seul voyage. Au fil de la séance, il questionne les élèves sur leurs procédures pour parvenir à reproduire le motif, les encourage à verbaliser.</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lnSpc>
                <a:spcPct val="100000"/>
              </a:lnSpc>
              <a:spcBef>
                <a:spcPts val="0"/>
              </a:spcBef>
              <a:spcAft>
                <a:spcPts val="600"/>
              </a:spcAft>
              <a:buNone/>
            </a:pPr>
            <a:r>
              <a:rPr lang="fr-FR" sz="1200" b="1" kern="0" dirty="0">
                <a:effectLst/>
                <a:latin typeface="Inter Fallback"/>
                <a:ea typeface="Times New Roman" panose="02020603050405020304" pitchFamily="18" charset="0"/>
                <a:cs typeface="Times New Roman" panose="02020603050405020304" pitchFamily="18" charset="0"/>
              </a:rPr>
              <a:t>Différenciation</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lnSpc>
                <a:spcPct val="100000"/>
              </a:lnSpc>
              <a:spcBef>
                <a:spcPts val="0"/>
              </a:spcBef>
              <a:spcAft>
                <a:spcPts val="600"/>
              </a:spcAft>
              <a:buNone/>
            </a:pPr>
            <a:r>
              <a:rPr lang="fr-FR" sz="1200" kern="0" dirty="0">
                <a:effectLst/>
                <a:latin typeface="Inter Fallback"/>
                <a:ea typeface="Times New Roman" panose="02020603050405020304" pitchFamily="18" charset="0"/>
                <a:cs typeface="Times New Roman" panose="02020603050405020304" pitchFamily="18" charset="0"/>
              </a:rPr>
              <a:t>Le professeur autorise plusieurs déplacements et accompagne les élèves dans la réalisation de l'exercice. Il peut complexifier les exercices pour les élèves ayant réussi en un seul voyage.</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lnSpc>
                <a:spcPct val="100000"/>
              </a:lnSpc>
              <a:spcBef>
                <a:spcPts val="0"/>
              </a:spcBef>
              <a:spcAft>
                <a:spcPts val="600"/>
              </a:spcAft>
              <a:buNone/>
            </a:pPr>
            <a:r>
              <a:rPr lang="fr-FR" sz="1200" b="1" kern="0" dirty="0">
                <a:effectLst/>
                <a:latin typeface="Inter Fallback"/>
                <a:ea typeface="Times New Roman" panose="02020603050405020304" pitchFamily="18" charset="0"/>
                <a:cs typeface="Times New Roman" panose="02020603050405020304" pitchFamily="18" charset="0"/>
              </a:rPr>
              <a:t>Temps 3 - Institutionnalisation</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lnSpc>
                <a:spcPct val="100000"/>
              </a:lnSpc>
              <a:spcBef>
                <a:spcPts val="0"/>
              </a:spcBef>
              <a:spcAft>
                <a:spcPts val="600"/>
              </a:spcAft>
              <a:buNone/>
            </a:pPr>
            <a:r>
              <a:rPr lang="fr-FR" sz="1200" kern="0" dirty="0">
                <a:effectLst/>
                <a:latin typeface="Inter Fallback"/>
                <a:ea typeface="Times New Roman" panose="02020603050405020304" pitchFamily="18" charset="0"/>
                <a:cs typeface="Times New Roman" panose="02020603050405020304" pitchFamily="18" charset="0"/>
              </a:rPr>
              <a:t>Le professeur revient sur les exercices précédents, il incite les élèves à expliciter leurs procédures et synthétise ce qu'il faut retenir pour réussir. « Pour étendre ses chaussettes comme la mascotte, il faut repérer l'alternance des couleurs. Comprendre qu'elle se répète toujours dans le même ordre.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lnSpc>
                <a:spcPct val="100000"/>
              </a:lnSpc>
              <a:spcBef>
                <a:spcPts val="0"/>
              </a:spcBef>
              <a:spcAft>
                <a:spcPts val="600"/>
              </a:spcAft>
              <a:buNone/>
            </a:pPr>
            <a:r>
              <a:rPr lang="fr-FR" sz="1200" b="1" kern="0" dirty="0">
                <a:effectLst/>
                <a:latin typeface="Inter Fallback"/>
                <a:ea typeface="Times New Roman" panose="02020603050405020304" pitchFamily="18" charset="0"/>
                <a:cs typeface="Times New Roman" panose="02020603050405020304" pitchFamily="18" charset="0"/>
              </a:rPr>
              <a:t>Temps 4 - Automatisation/Réinvestissement</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0"/>
              </a:spcBef>
              <a:spcAft>
                <a:spcPts val="600"/>
              </a:spcAft>
              <a:buNone/>
            </a:pPr>
            <a:r>
              <a:rPr lang="fr-FR" sz="1200" kern="0" dirty="0">
                <a:effectLst/>
                <a:latin typeface="Inter Fallback"/>
                <a:ea typeface="Times New Roman" panose="02020603050405020304" pitchFamily="18" charset="0"/>
                <a:cs typeface="Times New Roman" panose="02020603050405020304" pitchFamily="18" charset="0"/>
              </a:rPr>
              <a:t>Des activités de réinvestissement et de consolidation sont à proposer tout au long de l'année afin de favoriser une réactivation régulière des connaissances. Le passage à l'abstraction est accompagné par une manipulation en passant par du matériel tangible (objets) vers du matériel moins figuratif (jetons, cubes).</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fr-FR" sz="1200" dirty="0"/>
          </a:p>
        </p:txBody>
      </p:sp>
      <p:sp>
        <p:nvSpPr>
          <p:cNvPr id="13"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1800427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71263FA-4815-5A8F-4109-646E167E17EB}"/>
              </a:ext>
            </a:extLst>
          </p:cNvPr>
          <p:cNvSpPr>
            <a:spLocks noGrp="1"/>
          </p:cNvSpPr>
          <p:nvPr>
            <p:ph type="title"/>
          </p:nvPr>
        </p:nvSpPr>
        <p:spPr>
          <a:xfrm>
            <a:off x="841248" y="548640"/>
            <a:ext cx="3600860" cy="5431536"/>
          </a:xfrm>
        </p:spPr>
        <p:txBody>
          <a:bodyPr>
            <a:normAutofit/>
          </a:bodyPr>
          <a:lstStyle/>
          <a:p>
            <a:br>
              <a:rPr lang="fr-FR" sz="4200" b="1" kern="0">
                <a:effectLst/>
                <a:latin typeface="Inter Fallback"/>
                <a:ea typeface="Times New Roman" panose="02020603050405020304" pitchFamily="18" charset="0"/>
                <a:cs typeface="Times New Roman" panose="02020603050405020304" pitchFamily="18" charset="0"/>
              </a:rPr>
            </a:br>
            <a:r>
              <a:rPr lang="fr-FR" sz="4200" b="1" kern="0">
                <a:effectLst/>
                <a:latin typeface="Inter Fallback"/>
                <a:ea typeface="Times New Roman" panose="02020603050405020304" pitchFamily="18" charset="0"/>
                <a:cs typeface="Times New Roman" panose="02020603050405020304" pitchFamily="18" charset="0"/>
              </a:rPr>
              <a:t>Pour aller plus loin – </a:t>
            </a:r>
            <a:br>
              <a:rPr lang="fr-FR" sz="4200" b="1" kern="0">
                <a:effectLst/>
                <a:latin typeface="Inter Fallback"/>
                <a:ea typeface="Times New Roman" panose="02020603050405020304" pitchFamily="18" charset="0"/>
                <a:cs typeface="Times New Roman" panose="02020603050405020304" pitchFamily="18" charset="0"/>
              </a:rPr>
            </a:br>
            <a:r>
              <a:rPr lang="fr-FR" sz="4200" b="1" kern="0">
                <a:effectLst/>
                <a:latin typeface="Inter Fallback"/>
                <a:ea typeface="Times New Roman" panose="02020603050405020304" pitchFamily="18" charset="0"/>
                <a:cs typeface="Times New Roman" panose="02020603050405020304" pitchFamily="18" charset="0"/>
              </a:rPr>
              <a:t>Prolongement avec un « défi motifs »</a:t>
            </a:r>
            <a:br>
              <a:rPr lang="fr-FR" sz="4200" kern="100">
                <a:effectLst/>
                <a:latin typeface="Aptos" panose="020B0004020202020204" pitchFamily="34" charset="0"/>
                <a:ea typeface="Aptos" panose="020B0004020202020204" pitchFamily="34" charset="0"/>
                <a:cs typeface="Times New Roman" panose="02020603050405020304" pitchFamily="18" charset="0"/>
              </a:rPr>
            </a:br>
            <a:endParaRPr lang="fr-FR" sz="42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D911867-409E-4BF7-708A-DD8BB33E9A57}"/>
              </a:ext>
            </a:extLst>
          </p:cNvPr>
          <p:cNvSpPr>
            <a:spLocks noGrp="1"/>
          </p:cNvSpPr>
          <p:nvPr>
            <p:ph idx="1"/>
          </p:nvPr>
        </p:nvSpPr>
        <p:spPr>
          <a:xfrm>
            <a:off x="5126418" y="552091"/>
            <a:ext cx="6791262" cy="5431536"/>
          </a:xfrm>
        </p:spPr>
        <p:txBody>
          <a:bodyPr anchor="ctr">
            <a:noAutofit/>
          </a:bodyPr>
          <a:lstStyle/>
          <a:p>
            <a:pPr marL="0">
              <a:lnSpc>
                <a:spcPct val="100000"/>
              </a:lnSpc>
              <a:spcBef>
                <a:spcPts val="0"/>
              </a:spcBef>
              <a:buNone/>
            </a:pPr>
            <a:r>
              <a:rPr lang="fr-FR" sz="1500" b="1" kern="0" dirty="0">
                <a:effectLst/>
                <a:latin typeface="Inter Fallback"/>
                <a:ea typeface="Times New Roman" panose="02020603050405020304" pitchFamily="18" charset="0"/>
                <a:cs typeface="Times New Roman" panose="02020603050405020304" pitchFamily="18" charset="0"/>
              </a:rPr>
              <a:t>Objectif </a:t>
            </a:r>
            <a:r>
              <a:rPr lang="fr-FR" sz="1500" kern="0" dirty="0">
                <a:effectLst/>
                <a:latin typeface="Inter Fallback"/>
                <a:ea typeface="Times New Roman" panose="02020603050405020304" pitchFamily="18" charset="0"/>
                <a:cs typeface="Times New Roman" panose="02020603050405020304" pitchFamily="18" charset="0"/>
              </a:rPr>
              <a:t>Se familiariser avec les motifs organisés.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00000"/>
              </a:lnSpc>
              <a:spcBef>
                <a:spcPts val="0"/>
              </a:spcBef>
              <a:buNone/>
            </a:pPr>
            <a:r>
              <a:rPr lang="fr-FR" sz="1500" b="1" kern="0" dirty="0">
                <a:effectLst/>
                <a:latin typeface="Inter Fallback"/>
                <a:ea typeface="Times New Roman" panose="02020603050405020304" pitchFamily="18" charset="0"/>
                <a:cs typeface="Times New Roman" panose="02020603050405020304" pitchFamily="18" charset="0"/>
              </a:rPr>
              <a:t>Matériel </a:t>
            </a:r>
            <a:r>
              <a:rPr lang="fr-FR" sz="1500" kern="0" dirty="0">
                <a:effectLst/>
                <a:latin typeface="Inter Fallback"/>
                <a:ea typeface="Times New Roman" panose="02020603050405020304" pitchFamily="18" charset="0"/>
                <a:cs typeface="Times New Roman" panose="02020603050405020304" pitchFamily="18" charset="0"/>
              </a:rPr>
              <a:t>La situation a lieu en extérieur et les élèves utilisent les matériaux disponibles dans l'espace choisi (feuilles, bâtons, sable, cailloux, etc.).</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00000"/>
              </a:lnSpc>
              <a:spcBef>
                <a:spcPts val="0"/>
              </a:spcBef>
              <a:buNone/>
            </a:pPr>
            <a:r>
              <a:rPr lang="fr-FR" sz="1500" b="1" kern="0" dirty="0">
                <a:effectLst/>
                <a:latin typeface="Inter Fallback"/>
                <a:ea typeface="Times New Roman" panose="02020603050405020304" pitchFamily="18" charset="0"/>
                <a:cs typeface="Times New Roman" panose="02020603050405020304" pitchFamily="18" charset="0"/>
              </a:rPr>
              <a:t>Déroulement</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342900">
              <a:lnSpc>
                <a:spcPct val="100000"/>
              </a:lnSpc>
              <a:spcBef>
                <a:spcPts val="0"/>
              </a:spcBef>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Phase 1 :</a:t>
            </a:r>
            <a:r>
              <a:rPr lang="fr-FR" sz="1500" kern="0" dirty="0">
                <a:effectLst/>
                <a:latin typeface="Inter Fallback"/>
                <a:ea typeface="Times New Roman" panose="02020603050405020304" pitchFamily="18" charset="0"/>
                <a:cs typeface="Times New Roman" panose="02020603050405020304" pitchFamily="18" charset="0"/>
              </a:rPr>
              <a:t> Laisser les élèves aller récolter le plus de matériaux possible dans l'espace choisi.</a:t>
            </a:r>
            <a:endParaRPr lang="fr-FR" sz="15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lvl="0" indent="-342900">
              <a:lnSpc>
                <a:spcPct val="100000"/>
              </a:lnSpc>
              <a:spcBef>
                <a:spcPts val="0"/>
              </a:spcBef>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Phase 2 - Défis en extérieur :</a:t>
            </a:r>
            <a:r>
              <a:rPr lang="fr-FR" sz="1500" kern="0" dirty="0">
                <a:effectLst/>
                <a:latin typeface="Inter Fallback"/>
                <a:ea typeface="Times New Roman" panose="02020603050405020304" pitchFamily="18" charset="0"/>
                <a:cs typeface="Times New Roman" panose="02020603050405020304" pitchFamily="18" charset="0"/>
              </a:rPr>
              <a:t> L'enseignant prend en photos les productions afin de garder une trace de cette création de motifs en extérieur.</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lnSpc>
                <a:spcPct val="100000"/>
              </a:lnSpc>
              <a:spcBef>
                <a:spcPts val="0"/>
              </a:spcBef>
              <a:buSzPts val="1000"/>
              <a:buNone/>
              <a:tabLst>
                <a:tab pos="914400" algn="l"/>
              </a:tabLst>
            </a:pPr>
            <a:r>
              <a:rPr lang="fr-FR" sz="1500" b="1" kern="0" dirty="0">
                <a:effectLst/>
                <a:latin typeface="Inter Fallback"/>
                <a:ea typeface="Times New Roman" panose="02020603050405020304" pitchFamily="18" charset="0"/>
                <a:cs typeface="Times New Roman" panose="02020603050405020304" pitchFamily="18" charset="0"/>
              </a:rPr>
              <a:t>Niveau 1 - Motif répétitif :</a:t>
            </a:r>
            <a:r>
              <a:rPr lang="fr-FR" sz="1500" kern="0" dirty="0">
                <a:effectLst/>
                <a:latin typeface="Inter Fallback"/>
                <a:ea typeface="Times New Roman" panose="02020603050405020304" pitchFamily="18" charset="0"/>
                <a:cs typeface="Times New Roman" panose="02020603050405020304" pitchFamily="18" charset="0"/>
              </a:rPr>
              <a:t> Défi : Avec la récolte, choisir deux éléments qu'il faut répéter en alternant ces deux éléments toujours dans le même ordre.</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lnSpc>
                <a:spcPct val="100000"/>
              </a:lnSpc>
              <a:spcBef>
                <a:spcPts val="0"/>
              </a:spcBef>
              <a:buSzPts val="1000"/>
              <a:buNone/>
              <a:tabLst>
                <a:tab pos="914400" algn="l"/>
              </a:tabLst>
            </a:pPr>
            <a:r>
              <a:rPr lang="fr-FR" sz="1500" b="1" kern="0" dirty="0">
                <a:effectLst/>
                <a:latin typeface="Inter Fallback"/>
                <a:ea typeface="Times New Roman" panose="02020603050405020304" pitchFamily="18" charset="0"/>
                <a:cs typeface="Times New Roman" panose="02020603050405020304" pitchFamily="18" charset="0"/>
              </a:rPr>
              <a:t>Niveau 2 - Motif répétitif :</a:t>
            </a:r>
            <a:r>
              <a:rPr lang="fr-FR" sz="1500" kern="0" dirty="0">
                <a:effectLst/>
                <a:latin typeface="Inter Fallback"/>
                <a:ea typeface="Times New Roman" panose="02020603050405020304" pitchFamily="18" charset="0"/>
                <a:cs typeface="Times New Roman" panose="02020603050405020304" pitchFamily="18" charset="0"/>
              </a:rPr>
              <a:t> Défi : Avec la récolte, choisir trois éléments qu'il faut répéter en alternant deux ou trois éléments (toujours dans le même ordre).</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lnSpc>
                <a:spcPct val="100000"/>
              </a:lnSpc>
              <a:spcBef>
                <a:spcPts val="0"/>
              </a:spcBef>
              <a:buSzPts val="1000"/>
              <a:buNone/>
              <a:tabLst>
                <a:tab pos="914400" algn="l"/>
              </a:tabLst>
            </a:pPr>
            <a:r>
              <a:rPr lang="fr-FR" sz="1500" b="1" kern="0" dirty="0">
                <a:effectLst/>
                <a:latin typeface="Inter Fallback"/>
                <a:ea typeface="Times New Roman" panose="02020603050405020304" pitchFamily="18" charset="0"/>
                <a:cs typeface="Times New Roman" panose="02020603050405020304" pitchFamily="18" charset="0"/>
              </a:rPr>
              <a:t>Niveau 3 - Chasse à l'intrus :</a:t>
            </a:r>
            <a:r>
              <a:rPr lang="fr-FR" sz="1500" kern="0" dirty="0">
                <a:effectLst/>
                <a:latin typeface="Inter Fallback"/>
                <a:ea typeface="Times New Roman" panose="02020603050405020304" pitchFamily="18" charset="0"/>
                <a:cs typeface="Times New Roman" panose="02020603050405020304" pitchFamily="18" charset="0"/>
              </a:rPr>
              <a:t> Laisser les élèves réaliser le niveau 2. Pendant ce temps, l'enseignant réalise son propre motif avec une erreur/un intrus. En fin de séance, lorsque les élèves viennent vérifier si les défis sont réalisés avec succès, soumettre la réalisation de l'enseignant à la validation/critique des élèves.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342900">
              <a:lnSpc>
                <a:spcPct val="100000"/>
              </a:lnSpc>
              <a:spcBef>
                <a:spcPts val="0"/>
              </a:spcBef>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Phase 3 - Verbalisation et trace :</a:t>
            </a:r>
            <a:r>
              <a:rPr lang="fr-FR" sz="1500" kern="0" dirty="0">
                <a:effectLst/>
                <a:latin typeface="Inter Fallback"/>
                <a:ea typeface="Times New Roman" panose="02020603050405020304" pitchFamily="18" charset="0"/>
                <a:cs typeface="Times New Roman" panose="02020603050405020304" pitchFamily="18" charset="0"/>
              </a:rPr>
              <a:t> Une verbalisation possible pourrait être : « J'ai choisi une feuille et un caillou », « J'ai réussi si j'ai alterné/répété dans le même ordre une feuille - un caillou puis une feuille - un caillou » ou autre exemple « J'ai répété en alternant un caillou - deux feuilles - un caillou - deux feuilles ». Lors du retour en classe, l'enseignant propose les photos des réalisations. Des échanges ont lieu sur le respect de la consigne. Une trace peut être réalisée par le professeur en créant une composition avec l'ensemble des productions.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fr-FR" sz="1500" dirty="0"/>
          </a:p>
        </p:txBody>
      </p:sp>
    </p:spTree>
    <p:extLst>
      <p:ext uri="{BB962C8B-B14F-4D97-AF65-F5344CB8AC3E}">
        <p14:creationId xmlns:p14="http://schemas.microsoft.com/office/powerpoint/2010/main" val="146333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510C54F6-AE16-6D6C-2EDE-292693C6C2F8}"/>
              </a:ext>
            </a:extLst>
          </p:cNvPr>
          <p:cNvSpPr>
            <a:spLocks noGrp="1"/>
          </p:cNvSpPr>
          <p:nvPr>
            <p:ph idx="1"/>
          </p:nvPr>
        </p:nvSpPr>
        <p:spPr>
          <a:xfrm>
            <a:off x="467361" y="417166"/>
            <a:ext cx="5929328" cy="5227052"/>
          </a:xfrm>
        </p:spPr>
        <p:txBody>
          <a:bodyPr>
            <a:noAutofit/>
          </a:bodyPr>
          <a:lstStyle/>
          <a:p>
            <a:pPr>
              <a:spcBef>
                <a:spcPts val="1800"/>
              </a:spcBef>
              <a:spcAft>
                <a:spcPts val="1200"/>
              </a:spcAft>
              <a:buNone/>
            </a:pPr>
            <a:r>
              <a:rPr lang="fr-FR" sz="2000" b="1" kern="0" dirty="0">
                <a:effectLst/>
                <a:latin typeface="Inter Fallback"/>
                <a:ea typeface="Times New Roman" panose="02020603050405020304" pitchFamily="18" charset="0"/>
                <a:cs typeface="Times New Roman" panose="02020603050405020304" pitchFamily="18" charset="0"/>
              </a:rPr>
              <a:t>Interdisciplinarité</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FR" sz="2000" b="1" kern="0" dirty="0">
                <a:effectLst/>
                <a:latin typeface="Inter Fallback"/>
                <a:ea typeface="Times New Roman" panose="02020603050405020304" pitchFamily="18" charset="0"/>
                <a:cs typeface="Times New Roman" panose="02020603050405020304" pitchFamily="18" charset="0"/>
              </a:rPr>
              <a:t>Français :</a:t>
            </a:r>
            <a:r>
              <a:rPr lang="fr-FR" sz="2000" kern="0" dirty="0">
                <a:effectLst/>
                <a:latin typeface="Inter Fallback"/>
                <a:ea typeface="Times New Roman" panose="02020603050405020304" pitchFamily="18" charset="0"/>
                <a:cs typeface="Times New Roman" panose="02020603050405020304" pitchFamily="18" charset="0"/>
              </a:rPr>
              <a:t> Utilisation du vocabulaire pour décrire des motifs (« avant », « après », « alternance », « répétition », « de plus », « par-dessus », « en dessous »).</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FR" sz="2000" b="1" kern="0" dirty="0">
                <a:effectLst/>
                <a:latin typeface="Inter Fallback"/>
                <a:ea typeface="Times New Roman" panose="02020603050405020304" pitchFamily="18" charset="0"/>
                <a:cs typeface="Times New Roman" panose="02020603050405020304" pitchFamily="18" charset="0"/>
              </a:rPr>
              <a:t>Agir, s'exprimer, comprendre à travers l'activité physique :</a:t>
            </a:r>
            <a:r>
              <a:rPr lang="fr-FR" sz="2000" kern="0" dirty="0">
                <a:effectLst/>
                <a:latin typeface="Inter Fallback"/>
                <a:ea typeface="Times New Roman" panose="02020603050405020304" pitchFamily="18" charset="0"/>
                <a:cs typeface="Times New Roman" panose="02020603050405020304" pitchFamily="18" charset="0"/>
              </a:rPr>
              <a:t> Réalisation de motifs en mouvement à travers des jeux collectifs ou des chorégraphies.</a:t>
            </a:r>
          </a:p>
          <a:p>
            <a:pPr marL="342900" lvl="0" indent="-342900">
              <a:buSzPts val="1000"/>
              <a:buFont typeface="Symbol" pitchFamily="2" charset="2"/>
              <a:buChar char=""/>
              <a:tabLst>
                <a:tab pos="457200" algn="l"/>
              </a:tabLst>
            </a:pPr>
            <a:endParaRPr lang="fr-FR" sz="2000" b="1" kern="0" dirty="0">
              <a:effectLst/>
              <a:latin typeface="Inter Fallback"/>
              <a:ea typeface="Times New Roman" panose="02020603050405020304" pitchFamily="18" charset="0"/>
              <a:cs typeface="Times New Roman" panose="02020603050405020304" pitchFamily="18" charset="0"/>
            </a:endParaRPr>
          </a:p>
          <a:p>
            <a:pPr>
              <a:spcBef>
                <a:spcPts val="1800"/>
              </a:spcBef>
              <a:spcAft>
                <a:spcPts val="1200"/>
              </a:spcAft>
              <a:buNone/>
            </a:pPr>
            <a:r>
              <a:rPr lang="fr-FR" sz="2000" b="1" kern="0" dirty="0">
                <a:effectLst/>
                <a:latin typeface="Inter Fallback"/>
                <a:ea typeface="Times New Roman" panose="02020603050405020304" pitchFamily="18" charset="0"/>
                <a:cs typeface="Times New Roman" panose="02020603050405020304" pitchFamily="18" charset="0"/>
              </a:rPr>
              <a:t>Ressources</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Bef>
                <a:spcPts val="600"/>
              </a:spcBef>
              <a:spcAft>
                <a:spcPts val="600"/>
              </a:spcAft>
              <a:buSzPts val="1000"/>
              <a:buFont typeface="Symbol" pitchFamily="2" charset="2"/>
              <a:buChar char=""/>
              <a:tabLst>
                <a:tab pos="457200" algn="l"/>
              </a:tabLst>
            </a:pPr>
            <a:r>
              <a:rPr lang="fr-FR" sz="2000" kern="0" dirty="0" err="1">
                <a:effectLst/>
                <a:latin typeface="Inter Fallback"/>
                <a:ea typeface="Times New Roman" panose="02020603050405020304" pitchFamily="18" charset="0"/>
                <a:cs typeface="Times New Roman" panose="02020603050405020304" pitchFamily="18" charset="0"/>
              </a:rPr>
              <a:t>Piolti-Lamorthe</a:t>
            </a:r>
            <a:r>
              <a:rPr lang="fr-FR" sz="2000" kern="0" dirty="0">
                <a:effectLst/>
                <a:latin typeface="Inter Fallback"/>
                <a:ea typeface="Times New Roman" panose="02020603050405020304" pitchFamily="18" charset="0"/>
                <a:cs typeface="Times New Roman" panose="02020603050405020304" pitchFamily="18" charset="0"/>
              </a:rPr>
              <a:t> C., </a:t>
            </a:r>
            <a:r>
              <a:rPr lang="fr-FR" sz="2000" kern="0" dirty="0" err="1">
                <a:effectLst/>
                <a:latin typeface="Inter Fallback"/>
                <a:ea typeface="Times New Roman" panose="02020603050405020304" pitchFamily="18" charset="0"/>
                <a:cs typeface="Times New Roman" panose="02020603050405020304" pitchFamily="18" charset="0"/>
              </a:rPr>
              <a:t>Roubin</a:t>
            </a:r>
            <a:r>
              <a:rPr lang="fr-FR" sz="2000" kern="0" dirty="0">
                <a:effectLst/>
                <a:latin typeface="Inter Fallback"/>
                <a:ea typeface="Times New Roman" panose="02020603050405020304" pitchFamily="18" charset="0"/>
                <a:cs typeface="Times New Roman" panose="02020603050405020304" pitchFamily="18" charset="0"/>
              </a:rPr>
              <a:t> S. et </a:t>
            </a:r>
            <a:r>
              <a:rPr lang="fr-FR" sz="2000" kern="0" dirty="0" err="1">
                <a:effectLst/>
                <a:latin typeface="Inter Fallback"/>
                <a:ea typeface="Times New Roman" panose="02020603050405020304" pitchFamily="18" charset="0"/>
                <a:cs typeface="Times New Roman" panose="02020603050405020304" pitchFamily="18" charset="0"/>
              </a:rPr>
              <a:t>Trgalová</a:t>
            </a:r>
            <a:r>
              <a:rPr lang="fr-FR" sz="2000" kern="0" dirty="0">
                <a:effectLst/>
                <a:latin typeface="Inter Fallback"/>
                <a:ea typeface="Times New Roman" panose="02020603050405020304" pitchFamily="18" charset="0"/>
                <a:cs typeface="Times New Roman" panose="02020603050405020304" pitchFamily="18" charset="0"/>
              </a:rPr>
              <a:t> J., « Des patterns dans les classes ! », in APMEP Au fil des maths, n° 547, mars 2023.</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Bef>
                <a:spcPts val="300"/>
              </a:spcBef>
              <a:spcAft>
                <a:spcPts val="600"/>
              </a:spcAft>
              <a:buSzPts val="1000"/>
              <a:buFont typeface="Symbol" pitchFamily="2" charset="2"/>
              <a:buChar char=""/>
              <a:tabLst>
                <a:tab pos="457200" algn="l"/>
              </a:tabLst>
            </a:pPr>
            <a:r>
              <a:rPr lang="fr-FR" sz="2000" kern="0" dirty="0">
                <a:effectLst/>
                <a:latin typeface="Inter Fallback"/>
                <a:ea typeface="Times New Roman" panose="02020603050405020304" pitchFamily="18" charset="0"/>
                <a:cs typeface="Times New Roman" panose="02020603050405020304" pitchFamily="18" charset="0"/>
              </a:rPr>
              <a:t>Lemaire S., « Suites logiques en maternelle », in APMEP Au fil des maths, n° 547, avril 2023.</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Bef>
                <a:spcPts val="300"/>
              </a:spcBef>
              <a:spcAft>
                <a:spcPts val="600"/>
              </a:spcAft>
              <a:buSzPts val="1000"/>
              <a:buFont typeface="Symbol" pitchFamily="2" charset="2"/>
              <a:buChar char=""/>
              <a:tabLst>
                <a:tab pos="457200" algn="l"/>
              </a:tabLst>
            </a:pPr>
            <a:r>
              <a:rPr lang="fr-FR" sz="2000" kern="0" dirty="0">
                <a:effectLst/>
                <a:latin typeface="Inter Fallback"/>
                <a:ea typeface="Times New Roman" panose="02020603050405020304" pitchFamily="18" charset="0"/>
                <a:cs typeface="Times New Roman" panose="02020603050405020304" pitchFamily="18" charset="0"/>
              </a:rPr>
              <a:t>Article Algorithmes, Yves Thomas, IREM, Pays de la Loire.</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sz="2000" dirty="0"/>
          </a:p>
        </p:txBody>
      </p:sp>
      <p:sp>
        <p:nvSpPr>
          <p:cNvPr id="31" name="Oval 30">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lock Arc 32">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7" name="Straight Connector 36">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1" name="Arc 40">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41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4290DF0-4666-BB49-E33A-2A9D66E00AE7}"/>
              </a:ext>
            </a:extLst>
          </p:cNvPr>
          <p:cNvSpPr>
            <a:spLocks noGrp="1"/>
          </p:cNvSpPr>
          <p:nvPr>
            <p:ph type="title"/>
          </p:nvPr>
        </p:nvSpPr>
        <p:spPr>
          <a:xfrm>
            <a:off x="621792" y="1161288"/>
            <a:ext cx="3602736" cy="4526280"/>
          </a:xfrm>
        </p:spPr>
        <p:txBody>
          <a:bodyPr>
            <a:normAutofit/>
          </a:bodyPr>
          <a:lstStyle/>
          <a:p>
            <a:r>
              <a:rPr lang="fr-FR" sz="4000" b="1" kern="0" dirty="0">
                <a:effectLst/>
                <a:latin typeface="Inter Fallback"/>
                <a:ea typeface="Times New Roman" panose="02020603050405020304" pitchFamily="18" charset="0"/>
                <a:cs typeface="Times New Roman" panose="02020603050405020304" pitchFamily="18" charset="0"/>
              </a:rPr>
              <a:t>Sommaire du Livret</a:t>
            </a:r>
            <a:endParaRPr lang="fr-FR" sz="4000" dirty="0"/>
          </a:p>
        </p:txBody>
      </p:sp>
      <p:sp>
        <p:nvSpPr>
          <p:cNvPr id="26" name="Rectangle 2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6" name="Espace réservé du contenu 2">
            <a:extLst>
              <a:ext uri="{FF2B5EF4-FFF2-40B4-BE49-F238E27FC236}">
                <a16:creationId xmlns:a16="http://schemas.microsoft.com/office/drawing/2014/main" id="{871867B7-1320-C917-2A48-5726DC7FBC59}"/>
              </a:ext>
            </a:extLst>
          </p:cNvPr>
          <p:cNvGraphicFramePr>
            <a:graphicFrameLocks noGrp="1"/>
          </p:cNvGraphicFramePr>
          <p:nvPr>
            <p:ph idx="1"/>
            <p:extLst>
              <p:ext uri="{D42A27DB-BD31-4B8C-83A1-F6EECF244321}">
                <p14:modId xmlns:p14="http://schemas.microsoft.com/office/powerpoint/2010/main" val="3579578325"/>
              </p:ext>
            </p:extLst>
          </p:nvPr>
        </p:nvGraphicFramePr>
        <p:xfrm>
          <a:off x="5078775" y="506776"/>
          <a:ext cx="6775373" cy="5683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6644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F0FFEBF-D8F8-DBEA-4442-A8138D999485}"/>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6800" b="1" kern="1200">
                <a:solidFill>
                  <a:schemeClr val="tx1"/>
                </a:solidFill>
                <a:effectLst/>
                <a:latin typeface="+mj-lt"/>
                <a:ea typeface="+mj-ea"/>
                <a:cs typeface="+mj-cs"/>
              </a:rPr>
              <a:t>Séquence n°2 - Découvrir les nombres : exprimer une quantité par un nombre</a:t>
            </a:r>
            <a:r>
              <a:rPr lang="en-US" sz="6800" kern="1200">
                <a:solidFill>
                  <a:schemeClr val="tx1"/>
                </a:solidFill>
                <a:effectLst/>
                <a:latin typeface="+mj-lt"/>
                <a:ea typeface="+mj-ea"/>
                <a:cs typeface="+mj-cs"/>
              </a:rPr>
              <a:t> </a:t>
            </a:r>
            <a:endParaRPr lang="en-US" sz="6800" kern="120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172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2AB2186-92A9-AE54-D035-1B0588A97577}"/>
              </a:ext>
            </a:extLst>
          </p:cNvPr>
          <p:cNvSpPr>
            <a:spLocks noGrp="1"/>
          </p:cNvSpPr>
          <p:nvPr>
            <p:ph type="title"/>
          </p:nvPr>
        </p:nvSpPr>
        <p:spPr>
          <a:xfrm>
            <a:off x="686834" y="1153572"/>
            <a:ext cx="3200400" cy="4461163"/>
          </a:xfrm>
        </p:spPr>
        <p:txBody>
          <a:bodyPr>
            <a:normAutofit/>
          </a:bodyPr>
          <a:lstStyle/>
          <a:p>
            <a:r>
              <a:rPr lang="fr-FR" sz="2400" b="1" kern="0" dirty="0">
                <a:solidFill>
                  <a:srgbClr val="FFFFFF"/>
                </a:solidFill>
                <a:effectLst/>
                <a:latin typeface="Inter Fallback"/>
                <a:ea typeface="Times New Roman" panose="02020603050405020304" pitchFamily="18" charset="0"/>
                <a:cs typeface="Times New Roman" panose="02020603050405020304" pitchFamily="18" charset="0"/>
              </a:rPr>
              <a:t>Séquence n°2 - Découvrir les nombres : exprimer une quantité par un nombre</a:t>
            </a:r>
            <a:r>
              <a:rPr lang="fr-FR" sz="2400" dirty="0">
                <a:solidFill>
                  <a:srgbClr val="FFFFFF"/>
                </a:solidFill>
                <a:effectLst/>
              </a:rPr>
              <a:t> </a:t>
            </a:r>
            <a:endParaRPr lang="fr-FR" sz="24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A53D41AC-F20C-5BFF-A016-6BEA3C7B076E}"/>
              </a:ext>
            </a:extLst>
          </p:cNvPr>
          <p:cNvSpPr>
            <a:spLocks noGrp="1"/>
          </p:cNvSpPr>
          <p:nvPr>
            <p:ph idx="1"/>
          </p:nvPr>
        </p:nvSpPr>
        <p:spPr>
          <a:xfrm>
            <a:off x="4167272" y="505672"/>
            <a:ext cx="7755439" cy="5963899"/>
          </a:xfrm>
        </p:spPr>
        <p:txBody>
          <a:bodyPr anchor="ctr">
            <a:noAutofit/>
          </a:bodyPr>
          <a:lstStyle/>
          <a:p>
            <a:pPr marL="0" lvl="1" indent="0">
              <a:lnSpc>
                <a:spcPct val="100000"/>
              </a:lnSpc>
              <a:spcBef>
                <a:spcPts val="0"/>
              </a:spcBef>
              <a:buSzPts val="1000"/>
              <a:buNone/>
              <a:tabLst>
                <a:tab pos="914400" algn="l"/>
              </a:tabLst>
            </a:pPr>
            <a:r>
              <a:rPr lang="fr-FR" sz="1800" b="1" kern="0" dirty="0">
                <a:effectLst/>
                <a:latin typeface="Inter Fallback"/>
                <a:ea typeface="Times New Roman" panose="02020603050405020304" pitchFamily="18" charset="0"/>
                <a:cs typeface="Times New Roman" panose="02020603050405020304" pitchFamily="18" charset="0"/>
              </a:rPr>
              <a:t>Objectifs :</a:t>
            </a:r>
          </a:p>
          <a:p>
            <a:pPr marL="57150" indent="-285750">
              <a:lnSpc>
                <a:spcPct val="100000"/>
              </a:lnSpc>
              <a:spcBef>
                <a:spcPts val="0"/>
              </a:spcBef>
            </a:pPr>
            <a:r>
              <a:rPr lang="fr-FR" sz="1800" kern="0" dirty="0">
                <a:latin typeface="Inter Fallback"/>
                <a:cs typeface="Times New Roman" panose="02020603050405020304" pitchFamily="18" charset="0"/>
              </a:rPr>
              <a:t>Constituer une collection d’objets contenant la même quantité d’objets (jusqu’à 3 voire 4) qu’une collection donnée.</a:t>
            </a:r>
          </a:p>
          <a:p>
            <a:pPr marL="57150" indent="-285750">
              <a:lnSpc>
                <a:spcPct val="100000"/>
              </a:lnSpc>
              <a:spcBef>
                <a:spcPts val="0"/>
              </a:spcBef>
            </a:pPr>
            <a:r>
              <a:rPr lang="fr-FR" sz="1800" kern="0" dirty="0">
                <a:latin typeface="Inter Fallback"/>
                <a:cs typeface="Times New Roman" panose="02020603050405020304" pitchFamily="18" charset="0"/>
              </a:rPr>
              <a:t>Constituer une collection d’objets contenant la même quantité d’objets (jusqu’à 3 voire 4) qu’une</a:t>
            </a:r>
          </a:p>
          <a:p>
            <a:pPr marL="0" indent="0">
              <a:lnSpc>
                <a:spcPct val="100000"/>
              </a:lnSpc>
              <a:spcBef>
                <a:spcPts val="0"/>
              </a:spcBef>
              <a:buNone/>
            </a:pPr>
            <a:r>
              <a:rPr lang="fr-FR" sz="1800" kern="0" dirty="0">
                <a:latin typeface="Inter Fallback"/>
                <a:cs typeface="Times New Roman" panose="02020603050405020304" pitchFamily="18" charset="0"/>
              </a:rPr>
              <a:t>représentation analogique donnée (doigts de la main, constellations de points).</a:t>
            </a:r>
          </a:p>
          <a:p>
            <a:pPr marL="0" lvl="1" indent="-285750">
              <a:lnSpc>
                <a:spcPct val="100000"/>
              </a:lnSpc>
              <a:spcBef>
                <a:spcPts val="0"/>
              </a:spcBef>
              <a:buSzPts val="1000"/>
              <a:buFont typeface="Symbol" pitchFamily="2" charset="2"/>
              <a:buChar char=""/>
              <a:tabLst>
                <a:tab pos="914400" algn="l"/>
              </a:tabLst>
            </a:pPr>
            <a:endParaRPr lang="fr-FR" sz="1800" b="1" kern="0" dirty="0">
              <a:effectLst/>
              <a:latin typeface="Inter Fallback"/>
              <a:ea typeface="Times New Roman" panose="02020603050405020304" pitchFamily="18" charset="0"/>
              <a:cs typeface="Times New Roman" panose="02020603050405020304" pitchFamily="18" charset="0"/>
            </a:endParaRPr>
          </a:p>
          <a:p>
            <a:pPr marL="0" lvl="1" indent="0">
              <a:lnSpc>
                <a:spcPct val="100000"/>
              </a:lnSpc>
              <a:spcBef>
                <a:spcPts val="0"/>
              </a:spcBef>
              <a:buSzPts val="1000"/>
              <a:buNone/>
              <a:tabLst>
                <a:tab pos="914400" algn="l"/>
              </a:tabLst>
            </a:pPr>
            <a:r>
              <a:rPr lang="fr-FR" sz="1800" b="1" kern="0" dirty="0">
                <a:latin typeface="Inter Fallback"/>
                <a:cs typeface="Times New Roman" panose="02020603050405020304" pitchFamily="18" charset="0"/>
              </a:rPr>
              <a:t>Enjeux pédagogiques :</a:t>
            </a:r>
          </a:p>
          <a:p>
            <a:pPr marL="0" lvl="1" indent="0">
              <a:lnSpc>
                <a:spcPct val="100000"/>
              </a:lnSpc>
              <a:spcBef>
                <a:spcPts val="0"/>
              </a:spcBef>
              <a:buSzPts val="1000"/>
              <a:buNone/>
              <a:tabLst>
                <a:tab pos="914400" algn="l"/>
              </a:tabLst>
            </a:pPr>
            <a:r>
              <a:rPr lang="fr-FR" sz="1800" kern="0" dirty="0">
                <a:latin typeface="Inter Fallback"/>
                <a:cs typeface="Times New Roman" panose="02020603050405020304" pitchFamily="18" charset="0"/>
              </a:rPr>
              <a:t>Construire et utiliser une des fonctions du nombre pour mémoriser puis réaliser une collection.</a:t>
            </a:r>
          </a:p>
          <a:p>
            <a:pPr marL="0" lvl="1" indent="0">
              <a:lnSpc>
                <a:spcPct val="100000"/>
              </a:lnSpc>
              <a:spcBef>
                <a:spcPts val="0"/>
              </a:spcBef>
              <a:buSzPts val="1000"/>
              <a:buNone/>
              <a:tabLst>
                <a:tab pos="914400" algn="l"/>
              </a:tabLst>
            </a:pPr>
            <a:r>
              <a:rPr lang="fr-FR" sz="1800" kern="0" dirty="0">
                <a:latin typeface="Inter Fallback"/>
                <a:cs typeface="Times New Roman" panose="02020603050405020304" pitchFamily="18" charset="0"/>
              </a:rPr>
              <a:t>Réaliser une collection qui comporte la même quantité d'objets qu'une autre collection.</a:t>
            </a:r>
          </a:p>
          <a:p>
            <a:pPr marL="0" lvl="1" indent="0">
              <a:lnSpc>
                <a:spcPct val="100000"/>
              </a:lnSpc>
              <a:spcBef>
                <a:spcPts val="0"/>
              </a:spcBef>
              <a:buSzPts val="1000"/>
              <a:buNone/>
              <a:tabLst>
                <a:tab pos="914400" algn="l"/>
              </a:tabLst>
            </a:pPr>
            <a:r>
              <a:rPr lang="fr-FR" sz="1800" kern="0" dirty="0">
                <a:latin typeface="Inter Fallback"/>
                <a:cs typeface="Times New Roman" panose="02020603050405020304" pitchFamily="18" charset="0"/>
              </a:rPr>
              <a:t>Dénombrer une quantité en utilisant la suite orale des nombres connus.</a:t>
            </a:r>
          </a:p>
          <a:p>
            <a:pPr marL="0" lvl="1" indent="0">
              <a:lnSpc>
                <a:spcPct val="100000"/>
              </a:lnSpc>
              <a:spcBef>
                <a:spcPts val="0"/>
              </a:spcBef>
              <a:buSzPts val="1000"/>
              <a:buNone/>
              <a:tabLst>
                <a:tab pos="914400" algn="l"/>
              </a:tabLst>
            </a:pPr>
            <a:endParaRPr lang="fr-FR" sz="1800" kern="0" dirty="0">
              <a:latin typeface="Inter Fallback"/>
              <a:cs typeface="Times New Roman" panose="02020603050405020304" pitchFamily="18" charset="0"/>
            </a:endParaRPr>
          </a:p>
          <a:p>
            <a:pPr marL="0" indent="0">
              <a:lnSpc>
                <a:spcPct val="100000"/>
              </a:lnSpc>
              <a:spcBef>
                <a:spcPts val="0"/>
              </a:spcBef>
              <a:buNone/>
            </a:pPr>
            <a:endParaRPr lang="fr-FR" sz="1800" b="1" kern="0" dirty="0">
              <a:latin typeface="Inter Fallback"/>
              <a:cs typeface="Times New Roman" panose="02020603050405020304" pitchFamily="18" charset="0"/>
            </a:endParaRPr>
          </a:p>
          <a:p>
            <a:pPr marL="0" indent="0">
              <a:lnSpc>
                <a:spcPct val="100000"/>
              </a:lnSpc>
              <a:spcBef>
                <a:spcPts val="0"/>
              </a:spcBef>
              <a:buNone/>
            </a:pPr>
            <a:r>
              <a:rPr lang="fr-FR" sz="1800" b="1" kern="0" dirty="0">
                <a:latin typeface="Inter Fallback"/>
                <a:cs typeface="Times New Roman" panose="02020603050405020304" pitchFamily="18" charset="0"/>
              </a:rPr>
              <a:t>Éclairage de la recherche</a:t>
            </a:r>
          </a:p>
          <a:p>
            <a:pPr marL="0" indent="0">
              <a:lnSpc>
                <a:spcPct val="100000"/>
              </a:lnSpc>
              <a:spcBef>
                <a:spcPts val="0"/>
              </a:spcBef>
              <a:buNone/>
            </a:pPr>
            <a:r>
              <a:rPr lang="fr-FR" sz="1800" kern="0" dirty="0">
                <a:latin typeface="Inter Fallback"/>
                <a:cs typeface="Times New Roman" panose="02020603050405020304" pitchFamily="18" charset="0"/>
              </a:rPr>
              <a:t>Les élèves construisent les quantités de façon progressive et ordonnée. En effet, les élèves</a:t>
            </a:r>
          </a:p>
          <a:p>
            <a:pPr marL="0" indent="0">
              <a:lnSpc>
                <a:spcPct val="100000"/>
              </a:lnSpc>
              <a:spcBef>
                <a:spcPts val="0"/>
              </a:spcBef>
              <a:buNone/>
            </a:pPr>
            <a:r>
              <a:rPr lang="fr-FR" sz="1800" kern="0" dirty="0">
                <a:latin typeface="Inter Fallback"/>
                <a:cs typeface="Times New Roman" panose="02020603050405020304" pitchFamily="18" charset="0"/>
              </a:rPr>
              <a:t>maitrisent d’abord l’énumération (un, puis deux, puis trois, puis quatre). Ils comprennent ensuite que le comptage permet de déterminer le nombre d’objets dans une collection (comptage-énumération) et que le dernier mot prononcé représente le nombre d’éléments de l’ensemble.</a:t>
            </a:r>
          </a:p>
          <a:p>
            <a:endParaRPr lang="fr-FR" sz="1800" dirty="0"/>
          </a:p>
        </p:txBody>
      </p:sp>
    </p:spTree>
    <p:extLst>
      <p:ext uri="{BB962C8B-B14F-4D97-AF65-F5344CB8AC3E}">
        <p14:creationId xmlns:p14="http://schemas.microsoft.com/office/powerpoint/2010/main" val="2151635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BB48AC-093D-8F69-787C-0B06244E2AF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4737E92-DF30-F653-7BE4-C9B93FF64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D14B05-86EC-FC4F-5344-20A1B120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7439C01-2A85-975F-BB3A-924605251B8F}"/>
              </a:ext>
            </a:extLst>
          </p:cNvPr>
          <p:cNvSpPr>
            <a:spLocks noGrp="1"/>
          </p:cNvSpPr>
          <p:nvPr>
            <p:ph type="title"/>
          </p:nvPr>
        </p:nvSpPr>
        <p:spPr>
          <a:xfrm>
            <a:off x="686834" y="1153572"/>
            <a:ext cx="3200400" cy="4461163"/>
          </a:xfrm>
        </p:spPr>
        <p:txBody>
          <a:bodyPr>
            <a:normAutofit/>
          </a:bodyPr>
          <a:lstStyle/>
          <a:p>
            <a:r>
              <a:rPr lang="fr-FR" sz="4100" b="1" kern="0">
                <a:solidFill>
                  <a:srgbClr val="FFFFFF"/>
                </a:solidFill>
                <a:effectLst/>
                <a:latin typeface="Inter Fallback"/>
                <a:ea typeface="Times New Roman" panose="02020603050405020304" pitchFamily="18" charset="0"/>
                <a:cs typeface="Times New Roman" panose="02020603050405020304" pitchFamily="18" charset="0"/>
              </a:rPr>
              <a:t>Séquence n°2 - Découvrir les nombres : exprimer une quantité par un nombre</a:t>
            </a:r>
            <a:r>
              <a:rPr lang="fr-FR" sz="4100">
                <a:solidFill>
                  <a:srgbClr val="FFFFFF"/>
                </a:solidFill>
                <a:effectLst/>
              </a:rPr>
              <a:t> </a:t>
            </a:r>
            <a:endParaRPr lang="fr-FR" sz="4100" dirty="0">
              <a:solidFill>
                <a:srgbClr val="FFFFFF"/>
              </a:solidFill>
            </a:endParaRPr>
          </a:p>
        </p:txBody>
      </p:sp>
      <p:sp>
        <p:nvSpPr>
          <p:cNvPr id="12" name="Arc 11">
            <a:extLst>
              <a:ext uri="{FF2B5EF4-FFF2-40B4-BE49-F238E27FC236}">
                <a16:creationId xmlns:a16="http://schemas.microsoft.com/office/drawing/2014/main" id="{2D60EC82-79C4-B6EE-2733-F0376CE54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Image 6">
            <a:extLst>
              <a:ext uri="{FF2B5EF4-FFF2-40B4-BE49-F238E27FC236}">
                <a16:creationId xmlns:a16="http://schemas.microsoft.com/office/drawing/2014/main" id="{F96572BC-64C3-4042-FBF8-557CE53BE55C}"/>
              </a:ext>
            </a:extLst>
          </p:cNvPr>
          <p:cNvPicPr>
            <a:picLocks noChangeAspect="1"/>
          </p:cNvPicPr>
          <p:nvPr/>
        </p:nvPicPr>
        <p:blipFill>
          <a:blip r:embed="rId3"/>
          <a:stretch>
            <a:fillRect/>
          </a:stretch>
        </p:blipFill>
        <p:spPr>
          <a:xfrm>
            <a:off x="3825039" y="762000"/>
            <a:ext cx="8026599" cy="5295900"/>
          </a:xfrm>
          <a:prstGeom prst="rect">
            <a:avLst/>
          </a:prstGeom>
        </p:spPr>
      </p:pic>
    </p:spTree>
    <p:extLst>
      <p:ext uri="{BB962C8B-B14F-4D97-AF65-F5344CB8AC3E}">
        <p14:creationId xmlns:p14="http://schemas.microsoft.com/office/powerpoint/2010/main" val="1407665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BB5763-EECE-86B4-9B6D-2D1D6267D384}"/>
              </a:ext>
            </a:extLst>
          </p:cNvPr>
          <p:cNvSpPr>
            <a:spLocks noGrp="1"/>
          </p:cNvSpPr>
          <p:nvPr>
            <p:ph type="title"/>
          </p:nvPr>
        </p:nvSpPr>
        <p:spPr>
          <a:xfrm>
            <a:off x="838200" y="365125"/>
            <a:ext cx="10515600" cy="492125"/>
          </a:xfrm>
        </p:spPr>
        <p:txBody>
          <a:bodyPr>
            <a:normAutofit/>
          </a:bodyPr>
          <a:lstStyle/>
          <a:p>
            <a:r>
              <a:rPr lang="fr-FR" sz="2400" b="1" kern="0" dirty="0">
                <a:effectLst/>
                <a:latin typeface="Inter Fallback"/>
                <a:ea typeface="Times New Roman" panose="02020603050405020304" pitchFamily="18" charset="0"/>
                <a:cs typeface="Times New Roman" panose="02020603050405020304" pitchFamily="18" charset="0"/>
              </a:rPr>
              <a:t>Séquence n°2 - Découvrir les nombres : exprimer une quantité par un nombre</a:t>
            </a:r>
            <a:r>
              <a:rPr lang="fr-FR" sz="2400" dirty="0">
                <a:effectLst/>
              </a:rPr>
              <a:t> </a:t>
            </a:r>
            <a:endParaRPr lang="fr-FR" sz="2400" dirty="0"/>
          </a:p>
        </p:txBody>
      </p:sp>
      <p:sp>
        <p:nvSpPr>
          <p:cNvPr id="3" name="Espace réservé du contenu 2">
            <a:extLst>
              <a:ext uri="{FF2B5EF4-FFF2-40B4-BE49-F238E27FC236}">
                <a16:creationId xmlns:a16="http://schemas.microsoft.com/office/drawing/2014/main" id="{9C4C3D9A-C9C3-394B-48BA-1AE29F131C12}"/>
              </a:ext>
            </a:extLst>
          </p:cNvPr>
          <p:cNvSpPr>
            <a:spLocks noGrp="1"/>
          </p:cNvSpPr>
          <p:nvPr>
            <p:ph sz="half" idx="1"/>
          </p:nvPr>
        </p:nvSpPr>
        <p:spPr>
          <a:xfrm>
            <a:off x="838200" y="1200150"/>
            <a:ext cx="5181600" cy="4976813"/>
          </a:xfrm>
          <a:solidFill>
            <a:schemeClr val="accent3">
              <a:lumMod val="20000"/>
              <a:lumOff val="80000"/>
            </a:schemeClr>
          </a:solidFill>
        </p:spPr>
        <p:txBody>
          <a:bodyPr>
            <a:normAutofit fontScale="92500" lnSpcReduction="10000"/>
          </a:bodyPr>
          <a:lstStyle/>
          <a:p>
            <a:pPr>
              <a:buNone/>
            </a:pPr>
            <a:r>
              <a:rPr lang="fr-FR" sz="1800" b="1" kern="0" dirty="0">
                <a:latin typeface="Inter Fallback"/>
                <a:cs typeface="Times New Roman" panose="02020603050405020304" pitchFamily="18" charset="0"/>
              </a:rPr>
              <a:t>Situation de référence</a:t>
            </a:r>
          </a:p>
          <a:p>
            <a:pPr>
              <a:buNone/>
            </a:pPr>
            <a:r>
              <a:rPr lang="fr-FR" sz="1800" kern="0" dirty="0">
                <a:latin typeface="Inter Fallback"/>
                <a:cs typeface="Times New Roman" panose="02020603050405020304" pitchFamily="18" charset="0"/>
              </a:rPr>
              <a:t>Trois poupées sont attablées.</a:t>
            </a:r>
          </a:p>
          <a:p>
            <a:pPr>
              <a:buNone/>
            </a:pPr>
            <a:r>
              <a:rPr lang="fr-FR" sz="1800" kern="0" dirty="0">
                <a:latin typeface="Inter Fallback"/>
                <a:cs typeface="Times New Roman" panose="02020603050405020304" pitchFamily="18" charset="0"/>
              </a:rPr>
              <a:t>1. Aller chercher juste ce qu’il faut de pommes* pour que chaque poupée en ait une dans son assiette.</a:t>
            </a:r>
          </a:p>
          <a:p>
            <a:pPr>
              <a:buNone/>
            </a:pPr>
            <a:r>
              <a:rPr lang="fr-FR" sz="1800" kern="0" dirty="0">
                <a:latin typeface="Inter Fallback"/>
                <a:cs typeface="Times New Roman" panose="02020603050405020304" pitchFamily="18" charset="0"/>
              </a:rPr>
              <a:t>2. Aller chercher juste ce qu’il faut de verres pour que chaque poupée en ait un.</a:t>
            </a:r>
          </a:p>
          <a:p>
            <a:pPr>
              <a:buNone/>
            </a:pPr>
            <a:r>
              <a:rPr lang="fr-FR" sz="1800" kern="0" dirty="0">
                <a:latin typeface="Inter Fallback"/>
                <a:cs typeface="Times New Roman" panose="02020603050405020304" pitchFamily="18" charset="0"/>
              </a:rPr>
              <a:t>Et ainsi de suite. </a:t>
            </a:r>
            <a:r>
              <a:rPr lang="fr-FR" sz="1800" i="1" kern="0" dirty="0">
                <a:latin typeface="Inter Fallback"/>
                <a:cs typeface="Times New Roman" panose="02020603050405020304" pitchFamily="18" charset="0"/>
              </a:rPr>
              <a:t>* peut être remplacé par un autre aliment en nombre suffisant pour chaque poupée</a:t>
            </a:r>
          </a:p>
          <a:p>
            <a:pPr>
              <a:buNone/>
            </a:pPr>
            <a:endParaRPr lang="fr-FR" sz="1800" kern="0" dirty="0">
              <a:latin typeface="Inter Fallback"/>
              <a:cs typeface="Times New Roman" panose="02020603050405020304" pitchFamily="18" charset="0"/>
            </a:endParaRPr>
          </a:p>
          <a:p>
            <a:pPr>
              <a:buNone/>
            </a:pPr>
            <a:r>
              <a:rPr lang="fr-FR" sz="1800" b="1" kern="0" dirty="0">
                <a:latin typeface="Inter Fallback"/>
                <a:cs typeface="Times New Roman" panose="02020603050405020304" pitchFamily="18" charset="0"/>
              </a:rPr>
              <a:t>Prérequis pour cette situation</a:t>
            </a:r>
          </a:p>
          <a:p>
            <a:pPr>
              <a:buNone/>
            </a:pPr>
            <a:endParaRPr lang="fr-FR" sz="1800" kern="0" dirty="0">
              <a:latin typeface="Inter Fallback"/>
              <a:cs typeface="Times New Roman" panose="02020603050405020304" pitchFamily="18" charset="0"/>
            </a:endParaRPr>
          </a:p>
          <a:p>
            <a:pPr>
              <a:buNone/>
            </a:pPr>
            <a:r>
              <a:rPr lang="fr-FR" sz="1800" b="1" kern="0" dirty="0">
                <a:latin typeface="Inter Fallback"/>
                <a:cs typeface="Times New Roman" panose="02020603050405020304" pitchFamily="18" charset="0"/>
              </a:rPr>
              <a:t>Variables didactiques</a:t>
            </a:r>
          </a:p>
          <a:p>
            <a:endParaRPr lang="fr-FR" sz="700" dirty="0">
              <a:effectLst/>
              <a:latin typeface="Calibri" panose="020F0502020204030204" pitchFamily="34" charset="0"/>
              <a:cs typeface="Calibri" panose="020F0502020204030204" pitchFamily="34" charset="0"/>
            </a:endParaRPr>
          </a:p>
          <a:p>
            <a:pPr>
              <a:buNone/>
            </a:pPr>
            <a:endParaRPr lang="fr-FR" sz="700" u="sng" dirty="0">
              <a:effectLst/>
              <a:latin typeface="Calibri" panose="020F0502020204030204" pitchFamily="34" charset="0"/>
              <a:cs typeface="Calibri" panose="020F0502020204030204" pitchFamily="34" charset="0"/>
            </a:endParaRPr>
          </a:p>
          <a:p>
            <a:pPr>
              <a:buNone/>
            </a:pPr>
            <a:endParaRPr lang="fr-FR" sz="700" u="sng" dirty="0">
              <a:effectLst/>
              <a:latin typeface="Calibri" panose="020F0502020204030204" pitchFamily="34" charset="0"/>
              <a:cs typeface="Calibri" panose="020F0502020204030204" pitchFamily="34" charset="0"/>
            </a:endParaRPr>
          </a:p>
          <a:p>
            <a:pPr>
              <a:buNone/>
            </a:pPr>
            <a:endParaRPr lang="fr-FR" sz="700" dirty="0">
              <a:effectLst/>
              <a:latin typeface="Calibri" panose="020F0502020204030204" pitchFamily="34" charset="0"/>
              <a:cs typeface="Calibri" panose="020F0502020204030204" pitchFamily="34" charset="0"/>
            </a:endParaRPr>
          </a:p>
        </p:txBody>
      </p:sp>
      <p:sp>
        <p:nvSpPr>
          <p:cNvPr id="4" name="Espace réservé du contenu 3">
            <a:extLst>
              <a:ext uri="{FF2B5EF4-FFF2-40B4-BE49-F238E27FC236}">
                <a16:creationId xmlns:a16="http://schemas.microsoft.com/office/drawing/2014/main" id="{0C7F59B9-4B2C-9FBF-61E4-3E3A24EC7AD6}"/>
              </a:ext>
            </a:extLst>
          </p:cNvPr>
          <p:cNvSpPr>
            <a:spLocks noGrp="1"/>
          </p:cNvSpPr>
          <p:nvPr>
            <p:ph sz="half" idx="2"/>
          </p:nvPr>
        </p:nvSpPr>
        <p:spPr>
          <a:xfrm>
            <a:off x="6172200" y="1200150"/>
            <a:ext cx="5181600" cy="4976813"/>
          </a:xfrm>
          <a:solidFill>
            <a:schemeClr val="accent2">
              <a:lumMod val="20000"/>
              <a:lumOff val="80000"/>
            </a:schemeClr>
          </a:solidFill>
        </p:spPr>
        <p:txBody>
          <a:bodyPr>
            <a:normAutofit fontScale="92500" lnSpcReduction="10000"/>
          </a:bodyPr>
          <a:lstStyle/>
          <a:p>
            <a:pPr>
              <a:buNone/>
            </a:pPr>
            <a:r>
              <a:rPr lang="fr-FR" sz="1800" b="1" kern="0" dirty="0">
                <a:latin typeface="Inter Fallback"/>
                <a:cs typeface="Times New Roman" panose="02020603050405020304" pitchFamily="18" charset="0"/>
              </a:rPr>
              <a:t>Procédures possibles pour les élèves (pouvant servir de base pour la grille d’observation)</a:t>
            </a:r>
          </a:p>
          <a:p>
            <a:r>
              <a:rPr lang="fr-FR" sz="1800" kern="0" dirty="0">
                <a:latin typeface="Inter Fallback"/>
                <a:cs typeface="Times New Roman" panose="02020603050405020304" pitchFamily="18" charset="0"/>
              </a:rPr>
              <a:t>Reconnaissance visuelle immédiate (subitizing) pour des quantités inférieures ou égales à 3 ou 4.</a:t>
            </a:r>
          </a:p>
          <a:p>
            <a:r>
              <a:rPr lang="fr-FR" sz="1800" kern="0" dirty="0">
                <a:latin typeface="Inter Fallback"/>
                <a:cs typeface="Times New Roman" panose="02020603050405020304" pitchFamily="18" charset="0"/>
              </a:rPr>
              <a:t>Correspondance terme à terme.</a:t>
            </a:r>
          </a:p>
          <a:p>
            <a:r>
              <a:rPr lang="fr-FR" sz="1800" kern="0" dirty="0">
                <a:latin typeface="Inter Fallback"/>
                <a:cs typeface="Times New Roman" panose="02020603050405020304" pitchFamily="18" charset="0"/>
              </a:rPr>
              <a:t>Comptage de un en un.</a:t>
            </a:r>
          </a:p>
          <a:p>
            <a:r>
              <a:rPr lang="fr-FR" sz="1800" kern="0" dirty="0">
                <a:latin typeface="Inter Fallback"/>
                <a:cs typeface="Times New Roman" panose="02020603050405020304" pitchFamily="18" charset="0"/>
              </a:rPr>
              <a:t>Utilisation des décompositions mémorisées.</a:t>
            </a:r>
          </a:p>
          <a:p>
            <a:pPr>
              <a:buNone/>
            </a:pPr>
            <a:r>
              <a:rPr lang="fr-FR" sz="1800" b="1" kern="0" dirty="0">
                <a:latin typeface="Inter Fallback"/>
                <a:cs typeface="Times New Roman" panose="02020603050405020304" pitchFamily="18" charset="0"/>
              </a:rPr>
              <a:t>Observation et évaluation</a:t>
            </a:r>
          </a:p>
          <a:p>
            <a:pPr marL="0">
              <a:lnSpc>
                <a:spcPct val="110000"/>
              </a:lnSpc>
              <a:spcBef>
                <a:spcPts val="0"/>
              </a:spcBef>
              <a:buNone/>
            </a:pPr>
            <a:r>
              <a:rPr lang="fr-FR" sz="1800" kern="0" dirty="0">
                <a:latin typeface="Inter Fallback"/>
                <a:cs typeface="Times New Roman" panose="02020603050405020304" pitchFamily="18" charset="0"/>
              </a:rPr>
              <a:t>Le professeur élabore une grille d’observation lui permettant de suivre les progrès de ses élèves.</a:t>
            </a:r>
          </a:p>
          <a:p>
            <a:pPr marL="0">
              <a:lnSpc>
                <a:spcPct val="110000"/>
              </a:lnSpc>
              <a:spcBef>
                <a:spcPts val="0"/>
              </a:spcBef>
              <a:buNone/>
            </a:pPr>
            <a:r>
              <a:rPr lang="fr-FR" sz="1800" kern="0" dirty="0">
                <a:latin typeface="Inter Fallback"/>
                <a:cs typeface="Times New Roman" panose="02020603050405020304" pitchFamily="18" charset="0"/>
              </a:rPr>
              <a:t>En fonction de ces points d’appui pour observer, l’enseignant adaptera les activités et les tâches proposées.</a:t>
            </a:r>
          </a:p>
          <a:p>
            <a:pPr marL="0">
              <a:lnSpc>
                <a:spcPct val="110000"/>
              </a:lnSpc>
              <a:spcBef>
                <a:spcPts val="0"/>
              </a:spcBef>
              <a:buNone/>
            </a:pPr>
            <a:r>
              <a:rPr lang="fr-FR" sz="1800" kern="0" dirty="0">
                <a:latin typeface="Inter Fallback"/>
                <a:cs typeface="Times New Roman" panose="02020603050405020304" pitchFamily="18" charset="0"/>
              </a:rPr>
              <a:t>La grille d’observation permettra d’évaluer si l’élève :</a:t>
            </a:r>
          </a:p>
          <a:p>
            <a:r>
              <a:rPr lang="fr-FR" sz="1800" kern="0" dirty="0">
                <a:latin typeface="Inter Fallback"/>
                <a:cs typeface="Times New Roman" panose="02020603050405020304" pitchFamily="18" charset="0"/>
              </a:rPr>
              <a:t>associe une quantité, le nom d’un nombre et une écriture chiffrée jusqu’à 3 voire 4 ;</a:t>
            </a:r>
          </a:p>
          <a:p>
            <a:r>
              <a:rPr lang="fr-FR" sz="1800" kern="0" dirty="0">
                <a:latin typeface="Inter Fallback"/>
                <a:cs typeface="Times New Roman" panose="02020603050405020304" pitchFamily="18" charset="0"/>
              </a:rPr>
              <a:t>connait la comptine numérique de un à quatre.</a:t>
            </a:r>
          </a:p>
          <a:p>
            <a:endParaRPr lang="fr-FR" dirty="0"/>
          </a:p>
        </p:txBody>
      </p:sp>
    </p:spTree>
    <p:extLst>
      <p:ext uri="{BB962C8B-B14F-4D97-AF65-F5344CB8AC3E}">
        <p14:creationId xmlns:p14="http://schemas.microsoft.com/office/powerpoint/2010/main" val="1799674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BA26CB-66E1-71EC-23DE-F614DDD0F70C}"/>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865C112E-C18E-1703-0A16-AA7BEC5EB9E0}"/>
              </a:ext>
            </a:extLst>
          </p:cNvPr>
          <p:cNvSpPr>
            <a:spLocks noGrp="1"/>
          </p:cNvSpPr>
          <p:nvPr>
            <p:ph idx="1"/>
          </p:nvPr>
        </p:nvSpPr>
        <p:spPr>
          <a:xfrm>
            <a:off x="6096000" y="1028700"/>
            <a:ext cx="5257799" cy="4333413"/>
          </a:xfrm>
          <a:solidFill>
            <a:schemeClr val="accent6">
              <a:lumMod val="20000"/>
              <a:lumOff val="80000"/>
            </a:schemeClr>
          </a:solidFill>
        </p:spPr>
        <p:txBody>
          <a:bodyPr>
            <a:normAutofit lnSpcReduction="10000"/>
          </a:bodyPr>
          <a:lstStyle/>
          <a:p>
            <a:pPr marL="0" lvl="1" indent="0">
              <a:lnSpc>
                <a:spcPct val="110000"/>
              </a:lnSpc>
              <a:spcBef>
                <a:spcPts val="0"/>
              </a:spcBef>
              <a:buSzPts val="1000"/>
              <a:buNone/>
              <a:tabLst>
                <a:tab pos="914400" algn="l"/>
              </a:tabLst>
            </a:pPr>
            <a:r>
              <a:rPr lang="fr-FR" sz="1800" b="1" kern="0" dirty="0">
                <a:effectLst/>
                <a:latin typeface="Inter Fallback"/>
                <a:ea typeface="Times New Roman" panose="02020603050405020304" pitchFamily="18" charset="0"/>
                <a:cs typeface="Times New Roman" panose="02020603050405020304" pitchFamily="18" charset="0"/>
              </a:rPr>
              <a:t>Déroulement de la séquence :</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lvl="2" indent="-285750">
              <a:lnSpc>
                <a:spcPct val="110000"/>
              </a:lnSpc>
              <a:spcBef>
                <a:spcPts val="0"/>
              </a:spcBef>
              <a:buSzPts val="1000"/>
              <a:tabLst>
                <a:tab pos="1371600" algn="l"/>
              </a:tabLst>
            </a:pPr>
            <a:r>
              <a:rPr lang="fr-FR" sz="1800" b="1" kern="0" dirty="0">
                <a:effectLst/>
                <a:latin typeface="Inter Fallback"/>
                <a:ea typeface="Times New Roman" panose="02020603050405020304" pitchFamily="18" charset="0"/>
                <a:cs typeface="Times New Roman" panose="02020603050405020304" pitchFamily="18" charset="0"/>
              </a:rPr>
              <a:t>Séance 1 </a:t>
            </a:r>
            <a:r>
              <a:rPr lang="fr-FR" sz="1800" kern="0" dirty="0">
                <a:effectLst/>
                <a:latin typeface="Inter Fallback"/>
                <a:ea typeface="Times New Roman" panose="02020603050405020304" pitchFamily="18" charset="0"/>
                <a:cs typeface="Times New Roman" panose="02020603050405020304" pitchFamily="18" charset="0"/>
              </a:rPr>
              <a:t>: Réaliser une collection de quantité égale à la collection proposée avec une collection visible et manipulable.</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lvl="2" indent="-285750">
              <a:lnSpc>
                <a:spcPct val="110000"/>
              </a:lnSpc>
              <a:spcBef>
                <a:spcPts val="0"/>
              </a:spcBef>
              <a:buSzPts val="1000"/>
              <a:tabLst>
                <a:tab pos="1371600" algn="l"/>
              </a:tabLst>
            </a:pPr>
            <a:r>
              <a:rPr lang="fr-FR" sz="1800" b="1" kern="0" dirty="0">
                <a:effectLst/>
                <a:latin typeface="Inter Fallback"/>
                <a:ea typeface="Times New Roman" panose="02020603050405020304" pitchFamily="18" charset="0"/>
                <a:cs typeface="Times New Roman" panose="02020603050405020304" pitchFamily="18" charset="0"/>
              </a:rPr>
              <a:t>Séance 2 : </a:t>
            </a:r>
            <a:r>
              <a:rPr lang="fr-FR" sz="1800" kern="0" dirty="0">
                <a:effectLst/>
                <a:latin typeface="Inter Fallback"/>
                <a:ea typeface="Times New Roman" panose="02020603050405020304" pitchFamily="18" charset="0"/>
                <a:cs typeface="Times New Roman" panose="02020603050405020304" pitchFamily="18" charset="0"/>
              </a:rPr>
              <a:t>Réaliser une collection de quantité égale à la collection proposée avec une collection invisible et manipulable (sans déplacement).</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lvl="2" indent="-285750">
              <a:lnSpc>
                <a:spcPct val="110000"/>
              </a:lnSpc>
              <a:spcBef>
                <a:spcPts val="0"/>
              </a:spcBef>
              <a:buSzPts val="1000"/>
              <a:tabLst>
                <a:tab pos="1371600" algn="l"/>
              </a:tabLst>
            </a:pPr>
            <a:r>
              <a:rPr lang="fr-FR" sz="1800" b="1" kern="0" dirty="0">
                <a:effectLst/>
                <a:latin typeface="Inter Fallback"/>
                <a:ea typeface="Times New Roman" panose="02020603050405020304" pitchFamily="18" charset="0"/>
                <a:cs typeface="Times New Roman" panose="02020603050405020304" pitchFamily="18" charset="0"/>
              </a:rPr>
              <a:t>Séance 3 </a:t>
            </a:r>
            <a:r>
              <a:rPr lang="fr-FR" sz="1800" kern="0" dirty="0">
                <a:effectLst/>
                <a:latin typeface="Inter Fallback"/>
                <a:ea typeface="Times New Roman" panose="02020603050405020304" pitchFamily="18" charset="0"/>
                <a:cs typeface="Times New Roman" panose="02020603050405020304" pitchFamily="18" charset="0"/>
              </a:rPr>
              <a:t>: Réaliser une collection de quantité égale à la collection proposée avec une collection invisible et manipulable (plusieurs déplacements autorisés).</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lvl="2" indent="-285750">
              <a:lnSpc>
                <a:spcPct val="110000"/>
              </a:lnSpc>
              <a:spcBef>
                <a:spcPts val="0"/>
              </a:spcBef>
              <a:buSzPts val="1000"/>
              <a:tabLst>
                <a:tab pos="1371600" algn="l"/>
              </a:tabLst>
            </a:pPr>
            <a:r>
              <a:rPr lang="fr-FR" sz="1800" b="1" kern="0" dirty="0">
                <a:effectLst/>
                <a:latin typeface="Inter Fallback"/>
                <a:ea typeface="Times New Roman" panose="02020603050405020304" pitchFamily="18" charset="0"/>
                <a:cs typeface="Times New Roman" panose="02020603050405020304" pitchFamily="18" charset="0"/>
              </a:rPr>
              <a:t>Séance 4 </a:t>
            </a:r>
            <a:r>
              <a:rPr lang="fr-FR" sz="1800" kern="0" dirty="0">
                <a:effectLst/>
                <a:latin typeface="Inter Fallback"/>
                <a:ea typeface="Times New Roman" panose="02020603050405020304" pitchFamily="18" charset="0"/>
                <a:cs typeface="Times New Roman" panose="02020603050405020304" pitchFamily="18" charset="0"/>
              </a:rPr>
              <a:t>: Réaliser une collection de quantité égale à la collection proposée avec une collection invisible et manipulable (un seul déplacement autorisé).</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sz="1500" dirty="0"/>
          </a:p>
        </p:txBody>
      </p:sp>
      <p:sp>
        <p:nvSpPr>
          <p:cNvPr id="7" name="ZoneTexte 6">
            <a:extLst>
              <a:ext uri="{FF2B5EF4-FFF2-40B4-BE49-F238E27FC236}">
                <a16:creationId xmlns:a16="http://schemas.microsoft.com/office/drawing/2014/main" id="{70114BA0-4227-5A62-2FDB-262DE4573FF3}"/>
              </a:ext>
            </a:extLst>
          </p:cNvPr>
          <p:cNvSpPr txBox="1"/>
          <p:nvPr/>
        </p:nvSpPr>
        <p:spPr>
          <a:xfrm>
            <a:off x="753399" y="1472997"/>
            <a:ext cx="4828715" cy="3647152"/>
          </a:xfrm>
          <a:prstGeom prst="rect">
            <a:avLst/>
          </a:prstGeom>
          <a:solidFill>
            <a:schemeClr val="accent2">
              <a:lumMod val="20000"/>
              <a:lumOff val="80000"/>
            </a:schemeClr>
          </a:solidFill>
        </p:spPr>
        <p:txBody>
          <a:bodyPr wrap="square" rtlCol="0">
            <a:spAutoFit/>
          </a:bodyPr>
          <a:lstStyle/>
          <a:p>
            <a:pPr>
              <a:buNone/>
            </a:pPr>
            <a:endParaRPr lang="fr-FR" sz="1500" kern="0" dirty="0">
              <a:latin typeface="Inter Fallback"/>
              <a:cs typeface="Times New Roman" panose="02020603050405020304" pitchFamily="18" charset="0"/>
            </a:endParaRPr>
          </a:p>
          <a:p>
            <a:pPr>
              <a:buNone/>
            </a:pPr>
            <a:r>
              <a:rPr lang="fr-FR" b="1" kern="0" dirty="0">
                <a:latin typeface="Inter Fallback"/>
                <a:cs typeface="Times New Roman" panose="02020603050405020304" pitchFamily="18" charset="0"/>
              </a:rPr>
              <a:t>Objectif mathématique</a:t>
            </a:r>
          </a:p>
          <a:p>
            <a:pPr>
              <a:buNone/>
            </a:pPr>
            <a:r>
              <a:rPr lang="fr-FR" kern="0" dirty="0">
                <a:latin typeface="Inter Fallback"/>
                <a:cs typeface="Times New Roman" panose="02020603050405020304" pitchFamily="18" charset="0"/>
              </a:rPr>
              <a:t>Réaliser une collection d’objets (trois voire quatre) contenant la même quantité d’objets qu’une collection donnée.</a:t>
            </a:r>
          </a:p>
          <a:p>
            <a:pPr>
              <a:buNone/>
            </a:pPr>
            <a:r>
              <a:rPr lang="fr-FR" b="1" kern="0" dirty="0">
                <a:latin typeface="Inter Fallback"/>
                <a:cs typeface="Times New Roman" panose="02020603050405020304" pitchFamily="18" charset="0"/>
              </a:rPr>
              <a:t>Objectif langagier</a:t>
            </a:r>
          </a:p>
          <a:p>
            <a:pPr>
              <a:buNone/>
            </a:pPr>
            <a:r>
              <a:rPr lang="fr-FR" kern="0" dirty="0">
                <a:latin typeface="Inter Fallback"/>
                <a:cs typeface="Times New Roman" panose="02020603050405020304" pitchFamily="18" charset="0"/>
              </a:rPr>
              <a:t>S’approprier le vocabulaire lié au contexte du problème (des poupées, des assiettes, des verres, dans, chaque, mettre, aller chercher, rapporter, prendre).</a:t>
            </a:r>
          </a:p>
          <a:p>
            <a:pPr>
              <a:buNone/>
            </a:pPr>
            <a:r>
              <a:rPr lang="fr-FR" kern="0" dirty="0">
                <a:latin typeface="Inter Fallback"/>
                <a:cs typeface="Times New Roman" panose="02020603050405020304" pitchFamily="18" charset="0"/>
              </a:rPr>
              <a:t>Verbaliser ses actions et enrichir sa syntaxe « Je vais chercher ».</a:t>
            </a:r>
          </a:p>
          <a:p>
            <a:endParaRPr lang="fr-FR" dirty="0"/>
          </a:p>
        </p:txBody>
      </p:sp>
      <p:sp>
        <p:nvSpPr>
          <p:cNvPr id="11" name="ZoneTexte 10">
            <a:extLst>
              <a:ext uri="{FF2B5EF4-FFF2-40B4-BE49-F238E27FC236}">
                <a16:creationId xmlns:a16="http://schemas.microsoft.com/office/drawing/2014/main" id="{46A2049E-01A6-69DD-E04D-9ECBFBE4E7D3}"/>
              </a:ext>
            </a:extLst>
          </p:cNvPr>
          <p:cNvSpPr txBox="1"/>
          <p:nvPr/>
        </p:nvSpPr>
        <p:spPr>
          <a:xfrm>
            <a:off x="3336477" y="5484109"/>
            <a:ext cx="6126998" cy="911019"/>
          </a:xfrm>
          <a:prstGeom prst="rect">
            <a:avLst/>
          </a:prstGeom>
          <a:solidFill>
            <a:schemeClr val="accent2">
              <a:lumMod val="40000"/>
              <a:lumOff val="60000"/>
            </a:schemeClr>
          </a:solidFill>
        </p:spPr>
        <p:txBody>
          <a:bodyPr wrap="none" rtlCol="0">
            <a:spAutoFit/>
          </a:bodyPr>
          <a:lstStyle/>
          <a:p>
            <a:pPr marL="0" indent="0">
              <a:lnSpc>
                <a:spcPct val="110000"/>
              </a:lnSpc>
              <a:spcBef>
                <a:spcPts val="0"/>
              </a:spcBef>
              <a:buNone/>
            </a:pPr>
            <a:r>
              <a:rPr lang="fr-FR" sz="1600" i="1" kern="0" dirty="0">
                <a:latin typeface="Inter Fallback"/>
                <a:cs typeface="Times New Roman" panose="02020603050405020304" pitchFamily="18" charset="0"/>
              </a:rPr>
              <a:t>Points d’attention</a:t>
            </a:r>
          </a:p>
          <a:p>
            <a:pPr marL="0" indent="0">
              <a:lnSpc>
                <a:spcPct val="110000"/>
              </a:lnSpc>
              <a:spcBef>
                <a:spcPts val="0"/>
              </a:spcBef>
              <a:buNone/>
            </a:pPr>
            <a:r>
              <a:rPr lang="fr-FR" sz="1600" i="1" kern="0" dirty="0">
                <a:latin typeface="Inter Fallback"/>
                <a:cs typeface="Times New Roman" panose="02020603050405020304" pitchFamily="18" charset="0"/>
              </a:rPr>
              <a:t>Les séances seront répétées en fonction de la compréhension des élèves</a:t>
            </a:r>
          </a:p>
          <a:p>
            <a:endParaRPr lang="fr-FR" dirty="0"/>
          </a:p>
        </p:txBody>
      </p:sp>
      <p:sp>
        <p:nvSpPr>
          <p:cNvPr id="6" name="Titre 1">
            <a:extLst>
              <a:ext uri="{FF2B5EF4-FFF2-40B4-BE49-F238E27FC236}">
                <a16:creationId xmlns:a16="http://schemas.microsoft.com/office/drawing/2014/main" id="{DDA71847-3FCD-71E7-5833-354CDA39A1C2}"/>
              </a:ext>
            </a:extLst>
          </p:cNvPr>
          <p:cNvSpPr>
            <a:spLocks noGrp="1"/>
          </p:cNvSpPr>
          <p:nvPr>
            <p:ph type="title"/>
          </p:nvPr>
        </p:nvSpPr>
        <p:spPr>
          <a:xfrm>
            <a:off x="838200" y="365125"/>
            <a:ext cx="10515600" cy="492125"/>
          </a:xfrm>
        </p:spPr>
        <p:txBody>
          <a:bodyPr>
            <a:normAutofit/>
          </a:bodyPr>
          <a:lstStyle/>
          <a:p>
            <a:r>
              <a:rPr lang="fr-FR" sz="2400" b="1" kern="0" dirty="0">
                <a:effectLst/>
                <a:latin typeface="Inter Fallback"/>
                <a:ea typeface="Times New Roman" panose="02020603050405020304" pitchFamily="18" charset="0"/>
                <a:cs typeface="Times New Roman" panose="02020603050405020304" pitchFamily="18" charset="0"/>
              </a:rPr>
              <a:t>Séquence n°2 - Découvrir les nombres : exprimer une quantité par un nombre</a:t>
            </a:r>
            <a:r>
              <a:rPr lang="fr-FR" sz="2400" dirty="0">
                <a:effectLst/>
              </a:rPr>
              <a:t> </a:t>
            </a:r>
            <a:endParaRPr lang="fr-FR" sz="2400" dirty="0"/>
          </a:p>
        </p:txBody>
      </p:sp>
    </p:spTree>
    <p:extLst>
      <p:ext uri="{BB962C8B-B14F-4D97-AF65-F5344CB8AC3E}">
        <p14:creationId xmlns:p14="http://schemas.microsoft.com/office/powerpoint/2010/main" val="2718019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88D28D-F0C8-95A6-8435-A07DD16F380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578BD38-76B2-BB79-03B8-56D24EA80C39}"/>
              </a:ext>
            </a:extLst>
          </p:cNvPr>
          <p:cNvSpPr>
            <a:spLocks noGrp="1"/>
          </p:cNvSpPr>
          <p:nvPr>
            <p:ph type="title"/>
          </p:nvPr>
        </p:nvSpPr>
        <p:spPr>
          <a:xfrm>
            <a:off x="838200" y="681036"/>
            <a:ext cx="10515600" cy="842964"/>
          </a:xfrm>
          <a:solidFill>
            <a:schemeClr val="accent2">
              <a:lumMod val="40000"/>
              <a:lumOff val="60000"/>
            </a:schemeClr>
          </a:solidFill>
        </p:spPr>
        <p:txBody>
          <a:bodyPr>
            <a:normAutofit/>
          </a:bodyPr>
          <a:lstStyle/>
          <a:p>
            <a:pPr algn="ctr"/>
            <a:r>
              <a:rPr lang="fr-FR" sz="1800" b="1" kern="0" dirty="0">
                <a:latin typeface="Inter Fallback"/>
                <a:ea typeface="+mn-ea"/>
                <a:cs typeface="Times New Roman" panose="02020603050405020304" pitchFamily="18" charset="0"/>
              </a:rPr>
              <a:t>Focus sur la séance 4 – Réaliser une collection de quantité égale à la collection proposée </a:t>
            </a:r>
            <a:br>
              <a:rPr lang="fr-FR" sz="1800" b="1" kern="0" dirty="0">
                <a:latin typeface="Inter Fallback"/>
                <a:ea typeface="+mn-ea"/>
                <a:cs typeface="Times New Roman" panose="02020603050405020304" pitchFamily="18" charset="0"/>
              </a:rPr>
            </a:br>
            <a:r>
              <a:rPr lang="fr-FR" sz="1800" b="1" kern="0" dirty="0">
                <a:latin typeface="Inter Fallback"/>
                <a:ea typeface="+mn-ea"/>
                <a:cs typeface="Times New Roman" panose="02020603050405020304" pitchFamily="18" charset="0"/>
              </a:rPr>
              <a:t>avec une collection invisible et manipulable</a:t>
            </a:r>
          </a:p>
        </p:txBody>
      </p:sp>
      <p:sp>
        <p:nvSpPr>
          <p:cNvPr id="3" name="Espace réservé du contenu 2">
            <a:extLst>
              <a:ext uri="{FF2B5EF4-FFF2-40B4-BE49-F238E27FC236}">
                <a16:creationId xmlns:a16="http://schemas.microsoft.com/office/drawing/2014/main" id="{37956E3E-E679-4770-8DEE-80E41F456B43}"/>
              </a:ext>
            </a:extLst>
          </p:cNvPr>
          <p:cNvSpPr>
            <a:spLocks noGrp="1"/>
          </p:cNvSpPr>
          <p:nvPr>
            <p:ph sz="half" idx="1"/>
          </p:nvPr>
        </p:nvSpPr>
        <p:spPr>
          <a:solidFill>
            <a:schemeClr val="accent3">
              <a:lumMod val="20000"/>
              <a:lumOff val="80000"/>
            </a:schemeClr>
          </a:solidFill>
        </p:spPr>
        <p:txBody>
          <a:bodyPr>
            <a:normAutofit/>
          </a:bodyPr>
          <a:lstStyle/>
          <a:p>
            <a:pPr marL="0">
              <a:lnSpc>
                <a:spcPct val="100000"/>
              </a:lnSpc>
              <a:spcBef>
                <a:spcPts val="0"/>
              </a:spcBef>
              <a:buNone/>
            </a:pPr>
            <a:r>
              <a:rPr lang="fr-FR" sz="1800" u="sng" kern="0" dirty="0">
                <a:latin typeface="Inter Fallback"/>
                <a:cs typeface="Times New Roman" panose="02020603050405020304" pitchFamily="18" charset="0"/>
              </a:rPr>
              <a:t>Objectif</a:t>
            </a:r>
          </a:p>
          <a:p>
            <a:pPr marL="0">
              <a:lnSpc>
                <a:spcPct val="100000"/>
              </a:lnSpc>
              <a:spcBef>
                <a:spcPts val="0"/>
              </a:spcBef>
              <a:buNone/>
            </a:pPr>
            <a:r>
              <a:rPr lang="fr-FR" sz="1800" kern="0" dirty="0">
                <a:latin typeface="Inter Fallback"/>
                <a:cs typeface="Times New Roman" panose="02020603050405020304" pitchFamily="18" charset="0"/>
              </a:rPr>
              <a:t>Réaliser une collection d’objets (trois voire quatre) contenant la même quantité d’objets qu’une collection donnée.</a:t>
            </a:r>
          </a:p>
          <a:p>
            <a:pPr marL="0">
              <a:lnSpc>
                <a:spcPct val="100000"/>
              </a:lnSpc>
              <a:spcBef>
                <a:spcPts val="0"/>
              </a:spcBef>
              <a:buNone/>
            </a:pPr>
            <a:endParaRPr lang="fr-FR" sz="1800" kern="0" dirty="0">
              <a:latin typeface="Inter Fallback"/>
              <a:cs typeface="Times New Roman" panose="02020603050405020304" pitchFamily="18" charset="0"/>
            </a:endParaRPr>
          </a:p>
          <a:p>
            <a:pPr marL="0">
              <a:lnSpc>
                <a:spcPct val="100000"/>
              </a:lnSpc>
              <a:spcBef>
                <a:spcPts val="0"/>
              </a:spcBef>
              <a:buNone/>
            </a:pPr>
            <a:r>
              <a:rPr lang="fr-FR" sz="1800" u="sng" kern="0" dirty="0">
                <a:latin typeface="Inter Fallback"/>
                <a:cs typeface="Times New Roman" panose="02020603050405020304" pitchFamily="18" charset="0"/>
              </a:rPr>
              <a:t>Modalités</a:t>
            </a:r>
          </a:p>
          <a:p>
            <a:pPr marL="0">
              <a:lnSpc>
                <a:spcPct val="100000"/>
              </a:lnSpc>
              <a:spcBef>
                <a:spcPts val="0"/>
              </a:spcBef>
              <a:buNone/>
            </a:pPr>
            <a:r>
              <a:rPr lang="fr-FR" sz="1800" kern="0" dirty="0">
                <a:latin typeface="Inter Fallback"/>
                <a:cs typeface="Times New Roman" panose="02020603050405020304" pitchFamily="18" charset="0"/>
              </a:rPr>
              <a:t>Demi-groupe ou groupe de 4 à 6 élèves.</a:t>
            </a:r>
          </a:p>
          <a:p>
            <a:pPr marL="0">
              <a:lnSpc>
                <a:spcPct val="100000"/>
              </a:lnSpc>
              <a:spcBef>
                <a:spcPts val="0"/>
              </a:spcBef>
              <a:buNone/>
            </a:pPr>
            <a:endParaRPr lang="fr-FR" sz="1800" kern="0" dirty="0">
              <a:latin typeface="Inter Fallback"/>
              <a:cs typeface="Times New Roman" panose="02020603050405020304" pitchFamily="18" charset="0"/>
            </a:endParaRPr>
          </a:p>
          <a:p>
            <a:pPr marL="0">
              <a:lnSpc>
                <a:spcPct val="100000"/>
              </a:lnSpc>
              <a:spcBef>
                <a:spcPts val="0"/>
              </a:spcBef>
              <a:buNone/>
            </a:pPr>
            <a:r>
              <a:rPr lang="fr-FR" sz="1800" u="sng" kern="0" dirty="0">
                <a:latin typeface="Inter Fallback"/>
                <a:cs typeface="Times New Roman" panose="02020603050405020304" pitchFamily="18" charset="0"/>
              </a:rPr>
              <a:t>Matériel</a:t>
            </a:r>
          </a:p>
          <a:p>
            <a:pPr marL="0">
              <a:lnSpc>
                <a:spcPct val="100000"/>
              </a:lnSpc>
              <a:spcBef>
                <a:spcPts val="0"/>
              </a:spcBef>
              <a:buNone/>
            </a:pPr>
            <a:r>
              <a:rPr lang="fr-FR" sz="1800" kern="0" dirty="0">
                <a:latin typeface="Inter Fallback"/>
                <a:cs typeface="Times New Roman" panose="02020603050405020304" pitchFamily="18" charset="0"/>
              </a:rPr>
              <a:t>Poupées, assiettes, une boite éloignée contenant des pommes, une barquette.</a:t>
            </a:r>
          </a:p>
          <a:p>
            <a:pPr marL="0">
              <a:lnSpc>
                <a:spcPct val="100000"/>
              </a:lnSpc>
              <a:spcBef>
                <a:spcPts val="0"/>
              </a:spcBef>
              <a:buNone/>
            </a:pPr>
            <a:r>
              <a:rPr lang="fr-FR" sz="1800" kern="0" dirty="0">
                <a:latin typeface="Inter Fallback"/>
                <a:cs typeface="Times New Roman" panose="02020603050405020304" pitchFamily="18" charset="0"/>
              </a:rPr>
              <a:t>Lieu Le coin repas.</a:t>
            </a:r>
          </a:p>
          <a:p>
            <a:pPr marL="0">
              <a:lnSpc>
                <a:spcPct val="100000"/>
              </a:lnSpc>
              <a:spcBef>
                <a:spcPts val="0"/>
              </a:spcBef>
            </a:pPr>
            <a:endParaRPr lang="fr-FR" sz="1800" kern="0" dirty="0">
              <a:latin typeface="Inter Fallback"/>
              <a:cs typeface="Times New Roman" panose="02020603050405020304" pitchFamily="18" charset="0"/>
            </a:endParaRPr>
          </a:p>
          <a:p>
            <a:pPr>
              <a:buNone/>
            </a:pPr>
            <a:endParaRPr lang="fr-FR" sz="700" u="sng" dirty="0">
              <a:effectLst/>
              <a:latin typeface="Calibri" panose="020F0502020204030204" pitchFamily="34" charset="0"/>
              <a:cs typeface="Calibri" panose="020F0502020204030204" pitchFamily="34" charset="0"/>
            </a:endParaRPr>
          </a:p>
          <a:p>
            <a:pPr>
              <a:buNone/>
            </a:pPr>
            <a:endParaRPr lang="fr-FR" sz="700" u="sng" dirty="0">
              <a:effectLst/>
              <a:latin typeface="Calibri" panose="020F0502020204030204" pitchFamily="34" charset="0"/>
              <a:cs typeface="Calibri" panose="020F0502020204030204" pitchFamily="34" charset="0"/>
            </a:endParaRPr>
          </a:p>
          <a:p>
            <a:pPr>
              <a:buNone/>
            </a:pPr>
            <a:endParaRPr lang="fr-FR" sz="700" dirty="0">
              <a:effectLst/>
              <a:latin typeface="Calibri" panose="020F0502020204030204" pitchFamily="34" charset="0"/>
              <a:cs typeface="Calibri" panose="020F0502020204030204" pitchFamily="34" charset="0"/>
            </a:endParaRPr>
          </a:p>
        </p:txBody>
      </p:sp>
      <p:sp>
        <p:nvSpPr>
          <p:cNvPr id="4" name="Espace réservé du contenu 3">
            <a:extLst>
              <a:ext uri="{FF2B5EF4-FFF2-40B4-BE49-F238E27FC236}">
                <a16:creationId xmlns:a16="http://schemas.microsoft.com/office/drawing/2014/main" id="{F0EF35CF-16A5-A8C9-6617-4EFF482D8CFA}"/>
              </a:ext>
            </a:extLst>
          </p:cNvPr>
          <p:cNvSpPr>
            <a:spLocks noGrp="1"/>
          </p:cNvSpPr>
          <p:nvPr>
            <p:ph sz="half" idx="2"/>
          </p:nvPr>
        </p:nvSpPr>
        <p:spPr>
          <a:solidFill>
            <a:schemeClr val="accent2">
              <a:lumMod val="20000"/>
              <a:lumOff val="80000"/>
            </a:schemeClr>
          </a:solidFill>
        </p:spPr>
        <p:txBody>
          <a:bodyPr>
            <a:normAutofit/>
          </a:bodyPr>
          <a:lstStyle/>
          <a:p>
            <a:pPr marL="0">
              <a:spcBef>
                <a:spcPts val="0"/>
              </a:spcBef>
              <a:buNone/>
            </a:pPr>
            <a:r>
              <a:rPr lang="fr-FR" sz="1800" u="sng" kern="0" dirty="0">
                <a:latin typeface="Inter Fallback"/>
                <a:cs typeface="Times New Roman" panose="02020603050405020304" pitchFamily="18" charset="0"/>
              </a:rPr>
              <a:t>Temps 1 – Définition des objectifs et mise en réussite</a:t>
            </a:r>
          </a:p>
          <a:p>
            <a:pPr marL="0">
              <a:spcBef>
                <a:spcPts val="0"/>
              </a:spcBef>
              <a:buNone/>
            </a:pPr>
            <a:endParaRPr lang="fr-FR" sz="1800" kern="0" dirty="0">
              <a:latin typeface="Inter Fallback"/>
              <a:cs typeface="Times New Roman" panose="02020603050405020304" pitchFamily="18" charset="0"/>
            </a:endParaRPr>
          </a:p>
          <a:p>
            <a:pPr marL="0">
              <a:spcBef>
                <a:spcPts val="0"/>
              </a:spcBef>
              <a:buNone/>
            </a:pPr>
            <a:r>
              <a:rPr lang="fr-FR" sz="1800" kern="0" dirty="0">
                <a:latin typeface="Inter Fallback"/>
                <a:cs typeface="Times New Roman" panose="02020603050405020304" pitchFamily="18" charset="0"/>
              </a:rPr>
              <a:t>Introduction de l’activité</a:t>
            </a:r>
          </a:p>
          <a:p>
            <a:pPr marL="0">
              <a:spcBef>
                <a:spcPts val="0"/>
              </a:spcBef>
              <a:buNone/>
            </a:pPr>
            <a:r>
              <a:rPr lang="fr-FR" sz="1800" dirty="0">
                <a:solidFill>
                  <a:srgbClr val="1E2166"/>
                </a:solidFill>
                <a:effectLst/>
                <a:latin typeface="Calibri" panose="020F0502020204030204" pitchFamily="34" charset="0"/>
                <a:cs typeface="Calibri" panose="020F0502020204030204" pitchFamily="34" charset="0"/>
              </a:rPr>
              <a:t>Le professeur</a:t>
            </a:r>
            <a:r>
              <a:rPr lang="fr-FR" sz="1800" dirty="0">
                <a:solidFill>
                  <a:srgbClr val="141413"/>
                </a:solidFill>
                <a:effectLst/>
                <a:latin typeface="Calibri" panose="020F0502020204030204" pitchFamily="34" charset="0"/>
                <a:cs typeface="Calibri" panose="020F0502020204030204" pitchFamily="34" charset="0"/>
              </a:rPr>
              <a:t> montre le matériel et réactive la compréhension du jeu des poupées.</a:t>
            </a:r>
          </a:p>
          <a:p>
            <a:pPr marL="0">
              <a:spcBef>
                <a:spcPts val="0"/>
              </a:spcBef>
              <a:buNone/>
            </a:pPr>
            <a:endParaRPr lang="fr-FR" sz="1800" kern="0" dirty="0">
              <a:latin typeface="Inter Fallback"/>
              <a:cs typeface="Times New Roman" panose="02020603050405020304" pitchFamily="18" charset="0"/>
            </a:endParaRPr>
          </a:p>
          <a:p>
            <a:pPr marL="0">
              <a:spcBef>
                <a:spcPts val="0"/>
              </a:spcBef>
              <a:buNone/>
            </a:pPr>
            <a:r>
              <a:rPr lang="fr-FR" sz="1800" kern="0" dirty="0">
                <a:latin typeface="Inter Fallback"/>
                <a:cs typeface="Times New Roman" panose="02020603050405020304" pitchFamily="18" charset="0"/>
              </a:rPr>
              <a:t>Enseignement de la procédure</a:t>
            </a:r>
          </a:p>
          <a:p>
            <a:pPr marL="0">
              <a:spcBef>
                <a:spcPts val="0"/>
              </a:spcBef>
              <a:buNone/>
            </a:pPr>
            <a:endParaRPr lang="fr-FR" sz="1800" kern="0" dirty="0">
              <a:latin typeface="Inter Fallback"/>
              <a:cs typeface="Times New Roman" panose="02020603050405020304" pitchFamily="18" charset="0"/>
            </a:endParaRPr>
          </a:p>
          <a:p>
            <a:pPr marL="0">
              <a:spcBef>
                <a:spcPts val="0"/>
              </a:spcBef>
              <a:buNone/>
            </a:pPr>
            <a:r>
              <a:rPr lang="fr-FR" sz="1800" kern="0" dirty="0">
                <a:latin typeface="Inter Fallback"/>
                <a:cs typeface="Times New Roman" panose="02020603050405020304" pitchFamily="18" charset="0"/>
              </a:rPr>
              <a:t>Validation en énonçant le critère de réussite : il y a une pomme dans chaque assiette, pas d’assiettes sans pomme, ni de pomme sans assiette.</a:t>
            </a:r>
          </a:p>
          <a:p>
            <a:endParaRPr lang="fr-FR" sz="2800" dirty="0">
              <a:solidFill>
                <a:srgbClr val="141413"/>
              </a:solidFill>
              <a:effectLst/>
              <a:latin typeface="Calibri" panose="020F0502020204030204" pitchFamily="34" charset="0"/>
              <a:cs typeface="Calibri" panose="020F0502020204030204" pitchFamily="34" charset="0"/>
            </a:endParaRPr>
          </a:p>
          <a:p>
            <a:endParaRPr lang="fr-FR" sz="2800" dirty="0">
              <a:solidFill>
                <a:srgbClr val="141413"/>
              </a:solidFill>
              <a:effectLst/>
              <a:latin typeface="Calibri" panose="020F0502020204030204" pitchFamily="34" charset="0"/>
              <a:cs typeface="Calibri" panose="020F0502020204030204" pitchFamily="34" charset="0"/>
            </a:endParaRPr>
          </a:p>
          <a:p>
            <a:pPr marL="0" indent="0">
              <a:buNone/>
            </a:pPr>
            <a:endParaRPr lang="fr-FR" dirty="0"/>
          </a:p>
        </p:txBody>
      </p:sp>
      <p:sp>
        <p:nvSpPr>
          <p:cNvPr id="5" name="Titre 1">
            <a:extLst>
              <a:ext uri="{FF2B5EF4-FFF2-40B4-BE49-F238E27FC236}">
                <a16:creationId xmlns:a16="http://schemas.microsoft.com/office/drawing/2014/main" id="{ABA68598-FB8B-5D81-12AE-2B9F8E10DD68}"/>
              </a:ext>
            </a:extLst>
          </p:cNvPr>
          <p:cNvSpPr txBox="1">
            <a:spLocks/>
          </p:cNvSpPr>
          <p:nvPr/>
        </p:nvSpPr>
        <p:spPr>
          <a:xfrm>
            <a:off x="838200" y="188912"/>
            <a:ext cx="10515600" cy="492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kern="0" dirty="0">
                <a:latin typeface="Inter Fallback"/>
                <a:ea typeface="Times New Roman" panose="02020603050405020304" pitchFamily="18" charset="0"/>
                <a:cs typeface="Times New Roman" panose="02020603050405020304" pitchFamily="18" charset="0"/>
              </a:rPr>
              <a:t>Séquence n°2 - Découvrir les nombres : exprimer une quantité par un nombre</a:t>
            </a:r>
            <a:r>
              <a:rPr lang="fr-FR" sz="2400" dirty="0"/>
              <a:t> </a:t>
            </a:r>
          </a:p>
        </p:txBody>
      </p:sp>
    </p:spTree>
    <p:extLst>
      <p:ext uri="{BB962C8B-B14F-4D97-AF65-F5344CB8AC3E}">
        <p14:creationId xmlns:p14="http://schemas.microsoft.com/office/powerpoint/2010/main" val="3232835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B76744-CDFA-EAD5-BFF9-DE89B6532C5E}"/>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D214219-23A8-257A-4C70-D79F7148693D}"/>
              </a:ext>
            </a:extLst>
          </p:cNvPr>
          <p:cNvSpPr>
            <a:spLocks noGrp="1"/>
          </p:cNvSpPr>
          <p:nvPr>
            <p:ph idx="1"/>
          </p:nvPr>
        </p:nvSpPr>
        <p:spPr>
          <a:xfrm>
            <a:off x="838200" y="1410872"/>
            <a:ext cx="10515600" cy="5253771"/>
          </a:xfrm>
        </p:spPr>
        <p:txBody>
          <a:bodyPr anchor="ctr">
            <a:noAutofit/>
          </a:bodyPr>
          <a:lstStyle/>
          <a:p>
            <a:pPr>
              <a:lnSpc>
                <a:spcPct val="120000"/>
              </a:lnSpc>
              <a:buNone/>
            </a:pPr>
            <a:endParaRPr lang="fr-FR" sz="1600" b="1" kern="0" dirty="0">
              <a:latin typeface="Inter Fallback"/>
              <a:cs typeface="Times New Roman" panose="02020603050405020304" pitchFamily="18" charset="0"/>
            </a:endParaRPr>
          </a:p>
          <a:p>
            <a:pPr>
              <a:lnSpc>
                <a:spcPct val="120000"/>
              </a:lnSpc>
              <a:buNone/>
            </a:pPr>
            <a:r>
              <a:rPr lang="fr-FR" sz="1600" b="1" kern="0" dirty="0">
                <a:latin typeface="Inter Fallback"/>
                <a:cs typeface="Times New Roman" panose="02020603050405020304" pitchFamily="18" charset="0"/>
              </a:rPr>
              <a:t>Temps 2 – Mise en activité différenciée des élèves</a:t>
            </a:r>
          </a:p>
          <a:p>
            <a:pPr marL="0">
              <a:lnSpc>
                <a:spcPct val="120000"/>
              </a:lnSpc>
              <a:spcBef>
                <a:spcPts val="0"/>
              </a:spcBef>
              <a:buNone/>
            </a:pPr>
            <a:r>
              <a:rPr lang="fr-FR" sz="1600" u="sng" kern="0" dirty="0">
                <a:latin typeface="Inter Fallback"/>
                <a:cs typeface="Times New Roman" panose="02020603050405020304" pitchFamily="18" charset="0"/>
              </a:rPr>
              <a:t>Modalité</a:t>
            </a:r>
            <a:r>
              <a:rPr lang="fr-FR" sz="1600" kern="0" dirty="0">
                <a:latin typeface="Inter Fallback"/>
                <a:cs typeface="Times New Roman" panose="02020603050405020304" pitchFamily="18" charset="0"/>
              </a:rPr>
              <a:t> : groupe de 4 à 6 élèves</a:t>
            </a:r>
          </a:p>
          <a:p>
            <a:pPr marL="0">
              <a:lnSpc>
                <a:spcPct val="120000"/>
              </a:lnSpc>
              <a:spcBef>
                <a:spcPts val="0"/>
              </a:spcBef>
              <a:buNone/>
            </a:pPr>
            <a:r>
              <a:rPr lang="fr-FR" sz="1600" u="sng" kern="0" dirty="0">
                <a:latin typeface="Inter Fallback"/>
                <a:cs typeface="Times New Roman" panose="02020603050405020304" pitchFamily="18" charset="0"/>
              </a:rPr>
              <a:t>Matériel :</a:t>
            </a:r>
            <a:r>
              <a:rPr lang="fr-FR" sz="1600" kern="0" dirty="0">
                <a:latin typeface="Inter Fallback"/>
                <a:cs typeface="Times New Roman" panose="02020603050405020304" pitchFamily="18" charset="0"/>
              </a:rPr>
              <a:t> des poupées, une assiette devant chaque poupée, une barquette pour aller chercher les pommes à distance, une réserve de pommes éloignée.</a:t>
            </a:r>
          </a:p>
          <a:p>
            <a:pPr marL="0">
              <a:lnSpc>
                <a:spcPct val="120000"/>
              </a:lnSpc>
              <a:spcBef>
                <a:spcPts val="0"/>
              </a:spcBef>
              <a:buNone/>
            </a:pPr>
            <a:r>
              <a:rPr lang="fr-FR" sz="1600" kern="0" dirty="0">
                <a:latin typeface="Inter Fallback"/>
                <a:cs typeface="Times New Roman" panose="02020603050405020304" pitchFamily="18" charset="0"/>
              </a:rPr>
              <a:t>Le professeur dispose des poupées devant les élèves. Il rappelle la consigne.</a:t>
            </a:r>
          </a:p>
          <a:p>
            <a:pPr marL="0">
              <a:lnSpc>
                <a:spcPct val="120000"/>
              </a:lnSpc>
              <a:spcBef>
                <a:spcPts val="0"/>
              </a:spcBef>
              <a:buNone/>
            </a:pPr>
            <a:r>
              <a:rPr lang="fr-FR" sz="1600" kern="0" dirty="0">
                <a:latin typeface="Inter Fallback"/>
                <a:cs typeface="Times New Roman" panose="02020603050405020304" pitchFamily="18" charset="0"/>
              </a:rPr>
              <a:t>Le professeur questionne l’élève avant qu’il ne parte. « Explique-moi comment tu fais ? pour qu’il y ait une pomme dans chaque assiette. Pas de pomme sans assiette ni d’assiette sans pomme ».</a:t>
            </a:r>
          </a:p>
          <a:p>
            <a:pPr marL="0">
              <a:lnSpc>
                <a:spcPct val="120000"/>
              </a:lnSpc>
              <a:spcBef>
                <a:spcPts val="0"/>
              </a:spcBef>
              <a:buNone/>
            </a:pPr>
            <a:r>
              <a:rPr lang="fr-FR" sz="1600" kern="0" dirty="0">
                <a:latin typeface="Inter Fallback"/>
                <a:cs typeface="Times New Roman" panose="02020603050405020304" pitchFamily="18" charset="0"/>
              </a:rPr>
              <a:t>L’élève utilise et verbalise l’une des procédures. </a:t>
            </a:r>
          </a:p>
          <a:p>
            <a:pPr marL="0">
              <a:lnSpc>
                <a:spcPct val="120000"/>
              </a:lnSpc>
              <a:spcBef>
                <a:spcPts val="0"/>
              </a:spcBef>
              <a:buNone/>
            </a:pPr>
            <a:r>
              <a:rPr lang="fr-FR" sz="1600" kern="0" dirty="0">
                <a:latin typeface="Inter Fallback"/>
                <a:cs typeface="Times New Roman" panose="02020603050405020304" pitchFamily="18" charset="0"/>
              </a:rPr>
              <a:t>Le professeur verbalise et aide l’élève à montrer avec ses doigts si besoin</a:t>
            </a:r>
          </a:p>
          <a:p>
            <a:pPr marL="0">
              <a:lnSpc>
                <a:spcPct val="120000"/>
              </a:lnSpc>
              <a:spcBef>
                <a:spcPts val="0"/>
              </a:spcBef>
              <a:buNone/>
            </a:pPr>
            <a:r>
              <a:rPr lang="fr-FR" sz="1600" kern="0" dirty="0">
                <a:latin typeface="Inter Fallback"/>
                <a:cs typeface="Times New Roman" panose="02020603050405020304" pitchFamily="18" charset="0"/>
              </a:rPr>
              <a:t>Les élèves vont chercher le nombre de pommes dont ils ont besoin, en un déplacement, en utilisant l’une des procédures adaptées à la situation (correspondance terme à terme, décomposition, reconnaissance visuelle, comptage de un en un).</a:t>
            </a:r>
          </a:p>
          <a:p>
            <a:pPr marL="0">
              <a:lnSpc>
                <a:spcPct val="120000"/>
              </a:lnSpc>
              <a:spcBef>
                <a:spcPts val="0"/>
              </a:spcBef>
              <a:buNone/>
            </a:pPr>
            <a:r>
              <a:rPr lang="fr-FR" sz="1600" kern="0" dirty="0">
                <a:latin typeface="Inter Fallback"/>
                <a:cs typeface="Times New Roman" panose="02020603050405020304" pitchFamily="18" charset="0"/>
              </a:rPr>
              <a:t>Le professeur accompagne l’élève jusqu’à la réserve de pommes et lui demande à nouveau ce qu’il vient chercher. Il aide l’élève à utiliser ses doigts et à verbaliser, si nécessaire. L’élève répond au professeur en montrant avec ses doigts si besoin. </a:t>
            </a:r>
          </a:p>
          <a:p>
            <a:pPr marL="0">
              <a:lnSpc>
                <a:spcPct val="120000"/>
              </a:lnSpc>
              <a:spcBef>
                <a:spcPts val="0"/>
              </a:spcBef>
              <a:buNone/>
            </a:pPr>
            <a:r>
              <a:rPr lang="fr-FR" sz="1600" kern="0" dirty="0">
                <a:latin typeface="Inter Fallback"/>
                <a:cs typeface="Times New Roman" panose="02020603050405020304" pitchFamily="18" charset="0"/>
              </a:rPr>
              <a:t>Le professeur demande aux autres élèves de regarder si chacun a rapporté ce qu’il fallait, pas de pomme seule ni d’assiette sans pomme ? »</a:t>
            </a:r>
          </a:p>
          <a:p>
            <a:pPr marL="0">
              <a:lnSpc>
                <a:spcPct val="120000"/>
              </a:lnSpc>
              <a:spcBef>
                <a:spcPts val="0"/>
              </a:spcBef>
              <a:buNone/>
            </a:pPr>
            <a:r>
              <a:rPr lang="fr-FR" sz="1600" kern="0" dirty="0">
                <a:latin typeface="Inter Fallback"/>
                <a:cs typeface="Times New Roman" panose="02020603050405020304" pitchFamily="18" charset="0"/>
              </a:rPr>
              <a:t>Un autre élève observe le contenu de la barquette. Il explique pourquoi il est d’accord avec la quantité de pommes rapportées. Exemple : « Oui, il y a trois pommes.»</a:t>
            </a:r>
          </a:p>
          <a:p>
            <a:pPr marL="0">
              <a:lnSpc>
                <a:spcPct val="120000"/>
              </a:lnSpc>
              <a:spcBef>
                <a:spcPts val="0"/>
              </a:spcBef>
              <a:buNone/>
            </a:pPr>
            <a:r>
              <a:rPr lang="fr-FR" sz="1600" kern="0" dirty="0">
                <a:latin typeface="Inter Fallback"/>
                <a:cs typeface="Times New Roman" panose="02020603050405020304" pitchFamily="18" charset="0"/>
              </a:rPr>
              <a:t>Le professeur peut aider à la verbalisation en montrant les pommes. Exemple : « Oui, il y a trois pommes ; deux pommes et une pomme. » L’élève dépose une pomme dans chaque assiette pour la validation</a:t>
            </a:r>
          </a:p>
          <a:p>
            <a:pPr>
              <a:lnSpc>
                <a:spcPct val="120000"/>
              </a:lnSpc>
              <a:buNone/>
            </a:pPr>
            <a:endParaRPr lang="fr-FR" sz="1600" dirty="0">
              <a:effectLst/>
            </a:endParaRPr>
          </a:p>
          <a:p>
            <a:pPr>
              <a:lnSpc>
                <a:spcPct val="120000"/>
              </a:lnSpc>
            </a:pPr>
            <a:endParaRPr lang="fr-FR" sz="1600" dirty="0"/>
          </a:p>
        </p:txBody>
      </p:sp>
      <p:sp>
        <p:nvSpPr>
          <p:cNvPr id="6" name="Titre 1">
            <a:extLst>
              <a:ext uri="{FF2B5EF4-FFF2-40B4-BE49-F238E27FC236}">
                <a16:creationId xmlns:a16="http://schemas.microsoft.com/office/drawing/2014/main" id="{03DE0FC5-B2D8-5E88-4831-DEEA464F289B}"/>
              </a:ext>
            </a:extLst>
          </p:cNvPr>
          <p:cNvSpPr>
            <a:spLocks noGrp="1"/>
          </p:cNvSpPr>
          <p:nvPr>
            <p:ph type="title"/>
          </p:nvPr>
        </p:nvSpPr>
        <p:spPr>
          <a:xfrm>
            <a:off x="838200" y="338749"/>
            <a:ext cx="10515600" cy="672366"/>
          </a:xfrm>
          <a:solidFill>
            <a:schemeClr val="accent2">
              <a:lumMod val="40000"/>
              <a:lumOff val="60000"/>
            </a:schemeClr>
          </a:solidFill>
        </p:spPr>
        <p:txBody>
          <a:bodyPr>
            <a:normAutofit/>
          </a:bodyPr>
          <a:lstStyle/>
          <a:p>
            <a:pPr algn="ctr"/>
            <a:r>
              <a:rPr lang="fr-FR" sz="1600" b="1" kern="0" dirty="0">
                <a:effectLst/>
                <a:latin typeface="Inter Fallback"/>
                <a:ea typeface="Times New Roman" panose="02020603050405020304" pitchFamily="18" charset="0"/>
                <a:cs typeface="Times New Roman" panose="02020603050405020304" pitchFamily="18" charset="0"/>
              </a:rPr>
              <a:t>Séquence n°2 - </a:t>
            </a:r>
            <a:r>
              <a:rPr lang="fr-FR" sz="1600" dirty="0">
                <a:effectLst/>
                <a:latin typeface="Calibri" panose="020F0502020204030204" pitchFamily="34" charset="0"/>
                <a:cs typeface="Calibri" panose="020F0502020204030204" pitchFamily="34" charset="0"/>
              </a:rPr>
              <a:t>Focus sur la séance 4 – Réaliser une collection de quantité égale à la collection proposée avec une collection invisible et manipulable</a:t>
            </a:r>
            <a:endParaRPr lang="fr-FR" sz="1600" dirty="0"/>
          </a:p>
        </p:txBody>
      </p:sp>
    </p:spTree>
    <p:extLst>
      <p:ext uri="{BB962C8B-B14F-4D97-AF65-F5344CB8AC3E}">
        <p14:creationId xmlns:p14="http://schemas.microsoft.com/office/powerpoint/2010/main" val="486656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FCBAFA-AF3F-F621-0350-6A171BF3DC0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EA3F733-86B2-72B1-1BB3-13588F0AAECE}"/>
              </a:ext>
            </a:extLst>
          </p:cNvPr>
          <p:cNvSpPr>
            <a:spLocks noGrp="1"/>
          </p:cNvSpPr>
          <p:nvPr>
            <p:ph type="title"/>
          </p:nvPr>
        </p:nvSpPr>
        <p:spPr/>
        <p:txBody>
          <a:bodyPr>
            <a:normAutofit/>
          </a:bodyPr>
          <a:lstStyle/>
          <a:p>
            <a:r>
              <a:rPr lang="fr-FR" sz="4400" b="1" kern="0" dirty="0">
                <a:solidFill>
                  <a:srgbClr val="FFFFFF"/>
                </a:solidFill>
                <a:effectLst/>
                <a:latin typeface="Inter Fallback"/>
                <a:ea typeface="Times New Roman" panose="02020603050405020304" pitchFamily="18" charset="0"/>
                <a:cs typeface="Times New Roman" panose="02020603050405020304" pitchFamily="18" charset="0"/>
              </a:rPr>
              <a:t>Séquence n°2 - Découvrir les nombres : exprimer une quantité par un nombre</a:t>
            </a:r>
            <a:r>
              <a:rPr lang="fr-FR" sz="4400" dirty="0">
                <a:solidFill>
                  <a:srgbClr val="FFFFFF"/>
                </a:solidFill>
                <a:effectLst/>
              </a:rPr>
              <a:t> </a:t>
            </a:r>
            <a:endParaRPr lang="fr-FR" dirty="0">
              <a:solidFill>
                <a:srgbClr val="FFFFFF"/>
              </a:solidFill>
            </a:endParaRPr>
          </a:p>
        </p:txBody>
      </p:sp>
      <p:sp>
        <p:nvSpPr>
          <p:cNvPr id="3" name="Espace réservé du contenu 2">
            <a:extLst>
              <a:ext uri="{FF2B5EF4-FFF2-40B4-BE49-F238E27FC236}">
                <a16:creationId xmlns:a16="http://schemas.microsoft.com/office/drawing/2014/main" id="{BD381A55-AE71-F72B-93D5-676287C359B8}"/>
              </a:ext>
            </a:extLst>
          </p:cNvPr>
          <p:cNvSpPr>
            <a:spLocks noGrp="1"/>
          </p:cNvSpPr>
          <p:nvPr>
            <p:ph idx="1"/>
          </p:nvPr>
        </p:nvSpPr>
        <p:spPr/>
        <p:txBody>
          <a:bodyPr anchor="ctr">
            <a:normAutofit/>
          </a:bodyPr>
          <a:lstStyle/>
          <a:p>
            <a:pPr>
              <a:buNone/>
            </a:pPr>
            <a:endParaRPr lang="fr-FR" dirty="0">
              <a:effectLst/>
            </a:endParaRPr>
          </a:p>
          <a:p>
            <a:endParaRPr lang="fr-FR" dirty="0"/>
          </a:p>
        </p:txBody>
      </p:sp>
      <p:sp>
        <p:nvSpPr>
          <p:cNvPr id="6" name="ZoneTexte 5">
            <a:extLst>
              <a:ext uri="{FF2B5EF4-FFF2-40B4-BE49-F238E27FC236}">
                <a16:creationId xmlns:a16="http://schemas.microsoft.com/office/drawing/2014/main" id="{4AEDF2FC-2F99-46E6-47D5-670E34083173}"/>
              </a:ext>
            </a:extLst>
          </p:cNvPr>
          <p:cNvSpPr txBox="1"/>
          <p:nvPr/>
        </p:nvSpPr>
        <p:spPr>
          <a:xfrm>
            <a:off x="422030" y="365125"/>
            <a:ext cx="10808677" cy="5693866"/>
          </a:xfrm>
          <a:prstGeom prst="rect">
            <a:avLst/>
          </a:prstGeom>
          <a:noFill/>
        </p:spPr>
        <p:txBody>
          <a:bodyPr wrap="square" rtlCol="0">
            <a:spAutoFit/>
          </a:bodyPr>
          <a:lstStyle/>
          <a:p>
            <a:pPr>
              <a:buNone/>
            </a:pPr>
            <a:r>
              <a:rPr lang="fr-FR" sz="1800" u="sng" dirty="0">
                <a:solidFill>
                  <a:srgbClr val="141413"/>
                </a:solidFill>
                <a:effectLst/>
                <a:latin typeface="Calibri" panose="020F0502020204030204" pitchFamily="34" charset="0"/>
                <a:cs typeface="Calibri" panose="020F0502020204030204" pitchFamily="34" charset="0"/>
              </a:rPr>
              <a:t>T</a:t>
            </a:r>
            <a:r>
              <a:rPr lang="fr-FR" sz="1600" u="sng" kern="0" dirty="0">
                <a:latin typeface="Inter Fallback"/>
                <a:cs typeface="Times New Roman" panose="02020603050405020304" pitchFamily="18" charset="0"/>
              </a:rPr>
              <a:t>emps 3 – Institutionnalisation</a:t>
            </a:r>
          </a:p>
          <a:p>
            <a:pPr>
              <a:buNone/>
            </a:pPr>
            <a:r>
              <a:rPr lang="fr-FR" sz="1600" kern="0" dirty="0">
                <a:latin typeface="Inter Fallback"/>
                <a:cs typeface="Times New Roman" panose="02020603050405020304" pitchFamily="18" charset="0"/>
              </a:rPr>
              <a:t>Le professeur fait la synthèse de la séance, avec l’aide des élèves : </a:t>
            </a:r>
          </a:p>
          <a:p>
            <a:pPr>
              <a:buNone/>
            </a:pPr>
            <a:r>
              <a:rPr lang="fr-FR" sz="1200" i="1" dirty="0">
                <a:solidFill>
                  <a:srgbClr val="141413"/>
                </a:solidFill>
                <a:effectLst/>
                <a:latin typeface="Calibri" panose="020F0502020204030204" pitchFamily="34" charset="0"/>
                <a:cs typeface="Calibri" panose="020F0502020204030204" pitchFamily="34" charset="0"/>
              </a:rPr>
              <a:t>« Aujourd’hui, nous avons appris à aller chercher juste ce qu’il faut de pommes pour trois poupées. ». « Une pomme et une pomme, cela fait deux pommes. Et encore une pomme, cela fait trois pommes »(appui sur les doigts d’une main).« Deux pommes et encore une pomme, cela fait trois pommes » (appui sur les doigts des deux mains). Pour trois poupées, il faut aller chercher trois pommes.</a:t>
            </a:r>
          </a:p>
          <a:p>
            <a:pPr>
              <a:buNone/>
            </a:pPr>
            <a:endParaRPr lang="fr-FR" sz="1800" dirty="0">
              <a:solidFill>
                <a:srgbClr val="141413"/>
              </a:solidFill>
              <a:effectLst/>
              <a:latin typeface="Calibri" panose="020F0502020204030204" pitchFamily="34" charset="0"/>
              <a:cs typeface="Calibri" panose="020F0502020204030204" pitchFamily="34" charset="0"/>
            </a:endParaRPr>
          </a:p>
          <a:p>
            <a:pPr>
              <a:buNone/>
            </a:pPr>
            <a:r>
              <a:rPr lang="fr-FR" sz="1600" u="sng" kern="0" dirty="0">
                <a:latin typeface="Inter Fallback"/>
                <a:cs typeface="Times New Roman" panose="02020603050405020304" pitchFamily="18" charset="0"/>
              </a:rPr>
              <a:t>Temps 4 – Automatisation/réinvestissement</a:t>
            </a:r>
          </a:p>
          <a:p>
            <a:pPr>
              <a:buNone/>
            </a:pPr>
            <a:r>
              <a:rPr lang="fr-FR" sz="1600" kern="0" dirty="0">
                <a:latin typeface="Inter Fallback"/>
                <a:cs typeface="Times New Roman" panose="02020603050405020304" pitchFamily="18" charset="0"/>
              </a:rPr>
              <a:t>Les répétitions de cette situation en variant la nature des objets à  rapporter dans chaque assiette permettent de consolider les différentes stratégies mobilisées afin de les automatiser.</a:t>
            </a:r>
          </a:p>
          <a:p>
            <a:pPr>
              <a:buNone/>
            </a:pPr>
            <a:r>
              <a:rPr lang="fr-FR" sz="1600" kern="0" dirty="0">
                <a:latin typeface="Inter Fallback"/>
                <a:cs typeface="Times New Roman" panose="02020603050405020304" pitchFamily="18" charset="0"/>
              </a:rPr>
              <a:t>Remplacer progressivement les poupées et les assiettes par des éléments qui permettent d’aller vers l’abstraction (exemple : cubes).</a:t>
            </a:r>
          </a:p>
          <a:p>
            <a:pPr>
              <a:buNone/>
            </a:pPr>
            <a:endParaRPr lang="fr-FR" sz="1800" dirty="0">
              <a:solidFill>
                <a:srgbClr val="141413"/>
              </a:solidFill>
              <a:effectLst/>
              <a:latin typeface="Calibri" panose="020F0502020204030204" pitchFamily="34" charset="0"/>
              <a:cs typeface="Calibri" panose="020F0502020204030204" pitchFamily="34" charset="0"/>
            </a:endParaRPr>
          </a:p>
          <a:p>
            <a:r>
              <a:rPr lang="fr-FR" sz="1600" u="sng" kern="0" dirty="0">
                <a:latin typeface="Inter Fallback"/>
                <a:cs typeface="Times New Roman" panose="02020603050405020304" pitchFamily="18" charset="0"/>
              </a:rPr>
              <a:t>À la fin de la séquence</a:t>
            </a:r>
          </a:p>
          <a:p>
            <a:r>
              <a:rPr lang="fr-FR" sz="1600" kern="0" dirty="0">
                <a:latin typeface="Inter Fallback"/>
                <a:cs typeface="Times New Roman" panose="02020603050405020304" pitchFamily="18" charset="0"/>
              </a:rPr>
              <a:t>Modalité : classe entière en appui sur le matériel.</a:t>
            </a:r>
          </a:p>
          <a:p>
            <a:r>
              <a:rPr lang="fr-FR" sz="1600" kern="0" dirty="0">
                <a:latin typeface="Inter Fallback"/>
                <a:cs typeface="Times New Roman" panose="02020603050405020304" pitchFamily="18" charset="0"/>
              </a:rPr>
              <a:t>Le professeur montre le matériel pour réactiver la connaissance  du jeu des poupées :«Vous vous rappelez du jeu des poupées ? Que fallait-il réaliser lors  du jeu des poupées ?» </a:t>
            </a:r>
          </a:p>
          <a:p>
            <a:r>
              <a:rPr lang="fr-FR" sz="1600" kern="0" dirty="0">
                <a:latin typeface="Inter Fallback"/>
                <a:cs typeface="Times New Roman" panose="02020603050405020304" pitchFamily="18" charset="0"/>
              </a:rPr>
              <a:t>L’élève verbalise ce dont il se souvient </a:t>
            </a:r>
          </a:p>
          <a:p>
            <a:r>
              <a:rPr lang="fr-FR" sz="1600" kern="0" dirty="0">
                <a:latin typeface="Inter Fallback"/>
                <a:cs typeface="Times New Roman" panose="02020603050405020304" pitchFamily="18" charset="0"/>
              </a:rPr>
              <a:t>Le professeur complète </a:t>
            </a:r>
          </a:p>
          <a:p>
            <a:r>
              <a:rPr lang="fr-FR" sz="1600" kern="0" dirty="0">
                <a:latin typeface="Inter Fallback"/>
                <a:cs typeface="Times New Roman" panose="02020603050405020304" pitchFamily="18" charset="0"/>
              </a:rPr>
              <a:t>Le professeur généralise (vers l’abstraction) : </a:t>
            </a:r>
          </a:p>
          <a:p>
            <a:r>
              <a:rPr lang="fr-FR" sz="1600" kern="0" dirty="0">
                <a:latin typeface="Inter Fallback"/>
                <a:cs typeface="Times New Roman" panose="02020603050405020304" pitchFamily="18" charset="0"/>
              </a:rPr>
              <a:t>« Un et encore un, cela fait deux. Et encore un, cela fait trois. » « Deux et encore un, cela fait trois. ». L’élève montre avec ses doigts en même temps que le professeur.</a:t>
            </a:r>
          </a:p>
          <a:p>
            <a:endParaRPr lang="fr-FR" sz="1600" kern="0" dirty="0">
              <a:latin typeface="Inter Fallback"/>
              <a:cs typeface="Times New Roman" panose="02020603050405020304" pitchFamily="18" charset="0"/>
            </a:endParaRPr>
          </a:p>
          <a:p>
            <a:r>
              <a:rPr lang="fr-FR" sz="1600" kern="0" dirty="0">
                <a:latin typeface="Inter Fallback"/>
                <a:cs typeface="Times New Roman" panose="02020603050405020304" pitchFamily="18" charset="0"/>
              </a:rPr>
              <a:t>Proposition de trace écrite : photographies pour aider à se remémorer ce qui a été appris (affichage).</a:t>
            </a:r>
          </a:p>
        </p:txBody>
      </p:sp>
    </p:spTree>
    <p:extLst>
      <p:ext uri="{BB962C8B-B14F-4D97-AF65-F5344CB8AC3E}">
        <p14:creationId xmlns:p14="http://schemas.microsoft.com/office/powerpoint/2010/main" val="3847223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EF9158-D17E-435F-BFAF-9857ED3CBB7E}"/>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5E6B188-210C-9793-E8FB-D2FD7B2CA30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fr-FR" sz="4000" b="1" kern="0" dirty="0">
                <a:latin typeface="Inter Fallback"/>
                <a:cs typeface="Times New Roman" panose="02020603050405020304" pitchFamily="18" charset="0"/>
              </a:rPr>
              <a:t>Séquence n°3 </a:t>
            </a:r>
            <a:br>
              <a:rPr lang="fr-FR" sz="4000" b="1" kern="0" dirty="0">
                <a:latin typeface="Inter Fallback"/>
                <a:cs typeface="Times New Roman" panose="02020603050405020304" pitchFamily="18" charset="0"/>
              </a:rPr>
            </a:br>
            <a:r>
              <a:rPr lang="fr-FR" sz="4000" b="1" kern="0" dirty="0">
                <a:latin typeface="Inter Fallback"/>
                <a:cs typeface="Times New Roman" panose="02020603050405020304" pitchFamily="18" charset="0"/>
              </a:rPr>
              <a:t>Utiliser le nombre pour résoudre des problèmes d'ajout ou de retrait </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61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DC49565-ECCC-ED97-2639-1024ED152536}"/>
              </a:ext>
            </a:extLst>
          </p:cNvPr>
          <p:cNvSpPr>
            <a:spLocks noGrp="1"/>
          </p:cNvSpPr>
          <p:nvPr>
            <p:ph type="title"/>
          </p:nvPr>
        </p:nvSpPr>
        <p:spPr>
          <a:xfrm>
            <a:off x="838200" y="365125"/>
            <a:ext cx="10515600" cy="887603"/>
          </a:xfrm>
        </p:spPr>
        <p:txBody>
          <a:bodyPr>
            <a:normAutofit/>
          </a:bodyPr>
          <a:lstStyle/>
          <a:p>
            <a:pPr algn="ctr"/>
            <a:r>
              <a:rPr lang="fr-FR" sz="2800" b="1" kern="0" dirty="0">
                <a:effectLst/>
                <a:latin typeface="Inter Fallback"/>
                <a:ea typeface="Times New Roman" panose="02020603050405020304" pitchFamily="18" charset="0"/>
                <a:cs typeface="Times New Roman" panose="02020603050405020304" pitchFamily="18" charset="0"/>
              </a:rPr>
              <a:t>Séquence n°3 - Utiliser le nombre pour résoudre des problèmes d'ajout ou de retrait</a:t>
            </a:r>
            <a:r>
              <a:rPr lang="fr-FR" sz="2800" dirty="0">
                <a:effectLst/>
              </a:rPr>
              <a:t> </a:t>
            </a:r>
            <a:endParaRPr lang="fr-FR" sz="2800" dirty="0"/>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476B62D-E3EF-0066-F363-20E28F9826AD}"/>
              </a:ext>
            </a:extLst>
          </p:cNvPr>
          <p:cNvSpPr>
            <a:spLocks noGrp="1"/>
          </p:cNvSpPr>
          <p:nvPr>
            <p:ph idx="1"/>
          </p:nvPr>
        </p:nvSpPr>
        <p:spPr>
          <a:xfrm>
            <a:off x="838200" y="1750525"/>
            <a:ext cx="10975848" cy="4430819"/>
          </a:xfrm>
        </p:spPr>
        <p:txBody>
          <a:bodyPr>
            <a:noAutofit/>
          </a:bodyPr>
          <a:lstStyle/>
          <a:p>
            <a:pPr marL="0" lvl="1" indent="0">
              <a:spcBef>
                <a:spcPts val="0"/>
              </a:spcBef>
              <a:buSzPts val="1000"/>
              <a:buNone/>
              <a:tabLst>
                <a:tab pos="914400" algn="l"/>
              </a:tabLst>
            </a:pPr>
            <a:endParaRPr lang="fr-FR" sz="1800" b="1" kern="0" dirty="0">
              <a:effectLst/>
              <a:latin typeface="Inter Fallback"/>
              <a:ea typeface="Times New Roman" panose="02020603050405020304" pitchFamily="18" charset="0"/>
              <a:cs typeface="Times New Roman" panose="02020603050405020304" pitchFamily="18" charset="0"/>
            </a:endParaRPr>
          </a:p>
          <a:p>
            <a:pPr marL="0" lvl="1" indent="0">
              <a:spcBef>
                <a:spcPts val="0"/>
              </a:spcBef>
              <a:buSzPts val="1000"/>
              <a:buNone/>
              <a:tabLst>
                <a:tab pos="914400" algn="l"/>
              </a:tabLst>
            </a:pPr>
            <a:r>
              <a:rPr lang="fr-FR" sz="1800" b="1" kern="0" dirty="0">
                <a:effectLst/>
                <a:latin typeface="Inter Fallback"/>
                <a:ea typeface="Times New Roman" panose="02020603050405020304" pitchFamily="18" charset="0"/>
                <a:cs typeface="Times New Roman" panose="02020603050405020304" pitchFamily="18" charset="0"/>
              </a:rPr>
              <a:t>Objectifs :</a:t>
            </a:r>
            <a:r>
              <a:rPr lang="fr-FR" sz="1800" kern="0" dirty="0">
                <a:effectLst/>
                <a:latin typeface="Inter Fallback"/>
                <a:ea typeface="Times New Roman" panose="02020603050405020304" pitchFamily="18" charset="0"/>
                <a:cs typeface="Times New Roman" panose="02020603050405020304" pitchFamily="18" charset="0"/>
              </a:rPr>
              <a:t> </a:t>
            </a:r>
            <a:r>
              <a:rPr lang="fr-FR" sz="1800" kern="0" dirty="0">
                <a:latin typeface="Inter Fallback"/>
                <a:cs typeface="Times New Roman" panose="02020603050405020304" pitchFamily="18" charset="0"/>
              </a:rPr>
              <a:t>Résoudre des problèmes d'ajout ou de retrait avec recherche de l'état final (quantités jusqu'à 3 voire 4).</a:t>
            </a:r>
          </a:p>
          <a:p>
            <a:pPr marL="0" lvl="1" indent="0">
              <a:spcBef>
                <a:spcPts val="0"/>
              </a:spcBef>
              <a:buSzPts val="1000"/>
              <a:buNone/>
              <a:tabLst>
                <a:tab pos="914400" algn="l"/>
              </a:tabLst>
            </a:pP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spcBef>
                <a:spcPts val="0"/>
              </a:spcBef>
              <a:buSzPts val="1000"/>
              <a:buNone/>
              <a:tabLst>
                <a:tab pos="914400" algn="l"/>
              </a:tabLst>
            </a:pPr>
            <a:r>
              <a:rPr lang="fr-FR" sz="1800" b="1" kern="0" dirty="0">
                <a:effectLst/>
                <a:latin typeface="Inter Fallback"/>
                <a:ea typeface="Times New Roman" panose="02020603050405020304" pitchFamily="18" charset="0"/>
                <a:cs typeface="Times New Roman" panose="02020603050405020304" pitchFamily="18" charset="0"/>
              </a:rPr>
              <a:t>Enjeux pédagogiques :</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spcBef>
                <a:spcPts val="0"/>
              </a:spcBef>
              <a:buSzPts val="1000"/>
              <a:buNone/>
              <a:tabLst>
                <a:tab pos="914400" algn="l"/>
              </a:tabLst>
            </a:pPr>
            <a:r>
              <a:rPr lang="fr-FR" sz="1800" kern="0" dirty="0">
                <a:latin typeface="Inter Fallback"/>
                <a:cs typeface="Times New Roman" panose="02020603050405020304" pitchFamily="18" charset="0"/>
              </a:rPr>
              <a:t>Faire vivre aux élèves des expériences concrètes pour constituer un « répertoire » de « situations problèmes » mathématiques.</a:t>
            </a:r>
          </a:p>
          <a:p>
            <a:pPr marL="0" lvl="1" indent="0">
              <a:spcBef>
                <a:spcPts val="0"/>
              </a:spcBef>
              <a:buSzPts val="1000"/>
              <a:buNone/>
              <a:tabLst>
                <a:tab pos="914400" algn="l"/>
              </a:tabLst>
            </a:pPr>
            <a:r>
              <a:rPr lang="fr-FR" sz="1800" kern="0" dirty="0">
                <a:latin typeface="Inter Fallback"/>
                <a:cs typeface="Times New Roman" panose="02020603050405020304" pitchFamily="18" charset="0"/>
              </a:rPr>
              <a:t>Utiliser le nombre pour anticiper le résultat d'une action sur des quantités.</a:t>
            </a:r>
          </a:p>
          <a:p>
            <a:pPr marL="0" lvl="1" indent="0">
              <a:spcBef>
                <a:spcPts val="0"/>
              </a:spcBef>
              <a:buSzPts val="1000"/>
              <a:buNone/>
              <a:tabLst>
                <a:tab pos="914400" algn="l"/>
              </a:tabLst>
            </a:pPr>
            <a:r>
              <a:rPr lang="fr-FR" sz="1800" kern="0" dirty="0">
                <a:latin typeface="Inter Fallback"/>
                <a:cs typeface="Times New Roman" panose="02020603050405020304" pitchFamily="18" charset="0"/>
              </a:rPr>
              <a:t>Induire le développement informel du sens des opérations.</a:t>
            </a:r>
          </a:p>
          <a:p>
            <a:pPr marL="0" lvl="1" indent="0">
              <a:spcBef>
                <a:spcPts val="0"/>
              </a:spcBef>
              <a:buSzPts val="1000"/>
              <a:buNone/>
              <a:tabLst>
                <a:tab pos="914400" algn="l"/>
              </a:tabLst>
            </a:pPr>
            <a:r>
              <a:rPr lang="fr-FR" sz="1800" kern="0" dirty="0">
                <a:latin typeface="Inter Fallback"/>
                <a:cs typeface="Times New Roman" panose="02020603050405020304" pitchFamily="18" charset="0"/>
              </a:rPr>
              <a:t>Développer des compétences transversales comme la maîtrise du langage, l'inventivité et la curiosité intellectuelle.</a:t>
            </a:r>
          </a:p>
          <a:p>
            <a:pPr marL="0" lvl="2" indent="0">
              <a:spcBef>
                <a:spcPts val="0"/>
              </a:spcBef>
              <a:buSzPts val="1000"/>
              <a:buNone/>
              <a:tabLst>
                <a:tab pos="1371600" algn="l"/>
              </a:tabLst>
            </a:pPr>
            <a:endParaRPr lang="fr-FR" sz="1800" kern="0" dirty="0">
              <a:effectLst/>
              <a:latin typeface="Inter Fallback"/>
              <a:ea typeface="Times New Roman" panose="02020603050405020304" pitchFamily="18" charset="0"/>
              <a:cs typeface="Times New Roman" panose="02020603050405020304" pitchFamily="18" charset="0"/>
            </a:endParaRPr>
          </a:p>
          <a:p>
            <a:pPr marL="0" lvl="2" indent="0">
              <a:spcBef>
                <a:spcPts val="0"/>
              </a:spcBef>
              <a:buSzPts val="1000"/>
              <a:buNone/>
              <a:tabLst>
                <a:tab pos="1371600" algn="l"/>
              </a:tabLst>
            </a:pPr>
            <a:endParaRPr lang="fr-FR" sz="1800" kern="0" dirty="0">
              <a:effectLst/>
              <a:latin typeface="Inter Fallback"/>
              <a:ea typeface="Times New Roman" panose="02020603050405020304" pitchFamily="18" charset="0"/>
              <a:cs typeface="Times New Roman" panose="02020603050405020304" pitchFamily="18" charset="0"/>
            </a:endParaRPr>
          </a:p>
          <a:p>
            <a:pPr marL="0" lvl="2" indent="0">
              <a:spcBef>
                <a:spcPts val="0"/>
              </a:spcBef>
              <a:buSzPts val="1000"/>
              <a:buNone/>
              <a:tabLst>
                <a:tab pos="1371600" algn="l"/>
              </a:tabLst>
            </a:pPr>
            <a:r>
              <a:rPr lang="fr-FR" sz="1800" b="1" kern="0" dirty="0">
                <a:latin typeface="Inter Fallback"/>
                <a:ea typeface="Aptos" panose="020B0004020202020204" pitchFamily="34" charset="0"/>
                <a:cs typeface="Times New Roman" panose="02020603050405020304" pitchFamily="18" charset="0"/>
              </a:rPr>
              <a:t>Eclairage de la recherche</a:t>
            </a:r>
            <a:endParaRPr lang="fr-FR"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spcBef>
                <a:spcPts val="0"/>
              </a:spcBef>
              <a:buSzPts val="1000"/>
              <a:buNone/>
              <a:tabLst>
                <a:tab pos="914400" algn="l"/>
              </a:tabLst>
            </a:pPr>
            <a:r>
              <a:rPr lang="fr-FR" sz="1800" kern="0" dirty="0">
                <a:latin typeface="Inter Fallback"/>
                <a:cs typeface="Times New Roman" panose="02020603050405020304" pitchFamily="18" charset="0"/>
              </a:rPr>
              <a:t>Compréhension précoce des relations additives et soustractives</a:t>
            </a:r>
          </a:p>
          <a:p>
            <a:pPr marL="0" lvl="1" indent="0">
              <a:spcBef>
                <a:spcPts val="0"/>
              </a:spcBef>
              <a:buSzPts val="1000"/>
              <a:buNone/>
              <a:tabLst>
                <a:tab pos="914400" algn="l"/>
              </a:tabLst>
            </a:pPr>
            <a:r>
              <a:rPr lang="fr-FR" sz="1800" kern="0" dirty="0">
                <a:latin typeface="Inter Fallback"/>
                <a:cs typeface="Times New Roman" panose="02020603050405020304" pitchFamily="18" charset="0"/>
              </a:rPr>
              <a:t>Plusieurs études ont montré que les jeunes enfants sont capables de résoudre des problèmes arithmétiques simples, présentés sous forme d’histoires ou de manipulations d’objets, bien avant de maitriser les symboles et les procédures formelles de l’addition et de la soustraction. </a:t>
            </a:r>
          </a:p>
          <a:p>
            <a:pPr marL="0" lvl="1" indent="0">
              <a:spcBef>
                <a:spcPts val="0"/>
              </a:spcBef>
              <a:buSzPts val="1000"/>
              <a:buNone/>
              <a:tabLst>
                <a:tab pos="914400" algn="l"/>
              </a:tabLst>
            </a:pPr>
            <a:r>
              <a:rPr lang="fr-FR" sz="1800" kern="0" dirty="0">
                <a:latin typeface="Inter Fallback"/>
                <a:cs typeface="Times New Roman" panose="02020603050405020304" pitchFamily="18" charset="0"/>
              </a:rPr>
              <a:t>Par exemple, ils peuvent déterminer le résultat d’une addition ou d’une soustraction en utilisant des stratégies de comptage ou de </a:t>
            </a:r>
            <a:r>
              <a:rPr lang="fr-FR" sz="1800" kern="0" dirty="0" err="1">
                <a:latin typeface="Inter Fallback"/>
                <a:cs typeface="Times New Roman" panose="02020603050405020304" pitchFamily="18" charset="0"/>
              </a:rPr>
              <a:t>surcomptage</a:t>
            </a:r>
            <a:r>
              <a:rPr lang="fr-FR" sz="1800" kern="0" dirty="0">
                <a:latin typeface="Inter Fallback"/>
                <a:cs typeface="Times New Roman" panose="02020603050405020304" pitchFamily="18" charset="0"/>
              </a:rPr>
              <a:t>. Ces compétences précoces témoignent d’une compréhension intuitive des relations additives et soustractives, qui constitue une base importante pour l’apprentissage ultérieur de l’arithmétique.</a:t>
            </a:r>
          </a:p>
          <a:p>
            <a:pPr marL="0" lvl="1" indent="0">
              <a:spcBef>
                <a:spcPts val="0"/>
              </a:spcBef>
              <a:buSzPts val="1000"/>
              <a:buNone/>
              <a:tabLst>
                <a:tab pos="914400" algn="l"/>
              </a:tabLst>
            </a:pPr>
            <a:endParaRPr lang="fr-FR" sz="1800" kern="0" dirty="0">
              <a:latin typeface="Inter Fallback"/>
              <a:cs typeface="Times New Roman" panose="02020603050405020304" pitchFamily="18" charset="0"/>
            </a:endParaRPr>
          </a:p>
          <a:p>
            <a:endParaRPr lang="fr-FR" sz="1800" dirty="0"/>
          </a:p>
        </p:txBody>
      </p:sp>
    </p:spTree>
    <p:extLst>
      <p:ext uri="{BB962C8B-B14F-4D97-AF65-F5344CB8AC3E}">
        <p14:creationId xmlns:p14="http://schemas.microsoft.com/office/powerpoint/2010/main" val="395851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1C9303-AA9B-309A-D67D-25DF139F50CB}"/>
            </a:ext>
          </a:extLst>
        </p:cNvPr>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2" name="Rectangle 2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990EB5E-D542-848E-C0C5-B790781DAD23}"/>
              </a:ext>
            </a:extLst>
          </p:cNvPr>
          <p:cNvSpPr>
            <a:spLocks noGrp="1"/>
          </p:cNvSpPr>
          <p:nvPr>
            <p:ph type="title"/>
          </p:nvPr>
        </p:nvSpPr>
        <p:spPr>
          <a:xfrm>
            <a:off x="761803" y="350196"/>
            <a:ext cx="4646904" cy="1624520"/>
          </a:xfrm>
        </p:spPr>
        <p:txBody>
          <a:bodyPr anchor="ctr">
            <a:normAutofit/>
          </a:bodyPr>
          <a:lstStyle/>
          <a:p>
            <a:r>
              <a:rPr lang="fr-FR" sz="3700" b="1" kern="0">
                <a:effectLst/>
                <a:latin typeface="Inter Fallback"/>
                <a:ea typeface="Times New Roman" panose="02020603050405020304" pitchFamily="18" charset="0"/>
                <a:cs typeface="Times New Roman" panose="02020603050405020304" pitchFamily="18" charset="0"/>
              </a:rPr>
              <a:t>Enjeux pédagogiques de la maternelle</a:t>
            </a:r>
            <a:endParaRPr lang="fr-FR" sz="3700"/>
          </a:p>
        </p:txBody>
      </p:sp>
      <p:sp>
        <p:nvSpPr>
          <p:cNvPr id="3" name="Espace réservé du contenu 2">
            <a:extLst>
              <a:ext uri="{FF2B5EF4-FFF2-40B4-BE49-F238E27FC236}">
                <a16:creationId xmlns:a16="http://schemas.microsoft.com/office/drawing/2014/main" id="{5A292C39-E27F-209D-4607-A64A7DCA9AC5}"/>
              </a:ext>
            </a:extLst>
          </p:cNvPr>
          <p:cNvSpPr>
            <a:spLocks noGrp="1"/>
          </p:cNvSpPr>
          <p:nvPr>
            <p:ph idx="1"/>
          </p:nvPr>
        </p:nvSpPr>
        <p:spPr>
          <a:xfrm>
            <a:off x="761802" y="2743200"/>
            <a:ext cx="4646905" cy="3613149"/>
          </a:xfrm>
        </p:spPr>
        <p:txBody>
          <a:bodyPr anchor="ctr">
            <a:noAutofit/>
          </a:bodyPr>
          <a:lstStyle/>
          <a:p>
            <a:pPr>
              <a:buNone/>
            </a:pPr>
            <a:endParaRPr lang="fr-FR" sz="2000" dirty="0">
              <a:effectLst/>
            </a:endParaRPr>
          </a:p>
          <a:p>
            <a:pPr>
              <a:buNone/>
            </a:pPr>
            <a:endParaRPr lang="fr-FR" sz="2000" dirty="0">
              <a:effectLst/>
            </a:endParaRPr>
          </a:p>
          <a:p>
            <a:pPr marL="742950" lvl="1" indent="-285750">
              <a:spcBef>
                <a:spcPts val="600"/>
              </a:spcBef>
              <a:spcAft>
                <a:spcPts val="600"/>
              </a:spcAft>
              <a:buSzPts val="1000"/>
              <a:buFont typeface="Symbol" pitchFamily="2" charset="2"/>
              <a:buChar char=""/>
              <a:tabLst>
                <a:tab pos="914400" algn="l"/>
              </a:tabLst>
            </a:pPr>
            <a:r>
              <a:rPr lang="fr-FR" sz="2000" kern="0" dirty="0">
                <a:effectLst/>
                <a:latin typeface="Inter Fallback"/>
                <a:ea typeface="Times New Roman" panose="02020603050405020304" pitchFamily="18" charset="0"/>
                <a:cs typeface="Times New Roman" panose="02020603050405020304" pitchFamily="18" charset="0"/>
              </a:rPr>
              <a:t>Importance de l'école maternelle dans le parcours scolaire.</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Bef>
                <a:spcPts val="300"/>
              </a:spcBef>
              <a:spcAft>
                <a:spcPts val="600"/>
              </a:spcAft>
              <a:buSzPts val="1000"/>
              <a:buFont typeface="Symbol" pitchFamily="2" charset="2"/>
              <a:buChar char=""/>
              <a:tabLst>
                <a:tab pos="914400" algn="l"/>
              </a:tabLst>
            </a:pPr>
            <a:r>
              <a:rPr lang="fr-FR" sz="2000" kern="0" dirty="0">
                <a:effectLst/>
                <a:latin typeface="Inter Fallback"/>
                <a:ea typeface="Times New Roman" panose="02020603050405020304" pitchFamily="18" charset="0"/>
                <a:cs typeface="Times New Roman" panose="02020603050405020304" pitchFamily="18" charset="0"/>
              </a:rPr>
              <a:t>Introduction aux mathématiques et développement des compétences transversales.</a:t>
            </a:r>
          </a:p>
          <a:p>
            <a:pPr marL="742950" lvl="1" indent="-285750">
              <a:spcBef>
                <a:spcPts val="300"/>
              </a:spcBef>
              <a:spcAft>
                <a:spcPts val="600"/>
              </a:spcAft>
              <a:buSzPts val="1000"/>
              <a:buFont typeface="Symbol" pitchFamily="2" charset="2"/>
              <a:buChar char=""/>
              <a:tabLst>
                <a:tab pos="914400" algn="l"/>
              </a:tabLst>
            </a:pPr>
            <a:r>
              <a:rPr lang="fr-FR" sz="2000" kern="100" dirty="0">
                <a:effectLst/>
                <a:latin typeface="Aptos" panose="020B0004020202020204" pitchFamily="34" charset="0"/>
                <a:ea typeface="Aptos" panose="020B0004020202020204" pitchFamily="34" charset="0"/>
                <a:cs typeface="Times New Roman" panose="02020603050405020304" pitchFamily="18" charset="0"/>
              </a:rPr>
              <a:t>Modalités d’apprentissage – place de la manipulation</a:t>
            </a:r>
          </a:p>
          <a:p>
            <a:pPr marL="742950" lvl="1" indent="-285750">
              <a:spcBef>
                <a:spcPts val="300"/>
              </a:spcBef>
              <a:spcAft>
                <a:spcPts val="600"/>
              </a:spcAft>
              <a:buSzPts val="1000"/>
              <a:buFont typeface="Symbol" pitchFamily="2" charset="2"/>
              <a:buChar char=""/>
              <a:tabLst>
                <a:tab pos="914400" algn="l"/>
              </a:tabLst>
            </a:pPr>
            <a:r>
              <a:rPr lang="fr-FR" sz="2000" kern="0" dirty="0">
                <a:effectLst/>
                <a:latin typeface="Inter Fallback"/>
                <a:ea typeface="Times New Roman" panose="02020603050405020304" pitchFamily="18" charset="0"/>
                <a:cs typeface="Times New Roman" panose="02020603050405020304" pitchFamily="18" charset="0"/>
              </a:rPr>
              <a:t>Rôle central de l'enseignant dans la conception et la mise en œuvre des situations d'apprentissage.</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sz="2000" dirty="0"/>
          </a:p>
        </p:txBody>
      </p:sp>
      <p:pic>
        <p:nvPicPr>
          <p:cNvPr id="16" name="Picture 15" descr="Dessins sur du papier en couleur">
            <a:extLst>
              <a:ext uri="{FF2B5EF4-FFF2-40B4-BE49-F238E27FC236}">
                <a16:creationId xmlns:a16="http://schemas.microsoft.com/office/drawing/2014/main" id="{E4136A1E-503B-6924-E881-2530AD3C1BF2}"/>
              </a:ext>
            </a:extLst>
          </p:cNvPr>
          <p:cNvPicPr>
            <a:picLocks noChangeAspect="1"/>
          </p:cNvPicPr>
          <p:nvPr/>
        </p:nvPicPr>
        <p:blipFill>
          <a:blip r:embed="rId3"/>
          <a:srcRect l="10171" r="30428" b="-2"/>
          <a:stretch>
            <a:fillRect/>
          </a:stretch>
        </p:blipFill>
        <p:spPr>
          <a:xfrm>
            <a:off x="6096000" y="1"/>
            <a:ext cx="6102825" cy="6858000"/>
          </a:xfrm>
          <a:prstGeom prst="rect">
            <a:avLst/>
          </a:prstGeom>
        </p:spPr>
      </p:pic>
    </p:spTree>
    <p:extLst>
      <p:ext uri="{BB962C8B-B14F-4D97-AF65-F5344CB8AC3E}">
        <p14:creationId xmlns:p14="http://schemas.microsoft.com/office/powerpoint/2010/main" val="2485942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BB3072-3111-4ABE-EFD5-EBE27F7071EF}"/>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BC3735D-FA3D-AC37-0B66-2EAE2C6A9F3F}"/>
              </a:ext>
            </a:extLst>
          </p:cNvPr>
          <p:cNvSpPr>
            <a:spLocks noGrp="1"/>
          </p:cNvSpPr>
          <p:nvPr>
            <p:ph idx="1"/>
          </p:nvPr>
        </p:nvSpPr>
        <p:spPr>
          <a:xfrm>
            <a:off x="669036" y="1929384"/>
            <a:ext cx="5221811" cy="4251960"/>
          </a:xfrm>
          <a:solidFill>
            <a:schemeClr val="tx2">
              <a:lumMod val="10000"/>
              <a:lumOff val="90000"/>
            </a:schemeClr>
          </a:solidFill>
        </p:spPr>
        <p:txBody>
          <a:bodyPr>
            <a:normAutofit fontScale="92500" lnSpcReduction="20000"/>
          </a:bodyPr>
          <a:lstStyle/>
          <a:p>
            <a:pPr marL="0" lvl="1" indent="0">
              <a:lnSpc>
                <a:spcPct val="110000"/>
              </a:lnSpc>
              <a:spcBef>
                <a:spcPts val="0"/>
              </a:spcBef>
              <a:buSzPts val="1000"/>
              <a:buNone/>
              <a:tabLst>
                <a:tab pos="914400" algn="l"/>
              </a:tabLst>
            </a:pPr>
            <a:r>
              <a:rPr lang="fr-FR" sz="1500" b="1" kern="0" dirty="0">
                <a:latin typeface="Inter Fallback"/>
                <a:cs typeface="Times New Roman" panose="02020603050405020304" pitchFamily="18" charset="0"/>
              </a:rPr>
              <a:t>Démarche d’enseignement</a:t>
            </a:r>
          </a:p>
          <a:p>
            <a:pPr marL="0" lvl="1" indent="0">
              <a:lnSpc>
                <a:spcPct val="110000"/>
              </a:lnSpc>
              <a:spcBef>
                <a:spcPts val="0"/>
              </a:spcBef>
              <a:buSzPts val="1000"/>
              <a:buNone/>
              <a:tabLst>
                <a:tab pos="914400" algn="l"/>
              </a:tabLst>
            </a:pPr>
            <a:endParaRPr lang="fr-FR" sz="1500" kern="0" dirty="0">
              <a:latin typeface="Inter Fallback"/>
              <a:cs typeface="Times New Roman" panose="02020603050405020304" pitchFamily="18" charset="0"/>
            </a:endParaRPr>
          </a:p>
          <a:p>
            <a:pPr marL="0" lvl="1" indent="0">
              <a:lnSpc>
                <a:spcPct val="110000"/>
              </a:lnSpc>
              <a:spcBef>
                <a:spcPts val="0"/>
              </a:spcBef>
              <a:buSzPts val="1000"/>
              <a:buNone/>
              <a:tabLst>
                <a:tab pos="914400" algn="l"/>
              </a:tabLst>
            </a:pPr>
            <a:r>
              <a:rPr lang="fr-FR" sz="1500" kern="0" dirty="0">
                <a:latin typeface="Inter Fallback"/>
                <a:cs typeface="Times New Roman" panose="02020603050405020304" pitchFamily="18" charset="0"/>
              </a:rPr>
              <a:t>Avant 4 ans, la résolution de problèmes s’effectue lors de temps courts d’enseignement consacrés à cette activité, mais aussi à chaque moment où la situation s’y prête, par exemple au cours de jeux symboliques dans lesquels les enfants agissent par imitation : mettre la table, remplir la valise de la</a:t>
            </a:r>
          </a:p>
          <a:p>
            <a:pPr marL="0" lvl="1" indent="0">
              <a:lnSpc>
                <a:spcPct val="110000"/>
              </a:lnSpc>
              <a:spcBef>
                <a:spcPts val="0"/>
              </a:spcBef>
              <a:buSzPts val="1000"/>
              <a:buNone/>
              <a:tabLst>
                <a:tab pos="914400" algn="l"/>
              </a:tabLst>
            </a:pPr>
            <a:r>
              <a:rPr lang="fr-FR" sz="1500" kern="0" dirty="0">
                <a:latin typeface="Inter Fallback"/>
                <a:cs typeface="Times New Roman" panose="02020603050405020304" pitchFamily="18" charset="0"/>
              </a:rPr>
              <a:t>poupée de la classe.</a:t>
            </a:r>
          </a:p>
          <a:p>
            <a:pPr marL="0" lvl="1" indent="0">
              <a:lnSpc>
                <a:spcPct val="110000"/>
              </a:lnSpc>
              <a:spcBef>
                <a:spcPts val="0"/>
              </a:spcBef>
              <a:buSzPts val="1000"/>
              <a:buNone/>
              <a:tabLst>
                <a:tab pos="914400" algn="l"/>
              </a:tabLst>
            </a:pPr>
            <a:endParaRPr lang="fr-FR" sz="1500" kern="0" dirty="0">
              <a:latin typeface="Inter Fallback"/>
              <a:cs typeface="Times New Roman" panose="02020603050405020304" pitchFamily="18" charset="0"/>
            </a:endParaRPr>
          </a:p>
          <a:p>
            <a:pPr marL="0" lvl="1" indent="0">
              <a:lnSpc>
                <a:spcPct val="110000"/>
              </a:lnSpc>
              <a:spcBef>
                <a:spcPts val="0"/>
              </a:spcBef>
              <a:buSzPts val="1000"/>
              <a:buNone/>
              <a:tabLst>
                <a:tab pos="914400" algn="l"/>
              </a:tabLst>
            </a:pPr>
            <a:r>
              <a:rPr lang="fr-FR" sz="1500" kern="0" dirty="0">
                <a:latin typeface="Inter Fallback"/>
                <a:cs typeface="Times New Roman" panose="02020603050405020304" pitchFamily="18" charset="0"/>
              </a:rPr>
              <a:t>Cette séquence concerne les problèmes de recherche de tout ou partie dans un problème de parties-tout par ajout ou retrait. La quantité initiale de la collection et l’ajout ou le retrait sont connus. Les élèves doivent chercher la quantité finale.</a:t>
            </a:r>
          </a:p>
          <a:p>
            <a:pPr marL="0" lvl="1" indent="0">
              <a:lnSpc>
                <a:spcPct val="110000"/>
              </a:lnSpc>
              <a:spcBef>
                <a:spcPts val="0"/>
              </a:spcBef>
              <a:buSzPts val="1000"/>
              <a:buNone/>
              <a:tabLst>
                <a:tab pos="914400" algn="l"/>
              </a:tabLst>
            </a:pPr>
            <a:r>
              <a:rPr lang="fr-FR" sz="1500" kern="0" dirty="0">
                <a:latin typeface="Inter Fallback"/>
                <a:cs typeface="Times New Roman" panose="02020603050405020304" pitchFamily="18" charset="0"/>
              </a:rPr>
              <a:t>Les quantités impliquées dans les problèmes sont adaptées aux connaissances des élèves. Par exemple, le problème consistant à trouver la quantité finale 4 peut être proposé aux élèves ayant déjà acquis une procédure permettant de déterminer les quantités jusqu’à 4. </a:t>
            </a:r>
          </a:p>
          <a:p>
            <a:pPr marL="0" lvl="1" indent="0">
              <a:lnSpc>
                <a:spcPct val="110000"/>
              </a:lnSpc>
              <a:spcBef>
                <a:spcPts val="0"/>
              </a:spcBef>
              <a:buSzPts val="1000"/>
              <a:buNone/>
              <a:tabLst>
                <a:tab pos="914400" algn="l"/>
              </a:tabLst>
            </a:pPr>
            <a:endParaRPr lang="fr-FR" sz="1500" kern="0" dirty="0">
              <a:latin typeface="Inter Fallback"/>
              <a:cs typeface="Times New Roman" panose="02020603050405020304" pitchFamily="18" charset="0"/>
            </a:endParaRPr>
          </a:p>
          <a:p>
            <a:pPr marL="0" lvl="1" indent="0">
              <a:lnSpc>
                <a:spcPct val="110000"/>
              </a:lnSpc>
              <a:spcBef>
                <a:spcPts val="0"/>
              </a:spcBef>
              <a:buSzPts val="1000"/>
              <a:buNone/>
              <a:tabLst>
                <a:tab pos="914400" algn="l"/>
              </a:tabLst>
            </a:pPr>
            <a:r>
              <a:rPr lang="fr-FR" sz="1500" kern="0" dirty="0">
                <a:latin typeface="Inter Fallback"/>
                <a:cs typeface="Times New Roman" panose="02020603050405020304" pitchFamily="18" charset="0"/>
              </a:rPr>
              <a:t>Au cycle 1, il n’est pas attendu des élèves qu’ils utilisent les opérations et le langage mathématique « plus, moins, égal ».</a:t>
            </a:r>
          </a:p>
          <a:p>
            <a:pPr>
              <a:buNone/>
            </a:pPr>
            <a:endParaRPr lang="fr-FR" sz="600" dirty="0">
              <a:effectLst/>
              <a:latin typeface="Helvetica" pitchFamily="2" charset="0"/>
            </a:endParaRPr>
          </a:p>
        </p:txBody>
      </p:sp>
      <p:sp>
        <p:nvSpPr>
          <p:cNvPr id="6" name="Titre 1">
            <a:extLst>
              <a:ext uri="{FF2B5EF4-FFF2-40B4-BE49-F238E27FC236}">
                <a16:creationId xmlns:a16="http://schemas.microsoft.com/office/drawing/2014/main" id="{414C5C4F-1A63-EDF4-5E89-BFA32BAF18A4}"/>
              </a:ext>
            </a:extLst>
          </p:cNvPr>
          <p:cNvSpPr>
            <a:spLocks noGrp="1"/>
          </p:cNvSpPr>
          <p:nvPr>
            <p:ph type="title"/>
          </p:nvPr>
        </p:nvSpPr>
        <p:spPr>
          <a:xfrm>
            <a:off x="838200" y="365125"/>
            <a:ext cx="10515600" cy="887603"/>
          </a:xfrm>
        </p:spPr>
        <p:txBody>
          <a:bodyPr>
            <a:normAutofit/>
          </a:bodyPr>
          <a:lstStyle/>
          <a:p>
            <a:pPr algn="ctr"/>
            <a:r>
              <a:rPr lang="fr-FR" sz="2800" b="1" kern="0" dirty="0">
                <a:effectLst/>
                <a:latin typeface="Inter Fallback"/>
                <a:ea typeface="Times New Roman" panose="02020603050405020304" pitchFamily="18" charset="0"/>
                <a:cs typeface="Times New Roman" panose="02020603050405020304" pitchFamily="18" charset="0"/>
              </a:rPr>
              <a:t>Séquence n°3 - Utiliser le nombre pour résoudre des problèmes d'ajout ou de retrait</a:t>
            </a:r>
            <a:r>
              <a:rPr lang="fr-FR" sz="2800" dirty="0">
                <a:effectLst/>
              </a:rPr>
              <a:t> </a:t>
            </a:r>
            <a:endParaRPr lang="fr-FR" sz="2800" dirty="0"/>
          </a:p>
        </p:txBody>
      </p:sp>
      <p:sp>
        <p:nvSpPr>
          <p:cNvPr id="7" name="Espace réservé du contenu 2">
            <a:extLst>
              <a:ext uri="{FF2B5EF4-FFF2-40B4-BE49-F238E27FC236}">
                <a16:creationId xmlns:a16="http://schemas.microsoft.com/office/drawing/2014/main" id="{8A27101D-0431-440D-BCA1-27E1A7766819}"/>
              </a:ext>
            </a:extLst>
          </p:cNvPr>
          <p:cNvSpPr txBox="1">
            <a:spLocks/>
          </p:cNvSpPr>
          <p:nvPr/>
        </p:nvSpPr>
        <p:spPr>
          <a:xfrm>
            <a:off x="6301154" y="2002654"/>
            <a:ext cx="5221810" cy="4251960"/>
          </a:xfrm>
          <a:prstGeom prst="rect">
            <a:avLst/>
          </a:prstGeom>
          <a:solidFill>
            <a:schemeClr val="accent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0"/>
              </a:spcBef>
              <a:buSzPts val="1000"/>
              <a:buNone/>
              <a:tabLst>
                <a:tab pos="914400" algn="l"/>
              </a:tabLst>
            </a:pPr>
            <a:r>
              <a:rPr lang="fr-FR" sz="1500" b="1" kern="0" dirty="0">
                <a:latin typeface="Inter Fallback"/>
                <a:cs typeface="Times New Roman" panose="02020603050405020304" pitchFamily="18" charset="0"/>
              </a:rPr>
              <a:t>Prérequis</a:t>
            </a:r>
          </a:p>
          <a:p>
            <a:pPr marL="0" lvl="1" indent="0">
              <a:lnSpc>
                <a:spcPct val="100000"/>
              </a:lnSpc>
              <a:spcBef>
                <a:spcPts val="0"/>
              </a:spcBef>
              <a:buSzPts val="1000"/>
              <a:buNone/>
              <a:tabLst>
                <a:tab pos="914400" algn="l"/>
              </a:tabLst>
            </a:pPr>
            <a:endParaRPr lang="fr-FR" sz="1500" b="1" kern="0" dirty="0">
              <a:latin typeface="Inter Fallback"/>
              <a:cs typeface="Times New Roman" panose="02020603050405020304" pitchFamily="18" charset="0"/>
            </a:endParaRPr>
          </a:p>
          <a:p>
            <a:pPr marL="285750" lvl="1" indent="-285750">
              <a:lnSpc>
                <a:spcPct val="100000"/>
              </a:lnSpc>
              <a:spcBef>
                <a:spcPts val="0"/>
              </a:spcBef>
              <a:buSzPts val="1000"/>
              <a:tabLst>
                <a:tab pos="914400" algn="l"/>
              </a:tabLst>
            </a:pPr>
            <a:r>
              <a:rPr lang="fr-FR" sz="1500" kern="0" dirty="0">
                <a:latin typeface="Inter Fallback"/>
                <a:cs typeface="Times New Roman" panose="02020603050405020304" pitchFamily="18" charset="0"/>
              </a:rPr>
              <a:t>Reconnaissance globale des petites quantités jusqu’à 4.</a:t>
            </a:r>
          </a:p>
          <a:p>
            <a:pPr marL="285750" lvl="1" indent="-285750">
              <a:lnSpc>
                <a:spcPct val="100000"/>
              </a:lnSpc>
              <a:spcBef>
                <a:spcPts val="0"/>
              </a:spcBef>
              <a:buSzPts val="1000"/>
              <a:tabLst>
                <a:tab pos="914400" algn="l"/>
              </a:tabLst>
            </a:pPr>
            <a:r>
              <a:rPr lang="fr-FR" sz="1500" kern="0" dirty="0">
                <a:latin typeface="Inter Fallback"/>
                <a:cs typeface="Times New Roman" panose="02020603050405020304" pitchFamily="18" charset="0"/>
              </a:rPr>
              <a:t>Réaliser une collection dont la quantité, correspondant aux nombres mobilisés dans les problèmes, est indiquée par l’enseignant.</a:t>
            </a:r>
          </a:p>
          <a:p>
            <a:pPr marL="285750" lvl="1" indent="-285750">
              <a:lnSpc>
                <a:spcPct val="100000"/>
              </a:lnSpc>
              <a:spcBef>
                <a:spcPts val="0"/>
              </a:spcBef>
              <a:buSzPts val="1000"/>
              <a:tabLst>
                <a:tab pos="914400" algn="l"/>
              </a:tabLst>
            </a:pPr>
            <a:r>
              <a:rPr lang="fr-FR" sz="1500" kern="0" dirty="0">
                <a:latin typeface="Inter Fallback"/>
                <a:cs typeface="Times New Roman" panose="02020603050405020304" pitchFamily="18" charset="0"/>
              </a:rPr>
              <a:t>Comprendre les noms des nombres jusqu’à 3 voire 4.</a:t>
            </a:r>
          </a:p>
          <a:p>
            <a:pPr marL="285750" lvl="1" indent="-285750">
              <a:lnSpc>
                <a:spcPct val="100000"/>
              </a:lnSpc>
              <a:spcBef>
                <a:spcPts val="0"/>
              </a:spcBef>
              <a:buSzPts val="1000"/>
              <a:tabLst>
                <a:tab pos="914400" algn="l"/>
              </a:tabLst>
            </a:pPr>
            <a:r>
              <a:rPr lang="fr-FR" sz="1500" kern="0" dirty="0">
                <a:latin typeface="Inter Fallback"/>
                <a:cs typeface="Times New Roman" panose="02020603050405020304" pitchFamily="18" charset="0"/>
              </a:rPr>
              <a:t>Indiquer oralement la quantité d’une collection jusqu’à 3 voire 4.</a:t>
            </a:r>
          </a:p>
          <a:p>
            <a:pPr marL="285750" lvl="1" indent="-285750">
              <a:lnSpc>
                <a:spcPct val="100000"/>
              </a:lnSpc>
              <a:spcBef>
                <a:spcPts val="0"/>
              </a:spcBef>
              <a:buSzPts val="1000"/>
              <a:tabLst>
                <a:tab pos="914400" algn="l"/>
              </a:tabLst>
            </a:pPr>
            <a:r>
              <a:rPr lang="fr-FR" sz="1500" kern="0" dirty="0">
                <a:latin typeface="Inter Fallback"/>
                <a:cs typeface="Times New Roman" panose="02020603050405020304" pitchFamily="18" charset="0"/>
              </a:rPr>
              <a:t>Utiliser les décompositions des nombres jusqu’à 3. Les quantités sont nommées en utilisant les itérations de 1 pour distinguer 1, 2 et 3. Exemples : « Il y a trois peluches : une peluche et encore une peluche et encore une peluche, ça fait trois peluches. » ; « Il y a trois peluches : deux peluches et encore une peluche, ça fait trois peluches.</a:t>
            </a:r>
            <a:endParaRPr lang="fr-FR" sz="600" dirty="0">
              <a:latin typeface="Helvetica" pitchFamily="2" charset="0"/>
            </a:endParaRPr>
          </a:p>
          <a:p>
            <a:endParaRPr lang="fr-FR" sz="600" dirty="0"/>
          </a:p>
        </p:txBody>
      </p:sp>
    </p:spTree>
    <p:extLst>
      <p:ext uri="{BB962C8B-B14F-4D97-AF65-F5344CB8AC3E}">
        <p14:creationId xmlns:p14="http://schemas.microsoft.com/office/powerpoint/2010/main" val="2010539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5BBC7D-13EA-3F3B-1875-1E5159B118E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C1213A-9A5D-1187-1E61-1E1B6CE48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6D6938-EEAD-3D6B-0D40-8EB2370C2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94C8FED-5B8C-4562-8956-EEE12FF1E5E0}"/>
              </a:ext>
            </a:extLst>
          </p:cNvPr>
          <p:cNvSpPr>
            <a:spLocks noGrp="1"/>
          </p:cNvSpPr>
          <p:nvPr>
            <p:ph type="title"/>
          </p:nvPr>
        </p:nvSpPr>
        <p:spPr>
          <a:xfrm>
            <a:off x="686834" y="591344"/>
            <a:ext cx="3200400" cy="5585619"/>
          </a:xfrm>
        </p:spPr>
        <p:txBody>
          <a:bodyPr>
            <a:normAutofit/>
          </a:bodyPr>
          <a:lstStyle/>
          <a:p>
            <a:r>
              <a:rPr lang="fr-FR" b="1" kern="0" dirty="0">
                <a:solidFill>
                  <a:srgbClr val="FFFFFF"/>
                </a:solidFill>
                <a:effectLst/>
                <a:latin typeface="Inter Fallback"/>
                <a:ea typeface="Times New Roman" panose="02020603050405020304" pitchFamily="18" charset="0"/>
                <a:cs typeface="Times New Roman" panose="02020603050405020304" pitchFamily="18" charset="0"/>
              </a:rPr>
              <a:t>Séquence n°3 - Utiliser le nombre pour résoudre des problèmes d'ajout ou de retrait</a:t>
            </a:r>
            <a:r>
              <a:rPr lang="fr-FR" dirty="0">
                <a:solidFill>
                  <a:srgbClr val="FFFFFF"/>
                </a:solidFill>
                <a:effectLst/>
              </a:rPr>
              <a:t> </a:t>
            </a:r>
            <a:endParaRPr lang="fr-FR" dirty="0">
              <a:solidFill>
                <a:srgbClr val="FFFFFF"/>
              </a:solidFill>
            </a:endParaRPr>
          </a:p>
        </p:txBody>
      </p:sp>
      <p:sp>
        <p:nvSpPr>
          <p:cNvPr id="12" name="Arc 11">
            <a:extLst>
              <a:ext uri="{FF2B5EF4-FFF2-40B4-BE49-F238E27FC236}">
                <a16:creationId xmlns:a16="http://schemas.microsoft.com/office/drawing/2014/main" id="{A8394A95-2E75-1150-29FB-08C6BAB68D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Espace réservé du contenu 4" descr="Une image contenant texte, capture d’écran, Police, nombre&#10;&#10;Le contenu généré par l’IA peut être incorrect.">
            <a:extLst>
              <a:ext uri="{FF2B5EF4-FFF2-40B4-BE49-F238E27FC236}">
                <a16:creationId xmlns:a16="http://schemas.microsoft.com/office/drawing/2014/main" id="{23B19B80-3972-0A7C-7669-B55BCB778021}"/>
              </a:ext>
            </a:extLst>
          </p:cNvPr>
          <p:cNvPicPr>
            <a:picLocks noGrp="1" noChangeAspect="1"/>
          </p:cNvPicPr>
          <p:nvPr>
            <p:ph idx="1"/>
          </p:nvPr>
        </p:nvPicPr>
        <p:blipFill>
          <a:blip r:embed="rId3"/>
          <a:stretch>
            <a:fillRect/>
          </a:stretch>
        </p:blipFill>
        <p:spPr>
          <a:xfrm>
            <a:off x="4394230" y="92710"/>
            <a:ext cx="6907212" cy="4078775"/>
          </a:xfrm>
        </p:spPr>
      </p:pic>
      <p:pic>
        <p:nvPicPr>
          <p:cNvPr id="7" name="Image 6" descr="Une image contenant texte, capture d’écran, Police, nombre&#10;&#10;Le contenu généré par l’IA peut être incorrect.">
            <a:extLst>
              <a:ext uri="{FF2B5EF4-FFF2-40B4-BE49-F238E27FC236}">
                <a16:creationId xmlns:a16="http://schemas.microsoft.com/office/drawing/2014/main" id="{03318F3C-65BC-2440-710A-DF02EB17B2C2}"/>
              </a:ext>
            </a:extLst>
          </p:cNvPr>
          <p:cNvPicPr>
            <a:picLocks noChangeAspect="1"/>
          </p:cNvPicPr>
          <p:nvPr/>
        </p:nvPicPr>
        <p:blipFill>
          <a:blip r:embed="rId4"/>
          <a:stretch>
            <a:fillRect/>
          </a:stretch>
        </p:blipFill>
        <p:spPr>
          <a:xfrm>
            <a:off x="4362692" y="4107026"/>
            <a:ext cx="6970287" cy="2658264"/>
          </a:xfrm>
          <a:prstGeom prst="rect">
            <a:avLst/>
          </a:prstGeom>
        </p:spPr>
      </p:pic>
    </p:spTree>
    <p:extLst>
      <p:ext uri="{BB962C8B-B14F-4D97-AF65-F5344CB8AC3E}">
        <p14:creationId xmlns:p14="http://schemas.microsoft.com/office/powerpoint/2010/main" val="3580006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6D2580-569C-603E-6383-2D458D309601}"/>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F8546D64-CF84-48E4-CFA4-54D76EF0514C}"/>
              </a:ext>
            </a:extLst>
          </p:cNvPr>
          <p:cNvSpPr>
            <a:spLocks noGrp="1"/>
          </p:cNvSpPr>
          <p:nvPr>
            <p:ph idx="1"/>
          </p:nvPr>
        </p:nvSpPr>
        <p:spPr>
          <a:xfrm>
            <a:off x="483928" y="1285284"/>
            <a:ext cx="5112199" cy="4347420"/>
          </a:xfrm>
          <a:solidFill>
            <a:schemeClr val="accent4">
              <a:lumMod val="20000"/>
              <a:lumOff val="80000"/>
            </a:schemeClr>
          </a:solidFill>
        </p:spPr>
        <p:txBody>
          <a:bodyPr>
            <a:noAutofit/>
          </a:bodyPr>
          <a:lstStyle/>
          <a:p>
            <a:pPr marL="0">
              <a:lnSpc>
                <a:spcPct val="110000"/>
              </a:lnSpc>
              <a:buNone/>
            </a:pPr>
            <a:r>
              <a:rPr lang="fr-FR" sz="1800" b="1" kern="0" dirty="0">
                <a:latin typeface="Inter Fallback"/>
                <a:cs typeface="Times New Roman" panose="02020603050405020304" pitchFamily="18" charset="0"/>
              </a:rPr>
              <a:t>Situation de référence</a:t>
            </a:r>
          </a:p>
          <a:p>
            <a:pPr marL="0">
              <a:lnSpc>
                <a:spcPct val="110000"/>
              </a:lnSpc>
              <a:buNone/>
            </a:pPr>
            <a:r>
              <a:rPr lang="fr-FR" sz="1800" kern="0" dirty="0">
                <a:latin typeface="Inter Fallback"/>
                <a:cs typeface="Times New Roman" panose="02020603050405020304" pitchFamily="18" charset="0"/>
              </a:rPr>
              <a:t>La situation « Lulu, la mascotte de la classe prépare. sa valise » est la référence commune à l’ensemble des classes de l’école pour les problèmes d’ajout ou de retrait. Le professeur dispose d’une valise et de collections d’objets que la mascotte souhaite emporter dans sa valise : 3 peluches, 3 bonnets, 3 crayons, 3 livres. Les élèves ne peuvent pas voir son contenu quand elle est fermée. </a:t>
            </a:r>
          </a:p>
          <a:p>
            <a:pPr marL="0">
              <a:lnSpc>
                <a:spcPct val="110000"/>
              </a:lnSpc>
              <a:buNone/>
            </a:pPr>
            <a:r>
              <a:rPr lang="fr-FR" sz="1800" kern="0" dirty="0">
                <a:latin typeface="Inter Fallback"/>
                <a:cs typeface="Times New Roman" panose="02020603050405020304" pitchFamily="18" charset="0"/>
              </a:rPr>
              <a:t>Exemple de situation : « Lulu a deux peluches dans sa valise, elle ajoute encore une peluche (ou elle retire une peluche). Combien y a-t-il de peluches dans la valise maintenant ?</a:t>
            </a:r>
          </a:p>
        </p:txBody>
      </p:sp>
      <p:sp>
        <p:nvSpPr>
          <p:cNvPr id="7" name="ZoneTexte 6">
            <a:extLst>
              <a:ext uri="{FF2B5EF4-FFF2-40B4-BE49-F238E27FC236}">
                <a16:creationId xmlns:a16="http://schemas.microsoft.com/office/drawing/2014/main" id="{FCF8C2D3-1E07-B3FD-9FE7-EB054498D8BD}"/>
              </a:ext>
            </a:extLst>
          </p:cNvPr>
          <p:cNvSpPr txBox="1"/>
          <p:nvPr/>
        </p:nvSpPr>
        <p:spPr>
          <a:xfrm>
            <a:off x="5763066" y="2050214"/>
            <a:ext cx="6041722" cy="3970318"/>
          </a:xfrm>
          <a:prstGeom prst="rect">
            <a:avLst/>
          </a:prstGeom>
          <a:solidFill>
            <a:schemeClr val="accent2">
              <a:lumMod val="20000"/>
              <a:lumOff val="80000"/>
            </a:schemeClr>
          </a:solidFill>
        </p:spPr>
        <p:txBody>
          <a:bodyPr wrap="square" rtlCol="0">
            <a:spAutoFit/>
          </a:bodyPr>
          <a:lstStyle/>
          <a:p>
            <a:pPr>
              <a:buNone/>
            </a:pPr>
            <a:r>
              <a:rPr lang="fr-FR" b="1" kern="0" dirty="0">
                <a:latin typeface="Inter Fallback"/>
                <a:cs typeface="Times New Roman" panose="02020603050405020304" pitchFamily="18" charset="0"/>
              </a:rPr>
              <a:t>Variables didactiques</a:t>
            </a:r>
          </a:p>
          <a:p>
            <a:pPr>
              <a:buNone/>
            </a:pPr>
            <a:endParaRPr lang="fr-FR" b="1" kern="0" dirty="0">
              <a:latin typeface="Inter Fallback"/>
              <a:cs typeface="Times New Roman" panose="02020603050405020304" pitchFamily="18" charset="0"/>
            </a:endParaRPr>
          </a:p>
          <a:p>
            <a:pPr marL="285750" indent="-285750">
              <a:buFont typeface="Arial" panose="020B0604020202020204" pitchFamily="34" charset="0"/>
              <a:buChar char="•"/>
            </a:pPr>
            <a:r>
              <a:rPr lang="fr-FR" kern="0" dirty="0">
                <a:latin typeface="Inter Fallback"/>
                <a:cs typeface="Times New Roman" panose="02020603050405020304" pitchFamily="18" charset="0"/>
              </a:rPr>
              <a:t>Recherche de l’état final dans un problème d’ajout ou de retrait. </a:t>
            </a:r>
          </a:p>
          <a:p>
            <a:pPr>
              <a:buNone/>
            </a:pPr>
            <a:r>
              <a:rPr lang="fr-FR" kern="0" dirty="0">
                <a:latin typeface="Inter Fallback"/>
                <a:cs typeface="Times New Roman" panose="02020603050405020304" pitchFamily="18" charset="0"/>
              </a:rPr>
              <a:t>La situation de retrait est plus difficile que celle d’ajout.</a:t>
            </a:r>
          </a:p>
          <a:p>
            <a:pPr marL="285750" indent="-285750">
              <a:buFont typeface="Arial" panose="020B0604020202020204" pitchFamily="34" charset="0"/>
              <a:buChar char="•"/>
            </a:pPr>
            <a:r>
              <a:rPr lang="fr-FR" kern="0" dirty="0">
                <a:latin typeface="Inter Fallback"/>
                <a:cs typeface="Times New Roman" panose="02020603050405020304" pitchFamily="18" charset="0"/>
              </a:rPr>
              <a:t>Quantités en jeu : quantités jusqu’à 3 (voire 4 pour certains élèves), valeur de l’ajout ou du retrait (1 voire 2).</a:t>
            </a:r>
          </a:p>
          <a:p>
            <a:pPr marL="285750" indent="-285750">
              <a:buFont typeface="Arial" panose="020B0604020202020204" pitchFamily="34" charset="0"/>
              <a:buChar char="•"/>
            </a:pPr>
            <a:r>
              <a:rPr lang="fr-FR" kern="0" dirty="0">
                <a:latin typeface="Inter Fallback"/>
                <a:cs typeface="Times New Roman" panose="02020603050405020304" pitchFamily="18" charset="0"/>
              </a:rPr>
              <a:t>Matériel pouvant être mis à disposition pour résoudre le problème : objets figuratifs (valise, peluches, oursons en plastique, bonnets, livres, ...), images représentant les objets figuratifs, objets symboliques (cubes ou bouchons).</a:t>
            </a:r>
          </a:p>
          <a:p>
            <a:pPr marL="285750" indent="-285750">
              <a:buFont typeface="Arial" panose="020B0604020202020204" pitchFamily="34" charset="0"/>
              <a:buChar char="•"/>
            </a:pPr>
            <a:r>
              <a:rPr lang="fr-FR" kern="0" dirty="0">
                <a:latin typeface="Inter Fallback"/>
                <a:cs typeface="Times New Roman" panose="02020603050405020304" pitchFamily="18" charset="0"/>
              </a:rPr>
              <a:t>Matériel visible ou non.</a:t>
            </a:r>
          </a:p>
          <a:p>
            <a:pPr marL="285750" indent="-285750">
              <a:buFont typeface="Arial" panose="020B0604020202020204" pitchFamily="34" charset="0"/>
              <a:buChar char="•"/>
            </a:pPr>
            <a:r>
              <a:rPr lang="fr-FR" kern="0" dirty="0">
                <a:latin typeface="Inter Fallback"/>
                <a:cs typeface="Times New Roman" panose="02020603050405020304" pitchFamily="18" charset="0"/>
              </a:rPr>
              <a:t>Matériel déplaçable ou non.</a:t>
            </a:r>
          </a:p>
          <a:p>
            <a:pPr marL="285750" indent="-285750">
              <a:buFont typeface="Arial" panose="020B0604020202020204" pitchFamily="34" charset="0"/>
              <a:buChar char="•"/>
            </a:pPr>
            <a:r>
              <a:rPr lang="fr-FR" kern="0" dirty="0">
                <a:latin typeface="Inter Fallback"/>
                <a:cs typeface="Times New Roman" panose="02020603050405020304" pitchFamily="18" charset="0"/>
              </a:rPr>
              <a:t>Matériel proche ou éloigné.</a:t>
            </a:r>
          </a:p>
        </p:txBody>
      </p:sp>
      <p:sp>
        <p:nvSpPr>
          <p:cNvPr id="13" name="Titre 1">
            <a:extLst>
              <a:ext uri="{FF2B5EF4-FFF2-40B4-BE49-F238E27FC236}">
                <a16:creationId xmlns:a16="http://schemas.microsoft.com/office/drawing/2014/main" id="{5E0916B7-F55F-39D9-1243-42F597EF9DA0}"/>
              </a:ext>
            </a:extLst>
          </p:cNvPr>
          <p:cNvSpPr>
            <a:spLocks noGrp="1"/>
          </p:cNvSpPr>
          <p:nvPr>
            <p:ph type="title"/>
          </p:nvPr>
        </p:nvSpPr>
        <p:spPr>
          <a:xfrm>
            <a:off x="838200" y="365126"/>
            <a:ext cx="10515600" cy="470470"/>
          </a:xfrm>
        </p:spPr>
        <p:txBody>
          <a:bodyPr>
            <a:normAutofit/>
          </a:bodyPr>
          <a:lstStyle/>
          <a:p>
            <a:pPr algn="ctr"/>
            <a:r>
              <a:rPr lang="fr-FR" sz="2000" b="1" kern="0" dirty="0">
                <a:effectLst/>
                <a:latin typeface="Inter Fallback"/>
                <a:ea typeface="Times New Roman" panose="02020603050405020304" pitchFamily="18" charset="0"/>
                <a:cs typeface="Times New Roman" panose="02020603050405020304" pitchFamily="18" charset="0"/>
              </a:rPr>
              <a:t>Séquence n°3 - Utiliser le nombre pour résoudre des problèmes d'ajout ou de retrait</a:t>
            </a:r>
            <a:r>
              <a:rPr lang="fr-FR" sz="2000" dirty="0">
                <a:effectLst/>
              </a:rPr>
              <a:t> </a:t>
            </a:r>
            <a:endParaRPr lang="fr-FR" sz="2000" dirty="0"/>
          </a:p>
        </p:txBody>
      </p:sp>
    </p:spTree>
    <p:extLst>
      <p:ext uri="{BB962C8B-B14F-4D97-AF65-F5344CB8AC3E}">
        <p14:creationId xmlns:p14="http://schemas.microsoft.com/office/powerpoint/2010/main" val="1866013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945252-9FCB-9325-7283-C3AAB4CD1E73}"/>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37B2E737-8B33-7192-4FAF-8A7D505FB2A8}"/>
              </a:ext>
            </a:extLst>
          </p:cNvPr>
          <p:cNvSpPr>
            <a:spLocks noGrp="1"/>
          </p:cNvSpPr>
          <p:nvPr>
            <p:ph idx="1"/>
          </p:nvPr>
        </p:nvSpPr>
        <p:spPr>
          <a:xfrm>
            <a:off x="6998677" y="1104656"/>
            <a:ext cx="4267200" cy="4891698"/>
          </a:xfrm>
          <a:solidFill>
            <a:schemeClr val="accent2">
              <a:lumMod val="20000"/>
              <a:lumOff val="80000"/>
            </a:schemeClr>
          </a:solidFill>
        </p:spPr>
        <p:txBody>
          <a:bodyPr>
            <a:normAutofit fontScale="62500" lnSpcReduction="20000"/>
          </a:bodyPr>
          <a:lstStyle/>
          <a:p>
            <a:pPr marL="0">
              <a:lnSpc>
                <a:spcPct val="120000"/>
              </a:lnSpc>
              <a:spcBef>
                <a:spcPts val="0"/>
              </a:spcBef>
              <a:buNone/>
            </a:pPr>
            <a:r>
              <a:rPr lang="fr-FR" sz="3400" b="1" kern="0" dirty="0">
                <a:latin typeface="Inter Fallback"/>
                <a:cs typeface="Times New Roman" panose="02020603050405020304" pitchFamily="18" charset="0"/>
              </a:rPr>
              <a:t>Observation et évaluation</a:t>
            </a:r>
          </a:p>
          <a:p>
            <a:pPr marL="0">
              <a:lnSpc>
                <a:spcPct val="120000"/>
              </a:lnSpc>
              <a:spcBef>
                <a:spcPts val="0"/>
              </a:spcBef>
              <a:buNone/>
            </a:pPr>
            <a:r>
              <a:rPr lang="fr-FR" sz="2300" kern="0" dirty="0">
                <a:latin typeface="Inter Fallback"/>
                <a:cs typeface="Times New Roman" panose="02020603050405020304" pitchFamily="18" charset="0"/>
              </a:rPr>
              <a:t>Dès la conception de la séquence, le professeur élabore une grille d’observation qui lui permet de suivre les progrès de chaque élève. </a:t>
            </a:r>
          </a:p>
          <a:p>
            <a:pPr>
              <a:lnSpc>
                <a:spcPct val="120000"/>
              </a:lnSpc>
              <a:spcBef>
                <a:spcPts val="0"/>
              </a:spcBef>
            </a:pPr>
            <a:r>
              <a:rPr lang="fr-FR" sz="2300" kern="0" dirty="0">
                <a:latin typeface="Inter Fallback"/>
                <a:cs typeface="Times New Roman" panose="02020603050405020304" pitchFamily="18" charset="0"/>
              </a:rPr>
              <a:t>Evaluation positive, menée par l’observation et l’interprétation des progrès, pour d’ajuster son enseignement, adapter les activités et tâches proposées en fonction des besoins de chaque enfant pour qu’il continue à progresser.</a:t>
            </a:r>
          </a:p>
          <a:p>
            <a:pPr marL="0">
              <a:lnSpc>
                <a:spcPct val="120000"/>
              </a:lnSpc>
              <a:spcBef>
                <a:spcPts val="0"/>
              </a:spcBef>
              <a:buNone/>
            </a:pPr>
            <a:endParaRPr lang="fr-FR" sz="2300" kern="0" dirty="0">
              <a:latin typeface="Inter Fallback"/>
              <a:cs typeface="Times New Roman" panose="02020603050405020304" pitchFamily="18" charset="0"/>
            </a:endParaRPr>
          </a:p>
          <a:p>
            <a:pPr marL="0">
              <a:lnSpc>
                <a:spcPct val="120000"/>
              </a:lnSpc>
              <a:spcBef>
                <a:spcPts val="0"/>
              </a:spcBef>
              <a:buNone/>
            </a:pPr>
            <a:r>
              <a:rPr lang="fr-FR" sz="2300" b="1" kern="0" dirty="0">
                <a:latin typeface="Inter Fallback"/>
                <a:cs typeface="Times New Roman" panose="02020603050405020304" pitchFamily="18" charset="0"/>
              </a:rPr>
              <a:t>La grille d’observation permet d’évaluer si l’élève :</a:t>
            </a:r>
          </a:p>
          <a:p>
            <a:pPr>
              <a:lnSpc>
                <a:spcPct val="120000"/>
              </a:lnSpc>
              <a:spcBef>
                <a:spcPts val="0"/>
              </a:spcBef>
            </a:pPr>
            <a:r>
              <a:rPr lang="fr-FR" sz="2300" kern="0" dirty="0">
                <a:latin typeface="Inter Fallback"/>
                <a:cs typeface="Times New Roman" panose="02020603050405020304" pitchFamily="18" charset="0"/>
              </a:rPr>
              <a:t>réussit à comprendre le sens de la transformation : il propose un nombre plus grand lorsqu’on ajoute un objet ou plusieurs objets et un nombre plus petit lorsqu’on retire un ou plusieurs objets ;</a:t>
            </a:r>
          </a:p>
          <a:p>
            <a:pPr>
              <a:lnSpc>
                <a:spcPct val="120000"/>
              </a:lnSpc>
              <a:spcBef>
                <a:spcPts val="0"/>
              </a:spcBef>
            </a:pPr>
            <a:r>
              <a:rPr lang="fr-FR" sz="2300" kern="0" dirty="0">
                <a:latin typeface="Inter Fallback"/>
                <a:cs typeface="Times New Roman" panose="02020603050405020304" pitchFamily="18" charset="0"/>
              </a:rPr>
              <a:t>détermine la réponse par perception visuelle immédiate de la quantité ;</a:t>
            </a:r>
          </a:p>
          <a:p>
            <a:pPr>
              <a:lnSpc>
                <a:spcPct val="120000"/>
              </a:lnSpc>
              <a:spcBef>
                <a:spcPts val="0"/>
              </a:spcBef>
            </a:pPr>
            <a:r>
              <a:rPr lang="fr-FR" sz="2300" kern="0" dirty="0">
                <a:latin typeface="Inter Fallback"/>
                <a:cs typeface="Times New Roman" panose="02020603050405020304" pitchFamily="18" charset="0"/>
              </a:rPr>
              <a:t>connait le 1, le 2, le 3 (voire le 4) ;</a:t>
            </a:r>
          </a:p>
          <a:p>
            <a:pPr>
              <a:lnSpc>
                <a:spcPct val="120000"/>
              </a:lnSpc>
              <a:spcBef>
                <a:spcPts val="0"/>
              </a:spcBef>
            </a:pPr>
            <a:r>
              <a:rPr lang="fr-FR" sz="2300" kern="0" dirty="0">
                <a:latin typeface="Inter Fallback"/>
                <a:cs typeface="Times New Roman" panose="02020603050405020304" pitchFamily="18" charset="0"/>
              </a:rPr>
              <a:t>utilise ses doigts pour trouver le résultat ;</a:t>
            </a:r>
          </a:p>
          <a:p>
            <a:pPr>
              <a:lnSpc>
                <a:spcPct val="120000"/>
              </a:lnSpc>
              <a:spcBef>
                <a:spcPts val="0"/>
              </a:spcBef>
            </a:pPr>
            <a:r>
              <a:rPr lang="fr-FR" sz="2300" kern="0" dirty="0">
                <a:latin typeface="Inter Fallback"/>
                <a:cs typeface="Times New Roman" panose="02020603050405020304" pitchFamily="18" charset="0"/>
              </a:rPr>
              <a:t>mobilise sa connaissance des décompositions (« deux et encore un, cela fait trois »).</a:t>
            </a:r>
          </a:p>
          <a:p>
            <a:endParaRPr lang="fr-FR" sz="700" dirty="0"/>
          </a:p>
        </p:txBody>
      </p:sp>
      <p:sp>
        <p:nvSpPr>
          <p:cNvPr id="4" name="Titre 1">
            <a:extLst>
              <a:ext uri="{FF2B5EF4-FFF2-40B4-BE49-F238E27FC236}">
                <a16:creationId xmlns:a16="http://schemas.microsoft.com/office/drawing/2014/main" id="{C7455F27-673B-C369-F161-2FDC3165507C}"/>
              </a:ext>
            </a:extLst>
          </p:cNvPr>
          <p:cNvSpPr>
            <a:spLocks noGrp="1"/>
          </p:cNvSpPr>
          <p:nvPr>
            <p:ph type="title"/>
          </p:nvPr>
        </p:nvSpPr>
        <p:spPr>
          <a:xfrm>
            <a:off x="838200" y="365126"/>
            <a:ext cx="10515600" cy="470470"/>
          </a:xfrm>
        </p:spPr>
        <p:txBody>
          <a:bodyPr>
            <a:normAutofit/>
          </a:bodyPr>
          <a:lstStyle/>
          <a:p>
            <a:pPr algn="ctr"/>
            <a:r>
              <a:rPr lang="fr-FR" sz="2000" b="1" kern="0" dirty="0">
                <a:effectLst/>
                <a:latin typeface="Inter Fallback"/>
                <a:ea typeface="Times New Roman" panose="02020603050405020304" pitchFamily="18" charset="0"/>
                <a:cs typeface="Times New Roman" panose="02020603050405020304" pitchFamily="18" charset="0"/>
              </a:rPr>
              <a:t>Séquence n°3 - Utiliser le nombre pour résoudre des problèmes d'ajout ou de retrait</a:t>
            </a:r>
            <a:r>
              <a:rPr lang="fr-FR" sz="2000" dirty="0">
                <a:effectLst/>
              </a:rPr>
              <a:t> </a:t>
            </a:r>
            <a:endParaRPr lang="fr-FR" sz="2000" dirty="0"/>
          </a:p>
        </p:txBody>
      </p:sp>
      <p:sp>
        <p:nvSpPr>
          <p:cNvPr id="5" name="ZoneTexte 4">
            <a:extLst>
              <a:ext uri="{FF2B5EF4-FFF2-40B4-BE49-F238E27FC236}">
                <a16:creationId xmlns:a16="http://schemas.microsoft.com/office/drawing/2014/main" id="{530571A5-B455-42DB-EE35-14D08498818C}"/>
              </a:ext>
            </a:extLst>
          </p:cNvPr>
          <p:cNvSpPr txBox="1"/>
          <p:nvPr/>
        </p:nvSpPr>
        <p:spPr>
          <a:xfrm>
            <a:off x="375569" y="1234281"/>
            <a:ext cx="6324170" cy="3539430"/>
          </a:xfrm>
          <a:prstGeom prst="rect">
            <a:avLst/>
          </a:prstGeom>
          <a:noFill/>
        </p:spPr>
        <p:txBody>
          <a:bodyPr wrap="square" rtlCol="0">
            <a:spAutoFit/>
          </a:bodyPr>
          <a:lstStyle/>
          <a:p>
            <a:pPr>
              <a:buNone/>
            </a:pPr>
            <a:r>
              <a:rPr lang="fr-FR" sz="1600" b="1" kern="0" dirty="0">
                <a:latin typeface="Inter Fallback"/>
                <a:cs typeface="Times New Roman" panose="02020603050405020304" pitchFamily="18" charset="0"/>
              </a:rPr>
              <a:t>Procédures à acquérir</a:t>
            </a:r>
          </a:p>
          <a:p>
            <a:pPr>
              <a:buNone/>
            </a:pPr>
            <a:r>
              <a:rPr lang="fr-FR" sz="1600" u="sng" kern="0" dirty="0">
                <a:latin typeface="Inter Fallback"/>
                <a:cs typeface="Times New Roman" panose="02020603050405020304" pitchFamily="18" charset="0"/>
              </a:rPr>
              <a:t>Si les objets sont disponibles :</a:t>
            </a:r>
          </a:p>
          <a:p>
            <a:pPr>
              <a:buNone/>
            </a:pPr>
            <a:r>
              <a:rPr lang="fr-FR" sz="1600" kern="0" dirty="0">
                <a:latin typeface="Inter Fallback"/>
                <a:cs typeface="Times New Roman" panose="02020603050405020304" pitchFamily="18" charset="0"/>
              </a:rPr>
              <a:t>-trouver le résultat par perception globale des petites quantités d’objets.</a:t>
            </a:r>
          </a:p>
          <a:p>
            <a:pPr>
              <a:buNone/>
            </a:pPr>
            <a:endParaRPr lang="fr-FR" sz="1600" kern="0" dirty="0">
              <a:latin typeface="Inter Fallback"/>
              <a:cs typeface="Times New Roman" panose="02020603050405020304" pitchFamily="18" charset="0"/>
            </a:endParaRPr>
          </a:p>
          <a:p>
            <a:pPr>
              <a:buNone/>
            </a:pPr>
            <a:r>
              <a:rPr lang="fr-FR" sz="1600" u="sng" kern="0" dirty="0">
                <a:latin typeface="Inter Fallback"/>
                <a:cs typeface="Times New Roman" panose="02020603050405020304" pitchFamily="18" charset="0"/>
              </a:rPr>
              <a:t>Si les objets ne sont pas disponibles :</a:t>
            </a:r>
          </a:p>
          <a:p>
            <a:pPr>
              <a:buNone/>
            </a:pPr>
            <a:r>
              <a:rPr lang="fr-FR" sz="1600" kern="0" dirty="0">
                <a:latin typeface="Inter Fallback"/>
                <a:cs typeface="Times New Roman" panose="02020603050405020304" pitchFamily="18" charset="0"/>
              </a:rPr>
              <a:t>-trouver le résultat en s’aidant de ses doigts ;</a:t>
            </a:r>
          </a:p>
          <a:p>
            <a:pPr>
              <a:buNone/>
            </a:pPr>
            <a:r>
              <a:rPr lang="fr-FR" sz="1600" kern="0" dirty="0">
                <a:latin typeface="Inter Fallback"/>
                <a:cs typeface="Times New Roman" panose="02020603050405020304" pitchFamily="18" charset="0"/>
              </a:rPr>
              <a:t>-trouver le résultat en prenant appui sur la connaissance des compositions mémorisées (« deux et encore un, cela fait trois ») ;</a:t>
            </a:r>
          </a:p>
          <a:p>
            <a:pPr>
              <a:buNone/>
            </a:pPr>
            <a:r>
              <a:rPr lang="fr-FR" sz="1600" kern="0" dirty="0">
                <a:latin typeface="Inter Fallback"/>
                <a:cs typeface="Times New Roman" panose="02020603050405020304" pitchFamily="18" charset="0"/>
              </a:rPr>
              <a:t>-trouver le résultat en prenant appui sur le principe d’itération de l’unité.</a:t>
            </a:r>
          </a:p>
          <a:p>
            <a:pPr>
              <a:buNone/>
            </a:pPr>
            <a:endParaRPr lang="fr-FR" sz="1600" kern="0" dirty="0">
              <a:latin typeface="Inter Fallback"/>
              <a:cs typeface="Times New Roman" panose="02020603050405020304" pitchFamily="18" charset="0"/>
            </a:endParaRPr>
          </a:p>
          <a:p>
            <a:pPr>
              <a:buNone/>
            </a:pPr>
            <a:r>
              <a:rPr lang="fr-FR" sz="1600" kern="0" dirty="0">
                <a:latin typeface="Inter Fallback"/>
                <a:cs typeface="Times New Roman" panose="02020603050405020304" pitchFamily="18" charset="0"/>
              </a:rPr>
              <a:t>Utiliser des « boites à nombres » (représentations chiffrées, constellations, représentations désorganisées symboliques et figuratives). Ces « boites à nombres » sont conçues progressivement</a:t>
            </a:r>
          </a:p>
          <a:p>
            <a:r>
              <a:rPr lang="fr-FR" sz="1600" kern="0" dirty="0">
                <a:latin typeface="Inter Fallback"/>
                <a:cs typeface="Times New Roman" panose="02020603050405020304" pitchFamily="18" charset="0"/>
              </a:rPr>
              <a:t>avec les élèves tout au long de leur parcours à l’école maternelle.</a:t>
            </a:r>
          </a:p>
        </p:txBody>
      </p:sp>
      <p:pic>
        <p:nvPicPr>
          <p:cNvPr id="6" name="Image 5" descr="Une image contenant conteneur, boîte, carton&#10;&#10;Le contenu généré par l’IA peut être incorrect.">
            <a:extLst>
              <a:ext uri="{FF2B5EF4-FFF2-40B4-BE49-F238E27FC236}">
                <a16:creationId xmlns:a16="http://schemas.microsoft.com/office/drawing/2014/main" id="{A269DFAB-E700-3B8B-4723-1CDD178E37BA}"/>
              </a:ext>
            </a:extLst>
          </p:cNvPr>
          <p:cNvPicPr>
            <a:picLocks noChangeAspect="1"/>
          </p:cNvPicPr>
          <p:nvPr/>
        </p:nvPicPr>
        <p:blipFill>
          <a:blip r:embed="rId3"/>
          <a:stretch>
            <a:fillRect/>
          </a:stretch>
        </p:blipFill>
        <p:spPr>
          <a:xfrm rot="20459652">
            <a:off x="3417328" y="4983989"/>
            <a:ext cx="2055014" cy="1554434"/>
          </a:xfrm>
          <a:prstGeom prst="rect">
            <a:avLst/>
          </a:prstGeom>
        </p:spPr>
      </p:pic>
    </p:spTree>
    <p:extLst>
      <p:ext uri="{BB962C8B-B14F-4D97-AF65-F5344CB8AC3E}">
        <p14:creationId xmlns:p14="http://schemas.microsoft.com/office/powerpoint/2010/main" val="2523295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553C329-C675-8ECA-8247-7484727D625B}"/>
              </a:ext>
            </a:extLst>
          </p:cNvPr>
          <p:cNvSpPr>
            <a:spLocks noGrp="1"/>
          </p:cNvSpPr>
          <p:nvPr>
            <p:ph type="title"/>
          </p:nvPr>
        </p:nvSpPr>
        <p:spPr>
          <a:xfrm>
            <a:off x="838200" y="365125"/>
            <a:ext cx="5558489" cy="1325563"/>
          </a:xfrm>
        </p:spPr>
        <p:txBody>
          <a:bodyPr>
            <a:normAutofit fontScale="90000"/>
          </a:bodyPr>
          <a:lstStyle/>
          <a:p>
            <a:r>
              <a:rPr lang="fr-FR" sz="3600" b="1" kern="0" dirty="0">
                <a:solidFill>
                  <a:schemeClr val="accent6">
                    <a:lumMod val="50000"/>
                  </a:schemeClr>
                </a:solidFill>
                <a:effectLst/>
                <a:latin typeface="Inter Fallback"/>
                <a:ea typeface="Times New Roman" panose="02020603050405020304" pitchFamily="18" charset="0"/>
                <a:cs typeface="Times New Roman" panose="02020603050405020304" pitchFamily="18" charset="0"/>
              </a:rPr>
              <a:t>Séquence n°3 - Utiliser le nombre pour résoudre des problèmes d'ajout ou de retrait</a:t>
            </a:r>
            <a:r>
              <a:rPr lang="fr-FR" sz="3600" dirty="0">
                <a:solidFill>
                  <a:schemeClr val="accent6">
                    <a:lumMod val="50000"/>
                  </a:schemeClr>
                </a:solidFill>
                <a:effectLst/>
              </a:rPr>
              <a:t> </a:t>
            </a:r>
            <a:endParaRPr lang="fr-FR" sz="3600" dirty="0">
              <a:solidFill>
                <a:schemeClr val="accent6">
                  <a:lumMod val="50000"/>
                </a:schemeClr>
              </a:solidFill>
            </a:endParaRP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14A56E46-1621-6C43-82C8-FCBADE645EC6}"/>
              </a:ext>
            </a:extLst>
          </p:cNvPr>
          <p:cNvSpPr>
            <a:spLocks noGrp="1"/>
          </p:cNvSpPr>
          <p:nvPr>
            <p:ph idx="1"/>
          </p:nvPr>
        </p:nvSpPr>
        <p:spPr>
          <a:xfrm>
            <a:off x="838200" y="2130426"/>
            <a:ext cx="5558489" cy="4351338"/>
          </a:xfrm>
          <a:solidFill>
            <a:schemeClr val="accent6">
              <a:lumMod val="20000"/>
              <a:lumOff val="80000"/>
            </a:schemeClr>
          </a:solidFill>
        </p:spPr>
        <p:txBody>
          <a:bodyPr>
            <a:normAutofit/>
          </a:bodyPr>
          <a:lstStyle/>
          <a:p>
            <a:pPr marL="0" lvl="1" indent="0">
              <a:lnSpc>
                <a:spcPct val="100000"/>
              </a:lnSpc>
              <a:spcBef>
                <a:spcPts val="0"/>
              </a:spcBef>
              <a:buSzPts val="1000"/>
              <a:buNone/>
              <a:tabLst>
                <a:tab pos="914400" algn="l"/>
              </a:tabLst>
            </a:pPr>
            <a:r>
              <a:rPr lang="fr-FR" sz="2000" b="1" kern="0" dirty="0">
                <a:latin typeface="Inter Fallback"/>
                <a:cs typeface="Times New Roman" panose="02020603050405020304" pitchFamily="18" charset="0"/>
              </a:rPr>
              <a:t>Déroulement de la séquence :</a:t>
            </a:r>
          </a:p>
          <a:p>
            <a:pPr marL="0">
              <a:lnSpc>
                <a:spcPct val="100000"/>
              </a:lnSpc>
              <a:spcBef>
                <a:spcPts val="0"/>
              </a:spcBef>
              <a:buNone/>
            </a:pPr>
            <a:endParaRPr lang="fr-FR" sz="2000" kern="0" dirty="0">
              <a:latin typeface="Inter Fallback"/>
              <a:cs typeface="Times New Roman" panose="02020603050405020304" pitchFamily="18" charset="0"/>
            </a:endParaRPr>
          </a:p>
          <a:p>
            <a:pPr marL="0" lvl="2" indent="-228600">
              <a:lnSpc>
                <a:spcPct val="100000"/>
              </a:lnSpc>
              <a:spcBef>
                <a:spcPts val="0"/>
              </a:spcBef>
              <a:buSzPts val="1000"/>
              <a:buFont typeface="Symbol" pitchFamily="2" charset="2"/>
              <a:buChar char=""/>
              <a:tabLst>
                <a:tab pos="1371600" algn="l"/>
              </a:tabLst>
            </a:pPr>
            <a:r>
              <a:rPr lang="fr-FR" u="sng" kern="0" dirty="0">
                <a:latin typeface="Inter Fallback"/>
                <a:cs typeface="Times New Roman" panose="02020603050405020304" pitchFamily="18" charset="0"/>
              </a:rPr>
              <a:t>Séance 1 </a:t>
            </a:r>
            <a:r>
              <a:rPr lang="fr-FR" kern="0" dirty="0">
                <a:latin typeface="Inter Fallback"/>
                <a:cs typeface="Times New Roman" panose="02020603050405020304" pitchFamily="18" charset="0"/>
              </a:rPr>
              <a:t>: Recherche du tout dans un problème d'ajout en manipulant des objets figuratifs.</a:t>
            </a:r>
          </a:p>
          <a:p>
            <a:pPr marL="0" lvl="2" indent="-228600">
              <a:lnSpc>
                <a:spcPct val="100000"/>
              </a:lnSpc>
              <a:spcBef>
                <a:spcPts val="0"/>
              </a:spcBef>
              <a:buSzPts val="1000"/>
              <a:buFont typeface="Symbol" pitchFamily="2" charset="2"/>
              <a:buChar char=""/>
              <a:tabLst>
                <a:tab pos="1371600" algn="l"/>
              </a:tabLst>
            </a:pPr>
            <a:r>
              <a:rPr lang="fr-FR" u="sng" kern="0" dirty="0">
                <a:latin typeface="Inter Fallback"/>
                <a:cs typeface="Times New Roman" panose="02020603050405020304" pitchFamily="18" charset="0"/>
              </a:rPr>
              <a:t>Séance 2 </a:t>
            </a:r>
            <a:r>
              <a:rPr lang="fr-FR" kern="0" dirty="0">
                <a:latin typeface="Inter Fallback"/>
                <a:cs typeface="Times New Roman" panose="02020603050405020304" pitchFamily="18" charset="0"/>
              </a:rPr>
              <a:t>: Recherche du tout dans un problème d'ajout ou de retrait au moyen d'images représentant le matériel figuratif.</a:t>
            </a:r>
          </a:p>
          <a:p>
            <a:pPr marL="0" lvl="2" indent="-228600">
              <a:lnSpc>
                <a:spcPct val="100000"/>
              </a:lnSpc>
              <a:spcBef>
                <a:spcPts val="0"/>
              </a:spcBef>
              <a:buSzPts val="1000"/>
              <a:buFont typeface="Symbol" pitchFamily="2" charset="2"/>
              <a:buChar char=""/>
              <a:tabLst>
                <a:tab pos="1371600" algn="l"/>
              </a:tabLst>
            </a:pPr>
            <a:r>
              <a:rPr lang="fr-FR" u="sng" kern="0" dirty="0">
                <a:latin typeface="Inter Fallback"/>
                <a:cs typeface="Times New Roman" panose="02020603050405020304" pitchFamily="18" charset="0"/>
              </a:rPr>
              <a:t>Séance 3 </a:t>
            </a:r>
            <a:r>
              <a:rPr lang="fr-FR" kern="0" dirty="0">
                <a:latin typeface="Inter Fallback"/>
                <a:cs typeface="Times New Roman" panose="02020603050405020304" pitchFamily="18" charset="0"/>
              </a:rPr>
              <a:t>: Recherche du tout dans un problème d'ajout ou de retrait en manipulant des objets symboliques (cubes, jetons, ...).</a:t>
            </a:r>
          </a:p>
          <a:p>
            <a:pPr marL="0" lvl="2" indent="-228600">
              <a:lnSpc>
                <a:spcPct val="100000"/>
              </a:lnSpc>
              <a:spcBef>
                <a:spcPts val="0"/>
              </a:spcBef>
              <a:buSzPts val="1000"/>
              <a:buFont typeface="Symbol" pitchFamily="2" charset="2"/>
              <a:buChar char=""/>
              <a:tabLst>
                <a:tab pos="1371600" algn="l"/>
              </a:tabLst>
            </a:pPr>
            <a:r>
              <a:rPr lang="fr-FR" u="sng" kern="0" dirty="0">
                <a:latin typeface="Inter Fallback"/>
                <a:cs typeface="Times New Roman" panose="02020603050405020304" pitchFamily="18" charset="0"/>
              </a:rPr>
              <a:t>Séance 4 </a:t>
            </a:r>
            <a:r>
              <a:rPr lang="fr-FR" kern="0" dirty="0">
                <a:latin typeface="Inter Fallback"/>
                <a:cs typeface="Times New Roman" panose="02020603050405020304" pitchFamily="18" charset="0"/>
              </a:rPr>
              <a:t>: Recherche du tout dans un problème sans manipuler</a:t>
            </a:r>
            <a:r>
              <a:rPr lang="fr-FR" kern="0" dirty="0">
                <a:effectLst/>
                <a:latin typeface="Inter Fallback"/>
                <a:ea typeface="Times New Roman" panose="02020603050405020304" pitchFamily="18" charset="0"/>
                <a:cs typeface="Times New Roman" panose="02020603050405020304" pitchFamily="18" charset="0"/>
              </a:rPr>
              <a:t>.</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sz="18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905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062495-9D4D-DFD4-79EF-04547B9E5270}"/>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45EE6F6-503E-C00A-2B5F-482EF5FC05E9}"/>
              </a:ext>
            </a:extLst>
          </p:cNvPr>
          <p:cNvSpPr>
            <a:spLocks noGrp="1"/>
          </p:cNvSpPr>
          <p:nvPr>
            <p:ph idx="1"/>
          </p:nvPr>
        </p:nvSpPr>
        <p:spPr>
          <a:xfrm>
            <a:off x="515364" y="1698825"/>
            <a:ext cx="5158427" cy="3937044"/>
          </a:xfrm>
          <a:solidFill>
            <a:schemeClr val="accent2">
              <a:lumMod val="20000"/>
              <a:lumOff val="80000"/>
            </a:schemeClr>
          </a:solidFill>
        </p:spPr>
        <p:txBody>
          <a:bodyPr vert="horz" lIns="91440" tIns="45720" rIns="91440" bIns="45720" rtlCol="0">
            <a:normAutofit/>
          </a:bodyPr>
          <a:lstStyle/>
          <a:p>
            <a:pPr marL="0" lvl="1" indent="0">
              <a:lnSpc>
                <a:spcPct val="110000"/>
              </a:lnSpc>
              <a:spcBef>
                <a:spcPts val="0"/>
              </a:spcBef>
              <a:buSzPts val="1000"/>
              <a:buNone/>
              <a:tabLst>
                <a:tab pos="914400" algn="l"/>
              </a:tabLst>
            </a:pPr>
            <a:r>
              <a:rPr lang="fr-FR" sz="1800" b="1" kern="0" dirty="0">
                <a:latin typeface="Inter Fallback"/>
                <a:cs typeface="Times New Roman" panose="02020603050405020304" pitchFamily="18" charset="0"/>
              </a:rPr>
              <a:t>Déroulement de la séquence :</a:t>
            </a:r>
          </a:p>
          <a:p>
            <a:pPr marL="0">
              <a:lnSpc>
                <a:spcPct val="110000"/>
              </a:lnSpc>
              <a:spcBef>
                <a:spcPts val="0"/>
              </a:spcBef>
            </a:pPr>
            <a:endParaRPr lang="fr-FR" sz="1800" kern="0" dirty="0">
              <a:latin typeface="Inter Fallback"/>
              <a:cs typeface="Times New Roman" panose="02020603050405020304" pitchFamily="18" charset="0"/>
            </a:endParaRPr>
          </a:p>
          <a:p>
            <a:pPr marL="0" lvl="2">
              <a:lnSpc>
                <a:spcPct val="110000"/>
              </a:lnSpc>
              <a:spcBef>
                <a:spcPts val="0"/>
              </a:spcBef>
              <a:buSzPts val="1000"/>
              <a:tabLst>
                <a:tab pos="1371600" algn="l"/>
              </a:tabLst>
            </a:pPr>
            <a:r>
              <a:rPr lang="fr-FR" sz="1800" u="sng" kern="0" dirty="0">
                <a:latin typeface="Inter Fallback"/>
                <a:cs typeface="Times New Roman" panose="02020603050405020304" pitchFamily="18" charset="0"/>
              </a:rPr>
              <a:t>Séance 1 </a:t>
            </a:r>
            <a:r>
              <a:rPr lang="fr-FR" sz="1800" kern="0" dirty="0">
                <a:latin typeface="Inter Fallback"/>
                <a:cs typeface="Times New Roman" panose="02020603050405020304" pitchFamily="18" charset="0"/>
              </a:rPr>
              <a:t>: Recherche du tout dans un problème d'ajout en manipulant des objets figuratifs.</a:t>
            </a:r>
          </a:p>
          <a:p>
            <a:pPr marL="0" lvl="2">
              <a:lnSpc>
                <a:spcPct val="110000"/>
              </a:lnSpc>
              <a:spcBef>
                <a:spcPts val="0"/>
              </a:spcBef>
              <a:buSzPts val="1000"/>
              <a:tabLst>
                <a:tab pos="1371600" algn="l"/>
              </a:tabLst>
            </a:pPr>
            <a:r>
              <a:rPr lang="fr-FR" sz="1800" u="sng" kern="0" dirty="0">
                <a:latin typeface="Inter Fallback"/>
                <a:cs typeface="Times New Roman" panose="02020603050405020304" pitchFamily="18" charset="0"/>
              </a:rPr>
              <a:t>Séance 2 </a:t>
            </a:r>
            <a:r>
              <a:rPr lang="fr-FR" sz="1800" kern="0" dirty="0">
                <a:latin typeface="Inter Fallback"/>
                <a:cs typeface="Times New Roman" panose="02020603050405020304" pitchFamily="18" charset="0"/>
              </a:rPr>
              <a:t>: Recherche du tout dans un problème d'ajout ou de retrait au moyen d'images représentant le matériel figuratif.</a:t>
            </a:r>
          </a:p>
          <a:p>
            <a:pPr marL="0" lvl="2">
              <a:lnSpc>
                <a:spcPct val="110000"/>
              </a:lnSpc>
              <a:spcBef>
                <a:spcPts val="0"/>
              </a:spcBef>
              <a:buSzPts val="1000"/>
              <a:tabLst>
                <a:tab pos="1371600" algn="l"/>
              </a:tabLst>
            </a:pPr>
            <a:r>
              <a:rPr lang="fr-FR" sz="1800" u="sng" kern="0" dirty="0">
                <a:latin typeface="Inter Fallback"/>
                <a:cs typeface="Times New Roman" panose="02020603050405020304" pitchFamily="18" charset="0"/>
              </a:rPr>
              <a:t>Séance 3 </a:t>
            </a:r>
            <a:r>
              <a:rPr lang="fr-FR" sz="1800" kern="0" dirty="0">
                <a:latin typeface="Inter Fallback"/>
                <a:cs typeface="Times New Roman" panose="02020603050405020304" pitchFamily="18" charset="0"/>
              </a:rPr>
              <a:t>: Recherche du tout dans un problème d'ajout ou de retrait en manipulant des objets symboliques (cubes, jetons, ...).</a:t>
            </a:r>
          </a:p>
          <a:p>
            <a:pPr marL="0" lvl="2">
              <a:lnSpc>
                <a:spcPct val="110000"/>
              </a:lnSpc>
              <a:spcBef>
                <a:spcPts val="0"/>
              </a:spcBef>
              <a:buSzPts val="1000"/>
              <a:tabLst>
                <a:tab pos="1371600" algn="l"/>
              </a:tabLst>
            </a:pPr>
            <a:r>
              <a:rPr lang="fr-FR" sz="1800" u="sng" kern="0" dirty="0">
                <a:latin typeface="Inter Fallback"/>
                <a:cs typeface="Times New Roman" panose="02020603050405020304" pitchFamily="18" charset="0"/>
              </a:rPr>
              <a:t>Séance 4 </a:t>
            </a:r>
            <a:r>
              <a:rPr lang="fr-FR" sz="1800" kern="0" dirty="0">
                <a:latin typeface="Inter Fallback"/>
                <a:cs typeface="Times New Roman" panose="02020603050405020304" pitchFamily="18" charset="0"/>
              </a:rPr>
              <a:t>: Recherche du tout dans un problème sans manipuler.</a:t>
            </a:r>
          </a:p>
          <a:p>
            <a:pPr marL="0" lvl="2" indent="0">
              <a:lnSpc>
                <a:spcPct val="110000"/>
              </a:lnSpc>
              <a:spcBef>
                <a:spcPts val="0"/>
              </a:spcBef>
              <a:buSzPts val="1000"/>
              <a:buNone/>
              <a:tabLst>
                <a:tab pos="1371600" algn="l"/>
              </a:tabLst>
            </a:pPr>
            <a:endParaRPr lang="fr-FR" sz="1800" kern="0" dirty="0">
              <a:latin typeface="Inter Fallback"/>
              <a:cs typeface="Times New Roman" panose="02020603050405020304" pitchFamily="18" charset="0"/>
            </a:endParaRPr>
          </a:p>
          <a:p>
            <a:endParaRPr lang="en-US" sz="1400" dirty="0"/>
          </a:p>
        </p:txBody>
      </p:sp>
      <p:sp>
        <p:nvSpPr>
          <p:cNvPr id="4" name="ZoneTexte 3">
            <a:extLst>
              <a:ext uri="{FF2B5EF4-FFF2-40B4-BE49-F238E27FC236}">
                <a16:creationId xmlns:a16="http://schemas.microsoft.com/office/drawing/2014/main" id="{E86DB6F4-504B-AFAE-0565-2E9882F1309D}"/>
              </a:ext>
            </a:extLst>
          </p:cNvPr>
          <p:cNvSpPr txBox="1"/>
          <p:nvPr/>
        </p:nvSpPr>
        <p:spPr>
          <a:xfrm>
            <a:off x="6189154" y="2398625"/>
            <a:ext cx="5164645" cy="3937043"/>
          </a:xfrm>
          <a:prstGeom prst="rect">
            <a:avLst/>
          </a:prstGeom>
          <a:solidFill>
            <a:schemeClr val="accent6">
              <a:lumMod val="20000"/>
              <a:lumOff val="80000"/>
            </a:schemeClr>
          </a:solidFill>
        </p:spPr>
        <p:txBody>
          <a:bodyPr vert="horz" lIns="91440" tIns="45720" rIns="91440" bIns="45720" rtlCol="0">
            <a:normAutofit lnSpcReduction="10000"/>
          </a:bodyPr>
          <a:lstStyle/>
          <a:p>
            <a:pPr>
              <a:lnSpc>
                <a:spcPct val="110000"/>
              </a:lnSpc>
            </a:pPr>
            <a:r>
              <a:rPr lang="fr-FR" b="1" kern="0" dirty="0">
                <a:latin typeface="Inter Fallback"/>
                <a:cs typeface="Times New Roman" panose="02020603050405020304" pitchFamily="18" charset="0"/>
              </a:rPr>
              <a:t>Objectif</a:t>
            </a:r>
          </a:p>
          <a:p>
            <a:pPr>
              <a:lnSpc>
                <a:spcPct val="110000"/>
              </a:lnSpc>
            </a:pPr>
            <a:r>
              <a:rPr lang="fr-FR" kern="0" dirty="0">
                <a:latin typeface="Inter Fallback"/>
                <a:cs typeface="Times New Roman" panose="02020603050405020304" pitchFamily="18" charset="0"/>
              </a:rPr>
              <a:t>Recherche du tout dans un problème d’ajout en manifestant sa compréhension et en étant capable</a:t>
            </a:r>
          </a:p>
          <a:p>
            <a:pPr>
              <a:lnSpc>
                <a:spcPct val="110000"/>
              </a:lnSpc>
            </a:pPr>
            <a:r>
              <a:rPr lang="fr-FR" kern="0" dirty="0">
                <a:latin typeface="Inter Fallback"/>
                <a:cs typeface="Times New Roman" panose="02020603050405020304" pitchFamily="18" charset="0"/>
              </a:rPr>
              <a:t>de réaliser l’action décrite par l’énoncé avec les objets.</a:t>
            </a:r>
          </a:p>
          <a:p>
            <a:pPr>
              <a:lnSpc>
                <a:spcPct val="110000"/>
              </a:lnSpc>
            </a:pPr>
            <a:r>
              <a:rPr lang="fr-FR" b="1" kern="0" dirty="0">
                <a:latin typeface="Inter Fallback"/>
                <a:cs typeface="Times New Roman" panose="02020603050405020304" pitchFamily="18" charset="0"/>
              </a:rPr>
              <a:t>Modalités</a:t>
            </a:r>
          </a:p>
          <a:p>
            <a:pPr>
              <a:lnSpc>
                <a:spcPct val="110000"/>
              </a:lnSpc>
            </a:pPr>
            <a:r>
              <a:rPr lang="fr-FR" kern="0" dirty="0">
                <a:latin typeface="Inter Fallback"/>
                <a:cs typeface="Times New Roman" panose="02020603050405020304" pitchFamily="18" charset="0"/>
              </a:rPr>
              <a:t>Demi-groupe ou groupe de 4 à 6 élèves.</a:t>
            </a:r>
          </a:p>
          <a:p>
            <a:pPr>
              <a:lnSpc>
                <a:spcPct val="110000"/>
              </a:lnSpc>
            </a:pPr>
            <a:r>
              <a:rPr lang="fr-FR" kern="0" dirty="0">
                <a:latin typeface="Inter Fallback"/>
                <a:cs typeface="Times New Roman" panose="02020603050405020304" pitchFamily="18" charset="0"/>
              </a:rPr>
              <a:t>Durée</a:t>
            </a:r>
          </a:p>
          <a:p>
            <a:pPr>
              <a:lnSpc>
                <a:spcPct val="110000"/>
              </a:lnSpc>
            </a:pPr>
            <a:r>
              <a:rPr lang="fr-FR" kern="0" dirty="0">
                <a:latin typeface="Inter Fallback"/>
                <a:cs typeface="Times New Roman" panose="02020603050405020304" pitchFamily="18" charset="0"/>
              </a:rPr>
              <a:t>20 minutes.</a:t>
            </a:r>
          </a:p>
          <a:p>
            <a:pPr>
              <a:lnSpc>
                <a:spcPct val="110000"/>
              </a:lnSpc>
            </a:pPr>
            <a:r>
              <a:rPr lang="fr-FR" b="1" kern="0" dirty="0">
                <a:latin typeface="Inter Fallback"/>
                <a:cs typeface="Times New Roman" panose="02020603050405020304" pitchFamily="18" charset="0"/>
              </a:rPr>
              <a:t>Matériel</a:t>
            </a:r>
          </a:p>
          <a:p>
            <a:pPr>
              <a:lnSpc>
                <a:spcPct val="110000"/>
              </a:lnSpc>
            </a:pPr>
            <a:r>
              <a:rPr lang="fr-FR" kern="0" dirty="0">
                <a:latin typeface="Inter Fallback"/>
                <a:cs typeface="Times New Roman" panose="02020603050405020304" pitchFamily="18" charset="0"/>
              </a:rPr>
              <a:t>Cinq peluches et une valise pour l’enseignant et pour chaque élève une boite symbolisant la valise</a:t>
            </a:r>
          </a:p>
          <a:p>
            <a:pPr>
              <a:lnSpc>
                <a:spcPct val="110000"/>
              </a:lnSpc>
            </a:pPr>
            <a:r>
              <a:rPr lang="fr-FR" kern="0" dirty="0">
                <a:latin typeface="Inter Fallback"/>
                <a:cs typeface="Times New Roman" panose="02020603050405020304" pitchFamily="18" charset="0"/>
              </a:rPr>
              <a:t>et cinq figurines d’oursons symbolisant les peluches.</a:t>
            </a:r>
          </a:p>
          <a:p>
            <a:pPr indent="-228600">
              <a:lnSpc>
                <a:spcPct val="90000"/>
              </a:lnSpc>
              <a:spcAft>
                <a:spcPts val="600"/>
              </a:spcAft>
              <a:buFont typeface="Arial" panose="020B0604020202020204" pitchFamily="34" charset="0"/>
              <a:buChar char="•"/>
            </a:pPr>
            <a:endParaRPr lang="en-US" sz="1600" dirty="0"/>
          </a:p>
        </p:txBody>
      </p:sp>
      <p:sp>
        <p:nvSpPr>
          <p:cNvPr id="5" name="Titre 1">
            <a:extLst>
              <a:ext uri="{FF2B5EF4-FFF2-40B4-BE49-F238E27FC236}">
                <a16:creationId xmlns:a16="http://schemas.microsoft.com/office/drawing/2014/main" id="{848708DA-133C-3E29-F0A9-8E4E14E93A43}"/>
              </a:ext>
            </a:extLst>
          </p:cNvPr>
          <p:cNvSpPr txBox="1">
            <a:spLocks/>
          </p:cNvSpPr>
          <p:nvPr/>
        </p:nvSpPr>
        <p:spPr>
          <a:xfrm>
            <a:off x="838200" y="188912"/>
            <a:ext cx="10515600" cy="492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kern="1200" dirty="0" err="1">
                <a:solidFill>
                  <a:schemeClr val="tx1"/>
                </a:solidFill>
                <a:effectLst/>
                <a:latin typeface="+mj-lt"/>
                <a:ea typeface="+mj-ea"/>
                <a:cs typeface="+mj-cs"/>
              </a:rPr>
              <a:t>Séquence</a:t>
            </a:r>
            <a:r>
              <a:rPr lang="en-US" sz="2400" b="1" kern="1200" dirty="0">
                <a:solidFill>
                  <a:schemeClr val="tx1"/>
                </a:solidFill>
                <a:effectLst/>
                <a:latin typeface="+mj-lt"/>
                <a:ea typeface="+mj-ea"/>
                <a:cs typeface="+mj-cs"/>
              </a:rPr>
              <a:t> n°3</a:t>
            </a:r>
            <a:endParaRPr lang="fr-FR" sz="2400" dirty="0"/>
          </a:p>
        </p:txBody>
      </p:sp>
      <p:sp>
        <p:nvSpPr>
          <p:cNvPr id="7" name="Titre 1">
            <a:extLst>
              <a:ext uri="{FF2B5EF4-FFF2-40B4-BE49-F238E27FC236}">
                <a16:creationId xmlns:a16="http://schemas.microsoft.com/office/drawing/2014/main" id="{56CEE4E6-81B8-9FF3-47DC-1BA2DD969CF6}"/>
              </a:ext>
            </a:extLst>
          </p:cNvPr>
          <p:cNvSpPr txBox="1">
            <a:spLocks/>
          </p:cNvSpPr>
          <p:nvPr/>
        </p:nvSpPr>
        <p:spPr>
          <a:xfrm>
            <a:off x="515364" y="696867"/>
            <a:ext cx="10838436" cy="842964"/>
          </a:xfrm>
          <a:prstGeom prst="rect">
            <a:avLst/>
          </a:prstGeom>
          <a:solidFill>
            <a:schemeClr val="accent2">
              <a:lumMod val="40000"/>
              <a:lumOff val="60000"/>
            </a:schemeClr>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FR" sz="2700" b="1" kern="0" dirty="0">
                <a:latin typeface="Inter Fallback"/>
                <a:ea typeface="Times New Roman" panose="02020603050405020304" pitchFamily="18" charset="0"/>
                <a:cs typeface="Times New Roman" panose="02020603050405020304" pitchFamily="18" charset="0"/>
              </a:rPr>
            </a:br>
            <a:r>
              <a:rPr lang="fr-FR" sz="2700" b="1" kern="0" dirty="0">
                <a:latin typeface="Inter Fallback"/>
                <a:ea typeface="+mn-ea"/>
                <a:cs typeface="Times New Roman" panose="02020603050405020304" pitchFamily="18" charset="0"/>
              </a:rPr>
              <a:t>Focus sur la séance 1 –</a:t>
            </a:r>
          </a:p>
          <a:p>
            <a:pPr algn="ctr"/>
            <a:r>
              <a:rPr lang="fr-FR" sz="2700" b="1" kern="0" dirty="0">
                <a:latin typeface="Inter Fallback"/>
                <a:ea typeface="+mn-ea"/>
                <a:cs typeface="Times New Roman" panose="02020603050405020304" pitchFamily="18" charset="0"/>
              </a:rPr>
              <a:t>Recherche du tout dans un problème d’ajout en manipulant des objets réels</a:t>
            </a:r>
            <a:br>
              <a:rPr lang="en-US" sz="1800" kern="1200" dirty="0">
                <a:solidFill>
                  <a:schemeClr val="tx1"/>
                </a:solidFill>
                <a:effectLst/>
                <a:latin typeface="+mj-lt"/>
                <a:ea typeface="+mj-ea"/>
                <a:cs typeface="+mj-cs"/>
              </a:rPr>
            </a:br>
            <a:endParaRPr lang="fr-FR" sz="1800" b="1" kern="0" dirty="0">
              <a:latin typeface="Inter Fallback"/>
              <a:ea typeface="+mn-ea"/>
              <a:cs typeface="Times New Roman" panose="02020603050405020304" pitchFamily="18" charset="0"/>
            </a:endParaRPr>
          </a:p>
        </p:txBody>
      </p:sp>
    </p:spTree>
    <p:extLst>
      <p:ext uri="{BB962C8B-B14F-4D97-AF65-F5344CB8AC3E}">
        <p14:creationId xmlns:p14="http://schemas.microsoft.com/office/powerpoint/2010/main" val="2088918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343392-7EFA-1B7F-EA75-7DD4058DC08D}"/>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67AF364-88CB-3B58-45BD-DF8B5D760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C6889B5-A791-9342-6AF9-89141B338F2E}"/>
              </a:ext>
            </a:extLst>
          </p:cNvPr>
          <p:cNvSpPr>
            <a:spLocks noGrp="1"/>
          </p:cNvSpPr>
          <p:nvPr>
            <p:ph idx="1"/>
          </p:nvPr>
        </p:nvSpPr>
        <p:spPr>
          <a:xfrm>
            <a:off x="515364" y="1171287"/>
            <a:ext cx="5158427" cy="2954655"/>
          </a:xfrm>
          <a:solidFill>
            <a:schemeClr val="accent6">
              <a:lumMod val="20000"/>
              <a:lumOff val="80000"/>
            </a:schemeClr>
          </a:solidFill>
        </p:spPr>
        <p:txBody>
          <a:bodyPr vert="horz" lIns="91440" tIns="45720" rIns="91440" bIns="45720" rtlCol="0">
            <a:normAutofit fontScale="25000" lnSpcReduction="20000"/>
          </a:bodyPr>
          <a:lstStyle/>
          <a:p>
            <a:pPr marL="0">
              <a:lnSpc>
                <a:spcPct val="130000"/>
              </a:lnSpc>
              <a:buNone/>
            </a:pPr>
            <a:r>
              <a:rPr lang="fr-FR" sz="5500" b="1" u="sng" kern="0" dirty="0">
                <a:latin typeface="Inter Fallback"/>
                <a:cs typeface="Times New Roman" panose="02020603050405020304" pitchFamily="18" charset="0"/>
              </a:rPr>
              <a:t>Temps 1 – Définition des objectifs et mise en réussite</a:t>
            </a:r>
          </a:p>
          <a:p>
            <a:pPr marL="0">
              <a:lnSpc>
                <a:spcPct val="130000"/>
              </a:lnSpc>
              <a:buNone/>
            </a:pPr>
            <a:r>
              <a:rPr lang="fr-FR" sz="5500" kern="0" dirty="0">
                <a:latin typeface="Inter Fallback"/>
                <a:cs typeface="Times New Roman" panose="02020603050405020304" pitchFamily="18" charset="0"/>
              </a:rPr>
              <a:t>Le professeur introduit l’activité : il présente la valise et explique que la mascotte souhaite partir en voyage avec des peluches. Il montre les peluches et explique qu’il va les placer dans la valise. Les élèves rendent compte de leur compréhension en répondant aux questions du professeur (ex : « Qui part en voyage ? », « Avec quoi la mascotte souhaite-t-elle partir ? », ...).</a:t>
            </a:r>
          </a:p>
          <a:p>
            <a:pPr marL="0">
              <a:lnSpc>
                <a:spcPct val="130000"/>
              </a:lnSpc>
              <a:buNone/>
            </a:pPr>
            <a:r>
              <a:rPr lang="fr-FR" sz="5500" kern="0" dirty="0">
                <a:latin typeface="Inter Fallback"/>
                <a:cs typeface="Times New Roman" panose="02020603050405020304" pitchFamily="18" charset="0"/>
              </a:rPr>
              <a:t>Ensuite, le professeur prend en charge la résolution. Il énonce le problème en réalisant l’action au fur et à mesure avec du matériel visible. La quantité correspondant au résultat est visible. Cette situation est reprise plusieurs fois avant de passer aux étapes 3 et 4.</a:t>
            </a:r>
          </a:p>
          <a:p>
            <a:pPr>
              <a:buNone/>
            </a:pPr>
            <a:endParaRPr lang="fr-FR" sz="1400" dirty="0">
              <a:solidFill>
                <a:srgbClr val="141413"/>
              </a:solidFill>
              <a:effectLst/>
              <a:latin typeface="Calibri" panose="020F0502020204030204" pitchFamily="34" charset="0"/>
              <a:cs typeface="Calibri" panose="020F0502020204030204" pitchFamily="34" charset="0"/>
            </a:endParaRPr>
          </a:p>
          <a:p>
            <a:pPr marL="0" indent="0">
              <a:buNone/>
            </a:pPr>
            <a:endParaRPr lang="en-US" sz="1400" dirty="0"/>
          </a:p>
        </p:txBody>
      </p:sp>
      <p:sp>
        <p:nvSpPr>
          <p:cNvPr id="4" name="ZoneTexte 3">
            <a:extLst>
              <a:ext uri="{FF2B5EF4-FFF2-40B4-BE49-F238E27FC236}">
                <a16:creationId xmlns:a16="http://schemas.microsoft.com/office/drawing/2014/main" id="{2C381296-0656-B806-8340-20CAFE743E25}"/>
              </a:ext>
            </a:extLst>
          </p:cNvPr>
          <p:cNvSpPr txBox="1"/>
          <p:nvPr/>
        </p:nvSpPr>
        <p:spPr>
          <a:xfrm>
            <a:off x="6189154" y="2398626"/>
            <a:ext cx="5164645" cy="37304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600" dirty="0"/>
          </a:p>
        </p:txBody>
      </p:sp>
      <p:sp>
        <p:nvSpPr>
          <p:cNvPr id="7" name="Titre 1">
            <a:extLst>
              <a:ext uri="{FF2B5EF4-FFF2-40B4-BE49-F238E27FC236}">
                <a16:creationId xmlns:a16="http://schemas.microsoft.com/office/drawing/2014/main" id="{855110C2-F365-748F-8DC2-09FF07072010}"/>
              </a:ext>
            </a:extLst>
          </p:cNvPr>
          <p:cNvSpPr txBox="1">
            <a:spLocks/>
          </p:cNvSpPr>
          <p:nvPr/>
        </p:nvSpPr>
        <p:spPr>
          <a:xfrm>
            <a:off x="515364" y="126948"/>
            <a:ext cx="11310290" cy="842964"/>
          </a:xfrm>
          <a:prstGeom prst="rect">
            <a:avLst/>
          </a:prstGeom>
          <a:solidFill>
            <a:schemeClr val="accent2">
              <a:lumMod val="40000"/>
              <a:lumOff val="60000"/>
            </a:schemeClr>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kern="1200" dirty="0" err="1">
                <a:solidFill>
                  <a:schemeClr val="tx1"/>
                </a:solidFill>
                <a:effectLst/>
                <a:latin typeface="+mj-lt"/>
                <a:ea typeface="+mj-ea"/>
                <a:cs typeface="+mj-cs"/>
              </a:rPr>
              <a:t>Séquence</a:t>
            </a:r>
            <a:r>
              <a:rPr lang="en-US" sz="2800" b="1" kern="1200" dirty="0">
                <a:solidFill>
                  <a:schemeClr val="tx1"/>
                </a:solidFill>
                <a:effectLst/>
                <a:latin typeface="+mj-lt"/>
                <a:ea typeface="+mj-ea"/>
                <a:cs typeface="+mj-cs"/>
              </a:rPr>
              <a:t> n°3</a:t>
            </a:r>
            <a:endParaRPr lang="fr-FR" sz="2800" dirty="0"/>
          </a:p>
          <a:p>
            <a:pPr algn="ctr"/>
            <a:r>
              <a:rPr lang="fr-FR" sz="2700" b="1" kern="0" dirty="0">
                <a:latin typeface="Inter Fallback"/>
                <a:ea typeface="+mn-ea"/>
                <a:cs typeface="Times New Roman" panose="02020603050405020304" pitchFamily="18" charset="0"/>
              </a:rPr>
              <a:t>Focus sur la séance 1 –</a:t>
            </a:r>
          </a:p>
          <a:p>
            <a:pPr algn="ctr"/>
            <a:r>
              <a:rPr lang="fr-FR" sz="2700" b="1" kern="0" dirty="0">
                <a:latin typeface="Inter Fallback"/>
                <a:ea typeface="+mn-ea"/>
                <a:cs typeface="Times New Roman" panose="02020603050405020304" pitchFamily="18" charset="0"/>
              </a:rPr>
              <a:t>Recherche du tout dans un problème d’ajout en manipulant des objets réels</a:t>
            </a:r>
            <a:br>
              <a:rPr lang="en-US" sz="1800" kern="1200" dirty="0">
                <a:solidFill>
                  <a:schemeClr val="tx1"/>
                </a:solidFill>
                <a:effectLst/>
                <a:latin typeface="+mj-lt"/>
                <a:ea typeface="+mj-ea"/>
                <a:cs typeface="+mj-cs"/>
              </a:rPr>
            </a:br>
            <a:endParaRPr lang="fr-FR" sz="1800" b="1" kern="0" dirty="0">
              <a:latin typeface="Inter Fallback"/>
              <a:ea typeface="+mn-ea"/>
              <a:cs typeface="Times New Roman" panose="02020603050405020304" pitchFamily="18" charset="0"/>
            </a:endParaRPr>
          </a:p>
        </p:txBody>
      </p:sp>
      <p:sp>
        <p:nvSpPr>
          <p:cNvPr id="2" name="ZoneTexte 1">
            <a:extLst>
              <a:ext uri="{FF2B5EF4-FFF2-40B4-BE49-F238E27FC236}">
                <a16:creationId xmlns:a16="http://schemas.microsoft.com/office/drawing/2014/main" id="{CF05C72E-E1C9-8724-C9BE-7A7C8D9394D0}"/>
              </a:ext>
            </a:extLst>
          </p:cNvPr>
          <p:cNvSpPr txBox="1"/>
          <p:nvPr/>
        </p:nvSpPr>
        <p:spPr>
          <a:xfrm>
            <a:off x="6189154" y="1171287"/>
            <a:ext cx="5636500" cy="4185761"/>
          </a:xfrm>
          <a:prstGeom prst="rect">
            <a:avLst/>
          </a:prstGeom>
          <a:solidFill>
            <a:schemeClr val="accent2">
              <a:lumMod val="20000"/>
              <a:lumOff val="80000"/>
            </a:schemeClr>
          </a:solidFill>
        </p:spPr>
        <p:txBody>
          <a:bodyPr wrap="square" rtlCol="0">
            <a:spAutoFit/>
          </a:bodyPr>
          <a:lstStyle/>
          <a:p>
            <a:pPr>
              <a:buNone/>
            </a:pPr>
            <a:r>
              <a:rPr lang="fr-FR" sz="1400" b="1" u="sng" kern="0" dirty="0">
                <a:latin typeface="Inter Fallback"/>
                <a:cs typeface="Times New Roman" panose="02020603050405020304" pitchFamily="18" charset="0"/>
              </a:rPr>
              <a:t>Temps 2 – Mise en activité différenciée des élèves</a:t>
            </a:r>
          </a:p>
          <a:p>
            <a:pPr>
              <a:buNone/>
            </a:pPr>
            <a:endParaRPr lang="fr-FR" sz="1400" b="1" u="sng" kern="0" dirty="0">
              <a:latin typeface="Inter Fallback"/>
              <a:cs typeface="Times New Roman" panose="02020603050405020304" pitchFamily="18" charset="0"/>
            </a:endParaRPr>
          </a:p>
          <a:p>
            <a:pPr>
              <a:buNone/>
            </a:pPr>
            <a:r>
              <a:rPr lang="fr-FR" sz="1400" kern="0" dirty="0">
                <a:latin typeface="Inter Fallback"/>
                <a:cs typeface="Times New Roman" panose="02020603050405020304" pitchFamily="18" charset="0"/>
              </a:rPr>
              <a:t>Le professeur énonce le problème et les élèves réalisent l’action au fur et à mesure avec le matériel (une boite et des figurines d’oursons symbolisant les peluches). </a:t>
            </a:r>
          </a:p>
          <a:p>
            <a:pPr>
              <a:buNone/>
            </a:pPr>
            <a:r>
              <a:rPr lang="fr-FR" sz="1400" kern="0" dirty="0">
                <a:latin typeface="Inter Fallback"/>
                <a:cs typeface="Times New Roman" panose="02020603050405020304" pitchFamily="18" charset="0"/>
              </a:rPr>
              <a:t>Les élèves utilisent une des procédures qu’ils connaissent pour déterminer le résultat rendu visible grâce à leur manipulation.</a:t>
            </a:r>
          </a:p>
          <a:p>
            <a:pPr>
              <a:buNone/>
            </a:pPr>
            <a:endParaRPr lang="fr-FR" sz="1400" kern="0" dirty="0">
              <a:latin typeface="Inter Fallback"/>
              <a:cs typeface="Times New Roman" panose="02020603050405020304" pitchFamily="18" charset="0"/>
            </a:endParaRPr>
          </a:p>
          <a:p>
            <a:pPr>
              <a:buNone/>
            </a:pPr>
            <a:r>
              <a:rPr lang="fr-FR" sz="1400" kern="0" dirty="0">
                <a:latin typeface="Inter Fallback"/>
                <a:cs typeface="Times New Roman" panose="02020603050405020304" pitchFamily="18" charset="0"/>
              </a:rPr>
              <a:t>Le professeur annonce qu’il va raconter une nouvelle histoire. Il demande aux élèves d’observer attentivement ce qu’il va faire afin qu’ils puissent rejouer la même histoire. </a:t>
            </a:r>
          </a:p>
          <a:p>
            <a:pPr>
              <a:buNone/>
            </a:pPr>
            <a:r>
              <a:rPr lang="fr-FR" sz="1400" kern="0" dirty="0">
                <a:latin typeface="Inter Fallback"/>
                <a:cs typeface="Times New Roman" panose="02020603050405020304" pitchFamily="18" charset="0"/>
              </a:rPr>
              <a:t>Il explique qu’il ne va pas parler et qu’il faut donc bien observer ce qui va se passer.</a:t>
            </a:r>
          </a:p>
          <a:p>
            <a:pPr>
              <a:buNone/>
            </a:pPr>
            <a:endParaRPr lang="fr-FR" sz="1400" kern="0" dirty="0">
              <a:latin typeface="Inter Fallback"/>
              <a:cs typeface="Times New Roman" panose="02020603050405020304" pitchFamily="18" charset="0"/>
            </a:endParaRPr>
          </a:p>
          <a:p>
            <a:r>
              <a:rPr lang="fr-FR" sz="1400" kern="0" dirty="0">
                <a:latin typeface="Inter Fallback"/>
                <a:cs typeface="Times New Roman" panose="02020603050405020304" pitchFamily="18" charset="0"/>
              </a:rPr>
              <a:t>Il demande aux élèves de refaire les actions avec leur valise et leurs figurines (oursons).</a:t>
            </a:r>
          </a:p>
          <a:p>
            <a:r>
              <a:rPr lang="fr-FR" sz="1400" kern="0" dirty="0">
                <a:latin typeface="Inter Fallback"/>
                <a:cs typeface="Times New Roman" panose="02020603050405020304" pitchFamily="18" charset="0"/>
              </a:rPr>
              <a:t>Il leur demande ensuite de raconter ce qui s’est passé. Le professeur encourage les élèves à verbaliser leurs actions</a:t>
            </a:r>
          </a:p>
          <a:p>
            <a:endParaRPr lang="fr-FR" sz="1400" kern="0" dirty="0">
              <a:latin typeface="Inter Fallback"/>
              <a:cs typeface="Times New Roman" panose="02020603050405020304" pitchFamily="18" charset="0"/>
            </a:endParaRPr>
          </a:p>
        </p:txBody>
      </p:sp>
      <p:sp>
        <p:nvSpPr>
          <p:cNvPr id="6" name="ZoneTexte 5">
            <a:extLst>
              <a:ext uri="{FF2B5EF4-FFF2-40B4-BE49-F238E27FC236}">
                <a16:creationId xmlns:a16="http://schemas.microsoft.com/office/drawing/2014/main" id="{247FA476-2B5C-6C75-A4F9-DAAB0BDDCAF2}"/>
              </a:ext>
            </a:extLst>
          </p:cNvPr>
          <p:cNvSpPr txBox="1"/>
          <p:nvPr/>
        </p:nvSpPr>
        <p:spPr>
          <a:xfrm>
            <a:off x="515364" y="4143068"/>
            <a:ext cx="5158427" cy="2308324"/>
          </a:xfrm>
          <a:prstGeom prst="rect">
            <a:avLst/>
          </a:prstGeom>
          <a:solidFill>
            <a:schemeClr val="accent6">
              <a:lumMod val="20000"/>
              <a:lumOff val="80000"/>
            </a:schemeClr>
          </a:solidFill>
        </p:spPr>
        <p:txBody>
          <a:bodyPr wrap="square" rtlCol="0">
            <a:spAutoFit/>
          </a:bodyPr>
          <a:lstStyle/>
          <a:p>
            <a:pPr algn="ctr"/>
            <a:r>
              <a:rPr lang="fr-FR" sz="1400" b="1" u="sng" kern="0" dirty="0">
                <a:latin typeface="Inter Fallback"/>
                <a:cs typeface="Times New Roman" panose="02020603050405020304" pitchFamily="18" charset="0"/>
              </a:rPr>
              <a:t>Le professeur développe et verbalise les procédures qui permettent de trouver le résultat :</a:t>
            </a:r>
          </a:p>
          <a:p>
            <a:endParaRPr lang="fr-FR" sz="1400" b="1" u="sng" kern="0" dirty="0">
              <a:latin typeface="Inter Fallback"/>
              <a:cs typeface="Times New Roman" panose="02020603050405020304" pitchFamily="18" charset="0"/>
            </a:endParaRPr>
          </a:p>
          <a:p>
            <a:pPr>
              <a:buNone/>
            </a:pPr>
            <a:r>
              <a:rPr lang="fr-FR" sz="1400" kern="0" dirty="0">
                <a:latin typeface="Inter Fallback"/>
                <a:cs typeface="Times New Roman" panose="02020603050405020304" pitchFamily="18" charset="0"/>
              </a:rPr>
              <a:t>• reconnaissance globale des petites quantités (jusqu’à 4) ;</a:t>
            </a:r>
          </a:p>
          <a:p>
            <a:pPr>
              <a:buNone/>
            </a:pPr>
            <a:r>
              <a:rPr lang="fr-FR" sz="1400" kern="0" dirty="0">
                <a:latin typeface="Inter Fallback"/>
                <a:cs typeface="Times New Roman" panose="02020603050405020304" pitchFamily="18" charset="0"/>
              </a:rPr>
              <a:t>•appui sur la connaissance des compositions des quantités 2 et 3 ;</a:t>
            </a:r>
          </a:p>
          <a:p>
            <a:pPr>
              <a:buNone/>
            </a:pPr>
            <a:r>
              <a:rPr lang="fr-FR" sz="1400" kern="0" dirty="0">
                <a:latin typeface="Inter Fallback"/>
                <a:cs typeface="Times New Roman" panose="02020603050405020304" pitchFamily="18" charset="0"/>
              </a:rPr>
              <a:t>•appui sur le principe d’itération de l’unité : si on ajoute un objet à une collection, le nombre qui désigne sa quantité est le suivant dans la suite orale des noms des nombres mais également sur le</a:t>
            </a:r>
          </a:p>
          <a:p>
            <a:pPr>
              <a:buNone/>
            </a:pPr>
            <a:r>
              <a:rPr lang="fr-FR" sz="1400" kern="0" dirty="0">
                <a:latin typeface="Inter Fallback"/>
                <a:cs typeface="Times New Roman" panose="02020603050405020304" pitchFamily="18" charset="0"/>
              </a:rPr>
              <a:t>matériel : doigts de la main, boites à nombres.</a:t>
            </a:r>
          </a:p>
          <a:p>
            <a:endParaRPr lang="fr-FR" dirty="0"/>
          </a:p>
        </p:txBody>
      </p:sp>
    </p:spTree>
    <p:extLst>
      <p:ext uri="{BB962C8B-B14F-4D97-AF65-F5344CB8AC3E}">
        <p14:creationId xmlns:p14="http://schemas.microsoft.com/office/powerpoint/2010/main" val="335176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03F536-2EF3-6115-BF0B-1846E59D46CA}"/>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72A2296-4BA5-9EA6-34FB-115BA094D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0F204470-7F97-C6E9-5F78-1E0B999032B9}"/>
              </a:ext>
            </a:extLst>
          </p:cNvPr>
          <p:cNvSpPr>
            <a:spLocks noGrp="1"/>
          </p:cNvSpPr>
          <p:nvPr>
            <p:ph idx="1"/>
          </p:nvPr>
        </p:nvSpPr>
        <p:spPr>
          <a:xfrm>
            <a:off x="515364" y="1171287"/>
            <a:ext cx="5158427" cy="4403036"/>
          </a:xfrm>
          <a:solidFill>
            <a:schemeClr val="accent6">
              <a:lumMod val="20000"/>
              <a:lumOff val="80000"/>
            </a:schemeClr>
          </a:solidFill>
        </p:spPr>
        <p:txBody>
          <a:bodyPr vert="horz" lIns="91440" tIns="45720" rIns="91440" bIns="45720" rtlCol="0">
            <a:normAutofit/>
          </a:bodyPr>
          <a:lstStyle/>
          <a:p>
            <a:pPr marL="0">
              <a:lnSpc>
                <a:spcPct val="150000"/>
              </a:lnSpc>
              <a:spcBef>
                <a:spcPts val="0"/>
              </a:spcBef>
              <a:buNone/>
            </a:pPr>
            <a:r>
              <a:rPr lang="fr-FR" sz="2000" b="1" kern="0" dirty="0">
                <a:latin typeface="Inter Fallback"/>
                <a:cs typeface="Times New Roman" panose="02020603050405020304" pitchFamily="18" charset="0"/>
              </a:rPr>
              <a:t>Obstacles possibles</a:t>
            </a:r>
          </a:p>
          <a:p>
            <a:pPr>
              <a:lnSpc>
                <a:spcPct val="150000"/>
              </a:lnSpc>
              <a:spcBef>
                <a:spcPts val="0"/>
              </a:spcBef>
            </a:pPr>
            <a:r>
              <a:rPr lang="fr-FR" sz="2000" kern="0" dirty="0">
                <a:latin typeface="Inter Fallback"/>
                <a:cs typeface="Times New Roman" panose="02020603050405020304" pitchFamily="18" charset="0"/>
              </a:rPr>
              <a:t>L’élève répond « un » (focalisation sur la dernière quantité évoquée).</a:t>
            </a:r>
          </a:p>
          <a:p>
            <a:pPr>
              <a:lnSpc>
                <a:spcPct val="150000"/>
              </a:lnSpc>
              <a:spcBef>
                <a:spcPts val="0"/>
              </a:spcBef>
            </a:pPr>
            <a:r>
              <a:rPr lang="fr-FR" sz="2000" kern="0" dirty="0">
                <a:latin typeface="Inter Fallback"/>
                <a:cs typeface="Times New Roman" panose="02020603050405020304" pitchFamily="18" charset="0"/>
              </a:rPr>
              <a:t>L’élève ne reconnait pas globalement les petites quantités.</a:t>
            </a:r>
          </a:p>
          <a:p>
            <a:pPr>
              <a:lnSpc>
                <a:spcPct val="150000"/>
              </a:lnSpc>
              <a:spcBef>
                <a:spcPts val="0"/>
              </a:spcBef>
            </a:pPr>
            <a:r>
              <a:rPr lang="fr-FR" sz="2000" kern="0" dirty="0">
                <a:latin typeface="Inter Fallback"/>
                <a:cs typeface="Times New Roman" panose="02020603050405020304" pitchFamily="18" charset="0"/>
              </a:rPr>
              <a:t>L’élève ne comprend pas qu’il doit dénombrer toutes les figurines d’ourson pour trouver le tout et non pas uniquement celle qui vient d’être ajoutée.</a:t>
            </a:r>
          </a:p>
          <a:p>
            <a:pPr marL="0" indent="0">
              <a:lnSpc>
                <a:spcPct val="150000"/>
              </a:lnSpc>
              <a:buNone/>
            </a:pPr>
            <a:endParaRPr lang="en-US" sz="2000" dirty="0"/>
          </a:p>
        </p:txBody>
      </p:sp>
      <p:sp>
        <p:nvSpPr>
          <p:cNvPr id="4" name="ZoneTexte 3">
            <a:extLst>
              <a:ext uri="{FF2B5EF4-FFF2-40B4-BE49-F238E27FC236}">
                <a16:creationId xmlns:a16="http://schemas.microsoft.com/office/drawing/2014/main" id="{B0D0B3B7-02AF-999A-37A7-47EA9BD79E19}"/>
              </a:ext>
            </a:extLst>
          </p:cNvPr>
          <p:cNvSpPr txBox="1"/>
          <p:nvPr/>
        </p:nvSpPr>
        <p:spPr>
          <a:xfrm>
            <a:off x="6189154" y="2398626"/>
            <a:ext cx="5164645" cy="37304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600" dirty="0"/>
          </a:p>
        </p:txBody>
      </p:sp>
      <p:sp>
        <p:nvSpPr>
          <p:cNvPr id="7" name="Titre 1">
            <a:extLst>
              <a:ext uri="{FF2B5EF4-FFF2-40B4-BE49-F238E27FC236}">
                <a16:creationId xmlns:a16="http://schemas.microsoft.com/office/drawing/2014/main" id="{8FAD2DC7-F7FB-475B-5892-7C5A80352BA2}"/>
              </a:ext>
            </a:extLst>
          </p:cNvPr>
          <p:cNvSpPr txBox="1">
            <a:spLocks/>
          </p:cNvSpPr>
          <p:nvPr/>
        </p:nvSpPr>
        <p:spPr>
          <a:xfrm>
            <a:off x="775130" y="126948"/>
            <a:ext cx="10515600" cy="842964"/>
          </a:xfrm>
          <a:prstGeom prst="rect">
            <a:avLst/>
          </a:prstGeom>
          <a:solidFill>
            <a:schemeClr val="accent2">
              <a:lumMod val="40000"/>
              <a:lumOff val="60000"/>
            </a:schemeClr>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kern="1200" dirty="0" err="1">
                <a:solidFill>
                  <a:schemeClr val="tx1"/>
                </a:solidFill>
                <a:effectLst/>
                <a:latin typeface="+mj-lt"/>
                <a:ea typeface="+mj-ea"/>
                <a:cs typeface="+mj-cs"/>
              </a:rPr>
              <a:t>Séquence</a:t>
            </a:r>
            <a:r>
              <a:rPr lang="en-US" sz="2800" b="1" kern="1200" dirty="0">
                <a:solidFill>
                  <a:schemeClr val="tx1"/>
                </a:solidFill>
                <a:effectLst/>
                <a:latin typeface="+mj-lt"/>
                <a:ea typeface="+mj-ea"/>
                <a:cs typeface="+mj-cs"/>
              </a:rPr>
              <a:t> n°3</a:t>
            </a:r>
            <a:endParaRPr lang="fr-FR" sz="2800" dirty="0"/>
          </a:p>
          <a:p>
            <a:pPr algn="ctr"/>
            <a:r>
              <a:rPr lang="fr-FR" sz="2700" b="1" kern="0" dirty="0">
                <a:latin typeface="Inter Fallback"/>
                <a:ea typeface="+mn-ea"/>
                <a:cs typeface="Times New Roman" panose="02020603050405020304" pitchFamily="18" charset="0"/>
              </a:rPr>
              <a:t>Focus sur la séance 1 –</a:t>
            </a:r>
          </a:p>
          <a:p>
            <a:pPr algn="ctr"/>
            <a:r>
              <a:rPr lang="fr-FR" sz="2700" b="1" kern="0" dirty="0">
                <a:latin typeface="Inter Fallback"/>
                <a:ea typeface="+mn-ea"/>
                <a:cs typeface="Times New Roman" panose="02020603050405020304" pitchFamily="18" charset="0"/>
              </a:rPr>
              <a:t>Recherche du tout dans un problème d’ajout en manipulant des objets réels</a:t>
            </a:r>
            <a:br>
              <a:rPr lang="en-US" sz="1800" kern="1200" dirty="0">
                <a:solidFill>
                  <a:schemeClr val="tx1"/>
                </a:solidFill>
                <a:effectLst/>
                <a:latin typeface="+mj-lt"/>
                <a:ea typeface="+mj-ea"/>
                <a:cs typeface="+mj-cs"/>
              </a:rPr>
            </a:br>
            <a:endParaRPr lang="fr-FR" sz="1800" b="1" kern="0" dirty="0">
              <a:latin typeface="Inter Fallback"/>
              <a:ea typeface="+mn-ea"/>
              <a:cs typeface="Times New Roman" panose="02020603050405020304" pitchFamily="18" charset="0"/>
            </a:endParaRPr>
          </a:p>
        </p:txBody>
      </p:sp>
      <p:sp>
        <p:nvSpPr>
          <p:cNvPr id="5" name="ZoneTexte 4">
            <a:extLst>
              <a:ext uri="{FF2B5EF4-FFF2-40B4-BE49-F238E27FC236}">
                <a16:creationId xmlns:a16="http://schemas.microsoft.com/office/drawing/2014/main" id="{2AAE0E58-E96A-0482-1682-041B67702A79}"/>
              </a:ext>
            </a:extLst>
          </p:cNvPr>
          <p:cNvSpPr txBox="1"/>
          <p:nvPr/>
        </p:nvSpPr>
        <p:spPr>
          <a:xfrm>
            <a:off x="6002847" y="1171287"/>
            <a:ext cx="5643841" cy="4801314"/>
          </a:xfrm>
          <a:prstGeom prst="rect">
            <a:avLst/>
          </a:prstGeom>
          <a:noFill/>
        </p:spPr>
        <p:txBody>
          <a:bodyPr wrap="square" rtlCol="0">
            <a:spAutoFit/>
          </a:bodyPr>
          <a:lstStyle/>
          <a:p>
            <a:pPr indent="-228600"/>
            <a:r>
              <a:rPr lang="fr-FR" b="1" kern="0" dirty="0">
                <a:latin typeface="Inter Fallback"/>
                <a:cs typeface="Times New Roman" panose="02020603050405020304" pitchFamily="18" charset="0"/>
              </a:rPr>
              <a:t>Temps 3 – Institutionnalisation</a:t>
            </a:r>
          </a:p>
          <a:p>
            <a:pPr indent="-228600"/>
            <a:r>
              <a:rPr lang="fr-FR" kern="0" dirty="0">
                <a:latin typeface="Inter Fallback"/>
                <a:cs typeface="Times New Roman" panose="02020603050405020304" pitchFamily="18" charset="0"/>
              </a:rPr>
              <a:t>Le professeur fait la synthèse de la séance : « Aujourd’hui, nous avons appris à trouver combien il y a d’oursons en tout dans la valise après en avoir ajouté à ceux qui s’y trouvaient déjà ». </a:t>
            </a:r>
          </a:p>
          <a:p>
            <a:pPr indent="-228600"/>
            <a:r>
              <a:rPr lang="fr-FR" kern="0" dirty="0">
                <a:latin typeface="Inter Fallback"/>
                <a:cs typeface="Times New Roman" panose="02020603050405020304" pitchFamily="18" charset="0"/>
              </a:rPr>
              <a:t>Il revient sur les difficultés et les stratégies pour y remédier.</a:t>
            </a:r>
          </a:p>
          <a:p>
            <a:pPr indent="-228600"/>
            <a:endParaRPr lang="fr-FR" kern="0" dirty="0">
              <a:latin typeface="Inter Fallback"/>
              <a:cs typeface="Times New Roman" panose="02020603050405020304" pitchFamily="18" charset="0"/>
            </a:endParaRPr>
          </a:p>
          <a:p>
            <a:pPr indent="-228600"/>
            <a:endParaRPr lang="fr-FR" b="1" kern="0" dirty="0">
              <a:latin typeface="Inter Fallback"/>
              <a:cs typeface="Times New Roman" panose="02020603050405020304" pitchFamily="18" charset="0"/>
            </a:endParaRPr>
          </a:p>
          <a:p>
            <a:pPr indent="-228600"/>
            <a:r>
              <a:rPr lang="fr-FR" b="1" kern="0" dirty="0">
                <a:latin typeface="Inter Fallback"/>
                <a:cs typeface="Times New Roman" panose="02020603050405020304" pitchFamily="18" charset="0"/>
              </a:rPr>
              <a:t>Temps 4 – Automatisation/réinvestissement</a:t>
            </a:r>
          </a:p>
          <a:p>
            <a:pPr indent="-228600"/>
            <a:r>
              <a:rPr lang="fr-FR" kern="0" dirty="0">
                <a:latin typeface="Inter Fallback"/>
                <a:cs typeface="Times New Roman" panose="02020603050405020304" pitchFamily="18" charset="0"/>
              </a:rPr>
              <a:t>Le professeur peut reprendre les différentes étapes de la séquence et proposer des entrainements avec moins d’étayage et des objets différents pour permettre aux élèves de réaliser seuls les exercices proposés ; des corrections régulières devront toutefois être apportées aux élèves.</a:t>
            </a:r>
          </a:p>
          <a:p>
            <a:endParaRPr lang="fr-FR" dirty="0"/>
          </a:p>
        </p:txBody>
      </p:sp>
    </p:spTree>
    <p:extLst>
      <p:ext uri="{BB962C8B-B14F-4D97-AF65-F5344CB8AC3E}">
        <p14:creationId xmlns:p14="http://schemas.microsoft.com/office/powerpoint/2010/main" val="3800088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4A9B4F-FF75-A81D-41C2-7FD00D8EE1F5}"/>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A072B71-804A-19A2-ED7D-4498219C3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31493DA-C66B-EF6C-DB6E-B367A16A9EA3}"/>
              </a:ext>
            </a:extLst>
          </p:cNvPr>
          <p:cNvSpPr>
            <a:spLocks noGrp="1"/>
          </p:cNvSpPr>
          <p:nvPr>
            <p:ph idx="1"/>
          </p:nvPr>
        </p:nvSpPr>
        <p:spPr>
          <a:xfrm>
            <a:off x="515364" y="744374"/>
            <a:ext cx="5305144" cy="5841063"/>
          </a:xfrm>
          <a:solidFill>
            <a:schemeClr val="accent2">
              <a:lumMod val="20000"/>
              <a:lumOff val="80000"/>
            </a:schemeClr>
          </a:solidFill>
        </p:spPr>
        <p:txBody>
          <a:bodyPr vert="horz" lIns="91440" tIns="45720" rIns="91440" bIns="45720" rtlCol="0">
            <a:normAutofit fontScale="85000" lnSpcReduction="10000"/>
          </a:bodyPr>
          <a:lstStyle/>
          <a:p>
            <a:pPr marL="0">
              <a:lnSpc>
                <a:spcPct val="120000"/>
              </a:lnSpc>
              <a:spcBef>
                <a:spcPts val="0"/>
              </a:spcBef>
              <a:buNone/>
            </a:pPr>
            <a:r>
              <a:rPr lang="fr-FR" sz="1400" b="1" kern="0" dirty="0">
                <a:latin typeface="Inter Fallback"/>
                <a:cs typeface="Times New Roman" panose="02020603050405020304" pitchFamily="18" charset="0"/>
              </a:rPr>
              <a:t>Présentation synthétique de la séance 2</a:t>
            </a:r>
          </a:p>
          <a:p>
            <a:pPr marL="0">
              <a:lnSpc>
                <a:spcPct val="120000"/>
              </a:lnSpc>
              <a:spcBef>
                <a:spcPts val="0"/>
              </a:spcBef>
              <a:buNone/>
            </a:pPr>
            <a:endParaRPr lang="fr-FR" sz="1400" b="1" kern="0" dirty="0">
              <a:latin typeface="Inter Fallback"/>
              <a:cs typeface="Times New Roman" panose="02020603050405020304" pitchFamily="18" charset="0"/>
            </a:endParaRPr>
          </a:p>
          <a:p>
            <a:pPr marL="0">
              <a:lnSpc>
                <a:spcPct val="120000"/>
              </a:lnSpc>
              <a:spcBef>
                <a:spcPts val="0"/>
              </a:spcBef>
              <a:buNone/>
            </a:pPr>
            <a:r>
              <a:rPr lang="fr-FR" sz="1400" b="1" kern="0" dirty="0">
                <a:latin typeface="Inter Fallback"/>
                <a:cs typeface="Times New Roman" panose="02020603050405020304" pitchFamily="18" charset="0"/>
              </a:rPr>
              <a:t>Objectif</a:t>
            </a:r>
          </a:p>
          <a:p>
            <a:pPr marL="0">
              <a:lnSpc>
                <a:spcPct val="120000"/>
              </a:lnSpc>
              <a:spcBef>
                <a:spcPts val="0"/>
              </a:spcBef>
              <a:buNone/>
            </a:pPr>
            <a:r>
              <a:rPr lang="fr-FR" sz="1400" kern="0" dirty="0">
                <a:latin typeface="Inter Fallback"/>
                <a:cs typeface="Times New Roman" panose="02020603050405020304" pitchFamily="18" charset="0"/>
              </a:rPr>
              <a:t>Recherche du tout dans un de problème d’ajout ou de retrait en manifestant sa compréhension et en étant capable de réaliser l’action décrite par l’énoncé au moyen d’images.</a:t>
            </a:r>
          </a:p>
          <a:p>
            <a:pPr marL="0">
              <a:lnSpc>
                <a:spcPct val="120000"/>
              </a:lnSpc>
              <a:spcBef>
                <a:spcPts val="0"/>
              </a:spcBef>
              <a:buNone/>
            </a:pPr>
            <a:r>
              <a:rPr lang="fr-FR" sz="1300" i="1" kern="0" dirty="0">
                <a:latin typeface="Inter Fallback"/>
                <a:cs typeface="Times New Roman" panose="02020603050405020304" pitchFamily="18" charset="0"/>
              </a:rPr>
              <a:t>Cette étape est fondamentale dans la résolution de problèmes : elle convoque la représentation imagée qui amène à se représenter quelque chose sans l’avoir sous les yeux. Les représentations utilisées sont proches de la réalité du problème (représentation des objets tangibles que sont les figurines), puis elles évolueront progressivement vers des représentations plus abstraites (bouchons, doigts de la main, dessin). Toutes ces représentations ne se valent pas et n’ont pas la même portée, notamment dans la résolution de problèmes.</a:t>
            </a:r>
          </a:p>
          <a:p>
            <a:pPr marL="0">
              <a:lnSpc>
                <a:spcPct val="120000"/>
              </a:lnSpc>
              <a:spcBef>
                <a:spcPts val="0"/>
              </a:spcBef>
              <a:buNone/>
            </a:pPr>
            <a:endParaRPr lang="fr-FR" sz="1300" i="1" kern="0" dirty="0">
              <a:latin typeface="Inter Fallback"/>
              <a:cs typeface="Times New Roman" panose="02020603050405020304" pitchFamily="18" charset="0"/>
            </a:endParaRPr>
          </a:p>
          <a:p>
            <a:pPr marL="0">
              <a:lnSpc>
                <a:spcPct val="120000"/>
              </a:lnSpc>
              <a:spcBef>
                <a:spcPts val="0"/>
              </a:spcBef>
              <a:buNone/>
            </a:pPr>
            <a:r>
              <a:rPr lang="fr-FR" sz="1400" b="1" kern="0" dirty="0">
                <a:latin typeface="Inter Fallback"/>
                <a:cs typeface="Times New Roman" panose="02020603050405020304" pitchFamily="18" charset="0"/>
              </a:rPr>
              <a:t>Obstacles possibles</a:t>
            </a:r>
          </a:p>
          <a:p>
            <a:pPr marL="57150" indent="-285750">
              <a:lnSpc>
                <a:spcPct val="120000"/>
              </a:lnSpc>
              <a:spcBef>
                <a:spcPts val="0"/>
              </a:spcBef>
            </a:pPr>
            <a:r>
              <a:rPr lang="fr-FR" sz="1400" kern="0" dirty="0">
                <a:latin typeface="Inter Fallback"/>
                <a:cs typeface="Times New Roman" panose="02020603050405020304" pitchFamily="18" charset="0"/>
              </a:rPr>
              <a:t>L’élève ne fait pas le lien entre les photos, les images et les objets réels.</a:t>
            </a:r>
          </a:p>
          <a:p>
            <a:pPr marL="57150" indent="-285750">
              <a:lnSpc>
                <a:spcPct val="120000"/>
              </a:lnSpc>
              <a:spcBef>
                <a:spcPts val="0"/>
              </a:spcBef>
            </a:pPr>
            <a:r>
              <a:rPr lang="fr-FR" sz="1400" kern="0" dirty="0">
                <a:latin typeface="Inter Fallback"/>
                <a:cs typeface="Times New Roman" panose="02020603050405020304" pitchFamily="18" charset="0"/>
              </a:rPr>
              <a:t>L’élève rencontre des difficultés à organiser spatialement les images.</a:t>
            </a:r>
          </a:p>
          <a:p>
            <a:pPr marL="57150" indent="-285750">
              <a:lnSpc>
                <a:spcPct val="120000"/>
              </a:lnSpc>
              <a:spcBef>
                <a:spcPts val="0"/>
              </a:spcBef>
            </a:pPr>
            <a:r>
              <a:rPr lang="fr-FR" sz="1400" kern="0" dirty="0">
                <a:latin typeface="Inter Fallback"/>
                <a:cs typeface="Times New Roman" panose="02020603050405020304" pitchFamily="18" charset="0"/>
              </a:rPr>
              <a:t>L’élève ne comprend pas l’énoncé : confusion entre « ajouter » et « retirer ».</a:t>
            </a:r>
          </a:p>
          <a:p>
            <a:pPr marL="0">
              <a:lnSpc>
                <a:spcPct val="120000"/>
              </a:lnSpc>
              <a:spcBef>
                <a:spcPts val="0"/>
              </a:spcBef>
              <a:buNone/>
            </a:pPr>
            <a:endParaRPr lang="fr-FR" sz="1400" kern="0" dirty="0">
              <a:latin typeface="Inter Fallback"/>
              <a:cs typeface="Times New Roman" panose="02020603050405020304" pitchFamily="18" charset="0"/>
            </a:endParaRPr>
          </a:p>
          <a:p>
            <a:pPr marL="0">
              <a:lnSpc>
                <a:spcPct val="120000"/>
              </a:lnSpc>
              <a:spcBef>
                <a:spcPts val="0"/>
              </a:spcBef>
              <a:buNone/>
            </a:pPr>
            <a:r>
              <a:rPr lang="fr-FR" sz="1400" b="1" kern="0" dirty="0">
                <a:latin typeface="Inter Fallback"/>
                <a:cs typeface="Times New Roman" panose="02020603050405020304" pitchFamily="18" charset="0"/>
              </a:rPr>
              <a:t>Points de vigilance</a:t>
            </a:r>
          </a:p>
          <a:p>
            <a:pPr marL="0">
              <a:lnSpc>
                <a:spcPct val="120000"/>
              </a:lnSpc>
              <a:spcBef>
                <a:spcPts val="0"/>
              </a:spcBef>
              <a:buNone/>
            </a:pPr>
            <a:r>
              <a:rPr lang="fr-FR" sz="1400" kern="0" dirty="0">
                <a:latin typeface="Inter Fallback"/>
                <a:cs typeface="Times New Roman" panose="02020603050405020304" pitchFamily="18" charset="0"/>
              </a:rPr>
              <a:t>La transition vers des représentations imagées plus abstraites est cruciale, mais elle doit être soigneusement préparée. Il faut s’assurer que les enfants maitrisent bien les prérequis nécessaires. Par exemple, la correspondance terme à terme et la conservation des quantités doivent être bien établies. Des activités spécifiques sont nécessaires pour travailler la correspondance entre les différentes représentations : objets, photos, images, doigts, symboles. Il faut s’assurer que les enfants comprennent que ces différentes représentations renvoient à une même quantité. L’analogie joue un rôle fondamental dans ce processus.</a:t>
            </a:r>
          </a:p>
          <a:p>
            <a:pPr>
              <a:buNone/>
            </a:pPr>
            <a:endParaRPr lang="fr-FR" sz="1050" dirty="0">
              <a:solidFill>
                <a:srgbClr val="141413"/>
              </a:solidFill>
              <a:effectLst/>
              <a:latin typeface="Calibri" panose="020F0502020204030204" pitchFamily="34" charset="0"/>
              <a:cs typeface="Calibri" panose="020F0502020204030204" pitchFamily="34" charset="0"/>
            </a:endParaRPr>
          </a:p>
          <a:p>
            <a:pPr>
              <a:buNone/>
            </a:pPr>
            <a:endParaRPr lang="fr-FR" sz="1050" dirty="0"/>
          </a:p>
          <a:p>
            <a:pPr marL="0" indent="0">
              <a:buNone/>
            </a:pPr>
            <a:endParaRPr lang="en-US" sz="1400" dirty="0"/>
          </a:p>
        </p:txBody>
      </p:sp>
      <p:sp>
        <p:nvSpPr>
          <p:cNvPr id="4" name="ZoneTexte 3">
            <a:extLst>
              <a:ext uri="{FF2B5EF4-FFF2-40B4-BE49-F238E27FC236}">
                <a16:creationId xmlns:a16="http://schemas.microsoft.com/office/drawing/2014/main" id="{0832FC21-8558-CF70-6A74-A79021615E92}"/>
              </a:ext>
            </a:extLst>
          </p:cNvPr>
          <p:cNvSpPr txBox="1"/>
          <p:nvPr/>
        </p:nvSpPr>
        <p:spPr>
          <a:xfrm>
            <a:off x="6189154" y="2398626"/>
            <a:ext cx="5164645" cy="37304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600" dirty="0"/>
          </a:p>
        </p:txBody>
      </p:sp>
      <p:sp>
        <p:nvSpPr>
          <p:cNvPr id="7" name="Titre 1">
            <a:extLst>
              <a:ext uri="{FF2B5EF4-FFF2-40B4-BE49-F238E27FC236}">
                <a16:creationId xmlns:a16="http://schemas.microsoft.com/office/drawing/2014/main" id="{8AC3D252-6B94-11BC-F830-01503D247CE0}"/>
              </a:ext>
            </a:extLst>
          </p:cNvPr>
          <p:cNvSpPr txBox="1">
            <a:spLocks/>
          </p:cNvSpPr>
          <p:nvPr/>
        </p:nvSpPr>
        <p:spPr>
          <a:xfrm>
            <a:off x="515363" y="126948"/>
            <a:ext cx="11037729" cy="490478"/>
          </a:xfrm>
          <a:prstGeom prst="rect">
            <a:avLst/>
          </a:prstGeom>
          <a:solidFill>
            <a:schemeClr val="accent2">
              <a:lumMod val="40000"/>
              <a:lumOff val="6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kern="1200" dirty="0">
                <a:solidFill>
                  <a:schemeClr val="tx1"/>
                </a:solidFill>
                <a:effectLst/>
                <a:latin typeface="+mj-lt"/>
                <a:ea typeface="+mj-ea"/>
                <a:cs typeface="+mj-cs"/>
              </a:rPr>
              <a:t>Séquence</a:t>
            </a:r>
            <a:r>
              <a:rPr lang="en-US" sz="2800" b="1" kern="1200" dirty="0">
                <a:solidFill>
                  <a:schemeClr val="tx1"/>
                </a:solidFill>
                <a:effectLst/>
                <a:latin typeface="+mj-lt"/>
                <a:ea typeface="+mj-ea"/>
                <a:cs typeface="+mj-cs"/>
              </a:rPr>
              <a:t> n°3</a:t>
            </a:r>
            <a:r>
              <a:rPr lang="fr-FR" sz="2800" dirty="0">
                <a:solidFill>
                  <a:schemeClr val="tx1"/>
                </a:solidFill>
                <a:effectLst/>
              </a:rPr>
              <a:t> /</a:t>
            </a:r>
            <a:r>
              <a:rPr lang="fr-FR" sz="2700" b="1" kern="0" dirty="0">
                <a:latin typeface="Inter Fallback"/>
                <a:ea typeface="+mn-ea"/>
                <a:cs typeface="Times New Roman" panose="02020603050405020304" pitchFamily="18" charset="0"/>
              </a:rPr>
              <a:t>Séances 2-3-4</a:t>
            </a:r>
          </a:p>
        </p:txBody>
      </p:sp>
      <p:sp>
        <p:nvSpPr>
          <p:cNvPr id="8" name="ZoneTexte 7">
            <a:extLst>
              <a:ext uri="{FF2B5EF4-FFF2-40B4-BE49-F238E27FC236}">
                <a16:creationId xmlns:a16="http://schemas.microsoft.com/office/drawing/2014/main" id="{215E0FD9-5C22-6E21-AE87-CD858718190E}"/>
              </a:ext>
            </a:extLst>
          </p:cNvPr>
          <p:cNvSpPr txBox="1"/>
          <p:nvPr/>
        </p:nvSpPr>
        <p:spPr>
          <a:xfrm>
            <a:off x="6195374" y="929242"/>
            <a:ext cx="5357718" cy="1514261"/>
          </a:xfrm>
          <a:prstGeom prst="rect">
            <a:avLst/>
          </a:prstGeom>
          <a:solidFill>
            <a:schemeClr val="accent4">
              <a:lumMod val="20000"/>
              <a:lumOff val="80000"/>
            </a:schemeClr>
          </a:solidFill>
        </p:spPr>
        <p:txBody>
          <a:bodyPr wrap="square" rtlCol="0">
            <a:spAutoFit/>
          </a:bodyPr>
          <a:lstStyle/>
          <a:p>
            <a:pPr indent="-228600">
              <a:lnSpc>
                <a:spcPct val="110000"/>
              </a:lnSpc>
            </a:pPr>
            <a:r>
              <a:rPr lang="fr-FR" sz="1200" b="1" kern="0" dirty="0">
                <a:latin typeface="Inter Fallback"/>
                <a:cs typeface="Times New Roman" panose="02020603050405020304" pitchFamily="18" charset="0"/>
              </a:rPr>
              <a:t>Présentation synthétique de la séance 3</a:t>
            </a:r>
          </a:p>
          <a:p>
            <a:pPr indent="-228600">
              <a:lnSpc>
                <a:spcPct val="110000"/>
              </a:lnSpc>
            </a:pPr>
            <a:endParaRPr lang="fr-FR" sz="1200" b="1" kern="0" dirty="0">
              <a:latin typeface="Inter Fallback"/>
              <a:cs typeface="Times New Roman" panose="02020603050405020304" pitchFamily="18" charset="0"/>
            </a:endParaRPr>
          </a:p>
          <a:p>
            <a:pPr>
              <a:buNone/>
            </a:pPr>
            <a:r>
              <a:rPr lang="fr-FR" sz="1200" b="1" kern="0" dirty="0">
                <a:latin typeface="Inter Fallback"/>
                <a:cs typeface="Times New Roman" panose="02020603050405020304" pitchFamily="18" charset="0"/>
              </a:rPr>
              <a:t>Objectif</a:t>
            </a:r>
          </a:p>
          <a:p>
            <a:pPr>
              <a:buNone/>
            </a:pPr>
            <a:r>
              <a:rPr lang="fr-FR" sz="1200" kern="0" dirty="0">
                <a:latin typeface="Inter Fallback"/>
                <a:cs typeface="Times New Roman" panose="02020603050405020304" pitchFamily="18" charset="0"/>
              </a:rPr>
              <a:t>Recherche du tout dans un problème d’ajout ou de retrait en manifestant sa compréhension et en étant capable de réaliser l’action décrite par l’énoncé avec des objets symboliques (par exemple cubes, jetons, ...).</a:t>
            </a:r>
          </a:p>
          <a:p>
            <a:endParaRPr lang="fr-FR" dirty="0"/>
          </a:p>
        </p:txBody>
      </p:sp>
      <p:sp>
        <p:nvSpPr>
          <p:cNvPr id="9" name="ZoneTexte 8">
            <a:extLst>
              <a:ext uri="{FF2B5EF4-FFF2-40B4-BE49-F238E27FC236}">
                <a16:creationId xmlns:a16="http://schemas.microsoft.com/office/drawing/2014/main" id="{17C90A7D-C576-1C1B-AE57-041CD6DA6363}"/>
              </a:ext>
            </a:extLst>
          </p:cNvPr>
          <p:cNvSpPr txBox="1"/>
          <p:nvPr/>
        </p:nvSpPr>
        <p:spPr>
          <a:xfrm>
            <a:off x="6189154" y="2651260"/>
            <a:ext cx="5357718" cy="3914918"/>
          </a:xfrm>
          <a:prstGeom prst="rect">
            <a:avLst/>
          </a:prstGeom>
          <a:solidFill>
            <a:schemeClr val="accent6">
              <a:lumMod val="20000"/>
              <a:lumOff val="80000"/>
            </a:schemeClr>
          </a:solidFill>
        </p:spPr>
        <p:txBody>
          <a:bodyPr wrap="square" rtlCol="0">
            <a:spAutoFit/>
          </a:bodyPr>
          <a:lstStyle/>
          <a:p>
            <a:pPr indent="-228600">
              <a:lnSpc>
                <a:spcPct val="110000"/>
              </a:lnSpc>
            </a:pPr>
            <a:r>
              <a:rPr lang="fr-FR" sz="1200" b="1" kern="0" dirty="0">
                <a:latin typeface="Inter Fallback"/>
                <a:cs typeface="Times New Roman" panose="02020603050405020304" pitchFamily="18" charset="0"/>
              </a:rPr>
              <a:t>Présentation synthétique de la séance 4</a:t>
            </a:r>
          </a:p>
          <a:p>
            <a:pPr indent="-228600">
              <a:lnSpc>
                <a:spcPct val="110000"/>
              </a:lnSpc>
            </a:pPr>
            <a:endParaRPr lang="fr-FR" sz="1200" b="1" kern="0" dirty="0">
              <a:latin typeface="Inter Fallback"/>
              <a:cs typeface="Times New Roman" panose="02020603050405020304" pitchFamily="18" charset="0"/>
            </a:endParaRPr>
          </a:p>
          <a:p>
            <a:r>
              <a:rPr lang="fr-FR" sz="1200" b="1" kern="0" dirty="0">
                <a:latin typeface="Inter Fallback"/>
                <a:cs typeface="Times New Roman" panose="02020603050405020304" pitchFamily="18" charset="0"/>
              </a:rPr>
              <a:t>Objectif</a:t>
            </a:r>
            <a:r>
              <a:rPr lang="fr-FR" sz="1200" kern="0" dirty="0">
                <a:latin typeface="Inter Fallback"/>
                <a:cs typeface="Times New Roman" panose="02020603050405020304" pitchFamily="18" charset="0"/>
              </a:rPr>
              <a:t> </a:t>
            </a:r>
          </a:p>
          <a:p>
            <a:r>
              <a:rPr lang="fr-FR" sz="1200" kern="0" dirty="0">
                <a:latin typeface="Inter Fallback"/>
                <a:cs typeface="Times New Roman" panose="02020603050405020304" pitchFamily="18" charset="0"/>
              </a:rPr>
              <a:t>Recherche du tout dans un problème d’ajout ou de retrait sans avoir accès à la manipulation.</a:t>
            </a:r>
          </a:p>
          <a:p>
            <a:r>
              <a:rPr lang="fr-FR" sz="1200" kern="0" dirty="0">
                <a:latin typeface="Inter Fallback"/>
                <a:cs typeface="Times New Roman" panose="02020603050405020304" pitchFamily="18" charset="0"/>
              </a:rPr>
              <a:t>Sans matériel manipulable, la procédure visée est l’utilisation des doigts ou la mobilisation des faits numériques mémorisés (« deux et encore un cela fait trois »</a:t>
            </a:r>
          </a:p>
          <a:p>
            <a:endParaRPr lang="fr-FR" sz="1200" kern="0" dirty="0">
              <a:latin typeface="Inter Fallback"/>
              <a:cs typeface="Times New Roman" panose="02020603050405020304" pitchFamily="18" charset="0"/>
            </a:endParaRPr>
          </a:p>
          <a:p>
            <a:r>
              <a:rPr lang="fr-FR" sz="1200" b="1" kern="0" dirty="0">
                <a:latin typeface="Inter Fallback"/>
                <a:cs typeface="Times New Roman" panose="02020603050405020304" pitchFamily="18" charset="0"/>
              </a:rPr>
              <a:t>Obstacles possibles</a:t>
            </a:r>
          </a:p>
          <a:p>
            <a:pPr marL="171450" indent="-171450">
              <a:buFont typeface="Arial" panose="020B0604020202020204" pitchFamily="34" charset="0"/>
              <a:buChar char="•"/>
            </a:pPr>
            <a:r>
              <a:rPr lang="fr-FR" sz="1200" kern="0" dirty="0">
                <a:latin typeface="Inter Fallback"/>
                <a:cs typeface="Times New Roman" panose="02020603050405020304" pitchFamily="18" charset="0"/>
              </a:rPr>
              <a:t>L’élève ne sait pas montrer la quantité demandée avec ses doigts.</a:t>
            </a:r>
          </a:p>
          <a:p>
            <a:pPr marL="171450" indent="-171450">
              <a:buFont typeface="Arial" panose="020B0604020202020204" pitchFamily="34" charset="0"/>
              <a:buChar char="•"/>
            </a:pPr>
            <a:r>
              <a:rPr lang="fr-FR" sz="1200" kern="0" dirty="0">
                <a:latin typeface="Inter Fallback"/>
                <a:cs typeface="Times New Roman" panose="02020603050405020304" pitchFamily="18" charset="0"/>
              </a:rPr>
              <a:t>L’élève ne mémorise pas les données du problème.</a:t>
            </a:r>
          </a:p>
          <a:p>
            <a:pPr marL="171450" indent="-171450">
              <a:buFont typeface="Arial" panose="020B0604020202020204" pitchFamily="34" charset="0"/>
              <a:buChar char="•"/>
            </a:pPr>
            <a:r>
              <a:rPr lang="fr-FR" sz="1200" kern="0" dirty="0">
                <a:latin typeface="Inter Fallback"/>
                <a:cs typeface="Times New Roman" panose="02020603050405020304" pitchFamily="18" charset="0"/>
              </a:rPr>
              <a:t>L’élève n’a pas mémorisé les décompositions des nombres (ex. : « deux et un, ça fait trois »).</a:t>
            </a:r>
          </a:p>
          <a:p>
            <a:endParaRPr lang="fr-FR" sz="1200" kern="0" dirty="0">
              <a:latin typeface="Inter Fallback"/>
              <a:cs typeface="Times New Roman" panose="02020603050405020304" pitchFamily="18" charset="0"/>
            </a:endParaRPr>
          </a:p>
          <a:p>
            <a:r>
              <a:rPr lang="fr-FR" sz="1200" b="1" kern="0" dirty="0">
                <a:latin typeface="Inter Fallback"/>
                <a:cs typeface="Times New Roman" panose="02020603050405020304" pitchFamily="18" charset="0"/>
              </a:rPr>
              <a:t>Points de vigilance</a:t>
            </a:r>
          </a:p>
          <a:p>
            <a:r>
              <a:rPr lang="fr-FR" sz="1200" kern="0" dirty="0">
                <a:latin typeface="Inter Fallback"/>
                <a:cs typeface="Times New Roman" panose="02020603050405020304" pitchFamily="18" charset="0"/>
              </a:rPr>
              <a:t>Dans les semaines qui suivent, le professeur varie les contextes et les formulations des situations problèmes pour éviter une focalisation sur des «mots-clés» sans réellement comprendre le sens de l’opération.</a:t>
            </a:r>
          </a:p>
          <a:p>
            <a:endParaRPr lang="fr-FR" sz="1200" kern="0" dirty="0">
              <a:latin typeface="Inter Fallback"/>
              <a:cs typeface="Times New Roman" panose="02020603050405020304" pitchFamily="18" charset="0"/>
            </a:endParaRPr>
          </a:p>
          <a:p>
            <a:pPr>
              <a:buNone/>
            </a:pPr>
            <a:endParaRPr lang="fr-FR" dirty="0"/>
          </a:p>
        </p:txBody>
      </p:sp>
    </p:spTree>
    <p:extLst>
      <p:ext uri="{BB962C8B-B14F-4D97-AF65-F5344CB8AC3E}">
        <p14:creationId xmlns:p14="http://schemas.microsoft.com/office/powerpoint/2010/main" val="2075702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502A69-49E3-512D-EFF8-C1FADA376ADE}"/>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6187E64-7A77-4D13-A5F4-9AEC282BB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3E35CF01-79CC-3017-0A45-4C8A6884270F}"/>
              </a:ext>
            </a:extLst>
          </p:cNvPr>
          <p:cNvSpPr>
            <a:spLocks noGrp="1"/>
          </p:cNvSpPr>
          <p:nvPr>
            <p:ph type="ctrTitle"/>
          </p:nvPr>
        </p:nvSpPr>
        <p:spPr>
          <a:xfrm>
            <a:off x="892818" y="1370171"/>
            <a:ext cx="5085580" cy="2387600"/>
          </a:xfrm>
        </p:spPr>
        <p:txBody>
          <a:bodyPr>
            <a:normAutofit/>
          </a:bodyPr>
          <a:lstStyle/>
          <a:p>
            <a:pPr algn="l"/>
            <a:r>
              <a:rPr lang="fr-FR"/>
              <a:t>Conclusion</a:t>
            </a:r>
            <a:br>
              <a:rPr lang="fr-FR" kern="100">
                <a:effectLst/>
                <a:latin typeface="Aptos" panose="020B0004020202020204" pitchFamily="34" charset="0"/>
                <a:ea typeface="Aptos" panose="020B0004020202020204" pitchFamily="34" charset="0"/>
                <a:cs typeface="Times New Roman" panose="02020603050405020304" pitchFamily="18" charset="0"/>
              </a:rPr>
            </a:br>
            <a:endParaRPr lang="fr-FR"/>
          </a:p>
        </p:txBody>
      </p:sp>
      <p:sp>
        <p:nvSpPr>
          <p:cNvPr id="3" name="Sous-titre 2">
            <a:extLst>
              <a:ext uri="{FF2B5EF4-FFF2-40B4-BE49-F238E27FC236}">
                <a16:creationId xmlns:a16="http://schemas.microsoft.com/office/drawing/2014/main" id="{57CDF57C-77B6-1792-40D6-6268631F4C14}"/>
              </a:ext>
            </a:extLst>
          </p:cNvPr>
          <p:cNvSpPr>
            <a:spLocks noGrp="1"/>
          </p:cNvSpPr>
          <p:nvPr>
            <p:ph type="subTitle" idx="1"/>
          </p:nvPr>
        </p:nvSpPr>
        <p:spPr>
          <a:xfrm>
            <a:off x="892818" y="3849845"/>
            <a:ext cx="5085580" cy="1881751"/>
          </a:xfrm>
        </p:spPr>
        <p:txBody>
          <a:bodyPr>
            <a:normAutofit/>
          </a:bodyPr>
          <a:lstStyle/>
          <a:p>
            <a:pPr algn="l">
              <a:lnSpc>
                <a:spcPct val="100000"/>
              </a:lnSpc>
            </a:pPr>
            <a:r>
              <a:rPr lang="fr-FR" sz="2000" kern="0" dirty="0">
                <a:latin typeface="Inter Fallback"/>
                <a:ea typeface="Times New Roman" panose="02020603050405020304" pitchFamily="18" charset="0"/>
                <a:cs typeface="Times New Roman" panose="02020603050405020304" pitchFamily="18" charset="0"/>
              </a:rPr>
              <a:t>Ces séquences sont conçues pour être adaptées et différenciées selon les besoins des élèves, avec un accent sur l'observation, la pratique et l'évaluation continue pour assurer un apprentissage efficace et durable.</a:t>
            </a:r>
            <a:endParaRPr lang="fr-FR" sz="20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23" name="!!Oval">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 name="Picture 3">
            <a:extLst>
              <a:ext uri="{FF2B5EF4-FFF2-40B4-BE49-F238E27FC236}">
                <a16:creationId xmlns:a16="http://schemas.microsoft.com/office/drawing/2014/main" id="{78158213-047B-62B7-A0DA-4E6C6F7F3429}"/>
              </a:ext>
            </a:extLst>
          </p:cNvPr>
          <p:cNvPicPr>
            <a:picLocks noChangeAspect="1"/>
          </p:cNvPicPr>
          <p:nvPr/>
        </p:nvPicPr>
        <p:blipFill>
          <a:blip r:embed="rId3"/>
          <a:srcRect l="20000" r="-2" b="-2"/>
          <a:stretch>
            <a:fillRect/>
          </a:stretch>
        </p:blipFill>
        <p:spPr>
          <a:xfrm>
            <a:off x="6521381" y="773723"/>
            <a:ext cx="5194998" cy="5194998"/>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5" name="!!Rectangle">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806" y="4790720"/>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93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CEA606-01B0-B1BC-BB16-0B1E585FE32B}"/>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9179F3E-C4C1-B2BF-E86F-28E83F8088F1}"/>
              </a:ext>
            </a:extLst>
          </p:cNvPr>
          <p:cNvSpPr>
            <a:spLocks noGrp="1"/>
          </p:cNvSpPr>
          <p:nvPr>
            <p:ph type="title"/>
          </p:nvPr>
        </p:nvSpPr>
        <p:spPr>
          <a:xfrm>
            <a:off x="838200" y="365125"/>
            <a:ext cx="5558489" cy="1325563"/>
          </a:xfrm>
        </p:spPr>
        <p:txBody>
          <a:bodyPr>
            <a:normAutofit/>
          </a:bodyPr>
          <a:lstStyle/>
          <a:p>
            <a:r>
              <a:rPr lang="fr-FR" b="1" kern="0">
                <a:effectLst/>
                <a:latin typeface="Inter Fallback"/>
                <a:ea typeface="Times New Roman" panose="02020603050405020304" pitchFamily="18" charset="0"/>
                <a:cs typeface="Times New Roman" panose="02020603050405020304" pitchFamily="18" charset="0"/>
              </a:rPr>
              <a:t>Recommandations pédagogiques</a:t>
            </a:r>
            <a:r>
              <a:rPr lang="fr-FR">
                <a:effectLst/>
              </a:rPr>
              <a:t> </a:t>
            </a:r>
            <a:endParaRPr lang="fr-FR"/>
          </a:p>
        </p:txBody>
      </p:sp>
      <p:sp>
        <p:nvSpPr>
          <p:cNvPr id="21" name="Freeform: Shape 2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6A4706CE-36CF-D471-4F39-0AA70892D597}"/>
              </a:ext>
            </a:extLst>
          </p:cNvPr>
          <p:cNvSpPr>
            <a:spLocks noGrp="1"/>
          </p:cNvSpPr>
          <p:nvPr>
            <p:ph idx="1"/>
          </p:nvPr>
        </p:nvSpPr>
        <p:spPr>
          <a:xfrm>
            <a:off x="370838" y="1813065"/>
            <a:ext cx="7009676" cy="1623841"/>
          </a:xfrm>
        </p:spPr>
        <p:txBody>
          <a:bodyPr>
            <a:noAutofit/>
          </a:bodyPr>
          <a:lstStyle/>
          <a:p>
            <a:pPr marL="457200" lvl="1" indent="0">
              <a:lnSpc>
                <a:spcPct val="100000"/>
              </a:lnSpc>
              <a:spcBef>
                <a:spcPts val="600"/>
              </a:spcBef>
              <a:spcAft>
                <a:spcPts val="600"/>
              </a:spcAft>
              <a:buSzPts val="1000"/>
              <a:buNone/>
              <a:tabLst>
                <a:tab pos="914400" algn="l"/>
              </a:tabLst>
            </a:pPr>
            <a:r>
              <a:rPr lang="fr-FR" sz="2000" kern="0" dirty="0">
                <a:effectLst/>
                <a:latin typeface="Inter Fallback"/>
                <a:ea typeface="Times New Roman" panose="02020603050405020304" pitchFamily="18" charset="0"/>
                <a:cs typeface="Times New Roman" panose="02020603050405020304" pitchFamily="18" charset="0"/>
              </a:rPr>
              <a:t>Démarche d'enseignement structuré et progressif.</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00000"/>
              </a:lnSpc>
              <a:spcBef>
                <a:spcPts val="300"/>
              </a:spcBef>
              <a:spcAft>
                <a:spcPts val="600"/>
              </a:spcAft>
              <a:buSzPts val="1000"/>
              <a:buNone/>
              <a:tabLst>
                <a:tab pos="914400" algn="l"/>
              </a:tabLst>
            </a:pPr>
            <a:r>
              <a:rPr lang="fr-FR" sz="2000" kern="0" dirty="0">
                <a:effectLst/>
                <a:latin typeface="Inter Fallback"/>
                <a:ea typeface="Times New Roman" panose="02020603050405020304" pitchFamily="18" charset="0"/>
                <a:cs typeface="Times New Roman" panose="02020603050405020304" pitchFamily="18" charset="0"/>
              </a:rPr>
              <a:t>Importance de l'erreur dans l'apprentissage.</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00000"/>
              </a:lnSpc>
              <a:spcBef>
                <a:spcPts val="300"/>
              </a:spcBef>
              <a:spcAft>
                <a:spcPts val="600"/>
              </a:spcAft>
              <a:buSzPts val="1000"/>
              <a:buNone/>
              <a:tabLst>
                <a:tab pos="914400" algn="l"/>
              </a:tabLst>
            </a:pPr>
            <a:r>
              <a:rPr lang="fr-FR" sz="2000" kern="0" dirty="0">
                <a:effectLst/>
                <a:latin typeface="Inter Fallback"/>
                <a:ea typeface="Times New Roman" panose="02020603050405020304" pitchFamily="18" charset="0"/>
                <a:cs typeface="Times New Roman" panose="02020603050405020304" pitchFamily="18" charset="0"/>
              </a:rPr>
              <a:t>Rôle de la verbalisation par l'élève.</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00000"/>
              </a:lnSpc>
              <a:spcBef>
                <a:spcPts val="300"/>
              </a:spcBef>
              <a:spcAft>
                <a:spcPts val="600"/>
              </a:spcAft>
              <a:buSzPts val="1000"/>
              <a:buNone/>
              <a:tabLst>
                <a:tab pos="914400" algn="l"/>
              </a:tabLst>
            </a:pPr>
            <a:r>
              <a:rPr lang="fr-FR" sz="2000" kern="0" dirty="0">
                <a:effectLst/>
                <a:latin typeface="Inter Fallback"/>
                <a:ea typeface="Times New Roman" panose="02020603050405020304" pitchFamily="18" charset="0"/>
                <a:cs typeface="Times New Roman" panose="02020603050405020304" pitchFamily="18" charset="0"/>
              </a:rPr>
              <a:t>Suivi et évaluation des progrès des élèves.</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3" name="Oval 2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Block Arc 2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9" name="Straight Connector 2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Arc 3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EE94F798-96F1-C557-F481-D1B0586FF289}"/>
              </a:ext>
            </a:extLst>
          </p:cNvPr>
          <p:cNvSpPr txBox="1"/>
          <p:nvPr/>
        </p:nvSpPr>
        <p:spPr>
          <a:xfrm>
            <a:off x="370838" y="3781622"/>
            <a:ext cx="7009676" cy="3093154"/>
          </a:xfrm>
          <a:prstGeom prst="rect">
            <a:avLst/>
          </a:prstGeom>
          <a:noFill/>
        </p:spPr>
        <p:txBody>
          <a:bodyPr wrap="square" rtlCol="0">
            <a:spAutoFit/>
          </a:bodyPr>
          <a:lstStyle/>
          <a:p>
            <a:pPr lvl="1">
              <a:spcBef>
                <a:spcPts val="300"/>
              </a:spcBef>
              <a:spcAft>
                <a:spcPts val="600"/>
              </a:spcAft>
              <a:buSzPts val="1000"/>
              <a:tabLst>
                <a:tab pos="914400" algn="l"/>
              </a:tabLst>
            </a:pPr>
            <a:r>
              <a:rPr lang="fr-FR" sz="2000" kern="0" dirty="0">
                <a:latin typeface="Inter Fallback"/>
                <a:cs typeface="Times New Roman" panose="02020603050405020304" pitchFamily="18" charset="0"/>
              </a:rPr>
              <a:t>Démarche d’enseignement  composée de quatre temps d’enseignement pour aider l’élève à passer de découvertes fortuites à des apprentissages structurés et transférables :</a:t>
            </a:r>
          </a:p>
          <a:p>
            <a:pPr lvl="1">
              <a:spcBef>
                <a:spcPts val="300"/>
              </a:spcBef>
              <a:spcAft>
                <a:spcPts val="600"/>
              </a:spcAft>
              <a:buSzPts val="1000"/>
              <a:tabLst>
                <a:tab pos="914400" algn="l"/>
              </a:tabLst>
            </a:pPr>
            <a:r>
              <a:rPr lang="fr-FR" sz="2000" kern="0" dirty="0">
                <a:latin typeface="Inter Fallback"/>
                <a:cs typeface="Times New Roman" panose="02020603050405020304" pitchFamily="18" charset="0"/>
              </a:rPr>
              <a:t>Temps 1 – Définition des objectifs et mise en réussite</a:t>
            </a:r>
          </a:p>
          <a:p>
            <a:pPr lvl="1">
              <a:spcBef>
                <a:spcPts val="300"/>
              </a:spcBef>
              <a:spcAft>
                <a:spcPts val="600"/>
              </a:spcAft>
              <a:buSzPts val="1000"/>
              <a:tabLst>
                <a:tab pos="914400" algn="l"/>
              </a:tabLst>
            </a:pPr>
            <a:r>
              <a:rPr lang="fr-FR" sz="2000" kern="0" dirty="0">
                <a:latin typeface="Inter Fallback"/>
                <a:cs typeface="Times New Roman" panose="02020603050405020304" pitchFamily="18" charset="0"/>
              </a:rPr>
              <a:t>Temps 2 – Mise en activité différenciée des élèves</a:t>
            </a:r>
          </a:p>
          <a:p>
            <a:pPr lvl="1">
              <a:spcBef>
                <a:spcPts val="300"/>
              </a:spcBef>
              <a:spcAft>
                <a:spcPts val="600"/>
              </a:spcAft>
              <a:buSzPts val="1000"/>
              <a:tabLst>
                <a:tab pos="914400" algn="l"/>
              </a:tabLst>
            </a:pPr>
            <a:r>
              <a:rPr lang="fr-FR" sz="2000" kern="0" dirty="0">
                <a:latin typeface="Inter Fallback"/>
                <a:cs typeface="Times New Roman" panose="02020603050405020304" pitchFamily="18" charset="0"/>
              </a:rPr>
              <a:t>Temps 3 – Institutionnalisation, retour réflexif</a:t>
            </a:r>
          </a:p>
          <a:p>
            <a:pPr lvl="1">
              <a:spcBef>
                <a:spcPts val="300"/>
              </a:spcBef>
              <a:spcAft>
                <a:spcPts val="600"/>
              </a:spcAft>
              <a:buSzPts val="1000"/>
              <a:tabLst>
                <a:tab pos="914400" algn="l"/>
              </a:tabLst>
            </a:pPr>
            <a:r>
              <a:rPr lang="fr-FR" sz="2000" kern="0" dirty="0">
                <a:latin typeface="Inter Fallback"/>
                <a:cs typeface="Times New Roman" panose="02020603050405020304" pitchFamily="18" charset="0"/>
              </a:rPr>
              <a:t>Temps 4 – Automatisation, réinvestissement, transfert</a:t>
            </a:r>
          </a:p>
          <a:p>
            <a:endParaRPr lang="fr-FR" sz="2000" dirty="0"/>
          </a:p>
        </p:txBody>
      </p:sp>
    </p:spTree>
    <p:extLst>
      <p:ext uri="{BB962C8B-B14F-4D97-AF65-F5344CB8AC3E}">
        <p14:creationId xmlns:p14="http://schemas.microsoft.com/office/powerpoint/2010/main" val="191355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1CA7ED-E7EC-6EB2-8E7D-28BC4F8D92EF}"/>
            </a:ext>
          </a:extLst>
        </p:cNvPr>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A9BDD74-EF86-BA32-664D-544D34CC8F58}"/>
              </a:ext>
            </a:extLst>
          </p:cNvPr>
          <p:cNvSpPr>
            <a:spLocks noGrp="1"/>
          </p:cNvSpPr>
          <p:nvPr>
            <p:ph type="title"/>
          </p:nvPr>
        </p:nvSpPr>
        <p:spPr>
          <a:xfrm>
            <a:off x="630936" y="639520"/>
            <a:ext cx="3429000" cy="1719072"/>
          </a:xfrm>
        </p:spPr>
        <p:txBody>
          <a:bodyPr anchor="b">
            <a:normAutofit/>
          </a:bodyPr>
          <a:lstStyle/>
          <a:p>
            <a:r>
              <a:rPr lang="fr-FR" sz="3000" b="1" kern="0">
                <a:effectLst/>
                <a:latin typeface="Inter Fallback"/>
                <a:ea typeface="Times New Roman" panose="02020603050405020304" pitchFamily="18" charset="0"/>
                <a:cs typeface="Times New Roman" panose="02020603050405020304" pitchFamily="18" charset="0"/>
              </a:rPr>
              <a:t>Séquence n°1 - Se familiariser avec les motifs organisés</a:t>
            </a:r>
            <a:r>
              <a:rPr lang="fr-FR" sz="3000">
                <a:effectLst/>
              </a:rPr>
              <a:t> </a:t>
            </a:r>
            <a:endParaRPr lang="fr-FR" sz="3000"/>
          </a:p>
        </p:txBody>
      </p:sp>
      <p:sp>
        <p:nvSpPr>
          <p:cNvPr id="5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contenu 4">
            <a:extLst>
              <a:ext uri="{FF2B5EF4-FFF2-40B4-BE49-F238E27FC236}">
                <a16:creationId xmlns:a16="http://schemas.microsoft.com/office/drawing/2014/main" id="{2A746508-042C-4F8C-6A38-6663AAF1EEA0}"/>
              </a:ext>
            </a:extLst>
          </p:cNvPr>
          <p:cNvSpPr>
            <a:spLocks noGrp="1"/>
          </p:cNvSpPr>
          <p:nvPr>
            <p:ph idx="1"/>
          </p:nvPr>
        </p:nvSpPr>
        <p:spPr>
          <a:xfrm>
            <a:off x="630936" y="2807208"/>
            <a:ext cx="3429000" cy="3410712"/>
          </a:xfrm>
        </p:spPr>
        <p:txBody>
          <a:bodyPr anchor="t">
            <a:normAutofit/>
          </a:bodyPr>
          <a:lstStyle/>
          <a:p>
            <a:pPr>
              <a:spcBef>
                <a:spcPts val="1800"/>
              </a:spcBef>
              <a:spcAft>
                <a:spcPts val="1200"/>
              </a:spcAft>
              <a:buNone/>
            </a:pPr>
            <a:r>
              <a:rPr lang="fr-FR" sz="2000" b="1" kern="0" dirty="0">
                <a:effectLst/>
                <a:latin typeface="Inter Fallback"/>
                <a:ea typeface="Times New Roman" panose="02020603050405020304" pitchFamily="18" charset="0"/>
                <a:cs typeface="Times New Roman" panose="02020603050405020304" pitchFamily="18" charset="0"/>
              </a:rPr>
              <a:t>Objectif</a:t>
            </a:r>
            <a:endParaRPr lang="fr-FR"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Bef>
                <a:spcPts val="0"/>
              </a:spcBef>
              <a:buSzPts val="1000"/>
              <a:buFont typeface="Symbol" pitchFamily="2" charset="2"/>
              <a:buChar char=""/>
              <a:tabLst>
                <a:tab pos="457200" algn="l"/>
              </a:tabLst>
            </a:pPr>
            <a:r>
              <a:rPr lang="fr-FR" sz="2000" kern="0" dirty="0">
                <a:effectLst/>
                <a:latin typeface="Inter Fallback"/>
                <a:ea typeface="Times New Roman" panose="02020603050405020304" pitchFamily="18" charset="0"/>
                <a:cs typeface="Times New Roman" panose="02020603050405020304" pitchFamily="18" charset="0"/>
              </a:rPr>
              <a:t>Mémoriser et reproduire des motifs répétitifs simples de différentes natures.</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Image 5" descr="Une image contenant texte, capture d’écran, Police, nombre&#10;&#10;Le contenu généré par l’IA peut être incorrect.">
            <a:extLst>
              <a:ext uri="{FF2B5EF4-FFF2-40B4-BE49-F238E27FC236}">
                <a16:creationId xmlns:a16="http://schemas.microsoft.com/office/drawing/2014/main" id="{77980434-9862-2844-0B1C-0F3AB3DABBAC}"/>
              </a:ext>
            </a:extLst>
          </p:cNvPr>
          <p:cNvPicPr>
            <a:picLocks noChangeAspect="1"/>
          </p:cNvPicPr>
          <p:nvPr/>
        </p:nvPicPr>
        <p:blipFill>
          <a:blip r:embed="rId3"/>
          <a:stretch>
            <a:fillRect/>
          </a:stretch>
        </p:blipFill>
        <p:spPr>
          <a:xfrm>
            <a:off x="4002774" y="1435552"/>
            <a:ext cx="7555242" cy="4363150"/>
          </a:xfrm>
          <a:prstGeom prst="rect">
            <a:avLst/>
          </a:prstGeom>
        </p:spPr>
      </p:pic>
    </p:spTree>
    <p:extLst>
      <p:ext uri="{BB962C8B-B14F-4D97-AF65-F5344CB8AC3E}">
        <p14:creationId xmlns:p14="http://schemas.microsoft.com/office/powerpoint/2010/main" val="158752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764128A-A555-BA79-BC05-93A20BE10F54}"/>
              </a:ext>
            </a:extLst>
          </p:cNvPr>
          <p:cNvSpPr>
            <a:spLocks noGrp="1"/>
          </p:cNvSpPr>
          <p:nvPr>
            <p:ph type="title"/>
          </p:nvPr>
        </p:nvSpPr>
        <p:spPr>
          <a:xfrm>
            <a:off x="686834" y="1153572"/>
            <a:ext cx="3200400" cy="4461163"/>
          </a:xfrm>
        </p:spPr>
        <p:txBody>
          <a:bodyPr>
            <a:normAutofit/>
          </a:bodyPr>
          <a:lstStyle/>
          <a:p>
            <a:r>
              <a:rPr lang="fr-FR" sz="4100" b="1" kern="0" dirty="0">
                <a:solidFill>
                  <a:srgbClr val="FFFFFF"/>
                </a:solidFill>
                <a:effectLst/>
                <a:latin typeface="Inter Fallback"/>
                <a:ea typeface="Times New Roman" panose="02020603050405020304" pitchFamily="18" charset="0"/>
                <a:cs typeface="Times New Roman" panose="02020603050405020304" pitchFamily="18" charset="0"/>
              </a:rPr>
              <a:t>Enjeux pédagogiques</a:t>
            </a:r>
            <a:br>
              <a:rPr lang="fr-FR" sz="41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br>
              <a:rPr lang="fr-FR" sz="41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r>
              <a:rPr lang="fr-FR" sz="4400" b="1" i="1" kern="0" dirty="0">
                <a:effectLst/>
                <a:latin typeface="Inter Fallback"/>
                <a:ea typeface="Times New Roman" panose="02020603050405020304" pitchFamily="18" charset="0"/>
                <a:cs typeface="Times New Roman" panose="02020603050405020304" pitchFamily="18" charset="0"/>
              </a:rPr>
              <a:t>Éclairage de la recherche</a:t>
            </a:r>
            <a:br>
              <a:rPr lang="fr-FR" sz="4400" i="1" kern="100" dirty="0">
                <a:effectLst/>
                <a:latin typeface="Aptos" panose="020B0004020202020204" pitchFamily="34" charset="0"/>
                <a:ea typeface="Aptos" panose="020B0004020202020204" pitchFamily="34" charset="0"/>
                <a:cs typeface="Times New Roman" panose="02020603050405020304" pitchFamily="18" charset="0"/>
              </a:rPr>
            </a:br>
            <a:endParaRPr lang="fr-FR" sz="41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D49AAEC4-3180-B8B8-0C4D-7071F689B4AC}"/>
              </a:ext>
            </a:extLst>
          </p:cNvPr>
          <p:cNvSpPr>
            <a:spLocks noGrp="1"/>
          </p:cNvSpPr>
          <p:nvPr>
            <p:ph idx="1"/>
          </p:nvPr>
        </p:nvSpPr>
        <p:spPr>
          <a:xfrm>
            <a:off x="4447308" y="591344"/>
            <a:ext cx="6906491" cy="5585619"/>
          </a:xfrm>
        </p:spPr>
        <p:txBody>
          <a:bodyPr anchor="ctr">
            <a:noAutofit/>
          </a:bodyPr>
          <a:lstStyle/>
          <a:p>
            <a:pPr marL="36000" lvl="0" indent="-342900">
              <a:lnSpc>
                <a:spcPct val="110000"/>
              </a:lnSpc>
              <a:spcBef>
                <a:spcPts val="0"/>
              </a:spcBef>
              <a:buSzPts val="1000"/>
              <a:buFont typeface="Symbol" pitchFamily="2" charset="2"/>
              <a:buChar char=""/>
              <a:tabLst>
                <a:tab pos="457200" algn="l"/>
              </a:tabLst>
            </a:pPr>
            <a:r>
              <a:rPr lang="fr-FR" sz="1900" b="1" kern="0" dirty="0">
                <a:effectLst/>
                <a:latin typeface="Inter Fallback"/>
                <a:ea typeface="Times New Roman" panose="02020603050405020304" pitchFamily="18" charset="0"/>
                <a:cs typeface="Times New Roman" panose="02020603050405020304" pitchFamily="18" charset="0"/>
              </a:rPr>
              <a:t>Stimuler le goût des mathématiques :</a:t>
            </a:r>
            <a:r>
              <a:rPr lang="fr-FR" sz="1900" kern="0" dirty="0">
                <a:effectLst/>
                <a:latin typeface="Inter Fallback"/>
                <a:ea typeface="Times New Roman" panose="02020603050405020304" pitchFamily="18" charset="0"/>
                <a:cs typeface="Times New Roman" panose="02020603050405020304" pitchFamily="18" charset="0"/>
              </a:rPr>
              <a:t> Les motifs permettent aux élèves de comprendre des règles et des régularités, ce qui pose les bases pour l'apprentissage de concepts mathématiques plus complexes.</a:t>
            </a:r>
            <a:endParaRPr lang="fr-FR" sz="1900" kern="100" dirty="0">
              <a:effectLst/>
              <a:latin typeface="Aptos" panose="020B0004020202020204" pitchFamily="34" charset="0"/>
              <a:ea typeface="Aptos" panose="020B0004020202020204" pitchFamily="34" charset="0"/>
              <a:cs typeface="Times New Roman" panose="02020603050405020304" pitchFamily="18" charset="0"/>
            </a:endParaRPr>
          </a:p>
          <a:p>
            <a:pPr marL="36000" lvl="0" indent="-342900">
              <a:lnSpc>
                <a:spcPct val="110000"/>
              </a:lnSpc>
              <a:spcBef>
                <a:spcPts val="0"/>
              </a:spcBef>
              <a:buSzPts val="1000"/>
              <a:buFont typeface="Symbol" pitchFamily="2" charset="2"/>
              <a:buChar char=""/>
              <a:tabLst>
                <a:tab pos="457200" algn="l"/>
              </a:tabLst>
            </a:pPr>
            <a:r>
              <a:rPr lang="fr-FR" sz="1900" b="1" kern="0" dirty="0">
                <a:effectLst/>
                <a:latin typeface="Inter Fallback"/>
                <a:ea typeface="Times New Roman" panose="02020603050405020304" pitchFamily="18" charset="0"/>
                <a:cs typeface="Times New Roman" panose="02020603050405020304" pitchFamily="18" charset="0"/>
              </a:rPr>
              <a:t>Favoriser le raisonnement logique :</a:t>
            </a:r>
            <a:r>
              <a:rPr lang="fr-FR" sz="1900" kern="0" dirty="0">
                <a:effectLst/>
                <a:latin typeface="Inter Fallback"/>
                <a:ea typeface="Times New Roman" panose="02020603050405020304" pitchFamily="18" charset="0"/>
                <a:cs typeface="Times New Roman" panose="02020603050405020304" pitchFamily="18" charset="0"/>
              </a:rPr>
              <a:t> Les motifs aident à développer les capacités d'anticipation et de mémoire de travail.</a:t>
            </a:r>
            <a:endParaRPr lang="fr-FR" sz="1900" kern="100" dirty="0">
              <a:effectLst/>
              <a:latin typeface="Aptos" panose="020B0004020202020204" pitchFamily="34" charset="0"/>
              <a:ea typeface="Aptos" panose="020B0004020202020204" pitchFamily="34" charset="0"/>
              <a:cs typeface="Times New Roman" panose="02020603050405020304" pitchFamily="18" charset="0"/>
            </a:endParaRPr>
          </a:p>
          <a:p>
            <a:pPr marL="36000" lvl="0" indent="-342900">
              <a:lnSpc>
                <a:spcPct val="110000"/>
              </a:lnSpc>
              <a:spcBef>
                <a:spcPts val="0"/>
              </a:spcBef>
              <a:buSzPts val="1000"/>
              <a:buFont typeface="Symbol" pitchFamily="2" charset="2"/>
              <a:buChar char=""/>
              <a:tabLst>
                <a:tab pos="457200" algn="l"/>
              </a:tabLst>
            </a:pPr>
            <a:r>
              <a:rPr lang="fr-FR" sz="1900" b="1" kern="0" dirty="0">
                <a:effectLst/>
                <a:latin typeface="Inter Fallback"/>
                <a:ea typeface="Times New Roman" panose="02020603050405020304" pitchFamily="18" charset="0"/>
                <a:cs typeface="Times New Roman" panose="02020603050405020304" pitchFamily="18" charset="0"/>
              </a:rPr>
              <a:t>Solliciter la mémoire de travail :</a:t>
            </a:r>
            <a:r>
              <a:rPr lang="fr-FR" sz="1900" kern="0" dirty="0">
                <a:effectLst/>
                <a:latin typeface="Inter Fallback"/>
                <a:ea typeface="Times New Roman" panose="02020603050405020304" pitchFamily="18" charset="0"/>
                <a:cs typeface="Times New Roman" panose="02020603050405020304" pitchFamily="18" charset="0"/>
              </a:rPr>
              <a:t> L'identification et la reproduction de motifs sollicitent la mémoire de travail des élèves.</a:t>
            </a:r>
            <a:endParaRPr lang="fr-FR" sz="1900" kern="100" dirty="0">
              <a:effectLst/>
              <a:latin typeface="Aptos" panose="020B0004020202020204" pitchFamily="34" charset="0"/>
              <a:ea typeface="Aptos" panose="020B0004020202020204" pitchFamily="34" charset="0"/>
              <a:cs typeface="Times New Roman" panose="02020603050405020304" pitchFamily="18" charset="0"/>
            </a:endParaRPr>
          </a:p>
          <a:p>
            <a:pPr marL="36000" lvl="0" indent="-342900">
              <a:lnSpc>
                <a:spcPct val="110000"/>
              </a:lnSpc>
              <a:spcBef>
                <a:spcPts val="0"/>
              </a:spcBef>
              <a:buSzPts val="1000"/>
              <a:buFont typeface="Symbol" pitchFamily="2" charset="2"/>
              <a:buChar char=""/>
              <a:tabLst>
                <a:tab pos="457200" algn="l"/>
              </a:tabLst>
            </a:pPr>
            <a:r>
              <a:rPr lang="fr-FR" sz="1900" b="1" kern="0" dirty="0">
                <a:effectLst/>
                <a:latin typeface="Inter Fallback"/>
                <a:ea typeface="Times New Roman" panose="02020603050405020304" pitchFamily="18" charset="0"/>
                <a:cs typeface="Times New Roman" panose="02020603050405020304" pitchFamily="18" charset="0"/>
              </a:rPr>
              <a:t>Développer les capacités d'anticipation :</a:t>
            </a:r>
            <a:r>
              <a:rPr lang="fr-FR" sz="1900" kern="0" dirty="0">
                <a:effectLst/>
                <a:latin typeface="Inter Fallback"/>
                <a:ea typeface="Times New Roman" panose="02020603050405020304" pitchFamily="18" charset="0"/>
                <a:cs typeface="Times New Roman" panose="02020603050405020304" pitchFamily="18" charset="0"/>
              </a:rPr>
              <a:t> En observant un motif, l'élève apprend à prévoir la suite des événements, ce qui est essentiel pour le développement de la pensée logique et la planification.</a:t>
            </a:r>
            <a:endParaRPr lang="fr-FR" sz="1900" kern="100" dirty="0">
              <a:effectLst/>
              <a:latin typeface="Aptos" panose="020B0004020202020204" pitchFamily="34" charset="0"/>
              <a:ea typeface="Aptos" panose="020B0004020202020204" pitchFamily="34" charset="0"/>
              <a:cs typeface="Times New Roman" panose="02020603050405020304" pitchFamily="18" charset="0"/>
            </a:endParaRPr>
          </a:p>
          <a:p>
            <a:pPr marL="36000" indent="0">
              <a:lnSpc>
                <a:spcPct val="110000"/>
              </a:lnSpc>
              <a:spcBef>
                <a:spcPts val="0"/>
              </a:spcBef>
              <a:buNone/>
            </a:pPr>
            <a:endParaRPr lang="fr-FR" sz="1900" dirty="0"/>
          </a:p>
          <a:p>
            <a:pPr marL="36000">
              <a:lnSpc>
                <a:spcPct val="110000"/>
              </a:lnSpc>
              <a:spcBef>
                <a:spcPts val="0"/>
              </a:spcBef>
              <a:buNone/>
            </a:pPr>
            <a:endParaRPr lang="fr-FR" sz="1900" b="1" kern="0" dirty="0">
              <a:effectLst/>
              <a:latin typeface="Inter Fallback"/>
              <a:ea typeface="Times New Roman" panose="02020603050405020304" pitchFamily="18" charset="0"/>
              <a:cs typeface="Times New Roman" panose="02020603050405020304" pitchFamily="18" charset="0"/>
            </a:endParaRPr>
          </a:p>
          <a:p>
            <a:pPr marL="36000">
              <a:lnSpc>
                <a:spcPct val="110000"/>
              </a:lnSpc>
              <a:spcBef>
                <a:spcPts val="0"/>
              </a:spcBef>
              <a:buNone/>
            </a:pPr>
            <a:r>
              <a:rPr lang="fr-FR" sz="1900" b="1" i="1" kern="0" dirty="0">
                <a:effectLst/>
                <a:latin typeface="Inter Fallback"/>
                <a:ea typeface="Times New Roman" panose="02020603050405020304" pitchFamily="18" charset="0"/>
                <a:cs typeface="Times New Roman" panose="02020603050405020304" pitchFamily="18" charset="0"/>
              </a:rPr>
              <a:t>Éclairage de la recherche</a:t>
            </a:r>
            <a:endParaRPr lang="fr-FR" sz="1900" i="1" kern="100" dirty="0">
              <a:effectLst/>
              <a:latin typeface="Aptos" panose="020B0004020202020204" pitchFamily="34" charset="0"/>
              <a:ea typeface="Aptos" panose="020B0004020202020204" pitchFamily="34" charset="0"/>
              <a:cs typeface="Times New Roman" panose="02020603050405020304" pitchFamily="18" charset="0"/>
            </a:endParaRPr>
          </a:p>
          <a:p>
            <a:pPr marL="36000">
              <a:lnSpc>
                <a:spcPct val="110000"/>
              </a:lnSpc>
              <a:spcBef>
                <a:spcPts val="0"/>
              </a:spcBef>
            </a:pPr>
            <a:r>
              <a:rPr lang="fr-FR" sz="1900" i="1" kern="0" dirty="0">
                <a:effectLst/>
                <a:latin typeface="Inter Fallback"/>
                <a:ea typeface="Times New Roman" panose="02020603050405020304" pitchFamily="18" charset="0"/>
                <a:cs typeface="Times New Roman" panose="02020603050405020304" pitchFamily="18" charset="0"/>
              </a:rPr>
              <a:t>Les motifs ne sont pas numériques mais se fondent sur des régularités, base de l'algèbre. Les activités de motifs aident à consolider des compétences mathématiques, particulièrement en géométrie et en logique.</a:t>
            </a:r>
            <a:endParaRPr lang="fr-FR" sz="1900" i="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fr-FR" sz="1900" dirty="0"/>
          </a:p>
        </p:txBody>
      </p:sp>
    </p:spTree>
    <p:extLst>
      <p:ext uri="{BB962C8B-B14F-4D97-AF65-F5344CB8AC3E}">
        <p14:creationId xmlns:p14="http://schemas.microsoft.com/office/powerpoint/2010/main" val="376098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a:extLst>
            <a:ext uri="{FF2B5EF4-FFF2-40B4-BE49-F238E27FC236}">
              <a16:creationId xmlns:a16="http://schemas.microsoft.com/office/drawing/2014/main" id="{15D969A2-3BDC-EA57-7F7F-8D9532A29F84}"/>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3C6D52F0-1331-8242-F3D7-D0E27BCBA7E6}"/>
              </a:ext>
            </a:extLst>
          </p:cNvPr>
          <p:cNvSpPr>
            <a:spLocks noGrp="1"/>
          </p:cNvSpPr>
          <p:nvPr>
            <p:ph type="title"/>
          </p:nvPr>
        </p:nvSpPr>
        <p:spPr>
          <a:xfrm>
            <a:off x="838200" y="365126"/>
            <a:ext cx="10515600" cy="601736"/>
          </a:xfrm>
        </p:spPr>
        <p:txBody>
          <a:bodyPr>
            <a:normAutofit fontScale="90000"/>
          </a:bodyPr>
          <a:lstStyle/>
          <a:p>
            <a:br>
              <a:rPr lang="fr-FR"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42" name="Arc 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89C7CA08-54D5-21F2-88D9-AE9F69722EA4}"/>
              </a:ext>
            </a:extLst>
          </p:cNvPr>
          <p:cNvSpPr>
            <a:spLocks noGrp="1"/>
          </p:cNvSpPr>
          <p:nvPr>
            <p:ph idx="1"/>
          </p:nvPr>
        </p:nvSpPr>
        <p:spPr>
          <a:xfrm>
            <a:off x="838200" y="1199264"/>
            <a:ext cx="10515600" cy="4753277"/>
          </a:xfrm>
        </p:spPr>
        <p:txBody>
          <a:bodyPr>
            <a:noAutofit/>
          </a:bodyPr>
          <a:lstStyle/>
          <a:p>
            <a:pPr>
              <a:lnSpc>
                <a:spcPct val="100000"/>
              </a:lnSpc>
              <a:spcBef>
                <a:spcPts val="0"/>
              </a:spcBef>
              <a:buNone/>
            </a:pPr>
            <a:r>
              <a:rPr lang="fr-FR" sz="1900" b="1" kern="0" dirty="0">
                <a:latin typeface="Inter Fallback"/>
                <a:cs typeface="Times New Roman" panose="02020603050405020304" pitchFamily="18" charset="0"/>
              </a:rPr>
              <a:t>Démarche d'enseignement</a:t>
            </a:r>
          </a:p>
          <a:p>
            <a:pPr>
              <a:lnSpc>
                <a:spcPct val="100000"/>
              </a:lnSpc>
              <a:spcBef>
                <a:spcPts val="0"/>
              </a:spcBef>
              <a:buNone/>
            </a:pPr>
            <a:r>
              <a:rPr lang="fr-FR" sz="1900" kern="0" dirty="0">
                <a:latin typeface="Inter Fallback"/>
                <a:cs typeface="Times New Roman" panose="02020603050405020304" pitchFamily="18" charset="0"/>
              </a:rPr>
              <a:t>Avant 4 ans :</a:t>
            </a:r>
          </a:p>
          <a:p>
            <a:pPr>
              <a:lnSpc>
                <a:spcPct val="100000"/>
              </a:lnSpc>
              <a:spcBef>
                <a:spcPts val="0"/>
              </a:spcBef>
              <a:buNone/>
            </a:pPr>
            <a:r>
              <a:rPr lang="fr-FR" sz="1900" kern="0" dirty="0">
                <a:latin typeface="Inter Fallback"/>
                <a:cs typeface="Times New Roman" panose="02020603050405020304" pitchFamily="18" charset="0"/>
              </a:rPr>
              <a:t>-manipuler un seul type de motif</a:t>
            </a:r>
            <a:r>
              <a:rPr lang="fr-FR" sz="1900" b="1" kern="0" dirty="0">
                <a:latin typeface="Inter Fallback"/>
                <a:cs typeface="Times New Roman" panose="02020603050405020304" pitchFamily="18" charset="0"/>
              </a:rPr>
              <a:t>, le motif répétitif </a:t>
            </a:r>
          </a:p>
          <a:p>
            <a:pPr>
              <a:lnSpc>
                <a:spcPct val="100000"/>
              </a:lnSpc>
              <a:spcBef>
                <a:spcPts val="0"/>
              </a:spcBef>
              <a:buNone/>
            </a:pPr>
            <a:r>
              <a:rPr lang="fr-FR" sz="1900" kern="0" dirty="0">
                <a:latin typeface="Inter Fallback"/>
                <a:cs typeface="Times New Roman" panose="02020603050405020304" pitchFamily="18" charset="0"/>
              </a:rPr>
              <a:t>-motifs de différentes natures faisant appel aux différents sens, ne se limitant pas aux blocs -enchaînement ou juxtaposition de gestes, de mouvements, de formes, de textures différentes, de couleurs, de sons, etc</a:t>
            </a:r>
          </a:p>
          <a:p>
            <a:pPr>
              <a:lnSpc>
                <a:spcPct val="100000"/>
              </a:lnSpc>
              <a:spcBef>
                <a:spcPts val="0"/>
              </a:spcBef>
              <a:buNone/>
            </a:pPr>
            <a:endParaRPr lang="fr-FR" sz="1900" kern="0" dirty="0">
              <a:latin typeface="Inter Fallback"/>
              <a:cs typeface="Times New Roman" panose="02020603050405020304" pitchFamily="18" charset="0"/>
            </a:endParaRPr>
          </a:p>
          <a:p>
            <a:pPr>
              <a:lnSpc>
                <a:spcPct val="100000"/>
              </a:lnSpc>
              <a:spcBef>
                <a:spcPts val="0"/>
              </a:spcBef>
              <a:buNone/>
            </a:pPr>
            <a:r>
              <a:rPr lang="fr-FR" sz="1900" kern="0" dirty="0">
                <a:latin typeface="Inter Fallback"/>
                <a:cs typeface="Times New Roman" panose="02020603050405020304" pitchFamily="18" charset="0"/>
              </a:rPr>
              <a:t>La structure d’un motif découle :</a:t>
            </a:r>
          </a:p>
          <a:p>
            <a:pPr>
              <a:lnSpc>
                <a:spcPct val="100000"/>
              </a:lnSpc>
              <a:spcBef>
                <a:spcPts val="0"/>
              </a:spcBef>
              <a:buNone/>
            </a:pPr>
            <a:r>
              <a:rPr lang="fr-FR" sz="1900" kern="0" dirty="0">
                <a:latin typeface="Inter Fallback"/>
                <a:cs typeface="Times New Roman" panose="02020603050405020304" pitchFamily="18" charset="0"/>
              </a:rPr>
              <a:t>•</a:t>
            </a:r>
            <a:r>
              <a:rPr lang="fr-FR" sz="1900" b="1" kern="0" dirty="0">
                <a:latin typeface="Inter Fallback"/>
                <a:cs typeface="Times New Roman" panose="02020603050405020304" pitchFamily="18" charset="0"/>
              </a:rPr>
              <a:t>de l’identification d’un motif de base </a:t>
            </a:r>
            <a:r>
              <a:rPr lang="fr-FR" sz="1900" kern="0" dirty="0">
                <a:latin typeface="Inter Fallback"/>
                <a:cs typeface="Times New Roman" panose="02020603050405020304" pitchFamily="18" charset="0"/>
              </a:rPr>
              <a:t>: c’est la chaine d’éléments la plus courte qui se répète dans un motif répétitif </a:t>
            </a:r>
          </a:p>
          <a:p>
            <a:pPr>
              <a:lnSpc>
                <a:spcPct val="100000"/>
              </a:lnSpc>
              <a:spcBef>
                <a:spcPts val="0"/>
              </a:spcBef>
              <a:buNone/>
            </a:pPr>
            <a:r>
              <a:rPr lang="fr-FR" sz="1900" kern="0" dirty="0">
                <a:latin typeface="Inter Fallback"/>
                <a:cs typeface="Times New Roman" panose="02020603050405020304" pitchFamily="18" charset="0"/>
              </a:rPr>
              <a:t>•</a:t>
            </a:r>
            <a:r>
              <a:rPr lang="fr-FR" sz="1900" b="1" kern="0" dirty="0">
                <a:latin typeface="Inter Fallback"/>
                <a:cs typeface="Times New Roman" panose="02020603050405020304" pitchFamily="18" charset="0"/>
              </a:rPr>
              <a:t>de l’application d’une règle de prolongement </a:t>
            </a:r>
            <a:r>
              <a:rPr lang="fr-FR" sz="1900" kern="0" dirty="0">
                <a:latin typeface="Inter Fallback"/>
                <a:cs typeface="Times New Roman" panose="02020603050405020304" pitchFamily="18" charset="0"/>
              </a:rPr>
              <a:t>: c’est la répétition du motif de base dans le motif répétitif</a:t>
            </a:r>
          </a:p>
          <a:p>
            <a:pPr>
              <a:lnSpc>
                <a:spcPct val="100000"/>
              </a:lnSpc>
              <a:spcBef>
                <a:spcPts val="0"/>
              </a:spcBef>
              <a:buNone/>
            </a:pPr>
            <a:endParaRPr lang="fr-FR" sz="1900" kern="0" dirty="0">
              <a:latin typeface="Inter Fallback"/>
              <a:cs typeface="Times New Roman" panose="02020603050405020304" pitchFamily="18" charset="0"/>
            </a:endParaRPr>
          </a:p>
          <a:p>
            <a:pPr>
              <a:lnSpc>
                <a:spcPct val="100000"/>
              </a:lnSpc>
              <a:spcBef>
                <a:spcPts val="0"/>
              </a:spcBef>
              <a:buNone/>
            </a:pPr>
            <a:r>
              <a:rPr lang="fr-FR" sz="1900" b="1" kern="0" dirty="0">
                <a:latin typeface="Inter Fallback"/>
                <a:cs typeface="Times New Roman" panose="02020603050405020304" pitchFamily="18" charset="0"/>
              </a:rPr>
              <a:t>Prérequis</a:t>
            </a:r>
          </a:p>
          <a:p>
            <a:pPr marL="0" indent="0">
              <a:lnSpc>
                <a:spcPct val="100000"/>
              </a:lnSpc>
              <a:spcBef>
                <a:spcPts val="0"/>
              </a:spcBef>
              <a:buNone/>
            </a:pPr>
            <a:r>
              <a:rPr lang="fr-FR" sz="1900" kern="0" dirty="0">
                <a:latin typeface="Inter Fallback"/>
                <a:cs typeface="Times New Roman" panose="02020603050405020304" pitchFamily="18" charset="0"/>
              </a:rPr>
              <a:t>-Activités de tri et de classement d'objets selon des critères perceptifs (forme, couleur, matière, etc.), identifier les similitudes et les différences, comprendre les relations entre les objets et repérer des régularités, compétences clés pour l'observation et la reproduction d un motif répétitif </a:t>
            </a:r>
          </a:p>
          <a:p>
            <a:pPr>
              <a:lnSpc>
                <a:spcPct val="100000"/>
              </a:lnSpc>
              <a:spcBef>
                <a:spcPts val="0"/>
              </a:spcBef>
              <a:buNone/>
            </a:pPr>
            <a:r>
              <a:rPr lang="fr-FR" sz="1900" kern="0" dirty="0">
                <a:latin typeface="Inter Fallback"/>
                <a:cs typeface="Times New Roman" panose="02020603050405020304" pitchFamily="18" charset="0"/>
              </a:rPr>
              <a:t>-activités de description de l’organisation spatiale d’une collection d’objets (d’abord une bleue, ensuite une rouge, ...) </a:t>
            </a:r>
          </a:p>
        </p:txBody>
      </p:sp>
      <p:sp>
        <p:nvSpPr>
          <p:cNvPr id="5" name="ZoneTexte 4">
            <a:extLst>
              <a:ext uri="{FF2B5EF4-FFF2-40B4-BE49-F238E27FC236}">
                <a16:creationId xmlns:a16="http://schemas.microsoft.com/office/drawing/2014/main" id="{688AB6DC-6A7E-EF17-C504-D19E9A8BB685}"/>
              </a:ext>
            </a:extLst>
          </p:cNvPr>
          <p:cNvSpPr txBox="1"/>
          <p:nvPr/>
        </p:nvSpPr>
        <p:spPr>
          <a:xfrm>
            <a:off x="1448554" y="597529"/>
            <a:ext cx="5503430" cy="369332"/>
          </a:xfrm>
          <a:prstGeom prst="rect">
            <a:avLst/>
          </a:prstGeom>
          <a:noFill/>
        </p:spPr>
        <p:txBody>
          <a:bodyPr wrap="none" rtlCol="0">
            <a:spAutoFit/>
          </a:bodyPr>
          <a:lstStyle/>
          <a:p>
            <a:r>
              <a:rPr lang="fr-FR" b="1" kern="0" dirty="0">
                <a:solidFill>
                  <a:schemeClr val="accent2"/>
                </a:solidFill>
                <a:effectLst/>
                <a:latin typeface="Inter Fallback"/>
                <a:ea typeface="Times New Roman" panose="02020603050405020304" pitchFamily="18" charset="0"/>
                <a:cs typeface="Times New Roman" panose="02020603050405020304" pitchFamily="18" charset="0"/>
              </a:rPr>
              <a:t>Séquence n°1 - Se familiariser avec les motifs organisés</a:t>
            </a:r>
            <a:r>
              <a:rPr lang="fr-FR" dirty="0">
                <a:solidFill>
                  <a:schemeClr val="accent2"/>
                </a:solidFill>
                <a:effectLst/>
              </a:rPr>
              <a:t> </a:t>
            </a:r>
            <a:endParaRPr lang="fr-FR" dirty="0">
              <a:solidFill>
                <a:schemeClr val="accent2"/>
              </a:solidFill>
            </a:endParaRPr>
          </a:p>
        </p:txBody>
      </p:sp>
    </p:spTree>
    <p:extLst>
      <p:ext uri="{BB962C8B-B14F-4D97-AF65-F5344CB8AC3E}">
        <p14:creationId xmlns:p14="http://schemas.microsoft.com/office/powerpoint/2010/main" val="287335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74160F-EE80-F5DD-FC77-9FA2DD553DA3}"/>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00AA695-3192-A665-18CB-7A8A889F1784}"/>
              </a:ext>
            </a:extLst>
          </p:cNvPr>
          <p:cNvSpPr>
            <a:spLocks noGrp="1"/>
          </p:cNvSpPr>
          <p:nvPr>
            <p:ph type="title"/>
          </p:nvPr>
        </p:nvSpPr>
        <p:spPr>
          <a:xfrm>
            <a:off x="761800" y="762001"/>
            <a:ext cx="5334197" cy="1708242"/>
          </a:xfrm>
        </p:spPr>
        <p:txBody>
          <a:bodyPr anchor="ctr">
            <a:normAutofit/>
          </a:bodyPr>
          <a:lstStyle/>
          <a:p>
            <a:br>
              <a:rPr lang="fr-FR" sz="4000" kern="100">
                <a:effectLst/>
                <a:latin typeface="Aptos" panose="020B0004020202020204" pitchFamily="34" charset="0"/>
                <a:ea typeface="Aptos" panose="020B0004020202020204" pitchFamily="34" charset="0"/>
                <a:cs typeface="Times New Roman" panose="02020603050405020304" pitchFamily="18" charset="0"/>
              </a:rPr>
            </a:br>
            <a:endParaRPr lang="fr-FR" sz="4000"/>
          </a:p>
        </p:txBody>
      </p:sp>
      <p:sp>
        <p:nvSpPr>
          <p:cNvPr id="3" name="Espace réservé du contenu 2">
            <a:extLst>
              <a:ext uri="{FF2B5EF4-FFF2-40B4-BE49-F238E27FC236}">
                <a16:creationId xmlns:a16="http://schemas.microsoft.com/office/drawing/2014/main" id="{ECBCEFAD-3129-B506-C18F-3C6C0FA61F0A}"/>
              </a:ext>
            </a:extLst>
          </p:cNvPr>
          <p:cNvSpPr>
            <a:spLocks noGrp="1"/>
          </p:cNvSpPr>
          <p:nvPr>
            <p:ph idx="1"/>
          </p:nvPr>
        </p:nvSpPr>
        <p:spPr>
          <a:xfrm>
            <a:off x="761800" y="553156"/>
            <a:ext cx="5334197" cy="5937955"/>
          </a:xfrm>
        </p:spPr>
        <p:txBody>
          <a:bodyPr anchor="ctr">
            <a:normAutofit lnSpcReduction="10000"/>
          </a:bodyPr>
          <a:lstStyle/>
          <a:p>
            <a:pPr>
              <a:lnSpc>
                <a:spcPct val="100000"/>
              </a:lnSpc>
              <a:spcBef>
                <a:spcPts val="1800"/>
              </a:spcBef>
              <a:spcAft>
                <a:spcPts val="1200"/>
              </a:spcAft>
              <a:buNone/>
            </a:pPr>
            <a:r>
              <a:rPr lang="fr-FR" sz="2000" b="1" kern="0" dirty="0">
                <a:effectLst/>
                <a:latin typeface="Inter Fallback"/>
                <a:ea typeface="Times New Roman" panose="02020603050405020304" pitchFamily="18" charset="0"/>
                <a:cs typeface="Times New Roman" panose="02020603050405020304" pitchFamily="18" charset="0"/>
              </a:rPr>
              <a:t>Variables didactiques</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600"/>
              </a:spcBef>
              <a:spcAft>
                <a:spcPts val="600"/>
              </a:spcAft>
              <a:buSzPts val="1000"/>
              <a:buFont typeface="Symbol" pitchFamily="2" charset="2"/>
              <a:buChar char=""/>
              <a:tabLst>
                <a:tab pos="457200" algn="l"/>
              </a:tabLst>
            </a:pPr>
            <a:r>
              <a:rPr lang="fr-FR" sz="2000" kern="0" dirty="0">
                <a:effectLst/>
                <a:latin typeface="Inter Fallback"/>
                <a:ea typeface="Times New Roman" panose="02020603050405020304" pitchFamily="18" charset="0"/>
                <a:cs typeface="Times New Roman" panose="02020603050405020304" pitchFamily="18" charset="0"/>
              </a:rPr>
              <a:t>Le type de motif répétitif (A B A B A B ou A BB A BB A BB ou A BBB A BBB A BBB A BBB).</a:t>
            </a:r>
          </a:p>
          <a:p>
            <a:pPr marL="342900" lvl="0" indent="-342900">
              <a:lnSpc>
                <a:spcPct val="100000"/>
              </a:lnSpc>
              <a:spcBef>
                <a:spcPts val="300"/>
              </a:spcBef>
              <a:spcAft>
                <a:spcPts val="600"/>
              </a:spcAft>
              <a:buSzPts val="1000"/>
              <a:buFont typeface="Symbol" pitchFamily="2" charset="2"/>
              <a:buChar char=""/>
              <a:tabLst>
                <a:tab pos="457200" algn="l"/>
              </a:tabLst>
            </a:pPr>
            <a:r>
              <a:rPr lang="fr-FR" sz="2000" kern="0" dirty="0">
                <a:effectLst/>
                <a:latin typeface="Inter Fallback"/>
                <a:ea typeface="Times New Roman" panose="02020603050405020304" pitchFamily="18" charset="0"/>
                <a:cs typeface="Times New Roman" panose="02020603050405020304" pitchFamily="18" charset="0"/>
              </a:rPr>
              <a:t>Le type de tâche : recopier à l'identique, reproduire de mémoire un motif complet, reproduire une partie du motif qui est caché, compléter un motif.</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300"/>
              </a:spcBef>
              <a:spcAft>
                <a:spcPts val="600"/>
              </a:spcAft>
              <a:buSzPts val="1000"/>
              <a:buFont typeface="Symbol" pitchFamily="2" charset="2"/>
              <a:buChar char=""/>
              <a:tabLst>
                <a:tab pos="457200" algn="l"/>
              </a:tabLst>
            </a:pPr>
            <a:r>
              <a:rPr lang="fr-FR" sz="2000" kern="0" dirty="0">
                <a:effectLst/>
                <a:latin typeface="Inter Fallback"/>
                <a:ea typeface="Times New Roman" panose="02020603050405020304" pitchFamily="18" charset="0"/>
                <a:cs typeface="Times New Roman" panose="02020603050405020304" pitchFamily="18" charset="0"/>
              </a:rPr>
              <a:t>Le matériel doit être varié et les situations doivent mobiliser les différents sens.</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0000"/>
              </a:lnSpc>
              <a:spcBef>
                <a:spcPts val="600"/>
              </a:spcBef>
              <a:spcAft>
                <a:spcPts val="600"/>
              </a:spcAft>
              <a:buSzPts val="1000"/>
              <a:buNone/>
              <a:tabLst>
                <a:tab pos="457200" algn="l"/>
              </a:tabLst>
            </a:pP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1800"/>
              </a:spcBef>
              <a:spcAft>
                <a:spcPts val="1200"/>
              </a:spcAft>
              <a:buNone/>
            </a:pPr>
            <a:r>
              <a:rPr lang="fr-FR" sz="2000" b="1" kern="0" dirty="0">
                <a:effectLst/>
                <a:latin typeface="Inter Fallback"/>
                <a:ea typeface="Times New Roman" panose="02020603050405020304" pitchFamily="18" charset="0"/>
                <a:cs typeface="Times New Roman" panose="02020603050405020304" pitchFamily="18" charset="0"/>
              </a:rPr>
              <a:t>Procédures à acquérir</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600"/>
              </a:spcBef>
              <a:spcAft>
                <a:spcPts val="600"/>
              </a:spcAft>
              <a:buSzPts val="1000"/>
              <a:buFont typeface="Symbol" pitchFamily="2" charset="2"/>
              <a:buChar char=""/>
              <a:tabLst>
                <a:tab pos="457200" algn="l"/>
              </a:tabLst>
            </a:pPr>
            <a:r>
              <a:rPr lang="fr-FR" sz="2000" kern="0" dirty="0">
                <a:effectLst/>
                <a:latin typeface="Inter Fallback"/>
                <a:ea typeface="Times New Roman" panose="02020603050405020304" pitchFamily="18" charset="0"/>
                <a:cs typeface="Times New Roman" panose="02020603050405020304" pitchFamily="18" charset="0"/>
              </a:rPr>
              <a:t>Observer un motif.</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300"/>
              </a:spcBef>
              <a:spcAft>
                <a:spcPts val="600"/>
              </a:spcAft>
              <a:buSzPts val="1000"/>
              <a:buFont typeface="Symbol" pitchFamily="2" charset="2"/>
              <a:buChar char=""/>
              <a:tabLst>
                <a:tab pos="457200" algn="l"/>
              </a:tabLst>
            </a:pPr>
            <a:r>
              <a:rPr lang="fr-FR" sz="2000" kern="0" dirty="0">
                <a:effectLst/>
                <a:latin typeface="Inter Fallback"/>
                <a:ea typeface="Times New Roman" panose="02020603050405020304" pitchFamily="18" charset="0"/>
                <a:cs typeface="Times New Roman" panose="02020603050405020304" pitchFamily="18" charset="0"/>
              </a:rPr>
              <a:t>Repérer le motif de base et sa répétition.</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300"/>
              </a:spcBef>
              <a:spcAft>
                <a:spcPts val="600"/>
              </a:spcAft>
              <a:buSzPts val="1000"/>
              <a:buFont typeface="Symbol" pitchFamily="2" charset="2"/>
              <a:buChar char=""/>
              <a:tabLst>
                <a:tab pos="457200" algn="l"/>
              </a:tabLst>
            </a:pPr>
            <a:r>
              <a:rPr lang="fr-FR" sz="2000" kern="0" dirty="0">
                <a:effectLst/>
                <a:latin typeface="Inter Fallback"/>
                <a:ea typeface="Times New Roman" panose="02020603050405020304" pitchFamily="18" charset="0"/>
                <a:cs typeface="Times New Roman" panose="02020603050405020304" pitchFamily="18" charset="0"/>
              </a:rPr>
              <a:t>Mémoriser le motif de base et sa répétition.</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300"/>
              </a:spcBef>
              <a:spcAft>
                <a:spcPts val="600"/>
              </a:spcAft>
              <a:buSzPts val="1000"/>
              <a:buFont typeface="Symbol" pitchFamily="2" charset="2"/>
              <a:buChar char=""/>
              <a:tabLst>
                <a:tab pos="457200" algn="l"/>
              </a:tabLst>
            </a:pPr>
            <a:r>
              <a:rPr lang="fr-FR" sz="2000" kern="0" dirty="0">
                <a:effectLst/>
                <a:latin typeface="Inter Fallback"/>
                <a:ea typeface="Times New Roman" panose="02020603050405020304" pitchFamily="18" charset="0"/>
                <a:cs typeface="Times New Roman" panose="02020603050405020304" pitchFamily="18" charset="0"/>
              </a:rPr>
              <a:t>Reproduire un motif.</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buNone/>
            </a:pPr>
            <a:endParaRPr lang="fr-FR" sz="2000" dirty="0"/>
          </a:p>
        </p:txBody>
      </p:sp>
      <p:pic>
        <p:nvPicPr>
          <p:cNvPr id="5" name="Picture 4" descr="Graphique de progression d’autocollants de classe">
            <a:extLst>
              <a:ext uri="{FF2B5EF4-FFF2-40B4-BE49-F238E27FC236}">
                <a16:creationId xmlns:a16="http://schemas.microsoft.com/office/drawing/2014/main" id="{17BFD131-BD8F-3656-0CAA-D6C6CD3DB65E}"/>
              </a:ext>
            </a:extLst>
          </p:cNvPr>
          <p:cNvPicPr>
            <a:picLocks noChangeAspect="1"/>
          </p:cNvPicPr>
          <p:nvPr/>
        </p:nvPicPr>
        <p:blipFill>
          <a:blip r:embed="rId3"/>
          <a:srcRect l="41757" r="-1"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36272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009A07-A706-96E8-8A74-F439DB461376}"/>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C0EA63B-F071-2962-2118-CF46AE865972}"/>
              </a:ext>
            </a:extLst>
          </p:cNvPr>
          <p:cNvSpPr>
            <a:spLocks noGrp="1"/>
          </p:cNvSpPr>
          <p:nvPr>
            <p:ph type="title"/>
          </p:nvPr>
        </p:nvSpPr>
        <p:spPr>
          <a:xfrm>
            <a:off x="572493" y="238539"/>
            <a:ext cx="11047013" cy="1434415"/>
          </a:xfrm>
        </p:spPr>
        <p:txBody>
          <a:bodyPr anchor="b">
            <a:normAutofit/>
          </a:bodyPr>
          <a:lstStyle/>
          <a:p>
            <a:r>
              <a:rPr lang="fr-FR" sz="4600" b="1" kern="0">
                <a:effectLst/>
                <a:latin typeface="Inter Fallback"/>
                <a:ea typeface="Times New Roman" panose="02020603050405020304" pitchFamily="18" charset="0"/>
                <a:cs typeface="Times New Roman" panose="02020603050405020304" pitchFamily="18" charset="0"/>
              </a:rPr>
              <a:t>Séquence n°1 - Se familiariser avec les motifs organisés</a:t>
            </a:r>
            <a:r>
              <a:rPr lang="fr-FR" sz="4600">
                <a:effectLst/>
              </a:rPr>
              <a:t> </a:t>
            </a:r>
            <a:endParaRPr lang="fr-FR" sz="4600"/>
          </a:p>
        </p:txBody>
      </p:sp>
      <p:sp>
        <p:nvSpPr>
          <p:cNvPr id="50"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Graphique de progression d’autocollants de classe">
            <a:extLst>
              <a:ext uri="{FF2B5EF4-FFF2-40B4-BE49-F238E27FC236}">
                <a16:creationId xmlns:a16="http://schemas.microsoft.com/office/drawing/2014/main" id="{800465D5-CDAA-BCEE-66E5-DA95AA28438A}"/>
              </a:ext>
            </a:extLst>
          </p:cNvPr>
          <p:cNvPicPr>
            <a:picLocks noChangeAspect="1"/>
          </p:cNvPicPr>
          <p:nvPr/>
        </p:nvPicPr>
        <p:blipFill>
          <a:blip r:embed="rId3"/>
          <a:srcRect l="22143" r="7163" b="1"/>
          <a:stretch>
            <a:fillRect/>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Espace réservé du contenu 2">
            <a:extLst>
              <a:ext uri="{FF2B5EF4-FFF2-40B4-BE49-F238E27FC236}">
                <a16:creationId xmlns:a16="http://schemas.microsoft.com/office/drawing/2014/main" id="{DA1AB86E-EDD3-AE7F-1C25-EC8D09168B6E}"/>
              </a:ext>
            </a:extLst>
          </p:cNvPr>
          <p:cNvSpPr>
            <a:spLocks noGrp="1"/>
          </p:cNvSpPr>
          <p:nvPr>
            <p:ph idx="1"/>
          </p:nvPr>
        </p:nvSpPr>
        <p:spPr>
          <a:xfrm>
            <a:off x="4905955" y="2071316"/>
            <a:ext cx="6713552" cy="4114800"/>
          </a:xfrm>
        </p:spPr>
        <p:txBody>
          <a:bodyPr anchor="t">
            <a:normAutofit/>
          </a:bodyPr>
          <a:lstStyle/>
          <a:p>
            <a:pPr marL="457200" lvl="1" indent="0">
              <a:lnSpc>
                <a:spcPct val="100000"/>
              </a:lnSpc>
              <a:buSzPts val="1000"/>
              <a:buNone/>
              <a:tabLst>
                <a:tab pos="914400" algn="l"/>
              </a:tabLst>
            </a:pPr>
            <a:r>
              <a:rPr lang="fr-FR" sz="2000" b="1" kern="0" dirty="0">
                <a:effectLst/>
                <a:latin typeface="Inter Fallback"/>
                <a:ea typeface="Times New Roman" panose="02020603050405020304" pitchFamily="18" charset="0"/>
                <a:cs typeface="Times New Roman" panose="02020603050405020304" pitchFamily="18" charset="0"/>
              </a:rPr>
              <a:t>Déroulement de la séquence :</a:t>
            </a:r>
            <a:endParaRPr lang="fr-FR" sz="2000" b="1" kern="100" dirty="0">
              <a:latin typeface="Aptos" panose="020B0004020202020204" pitchFamily="34" charset="0"/>
              <a:ea typeface="Times New Roman" panose="02020603050405020304" pitchFamily="18" charset="0"/>
              <a:cs typeface="Times New Roman" panose="02020603050405020304" pitchFamily="18" charset="0"/>
            </a:endParaRPr>
          </a:p>
          <a:p>
            <a:pPr lvl="1">
              <a:lnSpc>
                <a:spcPct val="100000"/>
              </a:lnSpc>
              <a:buSzPts val="1000"/>
              <a:buFont typeface="Courier New" panose="02070309020205020404" pitchFamily="49" charset="0"/>
              <a:buChar char="o"/>
              <a:tabLst>
                <a:tab pos="914400" algn="l"/>
              </a:tabLst>
            </a:pPr>
            <a:r>
              <a:rPr lang="fr-FR" sz="2000" b="1" kern="0" dirty="0">
                <a:effectLst/>
                <a:latin typeface="Inter Fallback"/>
                <a:ea typeface="Times New Roman" panose="02020603050405020304" pitchFamily="18" charset="0"/>
                <a:cs typeface="Times New Roman" panose="02020603050405020304" pitchFamily="18" charset="0"/>
              </a:rPr>
              <a:t>Séquence 1 : </a:t>
            </a:r>
            <a:r>
              <a:rPr lang="fr-FR" sz="2000" kern="0" dirty="0">
                <a:effectLst/>
                <a:latin typeface="Inter Fallback"/>
                <a:ea typeface="Times New Roman" panose="02020603050405020304" pitchFamily="18" charset="0"/>
                <a:cs typeface="Times New Roman" panose="02020603050405020304" pitchFamily="18" charset="0"/>
              </a:rPr>
              <a:t>Mémoriser et reproduire à l'identique un motif gestuel.</a:t>
            </a:r>
            <a:endParaRPr lang="fr-FR" sz="2000" kern="100" dirty="0">
              <a:latin typeface="Aptos" panose="020B0004020202020204" pitchFamily="34" charset="0"/>
              <a:ea typeface="Times New Roman" panose="02020603050405020304" pitchFamily="18" charset="0"/>
              <a:cs typeface="Times New Roman" panose="02020603050405020304" pitchFamily="18" charset="0"/>
            </a:endParaRPr>
          </a:p>
          <a:p>
            <a:pPr lvl="1">
              <a:lnSpc>
                <a:spcPct val="100000"/>
              </a:lnSpc>
              <a:buSzPts val="1000"/>
              <a:buFont typeface="Courier New" panose="02070309020205020404" pitchFamily="49" charset="0"/>
              <a:buChar char="o"/>
              <a:tabLst>
                <a:tab pos="914400" algn="l"/>
              </a:tabLst>
            </a:pPr>
            <a:r>
              <a:rPr lang="fr-FR" sz="2000" b="1" kern="0" dirty="0">
                <a:latin typeface="Inter Fallback"/>
                <a:cs typeface="Times New Roman" panose="02020603050405020304" pitchFamily="18" charset="0"/>
              </a:rPr>
              <a:t>Séquence 2 : </a:t>
            </a:r>
            <a:r>
              <a:rPr lang="fr-FR" sz="2000" kern="0" dirty="0">
                <a:latin typeface="Inter Fallback"/>
                <a:cs typeface="Times New Roman" panose="02020603050405020304" pitchFamily="18" charset="0"/>
              </a:rPr>
              <a:t>Mémoriser et reproduire à l'identique un motif sonore utilisant la voix</a:t>
            </a:r>
            <a:r>
              <a:rPr lang="fr-FR" sz="2000" kern="0" dirty="0">
                <a:effectLst/>
                <a:latin typeface="Inter Fallback"/>
                <a:ea typeface="Times New Roman" panose="02020603050405020304" pitchFamily="18" charset="0"/>
                <a:cs typeface="Times New Roman" panose="02020603050405020304" pitchFamily="18" charset="0"/>
              </a:rPr>
              <a:t>.</a:t>
            </a:r>
            <a:endParaRPr lang="fr-FR" sz="2000" kern="100" dirty="0">
              <a:latin typeface="Aptos" panose="020B0004020202020204" pitchFamily="34" charset="0"/>
              <a:ea typeface="Times New Roman" panose="02020603050405020304" pitchFamily="18" charset="0"/>
              <a:cs typeface="Times New Roman" panose="02020603050405020304" pitchFamily="18" charset="0"/>
            </a:endParaRPr>
          </a:p>
          <a:p>
            <a:pPr lvl="1">
              <a:lnSpc>
                <a:spcPct val="100000"/>
              </a:lnSpc>
              <a:buSzPts val="1000"/>
              <a:buFont typeface="Courier New" panose="02070309020205020404" pitchFamily="49" charset="0"/>
              <a:buChar char="o"/>
              <a:tabLst>
                <a:tab pos="914400" algn="l"/>
              </a:tabLst>
            </a:pPr>
            <a:r>
              <a:rPr lang="fr-FR" sz="2000" b="1" kern="0" dirty="0">
                <a:effectLst/>
                <a:latin typeface="Inter Fallback"/>
                <a:ea typeface="Times New Roman" panose="02020603050405020304" pitchFamily="18" charset="0"/>
                <a:cs typeface="Times New Roman" panose="02020603050405020304" pitchFamily="18" charset="0"/>
              </a:rPr>
              <a:t>Séquence 3 : </a:t>
            </a:r>
            <a:r>
              <a:rPr lang="fr-FR" sz="2000" kern="0" dirty="0">
                <a:effectLst/>
                <a:latin typeface="Inter Fallback"/>
                <a:ea typeface="Times New Roman" panose="02020603050405020304" pitchFamily="18" charset="0"/>
                <a:cs typeface="Times New Roman" panose="02020603050405020304" pitchFamily="18" charset="0"/>
              </a:rPr>
              <a:t>Mémoriser et reproduire à l'identique un motif corporel alternant deux mouvements.</a:t>
            </a:r>
            <a:endParaRPr lang="fr-FR" sz="2000" kern="100" dirty="0">
              <a:latin typeface="Aptos" panose="020B0004020202020204" pitchFamily="34" charset="0"/>
              <a:ea typeface="Times New Roman" panose="02020603050405020304" pitchFamily="18" charset="0"/>
              <a:cs typeface="Times New Roman" panose="02020603050405020304" pitchFamily="18" charset="0"/>
            </a:endParaRPr>
          </a:p>
          <a:p>
            <a:pPr lvl="1">
              <a:lnSpc>
                <a:spcPct val="100000"/>
              </a:lnSpc>
              <a:buSzPts val="1000"/>
              <a:buFont typeface="Courier New" panose="02070309020205020404" pitchFamily="49" charset="0"/>
              <a:buChar char="o"/>
              <a:tabLst>
                <a:tab pos="914400" algn="l"/>
              </a:tabLst>
            </a:pPr>
            <a:r>
              <a:rPr lang="fr-FR" sz="2000" b="1" kern="0" dirty="0">
                <a:effectLst/>
                <a:latin typeface="Inter Fallback"/>
                <a:ea typeface="Times New Roman" panose="02020603050405020304" pitchFamily="18" charset="0"/>
                <a:cs typeface="Times New Roman" panose="02020603050405020304" pitchFamily="18" charset="0"/>
              </a:rPr>
              <a:t>Séquence 4 : </a:t>
            </a:r>
            <a:r>
              <a:rPr lang="fr-FR" sz="2000" kern="0" dirty="0">
                <a:effectLst/>
                <a:latin typeface="Inter Fallback"/>
                <a:ea typeface="Times New Roman" panose="02020603050405020304" pitchFamily="18" charset="0"/>
                <a:cs typeface="Times New Roman" panose="02020603050405020304" pitchFamily="18" charset="0"/>
              </a:rPr>
              <a:t>Mémoriser et reproduire à l'identique un motif visuel.</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fr-FR" sz="2000" dirty="0"/>
          </a:p>
        </p:txBody>
      </p:sp>
    </p:spTree>
    <p:extLst>
      <p:ext uri="{BB962C8B-B14F-4D97-AF65-F5344CB8AC3E}">
        <p14:creationId xmlns:p14="http://schemas.microsoft.com/office/powerpoint/2010/main" val="29089174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772</TotalTime>
  <Words>13726</Words>
  <Application>Microsoft Macintosh PowerPoint</Application>
  <PresentationFormat>Grand écran</PresentationFormat>
  <Paragraphs>892</Paragraphs>
  <Slides>39</Slides>
  <Notes>37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39</vt:i4>
      </vt:variant>
    </vt:vector>
  </HeadingPairs>
  <TitlesOfParts>
    <vt:vector size="48" baseType="lpstr">
      <vt:lpstr>Aptos</vt:lpstr>
      <vt:lpstr>Aptos Display</vt:lpstr>
      <vt:lpstr>Arial</vt:lpstr>
      <vt:lpstr>Calibri</vt:lpstr>
      <vt:lpstr>Courier New</vt:lpstr>
      <vt:lpstr>Helvetica</vt:lpstr>
      <vt:lpstr>Inter Fallback</vt:lpstr>
      <vt:lpstr>Symbol</vt:lpstr>
      <vt:lpstr>Thème Office</vt:lpstr>
      <vt:lpstr>Présentation   Livret d'accompagnement pour l'acquisition des premiers outils mathématiques </vt:lpstr>
      <vt:lpstr>Sommaire du Livret</vt:lpstr>
      <vt:lpstr>Enjeux pédagogiques de la maternelle</vt:lpstr>
      <vt:lpstr>Recommandations pédagogiques </vt:lpstr>
      <vt:lpstr>Séquence n°1 - Se familiariser avec les motifs organisés </vt:lpstr>
      <vt:lpstr>Enjeux pédagogiques  Éclairage de la recherche </vt:lpstr>
      <vt:lpstr> </vt:lpstr>
      <vt:lpstr> </vt:lpstr>
      <vt:lpstr>Séquence n°1 - Se familiariser avec les motifs organisés </vt:lpstr>
      <vt:lpstr> Séquence 1 : Mémoriser et reproduire à l'identique un motif gestuel. </vt:lpstr>
      <vt:lpstr> Séquence 2 : Mémoriser et reproduire à l'identique un motif sonore utilisant la voix </vt:lpstr>
      <vt:lpstr> Séquence 3 : Mémoriser et reproduire à l'identique un motif corporel alternant deux mouvements </vt:lpstr>
      <vt:lpstr> Séquence 4 : Mémoriser et reproduire à l'identique un motif visuel </vt:lpstr>
      <vt:lpstr>Focus sur la séquence 4 –  Séances 2 et 3 : Mémoriser un motif répétitif visuel </vt:lpstr>
      <vt:lpstr>Situation de référence </vt:lpstr>
      <vt:lpstr>Présentation de la séance 2 </vt:lpstr>
      <vt:lpstr>Présentation de la séance 3 </vt:lpstr>
      <vt:lpstr> Pour aller plus loin –  Prolongement avec un « défi motifs » </vt:lpstr>
      <vt:lpstr>Présentation PowerPoint</vt:lpstr>
      <vt:lpstr>Séquence n°2 - Découvrir les nombres : exprimer une quantité par un nombre </vt:lpstr>
      <vt:lpstr>Séquence n°2 - Découvrir les nombres : exprimer une quantité par un nombre </vt:lpstr>
      <vt:lpstr>Séquence n°2 - Découvrir les nombres : exprimer une quantité par un nombre </vt:lpstr>
      <vt:lpstr>Séquence n°2 - Découvrir les nombres : exprimer une quantité par un nombre </vt:lpstr>
      <vt:lpstr>Séquence n°2 - Découvrir les nombres : exprimer une quantité par un nombre </vt:lpstr>
      <vt:lpstr>Focus sur la séance 4 – Réaliser une collection de quantité égale à la collection proposée  avec une collection invisible et manipulable</vt:lpstr>
      <vt:lpstr>Séquence n°2 - Focus sur la séance 4 – Réaliser une collection de quantité égale à la collection proposée avec une collection invisible et manipulable</vt:lpstr>
      <vt:lpstr>Séquence n°2 - Découvrir les nombres : exprimer une quantité par un nombre </vt:lpstr>
      <vt:lpstr>Séquence n°3  Utiliser le nombre pour résoudre des problèmes d'ajout ou de retrait </vt:lpstr>
      <vt:lpstr>Séquence n°3 - Utiliser le nombre pour résoudre des problèmes d'ajout ou de retrait </vt:lpstr>
      <vt:lpstr>Séquence n°3 - Utiliser le nombre pour résoudre des problèmes d'ajout ou de retrait </vt:lpstr>
      <vt:lpstr>Séquence n°3 - Utiliser le nombre pour résoudre des problèmes d'ajout ou de retrait </vt:lpstr>
      <vt:lpstr>Séquence n°3 - Utiliser le nombre pour résoudre des problèmes d'ajout ou de retrait </vt:lpstr>
      <vt:lpstr>Séquence n°3 - Utiliser le nombre pour résoudre des problèmes d'ajout ou de retrait </vt:lpstr>
      <vt:lpstr>Séquence n°3 - Utiliser le nombre pour résoudre des problèmes d'ajout ou de retrait </vt:lpstr>
      <vt:lpstr>Présentation PowerPoint</vt:lpstr>
      <vt:lpstr>Présentation PowerPoint</vt:lpstr>
      <vt:lpstr>Présentation PowerPoint</vt:lpstr>
      <vt:lpstr>Présentation PowerPoint</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chantal ADAMCZYK</dc:creator>
  <cp:lastModifiedBy>Karine Buisine</cp:lastModifiedBy>
  <cp:revision>25</cp:revision>
  <dcterms:created xsi:type="dcterms:W3CDTF">2025-06-06T11:34:36Z</dcterms:created>
  <dcterms:modified xsi:type="dcterms:W3CDTF">2025-10-14T15:09:25Z</dcterms:modified>
</cp:coreProperties>
</file>