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4" r:id="rId7"/>
    <p:sldId id="265" r:id="rId8"/>
    <p:sldId id="266" r:id="rId9"/>
    <p:sldId id="262" r:id="rId10"/>
    <p:sldId id="263"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2"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3"/>
    <p:restoredTop sz="94681"/>
  </p:normalViewPr>
  <p:slideViewPr>
    <p:cSldViewPr snapToGrid="0">
      <p:cViewPr varScale="1">
        <p:scale>
          <a:sx n="116" d="100"/>
          <a:sy n="116" d="100"/>
        </p:scale>
        <p:origin x="20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108D8-8990-418A-AC5D-0E2F51A8C56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109B39F-5975-403B-8490-47C7E2E7CCAB}">
      <dgm:prSet/>
      <dgm:spPr/>
      <dgm:t>
        <a:bodyPr/>
        <a:lstStyle/>
        <a:p>
          <a:r>
            <a:rPr lang="fr-FR"/>
            <a:t>Enjeux pédagogiques de la maternelle</a:t>
          </a:r>
          <a:endParaRPr lang="en-US"/>
        </a:p>
      </dgm:t>
    </dgm:pt>
    <dgm:pt modelId="{E0D22ACF-5A50-4BF1-94D5-61E4D6D804B9}" type="parTrans" cxnId="{D251FC81-6932-44D1-8B6D-2C0122EFBA36}">
      <dgm:prSet/>
      <dgm:spPr/>
      <dgm:t>
        <a:bodyPr/>
        <a:lstStyle/>
        <a:p>
          <a:endParaRPr lang="en-US"/>
        </a:p>
      </dgm:t>
    </dgm:pt>
    <dgm:pt modelId="{6F904A31-4125-4E5E-BEF0-16CC188659D5}" type="sibTrans" cxnId="{D251FC81-6932-44D1-8B6D-2C0122EFBA36}">
      <dgm:prSet/>
      <dgm:spPr/>
      <dgm:t>
        <a:bodyPr/>
        <a:lstStyle/>
        <a:p>
          <a:endParaRPr lang="en-US"/>
        </a:p>
      </dgm:t>
    </dgm:pt>
    <dgm:pt modelId="{8F787BE9-D38B-49EF-9929-62AB93B5F520}">
      <dgm:prSet/>
      <dgm:spPr/>
      <dgm:t>
        <a:bodyPr/>
        <a:lstStyle/>
        <a:p>
          <a:r>
            <a:rPr lang="fr-FR"/>
            <a:t>Recommandations pédagogiques et gestes professionnels associés</a:t>
          </a:r>
          <a:endParaRPr lang="en-US"/>
        </a:p>
      </dgm:t>
    </dgm:pt>
    <dgm:pt modelId="{E561948C-28F1-4D0F-BD2F-E5820707C021}" type="parTrans" cxnId="{26DB070C-0C6E-46C7-9F92-95ED2DA8F96E}">
      <dgm:prSet/>
      <dgm:spPr/>
      <dgm:t>
        <a:bodyPr/>
        <a:lstStyle/>
        <a:p>
          <a:endParaRPr lang="en-US"/>
        </a:p>
      </dgm:t>
    </dgm:pt>
    <dgm:pt modelId="{0BF9EB94-2052-4A9F-9A52-BC39AC21968D}" type="sibTrans" cxnId="{26DB070C-0C6E-46C7-9F92-95ED2DA8F96E}">
      <dgm:prSet/>
      <dgm:spPr/>
      <dgm:t>
        <a:bodyPr/>
        <a:lstStyle/>
        <a:p>
          <a:endParaRPr lang="en-US"/>
        </a:p>
      </dgm:t>
    </dgm:pt>
    <dgm:pt modelId="{0ECAA9E8-C43F-4A0B-BE71-F421AA0202D0}">
      <dgm:prSet/>
      <dgm:spPr/>
      <dgm:t>
        <a:bodyPr/>
        <a:lstStyle/>
        <a:p>
          <a:r>
            <a:rPr lang="fr-FR"/>
            <a:t>Proposition de séquence n°1 : Se familiariser avec les motifs organisés</a:t>
          </a:r>
          <a:endParaRPr lang="en-US"/>
        </a:p>
      </dgm:t>
    </dgm:pt>
    <dgm:pt modelId="{BE3DFB41-A99F-44CC-B2CE-557DA26C7314}" type="parTrans" cxnId="{2E00801E-7383-45B6-B9DA-AA2573879BA4}">
      <dgm:prSet/>
      <dgm:spPr/>
      <dgm:t>
        <a:bodyPr/>
        <a:lstStyle/>
        <a:p>
          <a:endParaRPr lang="en-US"/>
        </a:p>
      </dgm:t>
    </dgm:pt>
    <dgm:pt modelId="{8B8D0254-0722-4A20-9FDF-77119BC1D954}" type="sibTrans" cxnId="{2E00801E-7383-45B6-B9DA-AA2573879BA4}">
      <dgm:prSet/>
      <dgm:spPr/>
      <dgm:t>
        <a:bodyPr/>
        <a:lstStyle/>
        <a:p>
          <a:endParaRPr lang="en-US"/>
        </a:p>
      </dgm:t>
    </dgm:pt>
    <dgm:pt modelId="{B78C03B0-40A1-45E0-9E5A-EB4FB2B5EC86}">
      <dgm:prSet/>
      <dgm:spPr/>
      <dgm:t>
        <a:bodyPr/>
        <a:lstStyle/>
        <a:p>
          <a:r>
            <a:rPr lang="fr-FR"/>
            <a:t>Proposition de séquence n°2 : Découvrir les nombres : exprimer une quantité par un nombre</a:t>
          </a:r>
          <a:endParaRPr lang="en-US"/>
        </a:p>
      </dgm:t>
    </dgm:pt>
    <dgm:pt modelId="{1FEE04A6-976E-48DF-8FFB-CA282E96F152}" type="parTrans" cxnId="{6A00BDD0-D251-41DF-B476-8578EC9B8989}">
      <dgm:prSet/>
      <dgm:spPr/>
      <dgm:t>
        <a:bodyPr/>
        <a:lstStyle/>
        <a:p>
          <a:endParaRPr lang="en-US"/>
        </a:p>
      </dgm:t>
    </dgm:pt>
    <dgm:pt modelId="{C45BF1F9-68FE-4E4A-A91B-D05BD6369AEF}" type="sibTrans" cxnId="{6A00BDD0-D251-41DF-B476-8578EC9B8989}">
      <dgm:prSet/>
      <dgm:spPr/>
      <dgm:t>
        <a:bodyPr/>
        <a:lstStyle/>
        <a:p>
          <a:endParaRPr lang="en-US"/>
        </a:p>
      </dgm:t>
    </dgm:pt>
    <dgm:pt modelId="{05338014-9D32-42D9-A1BC-8DDD643AC310}">
      <dgm:prSet/>
      <dgm:spPr/>
      <dgm:t>
        <a:bodyPr/>
        <a:lstStyle/>
        <a:p>
          <a:r>
            <a:rPr lang="fr-FR"/>
            <a:t>Proposition de séquence n°3 : Utiliser le nombre pour résoudre des problèmes d'ajout ou de retrait</a:t>
          </a:r>
          <a:endParaRPr lang="en-US"/>
        </a:p>
      </dgm:t>
    </dgm:pt>
    <dgm:pt modelId="{DF775BAE-6EA3-476B-A826-93006093ED23}" type="parTrans" cxnId="{C0010C34-8F6A-4F78-817C-5F300A0FE2D7}">
      <dgm:prSet/>
      <dgm:spPr/>
      <dgm:t>
        <a:bodyPr/>
        <a:lstStyle/>
        <a:p>
          <a:endParaRPr lang="en-US"/>
        </a:p>
      </dgm:t>
    </dgm:pt>
    <dgm:pt modelId="{2C035B04-1A4B-4591-8E7E-3EE49FEBE4FD}" type="sibTrans" cxnId="{C0010C34-8F6A-4F78-817C-5F300A0FE2D7}">
      <dgm:prSet/>
      <dgm:spPr/>
      <dgm:t>
        <a:bodyPr/>
        <a:lstStyle/>
        <a:p>
          <a:endParaRPr lang="en-US"/>
        </a:p>
      </dgm:t>
    </dgm:pt>
    <dgm:pt modelId="{2B96CDAE-9AFC-DF42-86AF-89D234F17479}" type="pres">
      <dgm:prSet presAssocID="{A37108D8-8990-418A-AC5D-0E2F51A8C566}" presName="diagram" presStyleCnt="0">
        <dgm:presLayoutVars>
          <dgm:dir/>
          <dgm:resizeHandles val="exact"/>
        </dgm:presLayoutVars>
      </dgm:prSet>
      <dgm:spPr/>
    </dgm:pt>
    <dgm:pt modelId="{039B7C70-5E8B-5948-8B81-1067D9EAB775}" type="pres">
      <dgm:prSet presAssocID="{2109B39F-5975-403B-8490-47C7E2E7CCAB}" presName="node" presStyleLbl="node1" presStyleIdx="0" presStyleCnt="5">
        <dgm:presLayoutVars>
          <dgm:bulletEnabled val="1"/>
        </dgm:presLayoutVars>
      </dgm:prSet>
      <dgm:spPr/>
    </dgm:pt>
    <dgm:pt modelId="{130BD2C2-6F1E-D842-B1EA-7FA87A371D40}" type="pres">
      <dgm:prSet presAssocID="{6F904A31-4125-4E5E-BEF0-16CC188659D5}" presName="sibTrans" presStyleCnt="0"/>
      <dgm:spPr/>
    </dgm:pt>
    <dgm:pt modelId="{B1BEE8A6-F818-074B-B436-22425CB13694}" type="pres">
      <dgm:prSet presAssocID="{8F787BE9-D38B-49EF-9929-62AB93B5F520}" presName="node" presStyleLbl="node1" presStyleIdx="1" presStyleCnt="5">
        <dgm:presLayoutVars>
          <dgm:bulletEnabled val="1"/>
        </dgm:presLayoutVars>
      </dgm:prSet>
      <dgm:spPr/>
    </dgm:pt>
    <dgm:pt modelId="{4D1A1DFE-CDAD-F647-B6E9-ED39761996A0}" type="pres">
      <dgm:prSet presAssocID="{0BF9EB94-2052-4A9F-9A52-BC39AC21968D}" presName="sibTrans" presStyleCnt="0"/>
      <dgm:spPr/>
    </dgm:pt>
    <dgm:pt modelId="{A70D72F0-AF86-B544-936B-D4D993EE8903}" type="pres">
      <dgm:prSet presAssocID="{0ECAA9E8-C43F-4A0B-BE71-F421AA0202D0}" presName="node" presStyleLbl="node1" presStyleIdx="2" presStyleCnt="5">
        <dgm:presLayoutVars>
          <dgm:bulletEnabled val="1"/>
        </dgm:presLayoutVars>
      </dgm:prSet>
      <dgm:spPr/>
    </dgm:pt>
    <dgm:pt modelId="{94291877-67BD-8243-8C40-C58F4CE6F75A}" type="pres">
      <dgm:prSet presAssocID="{8B8D0254-0722-4A20-9FDF-77119BC1D954}" presName="sibTrans" presStyleCnt="0"/>
      <dgm:spPr/>
    </dgm:pt>
    <dgm:pt modelId="{E431014B-FEFA-9F4B-AA91-125C88906C60}" type="pres">
      <dgm:prSet presAssocID="{B78C03B0-40A1-45E0-9E5A-EB4FB2B5EC86}" presName="node" presStyleLbl="node1" presStyleIdx="3" presStyleCnt="5">
        <dgm:presLayoutVars>
          <dgm:bulletEnabled val="1"/>
        </dgm:presLayoutVars>
      </dgm:prSet>
      <dgm:spPr/>
    </dgm:pt>
    <dgm:pt modelId="{8E34B06A-382C-4146-A13B-03667F0766EB}" type="pres">
      <dgm:prSet presAssocID="{C45BF1F9-68FE-4E4A-A91B-D05BD6369AEF}" presName="sibTrans" presStyleCnt="0"/>
      <dgm:spPr/>
    </dgm:pt>
    <dgm:pt modelId="{F4A661F5-5302-AF41-A066-56CAA37CEB2C}" type="pres">
      <dgm:prSet presAssocID="{05338014-9D32-42D9-A1BC-8DDD643AC310}" presName="node" presStyleLbl="node1" presStyleIdx="4" presStyleCnt="5">
        <dgm:presLayoutVars>
          <dgm:bulletEnabled val="1"/>
        </dgm:presLayoutVars>
      </dgm:prSet>
      <dgm:spPr/>
    </dgm:pt>
  </dgm:ptLst>
  <dgm:cxnLst>
    <dgm:cxn modelId="{26DB070C-0C6E-46C7-9F92-95ED2DA8F96E}" srcId="{A37108D8-8990-418A-AC5D-0E2F51A8C566}" destId="{8F787BE9-D38B-49EF-9929-62AB93B5F520}" srcOrd="1" destOrd="0" parTransId="{E561948C-28F1-4D0F-BD2F-E5820707C021}" sibTransId="{0BF9EB94-2052-4A9F-9A52-BC39AC21968D}"/>
    <dgm:cxn modelId="{2E00801E-7383-45B6-B9DA-AA2573879BA4}" srcId="{A37108D8-8990-418A-AC5D-0E2F51A8C566}" destId="{0ECAA9E8-C43F-4A0B-BE71-F421AA0202D0}" srcOrd="2" destOrd="0" parTransId="{BE3DFB41-A99F-44CC-B2CE-557DA26C7314}" sibTransId="{8B8D0254-0722-4A20-9FDF-77119BC1D954}"/>
    <dgm:cxn modelId="{C0010C34-8F6A-4F78-817C-5F300A0FE2D7}" srcId="{A37108D8-8990-418A-AC5D-0E2F51A8C566}" destId="{05338014-9D32-42D9-A1BC-8DDD643AC310}" srcOrd="4" destOrd="0" parTransId="{DF775BAE-6EA3-476B-A826-93006093ED23}" sibTransId="{2C035B04-1A4B-4591-8E7E-3EE49FEBE4FD}"/>
    <dgm:cxn modelId="{95519A59-ED4F-7245-8F8F-4FDA11D7DFEA}" type="presOf" srcId="{0ECAA9E8-C43F-4A0B-BE71-F421AA0202D0}" destId="{A70D72F0-AF86-B544-936B-D4D993EE8903}" srcOrd="0" destOrd="0" presId="urn:microsoft.com/office/officeart/2005/8/layout/default"/>
    <dgm:cxn modelId="{DF422B5E-34AF-CF49-86ED-E2013C77AAF4}" type="presOf" srcId="{05338014-9D32-42D9-A1BC-8DDD643AC310}" destId="{F4A661F5-5302-AF41-A066-56CAA37CEB2C}" srcOrd="0" destOrd="0" presId="urn:microsoft.com/office/officeart/2005/8/layout/default"/>
    <dgm:cxn modelId="{D251FC81-6932-44D1-8B6D-2C0122EFBA36}" srcId="{A37108D8-8990-418A-AC5D-0E2F51A8C566}" destId="{2109B39F-5975-403B-8490-47C7E2E7CCAB}" srcOrd="0" destOrd="0" parTransId="{E0D22ACF-5A50-4BF1-94D5-61E4D6D804B9}" sibTransId="{6F904A31-4125-4E5E-BEF0-16CC188659D5}"/>
    <dgm:cxn modelId="{2F24839D-3A05-2C43-9FBD-1A77D1D1E360}" type="presOf" srcId="{B78C03B0-40A1-45E0-9E5A-EB4FB2B5EC86}" destId="{E431014B-FEFA-9F4B-AA91-125C88906C60}" srcOrd="0" destOrd="0" presId="urn:microsoft.com/office/officeart/2005/8/layout/default"/>
    <dgm:cxn modelId="{448F77CF-7D55-8148-97AA-280DC5DA212A}" type="presOf" srcId="{8F787BE9-D38B-49EF-9929-62AB93B5F520}" destId="{B1BEE8A6-F818-074B-B436-22425CB13694}" srcOrd="0" destOrd="0" presId="urn:microsoft.com/office/officeart/2005/8/layout/default"/>
    <dgm:cxn modelId="{6A00BDD0-D251-41DF-B476-8578EC9B8989}" srcId="{A37108D8-8990-418A-AC5D-0E2F51A8C566}" destId="{B78C03B0-40A1-45E0-9E5A-EB4FB2B5EC86}" srcOrd="3" destOrd="0" parTransId="{1FEE04A6-976E-48DF-8FFB-CA282E96F152}" sibTransId="{C45BF1F9-68FE-4E4A-A91B-D05BD6369AEF}"/>
    <dgm:cxn modelId="{74C9D6D1-0DE4-E042-A065-F9E95B4E9550}" type="presOf" srcId="{2109B39F-5975-403B-8490-47C7E2E7CCAB}" destId="{039B7C70-5E8B-5948-8B81-1067D9EAB775}" srcOrd="0" destOrd="0" presId="urn:microsoft.com/office/officeart/2005/8/layout/default"/>
    <dgm:cxn modelId="{78BF05ED-05A5-5C4D-8D0F-51511F152B22}" type="presOf" srcId="{A37108D8-8990-418A-AC5D-0E2F51A8C566}" destId="{2B96CDAE-9AFC-DF42-86AF-89D234F17479}" srcOrd="0" destOrd="0" presId="urn:microsoft.com/office/officeart/2005/8/layout/default"/>
    <dgm:cxn modelId="{443EBB03-A132-F449-8C20-84DCE7553336}" type="presParOf" srcId="{2B96CDAE-9AFC-DF42-86AF-89D234F17479}" destId="{039B7C70-5E8B-5948-8B81-1067D9EAB775}" srcOrd="0" destOrd="0" presId="urn:microsoft.com/office/officeart/2005/8/layout/default"/>
    <dgm:cxn modelId="{A1A9A9A7-6F61-3842-93B9-9958BDC428E1}" type="presParOf" srcId="{2B96CDAE-9AFC-DF42-86AF-89D234F17479}" destId="{130BD2C2-6F1E-D842-B1EA-7FA87A371D40}" srcOrd="1" destOrd="0" presId="urn:microsoft.com/office/officeart/2005/8/layout/default"/>
    <dgm:cxn modelId="{97FAA244-A32C-C745-8E56-126DD2BB1F55}" type="presParOf" srcId="{2B96CDAE-9AFC-DF42-86AF-89D234F17479}" destId="{B1BEE8A6-F818-074B-B436-22425CB13694}" srcOrd="2" destOrd="0" presId="urn:microsoft.com/office/officeart/2005/8/layout/default"/>
    <dgm:cxn modelId="{69A4D877-92FC-9A4F-87D5-8EAF1CEDFADF}" type="presParOf" srcId="{2B96CDAE-9AFC-DF42-86AF-89D234F17479}" destId="{4D1A1DFE-CDAD-F647-B6E9-ED39761996A0}" srcOrd="3" destOrd="0" presId="urn:microsoft.com/office/officeart/2005/8/layout/default"/>
    <dgm:cxn modelId="{297E66A9-389C-ED46-AE62-12C1E34DDA47}" type="presParOf" srcId="{2B96CDAE-9AFC-DF42-86AF-89D234F17479}" destId="{A70D72F0-AF86-B544-936B-D4D993EE8903}" srcOrd="4" destOrd="0" presId="urn:microsoft.com/office/officeart/2005/8/layout/default"/>
    <dgm:cxn modelId="{92B50D67-FC83-F640-8849-81455638D44D}" type="presParOf" srcId="{2B96CDAE-9AFC-DF42-86AF-89D234F17479}" destId="{94291877-67BD-8243-8C40-C58F4CE6F75A}" srcOrd="5" destOrd="0" presId="urn:microsoft.com/office/officeart/2005/8/layout/default"/>
    <dgm:cxn modelId="{373C2EBF-EFB3-D24A-9C7C-28EEB68CF1E4}" type="presParOf" srcId="{2B96CDAE-9AFC-DF42-86AF-89D234F17479}" destId="{E431014B-FEFA-9F4B-AA91-125C88906C60}" srcOrd="6" destOrd="0" presId="urn:microsoft.com/office/officeart/2005/8/layout/default"/>
    <dgm:cxn modelId="{5FC41C5A-241F-6C4B-9612-7AE7857154A3}" type="presParOf" srcId="{2B96CDAE-9AFC-DF42-86AF-89D234F17479}" destId="{8E34B06A-382C-4146-A13B-03667F0766EB}" srcOrd="7" destOrd="0" presId="urn:microsoft.com/office/officeart/2005/8/layout/default"/>
    <dgm:cxn modelId="{D8119DEF-FC5F-7747-AACB-EF7B296C962D}" type="presParOf" srcId="{2B96CDAE-9AFC-DF42-86AF-89D234F17479}" destId="{F4A661F5-5302-AF41-A066-56CAA37CEB2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20AB3-5349-4092-B876-2C87F2D00F8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55164AF-E449-46BC-9EA3-D20369C4AFB5}">
      <dgm:prSet/>
      <dgm:spPr/>
      <dgm:t>
        <a:bodyPr/>
        <a:lstStyle/>
        <a:p>
          <a:pPr>
            <a:lnSpc>
              <a:spcPct val="100000"/>
            </a:lnSpc>
          </a:pPr>
          <a:r>
            <a:rPr lang="fr-FR" b="1" dirty="0"/>
            <a:t>Séance 1 :</a:t>
          </a:r>
          <a:r>
            <a:rPr lang="fr-FR" dirty="0"/>
            <a:t> Réaliser un parcours avec une action motrice imposée par un élément pour passer au-dessus puis en dessous.</a:t>
          </a:r>
          <a:endParaRPr lang="en-US" dirty="0"/>
        </a:p>
      </dgm:t>
    </dgm:pt>
    <dgm:pt modelId="{C4ED054E-C13D-48AE-9565-1513E9DB296A}" type="parTrans" cxnId="{E6B2AC45-1C2E-46C6-94C4-D6DFC6D9D437}">
      <dgm:prSet/>
      <dgm:spPr/>
      <dgm:t>
        <a:bodyPr/>
        <a:lstStyle/>
        <a:p>
          <a:endParaRPr lang="en-US"/>
        </a:p>
      </dgm:t>
    </dgm:pt>
    <dgm:pt modelId="{93E1379C-D50E-4938-A911-2779E95BAA6A}" type="sibTrans" cxnId="{E6B2AC45-1C2E-46C6-94C4-D6DFC6D9D437}">
      <dgm:prSet/>
      <dgm:spPr/>
      <dgm:t>
        <a:bodyPr/>
        <a:lstStyle/>
        <a:p>
          <a:endParaRPr lang="en-US"/>
        </a:p>
      </dgm:t>
    </dgm:pt>
    <dgm:pt modelId="{5B0E55C3-BC8A-4A27-BAF6-0D37CF57B798}">
      <dgm:prSet/>
      <dgm:spPr/>
      <dgm:t>
        <a:bodyPr/>
        <a:lstStyle/>
        <a:p>
          <a:pPr>
            <a:lnSpc>
              <a:spcPct val="100000"/>
            </a:lnSpc>
          </a:pPr>
          <a:r>
            <a:rPr lang="fr-FR" b="1"/>
            <a:t>Séance 2 :</a:t>
          </a:r>
          <a:r>
            <a:rPr lang="fr-FR"/>
            <a:t> Se familiariser avec un motif répétitif initié par le professeur constitué d'un motif de base alternant deux gestes moteurs puis le pratiquer.</a:t>
          </a:r>
          <a:endParaRPr lang="en-US"/>
        </a:p>
      </dgm:t>
    </dgm:pt>
    <dgm:pt modelId="{656FB47F-CA37-476B-8A63-3B3C5E426C59}" type="parTrans" cxnId="{22EC1A0D-A9C7-4D07-A990-D430CE532BF4}">
      <dgm:prSet/>
      <dgm:spPr/>
      <dgm:t>
        <a:bodyPr/>
        <a:lstStyle/>
        <a:p>
          <a:endParaRPr lang="en-US"/>
        </a:p>
      </dgm:t>
    </dgm:pt>
    <dgm:pt modelId="{2843A1FF-6D07-4370-A622-5E01DB85FA1A}" type="sibTrans" cxnId="{22EC1A0D-A9C7-4D07-A990-D430CE532BF4}">
      <dgm:prSet/>
      <dgm:spPr/>
      <dgm:t>
        <a:bodyPr/>
        <a:lstStyle/>
        <a:p>
          <a:endParaRPr lang="en-US"/>
        </a:p>
      </dgm:t>
    </dgm:pt>
    <dgm:pt modelId="{30BC2B51-329B-4668-B882-D7BC985B1514}">
      <dgm:prSet/>
      <dgm:spPr/>
      <dgm:t>
        <a:bodyPr/>
        <a:lstStyle/>
        <a:p>
          <a:pPr>
            <a:lnSpc>
              <a:spcPct val="100000"/>
            </a:lnSpc>
          </a:pPr>
          <a:r>
            <a:rPr lang="fr-FR" b="1"/>
            <a:t>Séance 3 :</a:t>
          </a:r>
          <a:r>
            <a:rPr lang="fr-FR"/>
            <a:t> Mémoriser et reproduire à l'identique un motif répétitif selon un parcours.</a:t>
          </a:r>
          <a:endParaRPr lang="en-US"/>
        </a:p>
      </dgm:t>
    </dgm:pt>
    <dgm:pt modelId="{DC9B21AC-4D51-46D3-9ED4-26C89C23A71E}" type="parTrans" cxnId="{2D3DD7C3-AEF7-48DE-A8F9-7221BED1C07B}">
      <dgm:prSet/>
      <dgm:spPr/>
      <dgm:t>
        <a:bodyPr/>
        <a:lstStyle/>
        <a:p>
          <a:endParaRPr lang="en-US"/>
        </a:p>
      </dgm:t>
    </dgm:pt>
    <dgm:pt modelId="{72435F53-A7DE-405D-9C6B-24C335F167DC}" type="sibTrans" cxnId="{2D3DD7C3-AEF7-48DE-A8F9-7221BED1C07B}">
      <dgm:prSet/>
      <dgm:spPr/>
      <dgm:t>
        <a:bodyPr/>
        <a:lstStyle/>
        <a:p>
          <a:endParaRPr lang="en-US"/>
        </a:p>
      </dgm:t>
    </dgm:pt>
    <dgm:pt modelId="{C76796AB-1B83-49C8-985E-90DDA2EEC14F}">
      <dgm:prSet/>
      <dgm:spPr/>
      <dgm:t>
        <a:bodyPr/>
        <a:lstStyle/>
        <a:p>
          <a:pPr>
            <a:lnSpc>
              <a:spcPct val="100000"/>
            </a:lnSpc>
          </a:pPr>
          <a:r>
            <a:rPr lang="fr-FR" b="1"/>
            <a:t>Séances 4, 5, 6, 7 :</a:t>
          </a:r>
          <a:r>
            <a:rPr lang="fr-FR"/>
            <a:t> Réitérer les séances précédentes avec une alternance de deux autres gestes moteurs.</a:t>
          </a:r>
          <a:endParaRPr lang="en-US"/>
        </a:p>
      </dgm:t>
    </dgm:pt>
    <dgm:pt modelId="{62820623-B85F-4A57-BFEA-06A590B29471}" type="parTrans" cxnId="{54DA4105-B093-4741-8CB8-1E2576594119}">
      <dgm:prSet/>
      <dgm:spPr/>
      <dgm:t>
        <a:bodyPr/>
        <a:lstStyle/>
        <a:p>
          <a:endParaRPr lang="en-US"/>
        </a:p>
      </dgm:t>
    </dgm:pt>
    <dgm:pt modelId="{0A076A4F-C325-4B63-A0DE-32693F7A55A8}" type="sibTrans" cxnId="{54DA4105-B093-4741-8CB8-1E2576594119}">
      <dgm:prSet/>
      <dgm:spPr/>
      <dgm:t>
        <a:bodyPr/>
        <a:lstStyle/>
        <a:p>
          <a:endParaRPr lang="en-US"/>
        </a:p>
      </dgm:t>
    </dgm:pt>
    <dgm:pt modelId="{6EB01490-89D4-4BF2-941C-BC2E0A59CEBE}" type="pres">
      <dgm:prSet presAssocID="{A2C20AB3-5349-4092-B876-2C87F2D00F82}" presName="root" presStyleCnt="0">
        <dgm:presLayoutVars>
          <dgm:dir/>
          <dgm:resizeHandles val="exact"/>
        </dgm:presLayoutVars>
      </dgm:prSet>
      <dgm:spPr/>
    </dgm:pt>
    <dgm:pt modelId="{7165554C-A6A0-4743-92D6-EC16FE9F7B85}" type="pres">
      <dgm:prSet presAssocID="{655164AF-E449-46BC-9EA3-D20369C4AFB5}" presName="compNode" presStyleCnt="0"/>
      <dgm:spPr/>
    </dgm:pt>
    <dgm:pt modelId="{5D14A772-9EB3-4098-B282-BF7F4F12637C}" type="pres">
      <dgm:prSet presAssocID="{655164AF-E449-46BC-9EA3-D20369C4AFB5}" presName="bgRect" presStyleLbl="bgShp" presStyleIdx="0" presStyleCnt="4"/>
      <dgm:spPr/>
    </dgm:pt>
    <dgm:pt modelId="{C8EF3394-3966-42FE-972A-99FD18A160E4}" type="pres">
      <dgm:prSet presAssocID="{655164AF-E449-46BC-9EA3-D20369C4AF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urir"/>
        </a:ext>
      </dgm:extLst>
    </dgm:pt>
    <dgm:pt modelId="{55827544-D601-4250-AF40-1CD758C3CD87}" type="pres">
      <dgm:prSet presAssocID="{655164AF-E449-46BC-9EA3-D20369C4AFB5}" presName="spaceRect" presStyleCnt="0"/>
      <dgm:spPr/>
    </dgm:pt>
    <dgm:pt modelId="{E743EE7B-FFD2-4979-BF8B-3E699E8E48F3}" type="pres">
      <dgm:prSet presAssocID="{655164AF-E449-46BC-9EA3-D20369C4AFB5}" presName="parTx" presStyleLbl="revTx" presStyleIdx="0" presStyleCnt="4">
        <dgm:presLayoutVars>
          <dgm:chMax val="0"/>
          <dgm:chPref val="0"/>
        </dgm:presLayoutVars>
      </dgm:prSet>
      <dgm:spPr/>
    </dgm:pt>
    <dgm:pt modelId="{D070E209-569C-4039-BF85-16D5BBD8DBD0}" type="pres">
      <dgm:prSet presAssocID="{93E1379C-D50E-4938-A911-2779E95BAA6A}" presName="sibTrans" presStyleCnt="0"/>
      <dgm:spPr/>
    </dgm:pt>
    <dgm:pt modelId="{A6EA59B8-6832-42D8-85F5-67F0E6964503}" type="pres">
      <dgm:prSet presAssocID="{5B0E55C3-BC8A-4A27-BAF6-0D37CF57B798}" presName="compNode" presStyleCnt="0"/>
      <dgm:spPr/>
    </dgm:pt>
    <dgm:pt modelId="{5F665F30-21A2-4BB1-B94C-84B3E19F3131}" type="pres">
      <dgm:prSet presAssocID="{5B0E55C3-BC8A-4A27-BAF6-0D37CF57B798}" presName="bgRect" presStyleLbl="bgShp" presStyleIdx="1" presStyleCnt="4"/>
      <dgm:spPr/>
    </dgm:pt>
    <dgm:pt modelId="{DBA8EB52-06FF-46F8-A67C-1D0BB9C35D2A}" type="pres">
      <dgm:prSet presAssocID="{5B0E55C3-BC8A-4A27-BAF6-0D37CF57B7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e"/>
        </a:ext>
      </dgm:extLst>
    </dgm:pt>
    <dgm:pt modelId="{76972DCB-8B88-4E54-9A26-08AEC1E33586}" type="pres">
      <dgm:prSet presAssocID="{5B0E55C3-BC8A-4A27-BAF6-0D37CF57B798}" presName="spaceRect" presStyleCnt="0"/>
      <dgm:spPr/>
    </dgm:pt>
    <dgm:pt modelId="{B78762CD-0C22-4AD2-BAA5-A6DE73F46B7B}" type="pres">
      <dgm:prSet presAssocID="{5B0E55C3-BC8A-4A27-BAF6-0D37CF57B798}" presName="parTx" presStyleLbl="revTx" presStyleIdx="1" presStyleCnt="4">
        <dgm:presLayoutVars>
          <dgm:chMax val="0"/>
          <dgm:chPref val="0"/>
        </dgm:presLayoutVars>
      </dgm:prSet>
      <dgm:spPr/>
    </dgm:pt>
    <dgm:pt modelId="{E319D4D7-619E-41FE-999A-968ED9597C98}" type="pres">
      <dgm:prSet presAssocID="{2843A1FF-6D07-4370-A622-5E01DB85FA1A}" presName="sibTrans" presStyleCnt="0"/>
      <dgm:spPr/>
    </dgm:pt>
    <dgm:pt modelId="{805A739C-9320-4976-9E97-6DD510FB1EDD}" type="pres">
      <dgm:prSet presAssocID="{30BC2B51-329B-4668-B882-D7BC985B1514}" presName="compNode" presStyleCnt="0"/>
      <dgm:spPr/>
    </dgm:pt>
    <dgm:pt modelId="{0BEA443B-29FD-44B2-A5B8-7013B93305FB}" type="pres">
      <dgm:prSet presAssocID="{30BC2B51-329B-4668-B882-D7BC985B1514}" presName="bgRect" presStyleLbl="bgShp" presStyleIdx="2" presStyleCnt="4"/>
      <dgm:spPr/>
    </dgm:pt>
    <dgm:pt modelId="{C2F7007D-940C-41FE-B864-A244F779C2A3}" type="pres">
      <dgm:prSet presAssocID="{30BC2B51-329B-4668-B882-D7BC985B15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erveau"/>
        </a:ext>
      </dgm:extLst>
    </dgm:pt>
    <dgm:pt modelId="{C0427EDC-8145-4567-A76D-C73870E164D5}" type="pres">
      <dgm:prSet presAssocID="{30BC2B51-329B-4668-B882-D7BC985B1514}" presName="spaceRect" presStyleCnt="0"/>
      <dgm:spPr/>
    </dgm:pt>
    <dgm:pt modelId="{C286DB42-842A-4372-BC76-0C75182E9331}" type="pres">
      <dgm:prSet presAssocID="{30BC2B51-329B-4668-B882-D7BC985B1514}" presName="parTx" presStyleLbl="revTx" presStyleIdx="2" presStyleCnt="4">
        <dgm:presLayoutVars>
          <dgm:chMax val="0"/>
          <dgm:chPref val="0"/>
        </dgm:presLayoutVars>
      </dgm:prSet>
      <dgm:spPr/>
    </dgm:pt>
    <dgm:pt modelId="{65D127DF-F274-4806-A936-F3C2474FDA54}" type="pres">
      <dgm:prSet presAssocID="{72435F53-A7DE-405D-9C6B-24C335F167DC}" presName="sibTrans" presStyleCnt="0"/>
      <dgm:spPr/>
    </dgm:pt>
    <dgm:pt modelId="{A7727244-F71B-4CAC-80D2-E886DF64D655}" type="pres">
      <dgm:prSet presAssocID="{C76796AB-1B83-49C8-985E-90DDA2EEC14F}" presName="compNode" presStyleCnt="0"/>
      <dgm:spPr/>
    </dgm:pt>
    <dgm:pt modelId="{2AB7E6D3-2075-42E3-94A9-DCEFA3879B3B}" type="pres">
      <dgm:prSet presAssocID="{C76796AB-1B83-49C8-985E-90DDA2EEC14F}" presName="bgRect" presStyleLbl="bgShp" presStyleIdx="3" presStyleCnt="4"/>
      <dgm:spPr/>
    </dgm:pt>
    <dgm:pt modelId="{9A447590-E3EB-4FD9-AF06-73B7CA7D39E9}" type="pres">
      <dgm:prSet presAssocID="{C76796AB-1B83-49C8-985E-90DDA2EEC1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85EBC5C7-FFF8-4634-B0B8-5EBF5B03A2F4}" type="pres">
      <dgm:prSet presAssocID="{C76796AB-1B83-49C8-985E-90DDA2EEC14F}" presName="spaceRect" presStyleCnt="0"/>
      <dgm:spPr/>
    </dgm:pt>
    <dgm:pt modelId="{49302302-8C88-4C50-8ED7-7D1F1D6DFE13}" type="pres">
      <dgm:prSet presAssocID="{C76796AB-1B83-49C8-985E-90DDA2EEC14F}" presName="parTx" presStyleLbl="revTx" presStyleIdx="3" presStyleCnt="4">
        <dgm:presLayoutVars>
          <dgm:chMax val="0"/>
          <dgm:chPref val="0"/>
        </dgm:presLayoutVars>
      </dgm:prSet>
      <dgm:spPr/>
    </dgm:pt>
  </dgm:ptLst>
  <dgm:cxnLst>
    <dgm:cxn modelId="{54DA4105-B093-4741-8CB8-1E2576594119}" srcId="{A2C20AB3-5349-4092-B876-2C87F2D00F82}" destId="{C76796AB-1B83-49C8-985E-90DDA2EEC14F}" srcOrd="3" destOrd="0" parTransId="{62820623-B85F-4A57-BFEA-06A590B29471}" sibTransId="{0A076A4F-C325-4B63-A0DE-32693F7A55A8}"/>
    <dgm:cxn modelId="{22EC1A0D-A9C7-4D07-A990-D430CE532BF4}" srcId="{A2C20AB3-5349-4092-B876-2C87F2D00F82}" destId="{5B0E55C3-BC8A-4A27-BAF6-0D37CF57B798}" srcOrd="1" destOrd="0" parTransId="{656FB47F-CA37-476B-8A63-3B3C5E426C59}" sibTransId="{2843A1FF-6D07-4370-A622-5E01DB85FA1A}"/>
    <dgm:cxn modelId="{E6B2AC45-1C2E-46C6-94C4-D6DFC6D9D437}" srcId="{A2C20AB3-5349-4092-B876-2C87F2D00F82}" destId="{655164AF-E449-46BC-9EA3-D20369C4AFB5}" srcOrd="0" destOrd="0" parTransId="{C4ED054E-C13D-48AE-9565-1513E9DB296A}" sibTransId="{93E1379C-D50E-4938-A911-2779E95BAA6A}"/>
    <dgm:cxn modelId="{38635F80-56FF-FE4F-A446-DDBD797049E5}" type="presOf" srcId="{5B0E55C3-BC8A-4A27-BAF6-0D37CF57B798}" destId="{B78762CD-0C22-4AD2-BAA5-A6DE73F46B7B}" srcOrd="0" destOrd="0" presId="urn:microsoft.com/office/officeart/2018/2/layout/IconVerticalSolidList"/>
    <dgm:cxn modelId="{FD738497-2314-AE48-8BB8-8C4D72EE252B}" type="presOf" srcId="{655164AF-E449-46BC-9EA3-D20369C4AFB5}" destId="{E743EE7B-FFD2-4979-BF8B-3E699E8E48F3}" srcOrd="0" destOrd="0" presId="urn:microsoft.com/office/officeart/2018/2/layout/IconVerticalSolidList"/>
    <dgm:cxn modelId="{6770659A-4A64-244A-A43E-88E75409B634}" type="presOf" srcId="{A2C20AB3-5349-4092-B876-2C87F2D00F82}" destId="{6EB01490-89D4-4BF2-941C-BC2E0A59CEBE}" srcOrd="0" destOrd="0" presId="urn:microsoft.com/office/officeart/2018/2/layout/IconVerticalSolidList"/>
    <dgm:cxn modelId="{4820F19D-87CB-CA4E-89BF-C612D422CE33}" type="presOf" srcId="{30BC2B51-329B-4668-B882-D7BC985B1514}" destId="{C286DB42-842A-4372-BC76-0C75182E9331}" srcOrd="0" destOrd="0" presId="urn:microsoft.com/office/officeart/2018/2/layout/IconVerticalSolidList"/>
    <dgm:cxn modelId="{2D3DD7C3-AEF7-48DE-A8F9-7221BED1C07B}" srcId="{A2C20AB3-5349-4092-B876-2C87F2D00F82}" destId="{30BC2B51-329B-4668-B882-D7BC985B1514}" srcOrd="2" destOrd="0" parTransId="{DC9B21AC-4D51-46D3-9ED4-26C89C23A71E}" sibTransId="{72435F53-A7DE-405D-9C6B-24C335F167DC}"/>
    <dgm:cxn modelId="{2F0C3CFB-FF73-D34F-A110-654FCE8DA381}" type="presOf" srcId="{C76796AB-1B83-49C8-985E-90DDA2EEC14F}" destId="{49302302-8C88-4C50-8ED7-7D1F1D6DFE13}" srcOrd="0" destOrd="0" presId="urn:microsoft.com/office/officeart/2018/2/layout/IconVerticalSolidList"/>
    <dgm:cxn modelId="{CDE95BF7-2F6D-EF42-88D6-B0C0E8DB3CA0}" type="presParOf" srcId="{6EB01490-89D4-4BF2-941C-BC2E0A59CEBE}" destId="{7165554C-A6A0-4743-92D6-EC16FE9F7B85}" srcOrd="0" destOrd="0" presId="urn:microsoft.com/office/officeart/2018/2/layout/IconVerticalSolidList"/>
    <dgm:cxn modelId="{12FAD1C3-12C4-9F48-9636-F030D77BDF70}" type="presParOf" srcId="{7165554C-A6A0-4743-92D6-EC16FE9F7B85}" destId="{5D14A772-9EB3-4098-B282-BF7F4F12637C}" srcOrd="0" destOrd="0" presId="urn:microsoft.com/office/officeart/2018/2/layout/IconVerticalSolidList"/>
    <dgm:cxn modelId="{4A84081C-4E79-3443-8F6F-7475E757E259}" type="presParOf" srcId="{7165554C-A6A0-4743-92D6-EC16FE9F7B85}" destId="{C8EF3394-3966-42FE-972A-99FD18A160E4}" srcOrd="1" destOrd="0" presId="urn:microsoft.com/office/officeart/2018/2/layout/IconVerticalSolidList"/>
    <dgm:cxn modelId="{BBE420BD-A3A1-B640-95E5-7CE4D1A2276D}" type="presParOf" srcId="{7165554C-A6A0-4743-92D6-EC16FE9F7B85}" destId="{55827544-D601-4250-AF40-1CD758C3CD87}" srcOrd="2" destOrd="0" presId="urn:microsoft.com/office/officeart/2018/2/layout/IconVerticalSolidList"/>
    <dgm:cxn modelId="{2011293D-C507-3748-8CCB-374E5701EE86}" type="presParOf" srcId="{7165554C-A6A0-4743-92D6-EC16FE9F7B85}" destId="{E743EE7B-FFD2-4979-BF8B-3E699E8E48F3}" srcOrd="3" destOrd="0" presId="urn:microsoft.com/office/officeart/2018/2/layout/IconVerticalSolidList"/>
    <dgm:cxn modelId="{735794AC-1E0F-2D40-B1BE-3A2C4B6229A1}" type="presParOf" srcId="{6EB01490-89D4-4BF2-941C-BC2E0A59CEBE}" destId="{D070E209-569C-4039-BF85-16D5BBD8DBD0}" srcOrd="1" destOrd="0" presId="urn:microsoft.com/office/officeart/2018/2/layout/IconVerticalSolidList"/>
    <dgm:cxn modelId="{25B514FC-F21C-1E4A-9167-EC4841435408}" type="presParOf" srcId="{6EB01490-89D4-4BF2-941C-BC2E0A59CEBE}" destId="{A6EA59B8-6832-42D8-85F5-67F0E6964503}" srcOrd="2" destOrd="0" presId="urn:microsoft.com/office/officeart/2018/2/layout/IconVerticalSolidList"/>
    <dgm:cxn modelId="{7043F268-6AE4-E042-9264-C41D4395607C}" type="presParOf" srcId="{A6EA59B8-6832-42D8-85F5-67F0E6964503}" destId="{5F665F30-21A2-4BB1-B94C-84B3E19F3131}" srcOrd="0" destOrd="0" presId="urn:microsoft.com/office/officeart/2018/2/layout/IconVerticalSolidList"/>
    <dgm:cxn modelId="{E205D4D2-CE6B-0640-914E-6AB98A258856}" type="presParOf" srcId="{A6EA59B8-6832-42D8-85F5-67F0E6964503}" destId="{DBA8EB52-06FF-46F8-A67C-1D0BB9C35D2A}" srcOrd="1" destOrd="0" presId="urn:microsoft.com/office/officeart/2018/2/layout/IconVerticalSolidList"/>
    <dgm:cxn modelId="{CF14CF30-F9CF-DC4D-AED9-E4BEA5739E5F}" type="presParOf" srcId="{A6EA59B8-6832-42D8-85F5-67F0E6964503}" destId="{76972DCB-8B88-4E54-9A26-08AEC1E33586}" srcOrd="2" destOrd="0" presId="urn:microsoft.com/office/officeart/2018/2/layout/IconVerticalSolidList"/>
    <dgm:cxn modelId="{F96B04EA-8D4F-EA42-AAB5-F3A20889C562}" type="presParOf" srcId="{A6EA59B8-6832-42D8-85F5-67F0E6964503}" destId="{B78762CD-0C22-4AD2-BAA5-A6DE73F46B7B}" srcOrd="3" destOrd="0" presId="urn:microsoft.com/office/officeart/2018/2/layout/IconVerticalSolidList"/>
    <dgm:cxn modelId="{177B7AB3-59A5-AD48-879F-D3DCC1AB311E}" type="presParOf" srcId="{6EB01490-89D4-4BF2-941C-BC2E0A59CEBE}" destId="{E319D4D7-619E-41FE-999A-968ED9597C98}" srcOrd="3" destOrd="0" presId="urn:microsoft.com/office/officeart/2018/2/layout/IconVerticalSolidList"/>
    <dgm:cxn modelId="{433653E8-9904-494B-BD39-E4C5008E2898}" type="presParOf" srcId="{6EB01490-89D4-4BF2-941C-BC2E0A59CEBE}" destId="{805A739C-9320-4976-9E97-6DD510FB1EDD}" srcOrd="4" destOrd="0" presId="urn:microsoft.com/office/officeart/2018/2/layout/IconVerticalSolidList"/>
    <dgm:cxn modelId="{2D786A0E-4F67-3343-9B0C-C587E607825C}" type="presParOf" srcId="{805A739C-9320-4976-9E97-6DD510FB1EDD}" destId="{0BEA443B-29FD-44B2-A5B8-7013B93305FB}" srcOrd="0" destOrd="0" presId="urn:microsoft.com/office/officeart/2018/2/layout/IconVerticalSolidList"/>
    <dgm:cxn modelId="{15A63AA2-BDC7-FB46-BD29-BAD3BEC90F4E}" type="presParOf" srcId="{805A739C-9320-4976-9E97-6DD510FB1EDD}" destId="{C2F7007D-940C-41FE-B864-A244F779C2A3}" srcOrd="1" destOrd="0" presId="urn:microsoft.com/office/officeart/2018/2/layout/IconVerticalSolidList"/>
    <dgm:cxn modelId="{B59E1F09-C035-FD4A-95A5-DDCBB0A35AE5}" type="presParOf" srcId="{805A739C-9320-4976-9E97-6DD510FB1EDD}" destId="{C0427EDC-8145-4567-A76D-C73870E164D5}" srcOrd="2" destOrd="0" presId="urn:microsoft.com/office/officeart/2018/2/layout/IconVerticalSolidList"/>
    <dgm:cxn modelId="{A4D21744-5EDE-AA46-9428-3C348FB6D2ED}" type="presParOf" srcId="{805A739C-9320-4976-9E97-6DD510FB1EDD}" destId="{C286DB42-842A-4372-BC76-0C75182E9331}" srcOrd="3" destOrd="0" presId="urn:microsoft.com/office/officeart/2018/2/layout/IconVerticalSolidList"/>
    <dgm:cxn modelId="{1360EC79-64EE-3D42-94E2-7FDE70C42F1E}" type="presParOf" srcId="{6EB01490-89D4-4BF2-941C-BC2E0A59CEBE}" destId="{65D127DF-F274-4806-A936-F3C2474FDA54}" srcOrd="5" destOrd="0" presId="urn:microsoft.com/office/officeart/2018/2/layout/IconVerticalSolidList"/>
    <dgm:cxn modelId="{713C203E-7E03-1747-90BD-1B8148E5E97C}" type="presParOf" srcId="{6EB01490-89D4-4BF2-941C-BC2E0A59CEBE}" destId="{A7727244-F71B-4CAC-80D2-E886DF64D655}" srcOrd="6" destOrd="0" presId="urn:microsoft.com/office/officeart/2018/2/layout/IconVerticalSolidList"/>
    <dgm:cxn modelId="{ACB81C02-B305-114F-8174-F808D2B3B4C8}" type="presParOf" srcId="{A7727244-F71B-4CAC-80D2-E886DF64D655}" destId="{2AB7E6D3-2075-42E3-94A9-DCEFA3879B3B}" srcOrd="0" destOrd="0" presId="urn:microsoft.com/office/officeart/2018/2/layout/IconVerticalSolidList"/>
    <dgm:cxn modelId="{4A9A8A0E-29C4-EB42-B77B-F8FA635CA358}" type="presParOf" srcId="{A7727244-F71B-4CAC-80D2-E886DF64D655}" destId="{9A447590-E3EB-4FD9-AF06-73B7CA7D39E9}" srcOrd="1" destOrd="0" presId="urn:microsoft.com/office/officeart/2018/2/layout/IconVerticalSolidList"/>
    <dgm:cxn modelId="{30884100-01C0-7744-B458-55E1A0381ACD}" type="presParOf" srcId="{A7727244-F71B-4CAC-80D2-E886DF64D655}" destId="{85EBC5C7-FFF8-4634-B0B8-5EBF5B03A2F4}" srcOrd="2" destOrd="0" presId="urn:microsoft.com/office/officeart/2018/2/layout/IconVerticalSolidList"/>
    <dgm:cxn modelId="{A3A3D325-EEF0-0D4E-96C8-D3A0CDEA2C8B}" type="presParOf" srcId="{A7727244-F71B-4CAC-80D2-E886DF64D655}" destId="{49302302-8C88-4C50-8ED7-7D1F1D6DFE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84A7D4-51E5-48D3-BE79-BE1EF7236096}" type="doc">
      <dgm:prSet loTypeId="urn:microsoft.com/office/officeart/2005/8/layout/chevron1" loCatId="process" qsTypeId="urn:microsoft.com/office/officeart/2005/8/quickstyle/simple1" qsCatId="simple" csTypeId="urn:microsoft.com/office/officeart/2005/8/colors/accent1_2" csCatId="accent1"/>
      <dgm:spPr/>
      <dgm:t>
        <a:bodyPr/>
        <a:lstStyle/>
        <a:p>
          <a:endParaRPr lang="en-US"/>
        </a:p>
      </dgm:t>
    </dgm:pt>
    <dgm:pt modelId="{E6A38A7A-D53E-4035-A6E4-1C9A635A77FB}">
      <dgm:prSet custT="1"/>
      <dgm:spPr/>
      <dgm:t>
        <a:bodyPr/>
        <a:lstStyle/>
        <a:p>
          <a:r>
            <a:rPr lang="fr-FR" sz="1500" b="1"/>
            <a:t>Prérequis</a:t>
          </a:r>
          <a:endParaRPr lang="en-US" sz="1500"/>
        </a:p>
      </dgm:t>
    </dgm:pt>
    <dgm:pt modelId="{954E6D82-8E42-4509-A17A-5348BB4E5D4E}" type="parTrans" cxnId="{1C11A54A-2B63-4758-BE80-5D18528406D4}">
      <dgm:prSet/>
      <dgm:spPr/>
      <dgm:t>
        <a:bodyPr/>
        <a:lstStyle/>
        <a:p>
          <a:endParaRPr lang="en-US" sz="1500"/>
        </a:p>
      </dgm:t>
    </dgm:pt>
    <dgm:pt modelId="{55AB8368-E4C4-4B4E-AE78-08623510B045}" type="sibTrans" cxnId="{1C11A54A-2B63-4758-BE80-5D18528406D4}">
      <dgm:prSet/>
      <dgm:spPr/>
      <dgm:t>
        <a:bodyPr/>
        <a:lstStyle/>
        <a:p>
          <a:endParaRPr lang="en-US" sz="1500"/>
        </a:p>
      </dgm:t>
    </dgm:pt>
    <dgm:pt modelId="{D2826BA0-2486-4DB7-97FD-16BE6D09DEE5}">
      <dgm:prSet custT="1"/>
      <dgm:spPr/>
      <dgm:t>
        <a:bodyPr/>
        <a:lstStyle/>
        <a:p>
          <a:r>
            <a:rPr lang="fr-FR" sz="1500"/>
            <a:t>Avoir effectué des tris de chaussettes (objets réels ou images découpées) en s'attachant aux couleurs, aux textures, aux formes dessinées, etc.</a:t>
          </a:r>
          <a:endParaRPr lang="en-US" sz="1500"/>
        </a:p>
      </dgm:t>
    </dgm:pt>
    <dgm:pt modelId="{EEB07535-5A31-4C0E-A35C-E58BBC8B7553}" type="parTrans" cxnId="{9AA0AF30-3AA0-40F8-8FA2-3AA32B40430C}">
      <dgm:prSet/>
      <dgm:spPr/>
      <dgm:t>
        <a:bodyPr/>
        <a:lstStyle/>
        <a:p>
          <a:endParaRPr lang="en-US" sz="1500"/>
        </a:p>
      </dgm:t>
    </dgm:pt>
    <dgm:pt modelId="{5760A11A-6422-4630-BF4E-95DD2BEF8354}" type="sibTrans" cxnId="{9AA0AF30-3AA0-40F8-8FA2-3AA32B40430C}">
      <dgm:prSet/>
      <dgm:spPr/>
      <dgm:t>
        <a:bodyPr/>
        <a:lstStyle/>
        <a:p>
          <a:endParaRPr lang="en-US" sz="1500"/>
        </a:p>
      </dgm:t>
    </dgm:pt>
    <dgm:pt modelId="{7A36DE17-8B41-4ACB-AD6D-E0C87DCFC99B}">
      <dgm:prSet custT="1"/>
      <dgm:spPr/>
      <dgm:t>
        <a:bodyPr/>
        <a:lstStyle/>
        <a:p>
          <a:r>
            <a:rPr lang="fr-FR" sz="1500" dirty="0"/>
            <a:t>Avoir manipulé dans le coin poupée les pinces à linge dans une situation type « étendre son linge ».</a:t>
          </a:r>
          <a:endParaRPr lang="en-US" sz="1500" dirty="0"/>
        </a:p>
      </dgm:t>
    </dgm:pt>
    <dgm:pt modelId="{B3571FD0-C35E-41E4-A885-FE949F8495FD}" type="parTrans" cxnId="{1AC903F9-0D5A-46CA-9B58-B2F185A3D684}">
      <dgm:prSet/>
      <dgm:spPr/>
      <dgm:t>
        <a:bodyPr/>
        <a:lstStyle/>
        <a:p>
          <a:endParaRPr lang="en-US" sz="1500"/>
        </a:p>
      </dgm:t>
    </dgm:pt>
    <dgm:pt modelId="{AF2778B7-F2B2-4D0E-AB03-08F5DD004EA4}" type="sibTrans" cxnId="{1AC903F9-0D5A-46CA-9B58-B2F185A3D684}">
      <dgm:prSet/>
      <dgm:spPr/>
      <dgm:t>
        <a:bodyPr/>
        <a:lstStyle/>
        <a:p>
          <a:endParaRPr lang="en-US" sz="1500"/>
        </a:p>
      </dgm:t>
    </dgm:pt>
    <dgm:pt modelId="{E36B79B1-3D05-4520-AA81-B94E9BEE87D9}">
      <dgm:prSet custT="1"/>
      <dgm:spPr/>
      <dgm:t>
        <a:bodyPr/>
        <a:lstStyle/>
        <a:p>
          <a:r>
            <a:rPr lang="fr-FR" sz="1500" b="1"/>
            <a:t>Variables didactiques</a:t>
          </a:r>
          <a:endParaRPr lang="en-US" sz="1500"/>
        </a:p>
      </dgm:t>
    </dgm:pt>
    <dgm:pt modelId="{E566AF66-07C4-4849-BCD2-03588F5B19C7}" type="parTrans" cxnId="{3F37B25A-DB06-4F01-9E0B-6A70CE3CEF24}">
      <dgm:prSet/>
      <dgm:spPr/>
      <dgm:t>
        <a:bodyPr/>
        <a:lstStyle/>
        <a:p>
          <a:endParaRPr lang="en-US" sz="1500"/>
        </a:p>
      </dgm:t>
    </dgm:pt>
    <dgm:pt modelId="{9AAE730F-4C2D-419C-9BF8-D99491D2C6B6}" type="sibTrans" cxnId="{3F37B25A-DB06-4F01-9E0B-6A70CE3CEF24}">
      <dgm:prSet/>
      <dgm:spPr/>
      <dgm:t>
        <a:bodyPr/>
        <a:lstStyle/>
        <a:p>
          <a:endParaRPr lang="en-US" sz="1500"/>
        </a:p>
      </dgm:t>
    </dgm:pt>
    <dgm:pt modelId="{40FAED05-9F3A-469D-941A-B43BE600C5DA}">
      <dgm:prSet custT="1"/>
      <dgm:spPr/>
      <dgm:t>
        <a:bodyPr/>
        <a:lstStyle/>
        <a:p>
          <a:r>
            <a:rPr lang="fr-FR" sz="1500"/>
            <a:t>La longueur du motif.</a:t>
          </a:r>
          <a:endParaRPr lang="en-US" sz="1500"/>
        </a:p>
      </dgm:t>
    </dgm:pt>
    <dgm:pt modelId="{6F1E5DB9-136B-4D02-B713-B16006F06254}" type="parTrans" cxnId="{006FBE62-D747-4482-A0A0-D9AFA9D70ECE}">
      <dgm:prSet/>
      <dgm:spPr/>
      <dgm:t>
        <a:bodyPr/>
        <a:lstStyle/>
        <a:p>
          <a:endParaRPr lang="en-US" sz="1500"/>
        </a:p>
      </dgm:t>
    </dgm:pt>
    <dgm:pt modelId="{4D40E247-985E-4F07-82E8-0BFA80463C90}" type="sibTrans" cxnId="{006FBE62-D747-4482-A0A0-D9AFA9D70ECE}">
      <dgm:prSet/>
      <dgm:spPr/>
      <dgm:t>
        <a:bodyPr/>
        <a:lstStyle/>
        <a:p>
          <a:endParaRPr lang="en-US" sz="1500"/>
        </a:p>
      </dgm:t>
    </dgm:pt>
    <dgm:pt modelId="{2E9EDB6F-A9DB-4170-A4FF-432AA2B42B01}">
      <dgm:prSet custT="1"/>
      <dgm:spPr/>
      <dgm:t>
        <a:bodyPr/>
        <a:lstStyle/>
        <a:p>
          <a:r>
            <a:rPr lang="fr-FR" sz="1500"/>
            <a:t>Le nombre d'éléments dans le motif de base.</a:t>
          </a:r>
          <a:endParaRPr lang="en-US" sz="1500"/>
        </a:p>
      </dgm:t>
    </dgm:pt>
    <dgm:pt modelId="{A26F6C83-BCE3-415F-A454-84EB206C8834}" type="parTrans" cxnId="{62FAB758-7712-4A80-9A8C-E5B491AFC72F}">
      <dgm:prSet/>
      <dgm:spPr/>
      <dgm:t>
        <a:bodyPr/>
        <a:lstStyle/>
        <a:p>
          <a:endParaRPr lang="en-US" sz="1500"/>
        </a:p>
      </dgm:t>
    </dgm:pt>
    <dgm:pt modelId="{4876E734-8709-4D3D-977A-EB74A19B4C4D}" type="sibTrans" cxnId="{62FAB758-7712-4A80-9A8C-E5B491AFC72F}">
      <dgm:prSet/>
      <dgm:spPr/>
      <dgm:t>
        <a:bodyPr/>
        <a:lstStyle/>
        <a:p>
          <a:endParaRPr lang="en-US" sz="1500"/>
        </a:p>
      </dgm:t>
    </dgm:pt>
    <dgm:pt modelId="{C08662EF-98B6-4BF6-B8F5-E52F3F43D500}">
      <dgm:prSet custT="1"/>
      <dgm:spPr/>
      <dgm:t>
        <a:bodyPr/>
        <a:lstStyle/>
        <a:p>
          <a:r>
            <a:rPr lang="fr-FR" sz="1500"/>
            <a:t>Le type de motif répétitif (A B A B A B ou A BB A BB A BB ou A BBB A BBB A BBB A BBB).</a:t>
          </a:r>
          <a:endParaRPr lang="en-US" sz="1500"/>
        </a:p>
      </dgm:t>
    </dgm:pt>
    <dgm:pt modelId="{CD3DD1A0-44B4-4659-A18C-C329E2379C05}" type="parTrans" cxnId="{324C4252-D0A5-4B7A-B6CD-96EB45585E23}">
      <dgm:prSet/>
      <dgm:spPr/>
      <dgm:t>
        <a:bodyPr/>
        <a:lstStyle/>
        <a:p>
          <a:endParaRPr lang="en-US" sz="1500"/>
        </a:p>
      </dgm:t>
    </dgm:pt>
    <dgm:pt modelId="{CD3BE604-E848-4427-8354-647772E2F537}" type="sibTrans" cxnId="{324C4252-D0A5-4B7A-B6CD-96EB45585E23}">
      <dgm:prSet/>
      <dgm:spPr/>
      <dgm:t>
        <a:bodyPr/>
        <a:lstStyle/>
        <a:p>
          <a:endParaRPr lang="en-US" sz="1500"/>
        </a:p>
      </dgm:t>
    </dgm:pt>
    <dgm:pt modelId="{3C4B737B-6660-4C38-BBE1-3EB32BABF187}">
      <dgm:prSet custT="1"/>
      <dgm:spPr/>
      <dgm:t>
        <a:bodyPr/>
        <a:lstStyle/>
        <a:p>
          <a:r>
            <a:rPr lang="fr-FR" sz="1500"/>
            <a:t>L'éloignement dans l'espace.</a:t>
          </a:r>
          <a:endParaRPr lang="en-US" sz="1500"/>
        </a:p>
      </dgm:t>
    </dgm:pt>
    <dgm:pt modelId="{4DD688F0-0C91-4B8E-B508-2AF3C1ED1A6A}" type="parTrans" cxnId="{F2D404D4-98D6-4275-B31C-E8D79FBE1297}">
      <dgm:prSet/>
      <dgm:spPr/>
      <dgm:t>
        <a:bodyPr/>
        <a:lstStyle/>
        <a:p>
          <a:endParaRPr lang="en-US" sz="1500"/>
        </a:p>
      </dgm:t>
    </dgm:pt>
    <dgm:pt modelId="{23A96172-1858-4762-8864-8FA677D67B63}" type="sibTrans" cxnId="{F2D404D4-98D6-4275-B31C-E8D79FBE1297}">
      <dgm:prSet/>
      <dgm:spPr/>
      <dgm:t>
        <a:bodyPr/>
        <a:lstStyle/>
        <a:p>
          <a:endParaRPr lang="en-US" sz="1500"/>
        </a:p>
      </dgm:t>
    </dgm:pt>
    <dgm:pt modelId="{32DC077E-96F3-46A2-94AC-5E9D43DC109B}">
      <dgm:prSet custT="1"/>
      <dgm:spPr/>
      <dgm:t>
        <a:bodyPr/>
        <a:lstStyle/>
        <a:p>
          <a:r>
            <a:rPr lang="fr-FR" sz="1500"/>
            <a:t>Le nombre de déplacements possibles.</a:t>
          </a:r>
          <a:endParaRPr lang="en-US" sz="1500"/>
        </a:p>
      </dgm:t>
    </dgm:pt>
    <dgm:pt modelId="{2372E8D5-8B67-40E3-9CA9-921A97D3284E}" type="parTrans" cxnId="{CB0F3088-6A12-4EED-93C3-CAEFE5021BF4}">
      <dgm:prSet/>
      <dgm:spPr/>
      <dgm:t>
        <a:bodyPr/>
        <a:lstStyle/>
        <a:p>
          <a:endParaRPr lang="en-US" sz="1500"/>
        </a:p>
      </dgm:t>
    </dgm:pt>
    <dgm:pt modelId="{1295C0BA-C882-4EFB-8B92-E5830FD10C59}" type="sibTrans" cxnId="{CB0F3088-6A12-4EED-93C3-CAEFE5021BF4}">
      <dgm:prSet/>
      <dgm:spPr/>
      <dgm:t>
        <a:bodyPr/>
        <a:lstStyle/>
        <a:p>
          <a:endParaRPr lang="en-US" sz="1500"/>
        </a:p>
      </dgm:t>
    </dgm:pt>
    <dgm:pt modelId="{CC834DAE-AD22-45D4-A6E9-4C5342E4F83F}">
      <dgm:prSet custT="1"/>
      <dgm:spPr/>
      <dgm:t>
        <a:bodyPr/>
        <a:lstStyle/>
        <a:p>
          <a:r>
            <a:rPr lang="fr-FR" sz="1500"/>
            <a:t>Des objets réels ou images découpées.</a:t>
          </a:r>
          <a:endParaRPr lang="en-US" sz="1500"/>
        </a:p>
      </dgm:t>
    </dgm:pt>
    <dgm:pt modelId="{BA4F1B17-7BB0-48D1-835B-CDB2EA87A4EA}" type="parTrans" cxnId="{7205984A-151F-46E2-A7DC-66AE19431593}">
      <dgm:prSet/>
      <dgm:spPr/>
      <dgm:t>
        <a:bodyPr/>
        <a:lstStyle/>
        <a:p>
          <a:endParaRPr lang="en-US" sz="1500"/>
        </a:p>
      </dgm:t>
    </dgm:pt>
    <dgm:pt modelId="{06CE077A-62EB-4407-B546-187B4C48A982}" type="sibTrans" cxnId="{7205984A-151F-46E2-A7DC-66AE19431593}">
      <dgm:prSet/>
      <dgm:spPr/>
      <dgm:t>
        <a:bodyPr/>
        <a:lstStyle/>
        <a:p>
          <a:endParaRPr lang="en-US" sz="1500"/>
        </a:p>
      </dgm:t>
    </dgm:pt>
    <dgm:pt modelId="{E272A1F9-5D5B-CE4A-BC50-B345E58B1399}" type="pres">
      <dgm:prSet presAssocID="{9B84A7D4-51E5-48D3-BE79-BE1EF7236096}" presName="Name0" presStyleCnt="0">
        <dgm:presLayoutVars>
          <dgm:dir/>
          <dgm:animLvl val="lvl"/>
          <dgm:resizeHandles val="exact"/>
        </dgm:presLayoutVars>
      </dgm:prSet>
      <dgm:spPr/>
    </dgm:pt>
    <dgm:pt modelId="{5F88F0F9-6B83-F04E-9A76-2353CC337827}" type="pres">
      <dgm:prSet presAssocID="{E6A38A7A-D53E-4035-A6E4-1C9A635A77FB}" presName="composite" presStyleCnt="0"/>
      <dgm:spPr/>
    </dgm:pt>
    <dgm:pt modelId="{6B41DA8C-C77E-1449-8A24-7206F2D1E58D}" type="pres">
      <dgm:prSet presAssocID="{E6A38A7A-D53E-4035-A6E4-1C9A635A77FB}" presName="parTx" presStyleLbl="node1" presStyleIdx="0" presStyleCnt="2">
        <dgm:presLayoutVars>
          <dgm:chMax val="0"/>
          <dgm:chPref val="0"/>
          <dgm:bulletEnabled val="1"/>
        </dgm:presLayoutVars>
      </dgm:prSet>
      <dgm:spPr/>
    </dgm:pt>
    <dgm:pt modelId="{670AE147-2A9A-5648-9934-DF32B2525EE5}" type="pres">
      <dgm:prSet presAssocID="{E6A38A7A-D53E-4035-A6E4-1C9A635A77FB}" presName="desTx" presStyleLbl="revTx" presStyleIdx="0" presStyleCnt="2">
        <dgm:presLayoutVars>
          <dgm:bulletEnabled val="1"/>
        </dgm:presLayoutVars>
      </dgm:prSet>
      <dgm:spPr/>
    </dgm:pt>
    <dgm:pt modelId="{E7609C09-4B84-AF48-B7CC-FC34D726D25B}" type="pres">
      <dgm:prSet presAssocID="{55AB8368-E4C4-4B4E-AE78-08623510B045}" presName="space" presStyleCnt="0"/>
      <dgm:spPr/>
    </dgm:pt>
    <dgm:pt modelId="{DEEC4326-A4C8-DC42-AAF7-8CE9147C99C6}" type="pres">
      <dgm:prSet presAssocID="{E36B79B1-3D05-4520-AA81-B94E9BEE87D9}" presName="composite" presStyleCnt="0"/>
      <dgm:spPr/>
    </dgm:pt>
    <dgm:pt modelId="{CAA3AF31-BD60-8D43-A624-A59350D99A26}" type="pres">
      <dgm:prSet presAssocID="{E36B79B1-3D05-4520-AA81-B94E9BEE87D9}" presName="parTx" presStyleLbl="node1" presStyleIdx="1" presStyleCnt="2">
        <dgm:presLayoutVars>
          <dgm:chMax val="0"/>
          <dgm:chPref val="0"/>
          <dgm:bulletEnabled val="1"/>
        </dgm:presLayoutVars>
      </dgm:prSet>
      <dgm:spPr/>
    </dgm:pt>
    <dgm:pt modelId="{0675376A-7D09-A84F-9160-226963C4E64D}" type="pres">
      <dgm:prSet presAssocID="{E36B79B1-3D05-4520-AA81-B94E9BEE87D9}" presName="desTx" presStyleLbl="revTx" presStyleIdx="1" presStyleCnt="2">
        <dgm:presLayoutVars>
          <dgm:bulletEnabled val="1"/>
        </dgm:presLayoutVars>
      </dgm:prSet>
      <dgm:spPr/>
    </dgm:pt>
  </dgm:ptLst>
  <dgm:cxnLst>
    <dgm:cxn modelId="{D2B34822-B326-3D40-83AF-6F0C3B68A6E3}" type="presOf" srcId="{E6A38A7A-D53E-4035-A6E4-1C9A635A77FB}" destId="{6B41DA8C-C77E-1449-8A24-7206F2D1E58D}" srcOrd="0" destOrd="0" presId="urn:microsoft.com/office/officeart/2005/8/layout/chevron1"/>
    <dgm:cxn modelId="{9AA0AF30-3AA0-40F8-8FA2-3AA32B40430C}" srcId="{E6A38A7A-D53E-4035-A6E4-1C9A635A77FB}" destId="{D2826BA0-2486-4DB7-97FD-16BE6D09DEE5}" srcOrd="0" destOrd="0" parTransId="{EEB07535-5A31-4C0E-A35C-E58BBC8B7553}" sibTransId="{5760A11A-6422-4630-BF4E-95DD2BEF8354}"/>
    <dgm:cxn modelId="{439FE339-DE9A-F54D-BF4E-BD9BE8091DB9}" type="presOf" srcId="{C08662EF-98B6-4BF6-B8F5-E52F3F43D500}" destId="{0675376A-7D09-A84F-9160-226963C4E64D}" srcOrd="0" destOrd="2" presId="urn:microsoft.com/office/officeart/2005/8/layout/chevron1"/>
    <dgm:cxn modelId="{22ABF53E-9C60-6145-B183-CD25C1752A47}" type="presOf" srcId="{40FAED05-9F3A-469D-941A-B43BE600C5DA}" destId="{0675376A-7D09-A84F-9160-226963C4E64D}" srcOrd="0" destOrd="0" presId="urn:microsoft.com/office/officeart/2005/8/layout/chevron1"/>
    <dgm:cxn modelId="{7205984A-151F-46E2-A7DC-66AE19431593}" srcId="{E36B79B1-3D05-4520-AA81-B94E9BEE87D9}" destId="{CC834DAE-AD22-45D4-A6E9-4C5342E4F83F}" srcOrd="5" destOrd="0" parTransId="{BA4F1B17-7BB0-48D1-835B-CDB2EA87A4EA}" sibTransId="{06CE077A-62EB-4407-B546-187B4C48A982}"/>
    <dgm:cxn modelId="{1C11A54A-2B63-4758-BE80-5D18528406D4}" srcId="{9B84A7D4-51E5-48D3-BE79-BE1EF7236096}" destId="{E6A38A7A-D53E-4035-A6E4-1C9A635A77FB}" srcOrd="0" destOrd="0" parTransId="{954E6D82-8E42-4509-A17A-5348BB4E5D4E}" sibTransId="{55AB8368-E4C4-4B4E-AE78-08623510B045}"/>
    <dgm:cxn modelId="{324C4252-D0A5-4B7A-B6CD-96EB45585E23}" srcId="{E36B79B1-3D05-4520-AA81-B94E9BEE87D9}" destId="{C08662EF-98B6-4BF6-B8F5-E52F3F43D500}" srcOrd="2" destOrd="0" parTransId="{CD3DD1A0-44B4-4659-A18C-C329E2379C05}" sibTransId="{CD3BE604-E848-4427-8354-647772E2F537}"/>
    <dgm:cxn modelId="{62FAB758-7712-4A80-9A8C-E5B491AFC72F}" srcId="{E36B79B1-3D05-4520-AA81-B94E9BEE87D9}" destId="{2E9EDB6F-A9DB-4170-A4FF-432AA2B42B01}" srcOrd="1" destOrd="0" parTransId="{A26F6C83-BCE3-415F-A454-84EB206C8834}" sibTransId="{4876E734-8709-4D3D-977A-EB74A19B4C4D}"/>
    <dgm:cxn modelId="{13BED659-9CDD-7948-BEE9-5F346F17B1A5}" type="presOf" srcId="{CC834DAE-AD22-45D4-A6E9-4C5342E4F83F}" destId="{0675376A-7D09-A84F-9160-226963C4E64D}" srcOrd="0" destOrd="5" presId="urn:microsoft.com/office/officeart/2005/8/layout/chevron1"/>
    <dgm:cxn modelId="{3F37B25A-DB06-4F01-9E0B-6A70CE3CEF24}" srcId="{9B84A7D4-51E5-48D3-BE79-BE1EF7236096}" destId="{E36B79B1-3D05-4520-AA81-B94E9BEE87D9}" srcOrd="1" destOrd="0" parTransId="{E566AF66-07C4-4849-BCD2-03588F5B19C7}" sibTransId="{9AAE730F-4C2D-419C-9BF8-D99491D2C6B6}"/>
    <dgm:cxn modelId="{F6D5CB5C-FCD7-624D-B5A0-5781B4854082}" type="presOf" srcId="{7A36DE17-8B41-4ACB-AD6D-E0C87DCFC99B}" destId="{670AE147-2A9A-5648-9934-DF32B2525EE5}" srcOrd="0" destOrd="1" presId="urn:microsoft.com/office/officeart/2005/8/layout/chevron1"/>
    <dgm:cxn modelId="{006FBE62-D747-4482-A0A0-D9AFA9D70ECE}" srcId="{E36B79B1-3D05-4520-AA81-B94E9BEE87D9}" destId="{40FAED05-9F3A-469D-941A-B43BE600C5DA}" srcOrd="0" destOrd="0" parTransId="{6F1E5DB9-136B-4D02-B713-B16006F06254}" sibTransId="{4D40E247-985E-4F07-82E8-0BFA80463C90}"/>
    <dgm:cxn modelId="{658E2178-86DF-6544-9581-2B96BE344C94}" type="presOf" srcId="{2E9EDB6F-A9DB-4170-A4FF-432AA2B42B01}" destId="{0675376A-7D09-A84F-9160-226963C4E64D}" srcOrd="0" destOrd="1" presId="urn:microsoft.com/office/officeart/2005/8/layout/chevron1"/>
    <dgm:cxn modelId="{CB0F3088-6A12-4EED-93C3-CAEFE5021BF4}" srcId="{E36B79B1-3D05-4520-AA81-B94E9BEE87D9}" destId="{32DC077E-96F3-46A2-94AC-5E9D43DC109B}" srcOrd="4" destOrd="0" parTransId="{2372E8D5-8B67-40E3-9CA9-921A97D3284E}" sibTransId="{1295C0BA-C882-4EFB-8B92-E5830FD10C59}"/>
    <dgm:cxn modelId="{3A412F91-2525-CB45-B052-30B02DDEB801}" type="presOf" srcId="{3C4B737B-6660-4C38-BBE1-3EB32BABF187}" destId="{0675376A-7D09-A84F-9160-226963C4E64D}" srcOrd="0" destOrd="3" presId="urn:microsoft.com/office/officeart/2005/8/layout/chevron1"/>
    <dgm:cxn modelId="{B3383E94-8758-6B48-ABC3-962999238E29}" type="presOf" srcId="{9B84A7D4-51E5-48D3-BE79-BE1EF7236096}" destId="{E272A1F9-5D5B-CE4A-BC50-B345E58B1399}" srcOrd="0" destOrd="0" presId="urn:microsoft.com/office/officeart/2005/8/layout/chevron1"/>
    <dgm:cxn modelId="{C70F8CAA-EDBF-E741-86BB-2EDE28727067}" type="presOf" srcId="{E36B79B1-3D05-4520-AA81-B94E9BEE87D9}" destId="{CAA3AF31-BD60-8D43-A624-A59350D99A26}" srcOrd="0" destOrd="0" presId="urn:microsoft.com/office/officeart/2005/8/layout/chevron1"/>
    <dgm:cxn modelId="{741CE5AC-D4EF-BB41-8106-D405B545A7D7}" type="presOf" srcId="{D2826BA0-2486-4DB7-97FD-16BE6D09DEE5}" destId="{670AE147-2A9A-5648-9934-DF32B2525EE5}" srcOrd="0" destOrd="0" presId="urn:microsoft.com/office/officeart/2005/8/layout/chevron1"/>
    <dgm:cxn modelId="{4580B8BB-9442-6349-9AC8-7E558A4120D9}" type="presOf" srcId="{32DC077E-96F3-46A2-94AC-5E9D43DC109B}" destId="{0675376A-7D09-A84F-9160-226963C4E64D}" srcOrd="0" destOrd="4" presId="urn:microsoft.com/office/officeart/2005/8/layout/chevron1"/>
    <dgm:cxn modelId="{F2D404D4-98D6-4275-B31C-E8D79FBE1297}" srcId="{E36B79B1-3D05-4520-AA81-B94E9BEE87D9}" destId="{3C4B737B-6660-4C38-BBE1-3EB32BABF187}" srcOrd="3" destOrd="0" parTransId="{4DD688F0-0C91-4B8E-B508-2AF3C1ED1A6A}" sibTransId="{23A96172-1858-4762-8864-8FA677D67B63}"/>
    <dgm:cxn modelId="{1AC903F9-0D5A-46CA-9B58-B2F185A3D684}" srcId="{E6A38A7A-D53E-4035-A6E4-1C9A635A77FB}" destId="{7A36DE17-8B41-4ACB-AD6D-E0C87DCFC99B}" srcOrd="1" destOrd="0" parTransId="{B3571FD0-C35E-41E4-A885-FE949F8495FD}" sibTransId="{AF2778B7-F2B2-4D0E-AB03-08F5DD004EA4}"/>
    <dgm:cxn modelId="{E8CA0760-8132-3E42-889E-111B45A5E3D5}" type="presParOf" srcId="{E272A1F9-5D5B-CE4A-BC50-B345E58B1399}" destId="{5F88F0F9-6B83-F04E-9A76-2353CC337827}" srcOrd="0" destOrd="0" presId="urn:microsoft.com/office/officeart/2005/8/layout/chevron1"/>
    <dgm:cxn modelId="{2CC51540-28EE-AF4A-8716-6FE9E7A11240}" type="presParOf" srcId="{5F88F0F9-6B83-F04E-9A76-2353CC337827}" destId="{6B41DA8C-C77E-1449-8A24-7206F2D1E58D}" srcOrd="0" destOrd="0" presId="urn:microsoft.com/office/officeart/2005/8/layout/chevron1"/>
    <dgm:cxn modelId="{A428D98F-135C-C743-A12C-C318D262C8DB}" type="presParOf" srcId="{5F88F0F9-6B83-F04E-9A76-2353CC337827}" destId="{670AE147-2A9A-5648-9934-DF32B2525EE5}" srcOrd="1" destOrd="0" presId="urn:microsoft.com/office/officeart/2005/8/layout/chevron1"/>
    <dgm:cxn modelId="{C6F02022-7B74-A645-A9F0-D129DE6C1C8D}" type="presParOf" srcId="{E272A1F9-5D5B-CE4A-BC50-B345E58B1399}" destId="{E7609C09-4B84-AF48-B7CC-FC34D726D25B}" srcOrd="1" destOrd="0" presId="urn:microsoft.com/office/officeart/2005/8/layout/chevron1"/>
    <dgm:cxn modelId="{F0A7C155-1458-5D47-8318-4C6BC9A17A35}" type="presParOf" srcId="{E272A1F9-5D5B-CE4A-BC50-B345E58B1399}" destId="{DEEC4326-A4C8-DC42-AAF7-8CE9147C99C6}" srcOrd="2" destOrd="0" presId="urn:microsoft.com/office/officeart/2005/8/layout/chevron1"/>
    <dgm:cxn modelId="{44EC55A0-5C0D-C041-9510-1E33BC015694}" type="presParOf" srcId="{DEEC4326-A4C8-DC42-AAF7-8CE9147C99C6}" destId="{CAA3AF31-BD60-8D43-A624-A59350D99A26}" srcOrd="0" destOrd="0" presId="urn:microsoft.com/office/officeart/2005/8/layout/chevron1"/>
    <dgm:cxn modelId="{77592C32-EE51-CA42-BA63-38E49467490F}" type="presParOf" srcId="{DEEC4326-A4C8-DC42-AAF7-8CE9147C99C6}" destId="{0675376A-7D09-A84F-9160-226963C4E64D}"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B7C70-5E8B-5948-8B81-1067D9EAB775}">
      <dsp:nvSpPr>
        <dsp:cNvPr id="0" name=""/>
        <dsp:cNvSpPr/>
      </dsp:nvSpPr>
      <dsp:spPr>
        <a:xfrm>
          <a:off x="287912" y="535"/>
          <a:ext cx="2756380" cy="165382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Enjeux pédagogiques de la maternelle</a:t>
          </a:r>
          <a:endParaRPr lang="en-US" sz="1900" kern="1200"/>
        </a:p>
      </dsp:txBody>
      <dsp:txXfrm>
        <a:off x="287912" y="535"/>
        <a:ext cx="2756380" cy="1653828"/>
      </dsp:txXfrm>
    </dsp:sp>
    <dsp:sp modelId="{B1BEE8A6-F818-074B-B436-22425CB13694}">
      <dsp:nvSpPr>
        <dsp:cNvPr id="0" name=""/>
        <dsp:cNvSpPr/>
      </dsp:nvSpPr>
      <dsp:spPr>
        <a:xfrm>
          <a:off x="3319931" y="535"/>
          <a:ext cx="2756380" cy="165382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Recommandations pédagogiques et gestes professionnels associés</a:t>
          </a:r>
          <a:endParaRPr lang="en-US" sz="1900" kern="1200"/>
        </a:p>
      </dsp:txBody>
      <dsp:txXfrm>
        <a:off x="3319931" y="535"/>
        <a:ext cx="2756380" cy="1653828"/>
      </dsp:txXfrm>
    </dsp:sp>
    <dsp:sp modelId="{A70D72F0-AF86-B544-936B-D4D993EE8903}">
      <dsp:nvSpPr>
        <dsp:cNvPr id="0" name=""/>
        <dsp:cNvSpPr/>
      </dsp:nvSpPr>
      <dsp:spPr>
        <a:xfrm>
          <a:off x="287912" y="1930001"/>
          <a:ext cx="2756380" cy="165382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Proposition de séquence n°1 : Se familiariser avec les motifs organisés</a:t>
          </a:r>
          <a:endParaRPr lang="en-US" sz="1900" kern="1200"/>
        </a:p>
      </dsp:txBody>
      <dsp:txXfrm>
        <a:off x="287912" y="1930001"/>
        <a:ext cx="2756380" cy="1653828"/>
      </dsp:txXfrm>
    </dsp:sp>
    <dsp:sp modelId="{E431014B-FEFA-9F4B-AA91-125C88906C60}">
      <dsp:nvSpPr>
        <dsp:cNvPr id="0" name=""/>
        <dsp:cNvSpPr/>
      </dsp:nvSpPr>
      <dsp:spPr>
        <a:xfrm>
          <a:off x="3319931" y="1930001"/>
          <a:ext cx="2756380" cy="165382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Proposition de séquence n°2 : Découvrir les nombres : exprimer une quantité par un nombre</a:t>
          </a:r>
          <a:endParaRPr lang="en-US" sz="1900" kern="1200"/>
        </a:p>
      </dsp:txBody>
      <dsp:txXfrm>
        <a:off x="3319931" y="1930001"/>
        <a:ext cx="2756380" cy="1653828"/>
      </dsp:txXfrm>
    </dsp:sp>
    <dsp:sp modelId="{F4A661F5-5302-AF41-A066-56CAA37CEB2C}">
      <dsp:nvSpPr>
        <dsp:cNvPr id="0" name=""/>
        <dsp:cNvSpPr/>
      </dsp:nvSpPr>
      <dsp:spPr>
        <a:xfrm>
          <a:off x="1803921" y="3859468"/>
          <a:ext cx="2756380" cy="165382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Proposition de séquence n°3 : Utiliser le nombre pour résoudre des problèmes d'ajout ou de retrait</a:t>
          </a:r>
          <a:endParaRPr lang="en-US" sz="1900" kern="1200"/>
        </a:p>
      </dsp:txBody>
      <dsp:txXfrm>
        <a:off x="1803921" y="3859468"/>
        <a:ext cx="2756380" cy="1653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4A772-9EB3-4098-B282-BF7F4F12637C}">
      <dsp:nvSpPr>
        <dsp:cNvPr id="0" name=""/>
        <dsp:cNvSpPr/>
      </dsp:nvSpPr>
      <dsp:spPr>
        <a:xfrm>
          <a:off x="0" y="228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F3394-3966-42FE-972A-99FD18A160E4}">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43EE7B-FFD2-4979-BF8B-3E699E8E48F3}">
      <dsp:nvSpPr>
        <dsp:cNvPr id="0" name=""/>
        <dsp:cNvSpPr/>
      </dsp:nvSpPr>
      <dsp:spPr>
        <a:xfrm>
          <a:off x="1337023" y="228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100000"/>
            </a:lnSpc>
            <a:spcBef>
              <a:spcPct val="0"/>
            </a:spcBef>
            <a:spcAft>
              <a:spcPct val="35000"/>
            </a:spcAft>
            <a:buNone/>
          </a:pPr>
          <a:r>
            <a:rPr lang="fr-FR" sz="1500" b="1" kern="1200" dirty="0"/>
            <a:t>Séance 1 :</a:t>
          </a:r>
          <a:r>
            <a:rPr lang="fr-FR" sz="1500" kern="1200" dirty="0"/>
            <a:t> Réaliser un parcours avec une action motrice imposée par un élément pour passer au-dessus puis en dessous.</a:t>
          </a:r>
          <a:endParaRPr lang="en-US" sz="1500" kern="1200" dirty="0"/>
        </a:p>
      </dsp:txBody>
      <dsp:txXfrm>
        <a:off x="1337023" y="2284"/>
        <a:ext cx="4524066" cy="1157596"/>
      </dsp:txXfrm>
    </dsp:sp>
    <dsp:sp modelId="{5F665F30-21A2-4BB1-B94C-84B3E19F3131}">
      <dsp:nvSpPr>
        <dsp:cNvPr id="0" name=""/>
        <dsp:cNvSpPr/>
      </dsp:nvSpPr>
      <dsp:spPr>
        <a:xfrm>
          <a:off x="0" y="144927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A8EB52-06FF-46F8-A67C-1D0BB9C35D2A}">
      <dsp:nvSpPr>
        <dsp:cNvPr id="0" name=""/>
        <dsp:cNvSpPr/>
      </dsp:nvSpPr>
      <dsp:spPr>
        <a:xfrm>
          <a:off x="350172" y="1709738"/>
          <a:ext cx="636677" cy="636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8762CD-0C22-4AD2-BAA5-A6DE73F46B7B}">
      <dsp:nvSpPr>
        <dsp:cNvPr id="0" name=""/>
        <dsp:cNvSpPr/>
      </dsp:nvSpPr>
      <dsp:spPr>
        <a:xfrm>
          <a:off x="1337023" y="144927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100000"/>
            </a:lnSpc>
            <a:spcBef>
              <a:spcPct val="0"/>
            </a:spcBef>
            <a:spcAft>
              <a:spcPct val="35000"/>
            </a:spcAft>
            <a:buNone/>
          </a:pPr>
          <a:r>
            <a:rPr lang="fr-FR" sz="1500" b="1" kern="1200"/>
            <a:t>Séance 2 :</a:t>
          </a:r>
          <a:r>
            <a:rPr lang="fr-FR" sz="1500" kern="1200"/>
            <a:t> Se familiariser avec un motif répétitif initié par le professeur constitué d'un motif de base alternant deux gestes moteurs puis le pratiquer.</a:t>
          </a:r>
          <a:endParaRPr lang="en-US" sz="1500" kern="1200"/>
        </a:p>
      </dsp:txBody>
      <dsp:txXfrm>
        <a:off x="1337023" y="1449279"/>
        <a:ext cx="4524066" cy="1157596"/>
      </dsp:txXfrm>
    </dsp:sp>
    <dsp:sp modelId="{0BEA443B-29FD-44B2-A5B8-7013B93305FB}">
      <dsp:nvSpPr>
        <dsp:cNvPr id="0" name=""/>
        <dsp:cNvSpPr/>
      </dsp:nvSpPr>
      <dsp:spPr>
        <a:xfrm>
          <a:off x="0" y="2896274"/>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F7007D-940C-41FE-B864-A244F779C2A3}">
      <dsp:nvSpPr>
        <dsp:cNvPr id="0" name=""/>
        <dsp:cNvSpPr/>
      </dsp:nvSpPr>
      <dsp:spPr>
        <a:xfrm>
          <a:off x="350172" y="3156733"/>
          <a:ext cx="636677" cy="636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86DB42-842A-4372-BC76-0C75182E9331}">
      <dsp:nvSpPr>
        <dsp:cNvPr id="0" name=""/>
        <dsp:cNvSpPr/>
      </dsp:nvSpPr>
      <dsp:spPr>
        <a:xfrm>
          <a:off x="1337023" y="2896274"/>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100000"/>
            </a:lnSpc>
            <a:spcBef>
              <a:spcPct val="0"/>
            </a:spcBef>
            <a:spcAft>
              <a:spcPct val="35000"/>
            </a:spcAft>
            <a:buNone/>
          </a:pPr>
          <a:r>
            <a:rPr lang="fr-FR" sz="1500" b="1" kern="1200"/>
            <a:t>Séance 3 :</a:t>
          </a:r>
          <a:r>
            <a:rPr lang="fr-FR" sz="1500" kern="1200"/>
            <a:t> Mémoriser et reproduire à l'identique un motif répétitif selon un parcours.</a:t>
          </a:r>
          <a:endParaRPr lang="en-US" sz="1500" kern="1200"/>
        </a:p>
      </dsp:txBody>
      <dsp:txXfrm>
        <a:off x="1337023" y="2896274"/>
        <a:ext cx="4524066" cy="1157596"/>
      </dsp:txXfrm>
    </dsp:sp>
    <dsp:sp modelId="{2AB7E6D3-2075-42E3-94A9-DCEFA3879B3B}">
      <dsp:nvSpPr>
        <dsp:cNvPr id="0" name=""/>
        <dsp:cNvSpPr/>
      </dsp:nvSpPr>
      <dsp:spPr>
        <a:xfrm>
          <a:off x="0" y="4343269"/>
          <a:ext cx="5861090"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47590-E3EB-4FD9-AF06-73B7CA7D39E9}">
      <dsp:nvSpPr>
        <dsp:cNvPr id="0" name=""/>
        <dsp:cNvSpPr/>
      </dsp:nvSpPr>
      <dsp:spPr>
        <a:xfrm>
          <a:off x="350172" y="4603728"/>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302302-8C88-4C50-8ED7-7D1F1D6DFE13}">
      <dsp:nvSpPr>
        <dsp:cNvPr id="0" name=""/>
        <dsp:cNvSpPr/>
      </dsp:nvSpPr>
      <dsp:spPr>
        <a:xfrm>
          <a:off x="1337023" y="4343269"/>
          <a:ext cx="4524066"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666750">
            <a:lnSpc>
              <a:spcPct val="100000"/>
            </a:lnSpc>
            <a:spcBef>
              <a:spcPct val="0"/>
            </a:spcBef>
            <a:spcAft>
              <a:spcPct val="35000"/>
            </a:spcAft>
            <a:buNone/>
          </a:pPr>
          <a:r>
            <a:rPr lang="fr-FR" sz="1500" b="1" kern="1200"/>
            <a:t>Séances 4, 5, 6, 7 :</a:t>
          </a:r>
          <a:r>
            <a:rPr lang="fr-FR" sz="1500" kern="1200"/>
            <a:t> Réitérer les séances précédentes avec une alternance de deux autres gestes moteurs.</a:t>
          </a:r>
          <a:endParaRPr lang="en-US" sz="1500" kern="1200"/>
        </a:p>
      </dsp:txBody>
      <dsp:txXfrm>
        <a:off x="1337023" y="4343269"/>
        <a:ext cx="4524066" cy="1157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1DA8C-C77E-1449-8A24-7206F2D1E58D}">
      <dsp:nvSpPr>
        <dsp:cNvPr id="0" name=""/>
        <dsp:cNvSpPr/>
      </dsp:nvSpPr>
      <dsp:spPr>
        <a:xfrm>
          <a:off x="4347" y="935488"/>
          <a:ext cx="2630797" cy="105231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fr-FR" sz="1500" b="1" kern="1200"/>
            <a:t>Prérequis</a:t>
          </a:r>
          <a:endParaRPr lang="en-US" sz="1500" kern="1200"/>
        </a:p>
      </dsp:txBody>
      <dsp:txXfrm>
        <a:off x="530507" y="935488"/>
        <a:ext cx="1578478" cy="1052319"/>
      </dsp:txXfrm>
    </dsp:sp>
    <dsp:sp modelId="{670AE147-2A9A-5648-9934-DF32B2525EE5}">
      <dsp:nvSpPr>
        <dsp:cNvPr id="0" name=""/>
        <dsp:cNvSpPr/>
      </dsp:nvSpPr>
      <dsp:spPr>
        <a:xfrm>
          <a:off x="4347" y="2119347"/>
          <a:ext cx="2104638" cy="3107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fr-FR" sz="1500" kern="1200"/>
            <a:t>Avoir effectué des tris de chaussettes (objets réels ou images découpées) en s'attachant aux couleurs, aux textures, aux formes dessinées, etc.</a:t>
          </a:r>
          <a:endParaRPr lang="en-US" sz="1500" kern="1200"/>
        </a:p>
        <a:p>
          <a:pPr marL="114300" lvl="1" indent="-114300" algn="l" defTabSz="666750">
            <a:lnSpc>
              <a:spcPct val="90000"/>
            </a:lnSpc>
            <a:spcBef>
              <a:spcPct val="0"/>
            </a:spcBef>
            <a:spcAft>
              <a:spcPct val="15000"/>
            </a:spcAft>
            <a:buChar char="•"/>
          </a:pPr>
          <a:r>
            <a:rPr lang="fr-FR" sz="1500" kern="1200" dirty="0"/>
            <a:t>Avoir manipulé dans le coin poupée les pinces à linge dans une situation type « étendre son linge ».</a:t>
          </a:r>
          <a:endParaRPr lang="en-US" sz="1500" kern="1200" dirty="0"/>
        </a:p>
      </dsp:txBody>
      <dsp:txXfrm>
        <a:off x="4347" y="2119347"/>
        <a:ext cx="2104638" cy="3107623"/>
      </dsp:txXfrm>
    </dsp:sp>
    <dsp:sp modelId="{CAA3AF31-BD60-8D43-A624-A59350D99A26}">
      <dsp:nvSpPr>
        <dsp:cNvPr id="0" name=""/>
        <dsp:cNvSpPr/>
      </dsp:nvSpPr>
      <dsp:spPr>
        <a:xfrm>
          <a:off x="2419145" y="935488"/>
          <a:ext cx="2630797" cy="1052319"/>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fr-FR" sz="1500" b="1" kern="1200"/>
            <a:t>Variables didactiques</a:t>
          </a:r>
          <a:endParaRPr lang="en-US" sz="1500" kern="1200"/>
        </a:p>
      </dsp:txBody>
      <dsp:txXfrm>
        <a:off x="2945305" y="935488"/>
        <a:ext cx="1578478" cy="1052319"/>
      </dsp:txXfrm>
    </dsp:sp>
    <dsp:sp modelId="{0675376A-7D09-A84F-9160-226963C4E64D}">
      <dsp:nvSpPr>
        <dsp:cNvPr id="0" name=""/>
        <dsp:cNvSpPr/>
      </dsp:nvSpPr>
      <dsp:spPr>
        <a:xfrm>
          <a:off x="2419145" y="2119347"/>
          <a:ext cx="2104638" cy="3107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a:lnSpc>
              <a:spcPct val="90000"/>
            </a:lnSpc>
            <a:spcBef>
              <a:spcPct val="0"/>
            </a:spcBef>
            <a:spcAft>
              <a:spcPct val="15000"/>
            </a:spcAft>
            <a:buChar char="•"/>
          </a:pPr>
          <a:r>
            <a:rPr lang="fr-FR" sz="1500" kern="1200"/>
            <a:t>La longueur du motif.</a:t>
          </a:r>
          <a:endParaRPr lang="en-US" sz="1500" kern="1200"/>
        </a:p>
        <a:p>
          <a:pPr marL="114300" lvl="1" indent="-114300" algn="l" defTabSz="666750">
            <a:lnSpc>
              <a:spcPct val="90000"/>
            </a:lnSpc>
            <a:spcBef>
              <a:spcPct val="0"/>
            </a:spcBef>
            <a:spcAft>
              <a:spcPct val="15000"/>
            </a:spcAft>
            <a:buChar char="•"/>
          </a:pPr>
          <a:r>
            <a:rPr lang="fr-FR" sz="1500" kern="1200"/>
            <a:t>Le nombre d'éléments dans le motif de base.</a:t>
          </a:r>
          <a:endParaRPr lang="en-US" sz="1500" kern="1200"/>
        </a:p>
        <a:p>
          <a:pPr marL="114300" lvl="1" indent="-114300" algn="l" defTabSz="666750">
            <a:lnSpc>
              <a:spcPct val="90000"/>
            </a:lnSpc>
            <a:spcBef>
              <a:spcPct val="0"/>
            </a:spcBef>
            <a:spcAft>
              <a:spcPct val="15000"/>
            </a:spcAft>
            <a:buChar char="•"/>
          </a:pPr>
          <a:r>
            <a:rPr lang="fr-FR" sz="1500" kern="1200"/>
            <a:t>Le type de motif répétitif (A B A B A B ou A BB A BB A BB ou A BBB A BBB A BBB A BBB).</a:t>
          </a:r>
          <a:endParaRPr lang="en-US" sz="1500" kern="1200"/>
        </a:p>
        <a:p>
          <a:pPr marL="114300" lvl="1" indent="-114300" algn="l" defTabSz="666750">
            <a:lnSpc>
              <a:spcPct val="90000"/>
            </a:lnSpc>
            <a:spcBef>
              <a:spcPct val="0"/>
            </a:spcBef>
            <a:spcAft>
              <a:spcPct val="15000"/>
            </a:spcAft>
            <a:buChar char="•"/>
          </a:pPr>
          <a:r>
            <a:rPr lang="fr-FR" sz="1500" kern="1200"/>
            <a:t>L'éloignement dans l'espace.</a:t>
          </a:r>
          <a:endParaRPr lang="en-US" sz="1500" kern="1200"/>
        </a:p>
        <a:p>
          <a:pPr marL="114300" lvl="1" indent="-114300" algn="l" defTabSz="666750">
            <a:lnSpc>
              <a:spcPct val="90000"/>
            </a:lnSpc>
            <a:spcBef>
              <a:spcPct val="0"/>
            </a:spcBef>
            <a:spcAft>
              <a:spcPct val="15000"/>
            </a:spcAft>
            <a:buChar char="•"/>
          </a:pPr>
          <a:r>
            <a:rPr lang="fr-FR" sz="1500" kern="1200"/>
            <a:t>Le nombre de déplacements possibles.</a:t>
          </a:r>
          <a:endParaRPr lang="en-US" sz="1500" kern="1200"/>
        </a:p>
        <a:p>
          <a:pPr marL="114300" lvl="1" indent="-114300" algn="l" defTabSz="666750">
            <a:lnSpc>
              <a:spcPct val="90000"/>
            </a:lnSpc>
            <a:spcBef>
              <a:spcPct val="0"/>
            </a:spcBef>
            <a:spcAft>
              <a:spcPct val="15000"/>
            </a:spcAft>
            <a:buChar char="•"/>
          </a:pPr>
          <a:r>
            <a:rPr lang="fr-FR" sz="1500" kern="1200"/>
            <a:t>Des objets réels ou images découpées.</a:t>
          </a:r>
          <a:endParaRPr lang="en-US" sz="1500" kern="1200"/>
        </a:p>
      </dsp:txBody>
      <dsp:txXfrm>
        <a:off x="2419145" y="2119347"/>
        <a:ext cx="2104638" cy="31076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B074D-1B67-E015-7322-6A869AFD1B4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705DB74-11D3-E733-C76A-6E6B70C65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0280108-F833-8047-0F2C-966839932EA4}"/>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5" name="Espace réservé du pied de page 4">
            <a:extLst>
              <a:ext uri="{FF2B5EF4-FFF2-40B4-BE49-F238E27FC236}">
                <a16:creationId xmlns:a16="http://schemas.microsoft.com/office/drawing/2014/main" id="{3C0DB758-3441-81F8-405B-24C3F1988D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3D8978-7EDD-4CFF-D455-0176961DE0BD}"/>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429290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3694D1-3050-C437-D006-61C216C45D9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49440B9-5ACA-6350-5954-3857C6F8B71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A5E76C-448C-9C51-1167-A8C8AE2E0CC6}"/>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5" name="Espace réservé du pied de page 4">
            <a:extLst>
              <a:ext uri="{FF2B5EF4-FFF2-40B4-BE49-F238E27FC236}">
                <a16:creationId xmlns:a16="http://schemas.microsoft.com/office/drawing/2014/main" id="{8FE6A0DC-9B22-2293-6740-EA0DBF48FB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0284E8-553C-A2F0-1018-59C2E0FEEAA3}"/>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226992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67820E3-F857-BF32-7570-6B81EB68D08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74D41D2-C526-C1B0-F04C-49798468682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39CCDA-01A3-A4F8-DDDC-D379EC984C5D}"/>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5" name="Espace réservé du pied de page 4">
            <a:extLst>
              <a:ext uri="{FF2B5EF4-FFF2-40B4-BE49-F238E27FC236}">
                <a16:creationId xmlns:a16="http://schemas.microsoft.com/office/drawing/2014/main" id="{C2747DD5-3BDD-6F54-F53B-DB469BB94E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601D9E-BE55-D28D-7ABE-345EFE355E65}"/>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349179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FE289-7C43-6F09-0560-161109ADDD6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413B785-6930-9F16-A23A-D4726E79ED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257974-974C-A459-F5B5-8A4ABED9DC00}"/>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5" name="Espace réservé du pied de page 4">
            <a:extLst>
              <a:ext uri="{FF2B5EF4-FFF2-40B4-BE49-F238E27FC236}">
                <a16:creationId xmlns:a16="http://schemas.microsoft.com/office/drawing/2014/main" id="{34EC6138-9499-7758-1357-9E2FA1CE34A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BAE476-3E57-13BF-688D-AB21B455F492}"/>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537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68D940-8CA0-D155-2965-75E995C1C74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F9E6973-CDD8-2C7D-D407-48083E4611C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349267D-EE7F-375A-2F6C-9FF7CD03B8EA}"/>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5" name="Espace réservé du pied de page 4">
            <a:extLst>
              <a:ext uri="{FF2B5EF4-FFF2-40B4-BE49-F238E27FC236}">
                <a16:creationId xmlns:a16="http://schemas.microsoft.com/office/drawing/2014/main" id="{D01C69DF-8254-37CC-0BC9-3D5F38CBC8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FF06F4-93B5-C278-9C7B-486F72D2612D}"/>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9741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90545F-2EC2-3DF9-5F6E-9BF79783949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F95CCD-DCFE-FC58-3726-7D722913FC3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FF42BD0-9AB5-3422-78C5-FFD510E6A26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9882D3A-DE27-2B30-AB57-D34F9D198EAB}"/>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6" name="Espace réservé du pied de page 5">
            <a:extLst>
              <a:ext uri="{FF2B5EF4-FFF2-40B4-BE49-F238E27FC236}">
                <a16:creationId xmlns:a16="http://schemas.microsoft.com/office/drawing/2014/main" id="{49D2FC4D-B2DB-1F74-C4B9-ABE6D731408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AE2381-4879-A2E5-D7BA-63B9B5FF30A2}"/>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3108108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8FC97-3667-5736-92B3-FD20F97DC66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938DB50-7B42-F9D1-83F1-DB14D6B0B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C7774E4-21A5-48E4-C874-EF4395401E5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ABDCEF9-1934-4CEF-432D-E687CD407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86AFCF-CBCF-605E-1CC9-22498FC82EA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AA84648-7609-196C-7873-C32D4DBA0382}"/>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8" name="Espace réservé du pied de page 7">
            <a:extLst>
              <a:ext uri="{FF2B5EF4-FFF2-40B4-BE49-F238E27FC236}">
                <a16:creationId xmlns:a16="http://schemas.microsoft.com/office/drawing/2014/main" id="{F3192816-8FA7-8AC2-C599-4DFB92199E8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A2475B0-DA78-CE21-5197-F49F7EE5ED20}"/>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134480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5355E-5767-10F3-9695-709F531319F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D22CDE0-7881-70D4-D879-C5A68CF6E79D}"/>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4" name="Espace réservé du pied de page 3">
            <a:extLst>
              <a:ext uri="{FF2B5EF4-FFF2-40B4-BE49-F238E27FC236}">
                <a16:creationId xmlns:a16="http://schemas.microsoft.com/office/drawing/2014/main" id="{F163A76B-FFD6-476E-9742-555FAA888E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FFB15A2-A2CD-9624-7936-B59F78EBB202}"/>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2563053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2D0691D-A414-0809-530C-33590E5C0ED0}"/>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3" name="Espace réservé du pied de page 2">
            <a:extLst>
              <a:ext uri="{FF2B5EF4-FFF2-40B4-BE49-F238E27FC236}">
                <a16:creationId xmlns:a16="http://schemas.microsoft.com/office/drawing/2014/main" id="{1F6CDFFD-CE90-98F8-E912-F0D25AFF27E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0A72453-109A-BDE1-BB9E-180799C1C1B5}"/>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3512364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CA89D0-98C5-AE0E-4D67-3A99D420CDD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0954DC4-1FEE-2AA4-87E6-F751208B4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CBC02E5-2BE1-1B2C-811D-80FB932F2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D1F3F29-2391-A3FF-A2FB-9D6EF2241F5C}"/>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6" name="Espace réservé du pied de page 5">
            <a:extLst>
              <a:ext uri="{FF2B5EF4-FFF2-40B4-BE49-F238E27FC236}">
                <a16:creationId xmlns:a16="http://schemas.microsoft.com/office/drawing/2014/main" id="{86DE6894-1763-8B4C-8ACE-800D94F992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7E3A3A-C97E-D1BA-B5A4-C5734DECD077}"/>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160755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E47EA-47A3-4494-E583-A6A4BC5760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03C267E-6D9E-DADE-D1AA-C2AB83C24A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4C5EA55-CD9D-592B-771A-BFCCA6F1D2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833842-6649-2BA3-6222-CCACFBF56085}"/>
              </a:ext>
            </a:extLst>
          </p:cNvPr>
          <p:cNvSpPr>
            <a:spLocks noGrp="1"/>
          </p:cNvSpPr>
          <p:nvPr>
            <p:ph type="dt" sz="half" idx="10"/>
          </p:nvPr>
        </p:nvSpPr>
        <p:spPr/>
        <p:txBody>
          <a:bodyPr/>
          <a:lstStyle/>
          <a:p>
            <a:fld id="{B6E02DBB-BD77-7B43-84D0-F341F3CC80DA}" type="datetimeFigureOut">
              <a:rPr lang="fr-FR" smtClean="0"/>
              <a:t>13/10/2025</a:t>
            </a:fld>
            <a:endParaRPr lang="fr-FR"/>
          </a:p>
        </p:txBody>
      </p:sp>
      <p:sp>
        <p:nvSpPr>
          <p:cNvPr id="6" name="Espace réservé du pied de page 5">
            <a:extLst>
              <a:ext uri="{FF2B5EF4-FFF2-40B4-BE49-F238E27FC236}">
                <a16:creationId xmlns:a16="http://schemas.microsoft.com/office/drawing/2014/main" id="{E25F0E60-6AC9-6B2A-C602-A2D0A3DCB52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19A864-F1DE-0380-9C25-AEFEAC953A24}"/>
              </a:ext>
            </a:extLst>
          </p:cNvPr>
          <p:cNvSpPr>
            <a:spLocks noGrp="1"/>
          </p:cNvSpPr>
          <p:nvPr>
            <p:ph type="sldNum" sz="quarter" idx="12"/>
          </p:nvPr>
        </p:nvSpPr>
        <p:spPr/>
        <p:txBody>
          <a:bodyPr/>
          <a:lstStyle/>
          <a:p>
            <a:fld id="{94815A78-CF7B-3447-83A8-4660E9A46C40}" type="slidenum">
              <a:rPr lang="fr-FR" smtClean="0"/>
              <a:t>‹N°›</a:t>
            </a:fld>
            <a:endParaRPr lang="fr-FR"/>
          </a:p>
        </p:txBody>
      </p:sp>
    </p:spTree>
    <p:extLst>
      <p:ext uri="{BB962C8B-B14F-4D97-AF65-F5344CB8AC3E}">
        <p14:creationId xmlns:p14="http://schemas.microsoft.com/office/powerpoint/2010/main" val="2004396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4AAB26F-774F-95A2-994B-4F8F41AE0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FBD428B-A63E-80E9-D50C-BE2B7E5F9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733534-FF9E-0F4A-57CF-D19943723A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E02DBB-BD77-7B43-84D0-F341F3CC80DA}" type="datetimeFigureOut">
              <a:rPr lang="fr-FR" smtClean="0"/>
              <a:t>13/10/2025</a:t>
            </a:fld>
            <a:endParaRPr lang="fr-FR"/>
          </a:p>
        </p:txBody>
      </p:sp>
      <p:sp>
        <p:nvSpPr>
          <p:cNvPr id="5" name="Espace réservé du pied de page 4">
            <a:extLst>
              <a:ext uri="{FF2B5EF4-FFF2-40B4-BE49-F238E27FC236}">
                <a16:creationId xmlns:a16="http://schemas.microsoft.com/office/drawing/2014/main" id="{D5783617-B14E-AFD7-A718-235B69AE8E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72A3BAE-6154-F073-B842-942764454B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815A78-CF7B-3447-83A8-4660E9A46C40}" type="slidenum">
              <a:rPr lang="fr-FR" smtClean="0"/>
              <a:t>‹N°›</a:t>
            </a:fld>
            <a:endParaRPr lang="fr-FR"/>
          </a:p>
        </p:txBody>
      </p:sp>
    </p:spTree>
    <p:extLst>
      <p:ext uri="{BB962C8B-B14F-4D97-AF65-F5344CB8AC3E}">
        <p14:creationId xmlns:p14="http://schemas.microsoft.com/office/powerpoint/2010/main" val="254700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B9CE10B-7217-4727-A3A7-5DF664DEB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7B0961B-43C9-CF33-3E58-EAB4D3FC6E45}"/>
              </a:ext>
            </a:extLst>
          </p:cNvPr>
          <p:cNvSpPr>
            <a:spLocks noGrp="1"/>
          </p:cNvSpPr>
          <p:nvPr>
            <p:ph type="ctrTitle"/>
          </p:nvPr>
        </p:nvSpPr>
        <p:spPr>
          <a:xfrm>
            <a:off x="337497" y="679731"/>
            <a:ext cx="3124151" cy="3736540"/>
          </a:xfrm>
        </p:spPr>
        <p:txBody>
          <a:bodyPr>
            <a:normAutofit/>
          </a:bodyPr>
          <a:lstStyle/>
          <a:p>
            <a:pPr algn="l"/>
            <a:r>
              <a:rPr lang="fr-FR" sz="2500" kern="0">
                <a:effectLst/>
                <a:latin typeface="Inter Fallback"/>
                <a:ea typeface="Times New Roman" panose="02020603050405020304" pitchFamily="18" charset="0"/>
                <a:cs typeface="Times New Roman" panose="02020603050405020304" pitchFamily="18" charset="0"/>
              </a:rPr>
              <a:t>Présentation  </a:t>
            </a:r>
            <a:br>
              <a:rPr lang="fr-FR" sz="2500" kern="0">
                <a:effectLst/>
                <a:latin typeface="Inter Fallback"/>
                <a:ea typeface="Times New Roman" panose="02020603050405020304" pitchFamily="18" charset="0"/>
                <a:cs typeface="Times New Roman" panose="02020603050405020304" pitchFamily="18" charset="0"/>
              </a:rPr>
            </a:br>
            <a:r>
              <a:rPr lang="fr-FR" sz="2500" kern="0">
                <a:effectLst/>
                <a:latin typeface="Inter Fallback"/>
                <a:ea typeface="Times New Roman" panose="02020603050405020304" pitchFamily="18" charset="0"/>
                <a:cs typeface="Times New Roman" panose="02020603050405020304" pitchFamily="18" charset="0"/>
              </a:rPr>
              <a:t>Livret d'accompagnement pour l'acquisition des premiers outils mathématiques</a:t>
            </a:r>
            <a:br>
              <a:rPr lang="fr-FR" sz="2500" kern="100">
                <a:effectLst/>
                <a:latin typeface="Aptos" panose="020B0004020202020204" pitchFamily="34" charset="0"/>
                <a:ea typeface="Aptos" panose="020B0004020202020204" pitchFamily="34" charset="0"/>
                <a:cs typeface="Times New Roman" panose="02020603050405020304" pitchFamily="18" charset="0"/>
              </a:rPr>
            </a:br>
            <a:endParaRPr lang="fr-FR" sz="2500"/>
          </a:p>
        </p:txBody>
      </p:sp>
      <p:sp>
        <p:nvSpPr>
          <p:cNvPr id="3" name="Sous-titre 2">
            <a:extLst>
              <a:ext uri="{FF2B5EF4-FFF2-40B4-BE49-F238E27FC236}">
                <a16:creationId xmlns:a16="http://schemas.microsoft.com/office/drawing/2014/main" id="{32AA30C5-E3E9-0B59-AE9D-3BFC03987188}"/>
              </a:ext>
            </a:extLst>
          </p:cNvPr>
          <p:cNvSpPr>
            <a:spLocks noGrp="1"/>
          </p:cNvSpPr>
          <p:nvPr>
            <p:ph type="subTitle" idx="1"/>
          </p:nvPr>
        </p:nvSpPr>
        <p:spPr>
          <a:xfrm>
            <a:off x="337497" y="4685288"/>
            <a:ext cx="3124151" cy="1035781"/>
          </a:xfrm>
        </p:spPr>
        <p:txBody>
          <a:bodyPr>
            <a:normAutofit/>
          </a:bodyPr>
          <a:lstStyle/>
          <a:p>
            <a:pPr algn="l"/>
            <a:r>
              <a:rPr lang="fr-FR" sz="1800" b="1" kern="0">
                <a:effectLst/>
                <a:latin typeface="Inter Fallback"/>
                <a:ea typeface="Times New Roman" panose="02020603050405020304" pitchFamily="18" charset="0"/>
                <a:cs typeface="Times New Roman" panose="02020603050405020304" pitchFamily="18" charset="0"/>
              </a:rPr>
              <a:t>Pour les enfants de moins de 4 ans</a:t>
            </a:r>
            <a:r>
              <a:rPr lang="fr-FR" sz="1800" b="1">
                <a:effectLst/>
              </a:rPr>
              <a:t> </a:t>
            </a:r>
            <a:endParaRPr lang="fr-FR" sz="1800" b="1"/>
          </a:p>
        </p:txBody>
      </p:sp>
      <p:grpSp>
        <p:nvGrpSpPr>
          <p:cNvPr id="38" name="Group 3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9" name="Straight Connector 3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a:extLst>
              <a:ext uri="{FF2B5EF4-FFF2-40B4-BE49-F238E27FC236}">
                <a16:creationId xmlns:a16="http://schemas.microsoft.com/office/drawing/2014/main" id="{828934E6-C99B-C598-DF9D-209C67451541}"/>
              </a:ext>
            </a:extLst>
          </p:cNvPr>
          <p:cNvPicPr>
            <a:picLocks noChangeAspect="1"/>
          </p:cNvPicPr>
          <p:nvPr/>
        </p:nvPicPr>
        <p:blipFill>
          <a:blip r:embed="rId2" cstate="screen">
            <a:extLst>
              <a:ext uri="{28A0092B-C50C-407E-A947-70E740481C1C}">
                <a14:useLocalDpi xmlns:a14="http://schemas.microsoft.com/office/drawing/2010/main"/>
              </a:ext>
            </a:extLst>
          </a:blip>
          <a:srcRect b="-1"/>
          <a:stretch>
            <a:fillRect/>
          </a:stretch>
        </p:blipFill>
        <p:spPr>
          <a:xfrm>
            <a:off x="4125081" y="972235"/>
            <a:ext cx="3383280" cy="5047735"/>
          </a:xfrm>
          <a:prstGeom prst="rect">
            <a:avLst/>
          </a:prstGeom>
        </p:spPr>
      </p:pic>
      <p:pic>
        <p:nvPicPr>
          <p:cNvPr id="5" name="Image 4" descr="Une image contenant texte, capture d’écran, Police, nombre&#10;&#10;Le contenu généré par l’IA peut être incorrect.">
            <a:extLst>
              <a:ext uri="{FF2B5EF4-FFF2-40B4-BE49-F238E27FC236}">
                <a16:creationId xmlns:a16="http://schemas.microsoft.com/office/drawing/2014/main" id="{16BAE692-A3BD-1ED5-2BB5-57ECD09DE968}"/>
              </a:ext>
            </a:extLst>
          </p:cNvPr>
          <p:cNvPicPr>
            <a:picLocks noChangeAspect="1"/>
          </p:cNvPicPr>
          <p:nvPr/>
        </p:nvPicPr>
        <p:blipFill>
          <a:blip r:embed="rId3" cstate="screen">
            <a:extLst>
              <a:ext uri="{28A0092B-C50C-407E-A947-70E740481C1C}">
                <a14:useLocalDpi xmlns:a14="http://schemas.microsoft.com/office/drawing/2010/main"/>
              </a:ext>
            </a:extLst>
          </a:blip>
          <a:srcRect b="-3"/>
          <a:stretch>
            <a:fillRect/>
          </a:stretch>
        </p:blipFill>
        <p:spPr>
          <a:xfrm>
            <a:off x="7812357" y="972235"/>
            <a:ext cx="3383280" cy="5047735"/>
          </a:xfrm>
          <a:prstGeom prst="rect">
            <a:avLst/>
          </a:prstGeom>
        </p:spPr>
      </p:pic>
      <p:sp>
        <p:nvSpPr>
          <p:cNvPr id="4" name="ZoneTexte 3">
            <a:extLst>
              <a:ext uri="{FF2B5EF4-FFF2-40B4-BE49-F238E27FC236}">
                <a16:creationId xmlns:a16="http://schemas.microsoft.com/office/drawing/2014/main" id="{CD901FB7-2957-416E-EF49-4D0138961BAE}"/>
              </a:ext>
            </a:extLst>
          </p:cNvPr>
          <p:cNvSpPr txBox="1"/>
          <p:nvPr/>
        </p:nvSpPr>
        <p:spPr>
          <a:xfrm>
            <a:off x="7491834" y="6403632"/>
            <a:ext cx="3849195" cy="369332"/>
          </a:xfrm>
          <a:prstGeom prst="rect">
            <a:avLst/>
          </a:prstGeom>
          <a:noFill/>
        </p:spPr>
        <p:txBody>
          <a:bodyPr wrap="none" rtlCol="0">
            <a:spAutoFit/>
          </a:bodyPr>
          <a:lstStyle/>
          <a:p>
            <a:r>
              <a:rPr lang="fr-FR" dirty="0"/>
              <a:t>Mission Maternelle – DSDEN du Nord</a:t>
            </a:r>
          </a:p>
        </p:txBody>
      </p:sp>
    </p:spTree>
    <p:extLst>
      <p:ext uri="{BB962C8B-B14F-4D97-AF65-F5344CB8AC3E}">
        <p14:creationId xmlns:p14="http://schemas.microsoft.com/office/powerpoint/2010/main" val="210562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751C44-4789-61E9-DC4B-286AFE6D7C00}"/>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Arc 49">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85170FD7-E328-C4F2-A9D0-A6EADCE05645}"/>
              </a:ext>
            </a:extLst>
          </p:cNvPr>
          <p:cNvSpPr>
            <a:spLocks noGrp="1"/>
          </p:cNvSpPr>
          <p:nvPr>
            <p:ph type="title"/>
          </p:nvPr>
        </p:nvSpPr>
        <p:spPr>
          <a:xfrm>
            <a:off x="5894962" y="645476"/>
            <a:ext cx="5458838" cy="1325563"/>
          </a:xfrm>
        </p:spPr>
        <p:txBody>
          <a:bodyPr>
            <a:normAutofit/>
          </a:bodyPr>
          <a:lstStyle/>
          <a:p>
            <a:r>
              <a:rPr lang="fr-FR" sz="3100" b="1" kern="0" dirty="0">
                <a:effectLst/>
                <a:latin typeface="Inter Fallback"/>
                <a:ea typeface="Times New Roman" panose="02020603050405020304" pitchFamily="18" charset="0"/>
                <a:cs typeface="Times New Roman" panose="02020603050405020304" pitchFamily="18" charset="0"/>
              </a:rPr>
              <a:t>Séquence n°1 - Se familiariser avec les motifs organisés</a:t>
            </a:r>
            <a:r>
              <a:rPr lang="fr-FR" sz="3100" dirty="0">
                <a:effectLst/>
              </a:rPr>
              <a:t> </a:t>
            </a:r>
            <a:endParaRPr lang="fr-FR" sz="3100" dirty="0"/>
          </a:p>
        </p:txBody>
      </p:sp>
      <p:sp>
        <p:nvSpPr>
          <p:cNvPr id="52" name="Freeform: Shape 5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7" name="Picture 36" descr="Graphique de progression d’autocollants de classe">
            <a:extLst>
              <a:ext uri="{FF2B5EF4-FFF2-40B4-BE49-F238E27FC236}">
                <a16:creationId xmlns:a16="http://schemas.microsoft.com/office/drawing/2014/main" id="{84D100BD-529F-9FD3-73C9-5A9EDBD587A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03182" y="659845"/>
            <a:ext cx="4777381" cy="536856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Espace réservé du contenu 2">
            <a:extLst>
              <a:ext uri="{FF2B5EF4-FFF2-40B4-BE49-F238E27FC236}">
                <a16:creationId xmlns:a16="http://schemas.microsoft.com/office/drawing/2014/main" id="{DD3DBA6B-5889-4043-119C-E1ECF9F841AC}"/>
              </a:ext>
            </a:extLst>
          </p:cNvPr>
          <p:cNvSpPr>
            <a:spLocks noGrp="1"/>
          </p:cNvSpPr>
          <p:nvPr>
            <p:ph idx="1"/>
          </p:nvPr>
        </p:nvSpPr>
        <p:spPr>
          <a:xfrm>
            <a:off x="5894962" y="2388027"/>
            <a:ext cx="5458838" cy="3161715"/>
          </a:xfrm>
        </p:spPr>
        <p:txBody>
          <a:bodyPr>
            <a:normAutofit/>
          </a:bodyPr>
          <a:lstStyle/>
          <a:p>
            <a:pPr>
              <a:spcBef>
                <a:spcPts val="1800"/>
              </a:spcBef>
              <a:spcAft>
                <a:spcPts val="1200"/>
              </a:spcAft>
              <a:buNone/>
            </a:pPr>
            <a:r>
              <a:rPr lang="fr-FR" sz="2000" b="1" kern="0" dirty="0">
                <a:effectLst/>
                <a:latin typeface="Inter Fallback"/>
                <a:ea typeface="Times New Roman" panose="02020603050405020304" pitchFamily="18" charset="0"/>
                <a:cs typeface="Times New Roman" panose="02020603050405020304" pitchFamily="18" charset="0"/>
              </a:rPr>
              <a:t>Déroulement de la séquence</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Aft>
                <a:spcPts val="750"/>
              </a:spcAft>
              <a:buNone/>
            </a:pPr>
            <a:r>
              <a:rPr lang="fr-FR" sz="1500" kern="0" dirty="0">
                <a:effectLst/>
                <a:latin typeface="Inter Fallback"/>
                <a:ea typeface="Times New Roman" panose="02020603050405020304" pitchFamily="18" charset="0"/>
                <a:cs typeface="Times New Roman" panose="02020603050405020304" pitchFamily="18" charset="0"/>
              </a:rPr>
              <a:t>La programmation annuelle met en œuvre les quatre modalités spécifiques d'apprentissage de la  maternelle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6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L'apprentissage par le jeu : séquences 1 à 4.</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L'apprentissage par la résolution de problèmes concrets : séquence 4.*</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L'entraînement : activités de consolidation.</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La mémorisation : tout au long des apprentissages.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p>
        </p:txBody>
      </p:sp>
    </p:spTree>
    <p:extLst>
      <p:ext uri="{BB962C8B-B14F-4D97-AF65-F5344CB8AC3E}">
        <p14:creationId xmlns:p14="http://schemas.microsoft.com/office/powerpoint/2010/main" val="425813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3C5DCE-ED7A-7311-8047-88BB2C64C4DC}"/>
              </a:ext>
            </a:extLst>
          </p:cNvPr>
          <p:cNvSpPr>
            <a:spLocks noGrp="1"/>
          </p:cNvSpPr>
          <p:nvPr>
            <p:ph type="title"/>
          </p:nvPr>
        </p:nvSpPr>
        <p:spPr>
          <a:xfrm>
            <a:off x="956826" y="1112969"/>
            <a:ext cx="3937298" cy="4166010"/>
          </a:xfrm>
        </p:spPr>
        <p:txBody>
          <a:bodyPr>
            <a:normAutofit/>
          </a:bodyPr>
          <a:lstStyle/>
          <a:p>
            <a:br>
              <a:rPr lang="fr-FR" sz="4100" b="1" kern="0">
                <a:solidFill>
                  <a:srgbClr val="FFFFFF"/>
                </a:solidFill>
                <a:effectLst/>
                <a:latin typeface="Inter Fallback"/>
                <a:ea typeface="Times New Roman" panose="02020603050405020304" pitchFamily="18" charset="0"/>
                <a:cs typeface="Times New Roman" panose="02020603050405020304" pitchFamily="18" charset="0"/>
              </a:rPr>
            </a:br>
            <a:r>
              <a:rPr lang="fr-FR" sz="4100" b="1" kern="0">
                <a:solidFill>
                  <a:srgbClr val="FFFFFF"/>
                </a:solidFill>
                <a:effectLst/>
                <a:latin typeface="Inter Fallback"/>
                <a:ea typeface="Times New Roman" panose="02020603050405020304" pitchFamily="18" charset="0"/>
                <a:cs typeface="Times New Roman" panose="02020603050405020304" pitchFamily="18" charset="0"/>
              </a:rPr>
              <a:t>Séquence 1 : </a:t>
            </a:r>
            <a:r>
              <a:rPr lang="fr-FR" sz="4100" kern="0">
                <a:solidFill>
                  <a:srgbClr val="FFFFFF"/>
                </a:solidFill>
                <a:effectLst/>
                <a:latin typeface="Inter Fallback"/>
                <a:ea typeface="Times New Roman" panose="02020603050405020304" pitchFamily="18" charset="0"/>
                <a:cs typeface="Times New Roman" panose="02020603050405020304" pitchFamily="18" charset="0"/>
              </a:rPr>
              <a:t>Mémoriser et reproduire à l'identique un motif gestuel.</a:t>
            </a:r>
            <a:br>
              <a:rPr lang="fr-FR" sz="4100" kern="100">
                <a:solidFill>
                  <a:srgbClr val="FFFFFF"/>
                </a:solidFill>
                <a:latin typeface="Aptos" panose="020B0004020202020204" pitchFamily="34" charset="0"/>
                <a:ea typeface="Times New Roman" panose="02020603050405020304" pitchFamily="18" charset="0"/>
                <a:cs typeface="Times New Roman" panose="02020603050405020304" pitchFamily="18" charset="0"/>
              </a:rPr>
            </a:br>
            <a:endParaRPr lang="fr-FR" sz="410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5AFA33D4-F943-C4E7-E708-E6457852D949}"/>
              </a:ext>
            </a:extLst>
          </p:cNvPr>
          <p:cNvSpPr>
            <a:spLocks noGrp="1"/>
          </p:cNvSpPr>
          <p:nvPr>
            <p:ph idx="1"/>
          </p:nvPr>
        </p:nvSpPr>
        <p:spPr>
          <a:xfrm>
            <a:off x="5691210" y="1337359"/>
            <a:ext cx="6152777" cy="3941620"/>
          </a:xfrm>
        </p:spPr>
        <p:txBody>
          <a:bodyPr anchor="t">
            <a:normAutofit/>
          </a:bodyPr>
          <a:lstStyle/>
          <a:p>
            <a:pPr marL="0" lvl="0" indent="0">
              <a:lnSpc>
                <a:spcPct val="100000"/>
              </a:lnSpc>
              <a:buSzPts val="1000"/>
              <a:buNone/>
              <a:tabLst>
                <a:tab pos="457200" algn="l"/>
              </a:tabLst>
            </a:pPr>
            <a:endParaRPr lang="fr-FR" sz="1500" b="1" kern="0" dirty="0">
              <a:effectLst/>
              <a:latin typeface="Inter Fallback"/>
              <a:ea typeface="Times New Roman" panose="02020603050405020304" pitchFamily="18"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Séance 1 :</a:t>
            </a:r>
            <a:r>
              <a:rPr lang="fr-FR" sz="1500" kern="0" dirty="0">
                <a:effectLst/>
                <a:latin typeface="Inter Fallback"/>
                <a:ea typeface="Times New Roman" panose="02020603050405020304" pitchFamily="18" charset="0"/>
                <a:cs typeface="Times New Roman" panose="02020603050405020304" pitchFamily="18" charset="0"/>
              </a:rPr>
              <a:t> Se familiariser avec un motif répétitif gestuel proposé par le professeur.</a:t>
            </a:r>
          </a:p>
          <a:p>
            <a:pPr marL="342900" lvl="0" indent="-342900">
              <a:lnSpc>
                <a:spcPct val="100000"/>
              </a:lnSpc>
              <a:buSzPts val="1000"/>
              <a:buFont typeface="Symbol" pitchFamily="2" charset="2"/>
              <a:buChar char=""/>
              <a:tabLst>
                <a:tab pos="457200" algn="l"/>
              </a:tabLst>
            </a:pP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Séance 2 :</a:t>
            </a:r>
            <a:r>
              <a:rPr lang="fr-FR" sz="1500" kern="0" dirty="0">
                <a:effectLst/>
                <a:latin typeface="Inter Fallback"/>
                <a:ea typeface="Times New Roman" panose="02020603050405020304" pitchFamily="18" charset="0"/>
                <a:cs typeface="Times New Roman" panose="02020603050405020304" pitchFamily="18" charset="0"/>
              </a:rPr>
              <a:t> Les élèves reproduisent un motif répétitif dont le motif de base est constitué d'un enchaînement de deux nouveaux gestes initiés par le professeur.</a:t>
            </a:r>
          </a:p>
          <a:p>
            <a:pPr marL="342900" lvl="0" indent="-342900">
              <a:lnSpc>
                <a:spcPct val="100000"/>
              </a:lnSpc>
              <a:buSzPts val="1000"/>
              <a:buFont typeface="Symbol" pitchFamily="2" charset="2"/>
              <a:buChar char=""/>
              <a:tabLst>
                <a:tab pos="457200" algn="l"/>
              </a:tabLst>
            </a:pP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Séance 3 :</a:t>
            </a:r>
            <a:r>
              <a:rPr lang="fr-FR" sz="1500" kern="0" dirty="0">
                <a:effectLst/>
                <a:latin typeface="Inter Fallback"/>
                <a:ea typeface="Times New Roman" panose="02020603050405020304" pitchFamily="18" charset="0"/>
                <a:cs typeface="Times New Roman" panose="02020603050405020304" pitchFamily="18" charset="0"/>
              </a:rPr>
              <a:t> Les élèves s'appuient sur les photos pour reproduire le motif.</a:t>
            </a:r>
          </a:p>
          <a:p>
            <a:pPr marL="342900" lvl="0" indent="-342900">
              <a:lnSpc>
                <a:spcPct val="100000"/>
              </a:lnSpc>
              <a:buSzPts val="1000"/>
              <a:buFont typeface="Symbol" pitchFamily="2" charset="2"/>
              <a:buChar char=""/>
              <a:tabLst>
                <a:tab pos="457200" algn="l"/>
              </a:tabLst>
            </a:pP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Séance 4 :</a:t>
            </a:r>
            <a:r>
              <a:rPr lang="fr-FR" sz="1500" kern="0" dirty="0">
                <a:effectLst/>
                <a:latin typeface="Inter Fallback"/>
                <a:ea typeface="Times New Roman" panose="02020603050405020304" pitchFamily="18" charset="0"/>
                <a:cs typeface="Times New Roman" panose="02020603050405020304" pitchFamily="18" charset="0"/>
              </a:rPr>
              <a:t> Les élèves communiquent le motif à un groupe d'autres élèves (à partir de photos ou en montrant les gestes).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5010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61D9ACA-FF74-64EC-3603-1904901C72C4}"/>
              </a:ext>
            </a:extLst>
          </p:cNvPr>
          <p:cNvSpPr>
            <a:spLocks noGrp="1"/>
          </p:cNvSpPr>
          <p:nvPr>
            <p:ph type="title"/>
          </p:nvPr>
        </p:nvSpPr>
        <p:spPr>
          <a:xfrm>
            <a:off x="1245072" y="1289765"/>
            <a:ext cx="3651101" cy="4270963"/>
          </a:xfrm>
        </p:spPr>
        <p:txBody>
          <a:bodyPr anchor="ctr">
            <a:normAutofit/>
          </a:bodyPr>
          <a:lstStyle/>
          <a:p>
            <a:pPr algn="ctr"/>
            <a:br>
              <a:rPr lang="fr-FR" sz="3500" b="1" kern="0">
                <a:solidFill>
                  <a:srgbClr val="FFFFFF"/>
                </a:solidFill>
                <a:effectLst/>
                <a:latin typeface="Inter Fallback"/>
                <a:ea typeface="Times New Roman" panose="02020603050405020304" pitchFamily="18" charset="0"/>
                <a:cs typeface="Times New Roman" panose="02020603050405020304" pitchFamily="18" charset="0"/>
              </a:rPr>
            </a:br>
            <a:r>
              <a:rPr lang="fr-FR" sz="3500" b="1" kern="0">
                <a:solidFill>
                  <a:srgbClr val="FFFFFF"/>
                </a:solidFill>
                <a:effectLst/>
                <a:latin typeface="Inter Fallback"/>
                <a:ea typeface="Times New Roman" panose="02020603050405020304" pitchFamily="18" charset="0"/>
                <a:cs typeface="Times New Roman" panose="02020603050405020304" pitchFamily="18" charset="0"/>
              </a:rPr>
              <a:t>Séquence 2 : Mémoriser et reproduire à l'identique un motif sonore utilisant la voix</a:t>
            </a:r>
            <a:br>
              <a:rPr lang="fr-FR" sz="35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fr-FR" sz="3500">
              <a:solidFill>
                <a:srgbClr val="FFFFFF"/>
              </a:solidFill>
            </a:endParaRPr>
          </a:p>
        </p:txBody>
      </p:sp>
      <p:sp>
        <p:nvSpPr>
          <p:cNvPr id="2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A077A51B-4290-BDC8-1B9B-36C2F49D2623}"/>
              </a:ext>
            </a:extLst>
          </p:cNvPr>
          <p:cNvSpPr>
            <a:spLocks noGrp="1"/>
          </p:cNvSpPr>
          <p:nvPr>
            <p:ph idx="1"/>
          </p:nvPr>
        </p:nvSpPr>
        <p:spPr>
          <a:xfrm>
            <a:off x="6297233" y="518400"/>
            <a:ext cx="5018465" cy="5837949"/>
          </a:xfrm>
        </p:spPr>
        <p:txBody>
          <a:bodyPr anchor="ctr">
            <a:normAutofit/>
          </a:bodyPr>
          <a:lstStyle/>
          <a:p>
            <a:pPr marL="342900" lvl="0" indent="-342900">
              <a:lnSpc>
                <a:spcPct val="150000"/>
              </a:lnSpc>
              <a:buSzPts val="1000"/>
              <a:buFont typeface="Symbol" pitchFamily="2" charset="2"/>
              <a:buChar char=""/>
              <a:tabLst>
                <a:tab pos="457200" algn="l"/>
              </a:tabLst>
            </a:pPr>
            <a:r>
              <a:rPr lang="fr-FR" sz="1500" b="1"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Séance 1 :</a:t>
            </a:r>
            <a:r>
              <a:rPr lang="fr-FR" sz="1500"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 Se familiariser avec un motif répétitif verbal proposé par le professeur.</a:t>
            </a:r>
            <a:endParaRPr lang="fr-FR" sz="15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fr-FR" sz="1500" b="1"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Séance 2 :</a:t>
            </a:r>
            <a:r>
              <a:rPr lang="fr-FR" sz="1500"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 Les élèves reproduisent un motif répétitif dont le motif de base est constitué d'un enchaînement de deux nouveaux mots ou onomatopées initié par le professeur.</a:t>
            </a:r>
            <a:endParaRPr lang="fr-FR" sz="15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fr-FR" sz="1500" b="1"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Séance 3 :</a:t>
            </a:r>
            <a:r>
              <a:rPr lang="fr-FR" sz="1500"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 Les élèves s'entraînent à reproduire le motif en utilisant les tablettes ou dictaphones.</a:t>
            </a:r>
            <a:endParaRPr lang="fr-FR" sz="15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fr-FR" sz="1500" b="1"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Séance 4 :</a:t>
            </a:r>
            <a:r>
              <a:rPr lang="fr-FR" sz="1500" kern="0" dirty="0">
                <a:solidFill>
                  <a:schemeClr val="tx1">
                    <a:alpha val="80000"/>
                  </a:schemeClr>
                </a:solidFill>
                <a:effectLst/>
                <a:latin typeface="Inter Fallback"/>
                <a:ea typeface="Times New Roman" panose="02020603050405020304" pitchFamily="18" charset="0"/>
                <a:cs typeface="Times New Roman" panose="02020603050405020304" pitchFamily="18" charset="0"/>
              </a:rPr>
              <a:t> Les élèves communiquent le motif à un groupe d'autres élèves (à partir des enregistrements).</a:t>
            </a:r>
            <a:endParaRPr lang="fr-FR" sz="1500" kern="100" dirty="0">
              <a:solidFill>
                <a:schemeClr val="tx1">
                  <a:alpha val="80000"/>
                </a:schemeClr>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fr-FR" sz="1500" dirty="0">
              <a:solidFill>
                <a:schemeClr val="tx1">
                  <a:alpha val="80000"/>
                </a:schemeClr>
              </a:solidFill>
            </a:endParaRPr>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6" name="Straight Connector 2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584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re 1">
            <a:extLst>
              <a:ext uri="{FF2B5EF4-FFF2-40B4-BE49-F238E27FC236}">
                <a16:creationId xmlns:a16="http://schemas.microsoft.com/office/drawing/2014/main" id="{71094863-10F2-E681-5D77-545AC75C843A}"/>
              </a:ext>
            </a:extLst>
          </p:cNvPr>
          <p:cNvSpPr>
            <a:spLocks noGrp="1"/>
          </p:cNvSpPr>
          <p:nvPr>
            <p:ph type="title"/>
          </p:nvPr>
        </p:nvSpPr>
        <p:spPr>
          <a:xfrm>
            <a:off x="1256522" y="591829"/>
            <a:ext cx="3939688" cy="5583126"/>
          </a:xfrm>
        </p:spPr>
        <p:txBody>
          <a:bodyPr>
            <a:normAutofit/>
          </a:bodyPr>
          <a:lstStyle/>
          <a:p>
            <a:br>
              <a:rPr lang="fr-FR" b="1" kern="0">
                <a:effectLst/>
                <a:latin typeface="Inter Fallback"/>
                <a:ea typeface="Times New Roman" panose="02020603050405020304" pitchFamily="18" charset="0"/>
                <a:cs typeface="Times New Roman" panose="02020603050405020304" pitchFamily="18" charset="0"/>
              </a:rPr>
            </a:br>
            <a:r>
              <a:rPr lang="fr-FR" b="1" kern="0">
                <a:effectLst/>
                <a:latin typeface="Inter Fallback"/>
                <a:ea typeface="Times New Roman" panose="02020603050405020304" pitchFamily="18" charset="0"/>
                <a:cs typeface="Times New Roman" panose="02020603050405020304" pitchFamily="18" charset="0"/>
              </a:rPr>
              <a:t>Séquence 3 : Mémoriser et reproduire à l'identique un motif corporel alternant deux mouvements</a:t>
            </a:r>
            <a:br>
              <a:rPr lang="fr-FR" kern="10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cxnSp>
        <p:nvCxnSpPr>
          <p:cNvPr id="18" name="Straight Connector 1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0"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2"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4"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aphicFrame>
        <p:nvGraphicFramePr>
          <p:cNvPr id="11" name="Espace réservé du contenu 2">
            <a:extLst>
              <a:ext uri="{FF2B5EF4-FFF2-40B4-BE49-F238E27FC236}">
                <a16:creationId xmlns:a16="http://schemas.microsoft.com/office/drawing/2014/main" id="{02FEDF29-38D8-43B2-C85D-07EF6ECAB842}"/>
              </a:ext>
            </a:extLst>
          </p:cNvPr>
          <p:cNvGraphicFramePr>
            <a:graphicFrameLocks noGrp="1"/>
          </p:cNvGraphicFramePr>
          <p:nvPr>
            <p:ph idx="1"/>
            <p:extLst>
              <p:ext uri="{D42A27DB-BD31-4B8C-83A1-F6EECF244321}">
                <p14:modId xmlns:p14="http://schemas.microsoft.com/office/powerpoint/2010/main" val="1884836266"/>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254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DA6797-9411-221E-26B4-F23E891DE9B5}"/>
              </a:ext>
            </a:extLst>
          </p:cNvPr>
          <p:cNvSpPr>
            <a:spLocks noGrp="1"/>
          </p:cNvSpPr>
          <p:nvPr>
            <p:ph type="title"/>
          </p:nvPr>
        </p:nvSpPr>
        <p:spPr>
          <a:xfrm>
            <a:off x="5868557" y="1138036"/>
            <a:ext cx="5444382" cy="1402470"/>
          </a:xfrm>
        </p:spPr>
        <p:txBody>
          <a:bodyPr anchor="t">
            <a:normAutofit/>
          </a:bodyPr>
          <a:lstStyle/>
          <a:p>
            <a:br>
              <a:rPr lang="fr-FR" sz="2200" b="1" kern="0" dirty="0">
                <a:effectLst/>
                <a:latin typeface="Inter Fallback"/>
                <a:ea typeface="Times New Roman" panose="02020603050405020304" pitchFamily="18" charset="0"/>
                <a:cs typeface="Times New Roman" panose="02020603050405020304" pitchFamily="18" charset="0"/>
              </a:rPr>
            </a:br>
            <a:r>
              <a:rPr lang="fr-FR" sz="2200" b="1" kern="0" dirty="0">
                <a:effectLst/>
                <a:latin typeface="Inter Fallback"/>
                <a:ea typeface="Times New Roman" panose="02020603050405020304" pitchFamily="18" charset="0"/>
                <a:cs typeface="Times New Roman" panose="02020603050405020304" pitchFamily="18" charset="0"/>
              </a:rPr>
              <a:t>Séquence 4 : Mémoriser et reproduire à l'identique un motif visuel</a:t>
            </a:r>
            <a:br>
              <a:rPr lang="fr-FR" sz="2200" kern="100" dirty="0">
                <a:effectLst/>
                <a:latin typeface="Aptos" panose="020B0004020202020204" pitchFamily="34" charset="0"/>
                <a:ea typeface="Aptos" panose="020B0004020202020204" pitchFamily="34" charset="0"/>
                <a:cs typeface="Times New Roman" panose="02020603050405020304" pitchFamily="18" charset="0"/>
              </a:rPr>
            </a:br>
            <a:endParaRPr lang="fr-FR" sz="2200" dirty="0"/>
          </a:p>
        </p:txBody>
      </p:sp>
      <p:pic>
        <p:nvPicPr>
          <p:cNvPr id="5" name="Picture 4" descr="Une ligne continue créant des formes aléatoires sur une surface blanche">
            <a:extLst>
              <a:ext uri="{FF2B5EF4-FFF2-40B4-BE49-F238E27FC236}">
                <a16:creationId xmlns:a16="http://schemas.microsoft.com/office/drawing/2014/main" id="{F5C6B7E3-3044-B7A9-8C5B-B7FC3B7E252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A5811E3D-987C-E07C-2EA0-1394269A7E27}"/>
              </a:ext>
            </a:extLst>
          </p:cNvPr>
          <p:cNvSpPr>
            <a:spLocks noGrp="1"/>
          </p:cNvSpPr>
          <p:nvPr>
            <p:ph idx="1"/>
          </p:nvPr>
        </p:nvSpPr>
        <p:spPr>
          <a:xfrm>
            <a:off x="5868557" y="2551176"/>
            <a:ext cx="5444382" cy="3591207"/>
          </a:xfrm>
        </p:spPr>
        <p:txBody>
          <a:bodyPr>
            <a:normAutofit/>
          </a:bodyPr>
          <a:lstStyle/>
          <a:p>
            <a:pPr marL="342900" lvl="0" indent="-342900">
              <a:lnSpc>
                <a:spcPct val="150000"/>
              </a:lnSpc>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Séance 1 :</a:t>
            </a:r>
            <a:r>
              <a:rPr lang="fr-FR" sz="1500" kern="0" dirty="0">
                <a:effectLst/>
                <a:latin typeface="Inter Fallback"/>
                <a:ea typeface="Times New Roman" panose="02020603050405020304" pitchFamily="18" charset="0"/>
                <a:cs typeface="Times New Roman" panose="02020603050405020304" pitchFamily="18" charset="0"/>
              </a:rPr>
              <a:t> Reproduire à l'identique un motif répétitif proposé par le professeur. Le modèle est sous les yeux.</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Séance 2 :</a:t>
            </a:r>
            <a:r>
              <a:rPr lang="fr-FR" sz="1500" kern="0" dirty="0">
                <a:effectLst/>
                <a:latin typeface="Inter Fallback"/>
                <a:ea typeface="Times New Roman" panose="02020603050405020304" pitchFamily="18" charset="0"/>
                <a:cs typeface="Times New Roman" panose="02020603050405020304" pitchFamily="18" charset="0"/>
              </a:rPr>
              <a:t> Reproduire de mémoire un motif répétitif proposé par le professeur. Le modèle est éloigné, plusieurs déplacements autorisés.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50000"/>
              </a:lnSpc>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Séance 3 :</a:t>
            </a:r>
            <a:r>
              <a:rPr lang="fr-FR" sz="1500" kern="0" dirty="0">
                <a:effectLst/>
                <a:latin typeface="Inter Fallback"/>
                <a:ea typeface="Times New Roman" panose="02020603050405020304" pitchFamily="18" charset="0"/>
                <a:cs typeface="Times New Roman" panose="02020603050405020304" pitchFamily="18" charset="0"/>
              </a:rPr>
              <a:t> Reproduire de mémoire un motif répétitif proposé par le professeur. Le modèle est éloigné (ou caché), un seul déplacement autorisé.</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fr-FR" sz="1500" dirty="0"/>
          </a:p>
        </p:txBody>
      </p:sp>
    </p:spTree>
    <p:extLst>
      <p:ext uri="{BB962C8B-B14F-4D97-AF65-F5344CB8AC3E}">
        <p14:creationId xmlns:p14="http://schemas.microsoft.com/office/powerpoint/2010/main" val="325721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58256" y="-358254"/>
            <a:ext cx="6858000" cy="7574507"/>
          </a:xfrm>
          <a:prstGeom prst="rect">
            <a:avLst/>
          </a:prstGeom>
          <a:ln>
            <a:noFill/>
          </a:ln>
          <a:effectLst>
            <a:outerShdw blurRad="457200" dist="63500" sx="99000" sy="990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FD2906D-C41F-3272-50AF-55D457694FE5}"/>
              </a:ext>
            </a:extLst>
          </p:cNvPr>
          <p:cNvSpPr>
            <a:spLocks noGrp="1"/>
          </p:cNvSpPr>
          <p:nvPr>
            <p:ph type="title"/>
          </p:nvPr>
        </p:nvSpPr>
        <p:spPr>
          <a:xfrm>
            <a:off x="523845" y="3968318"/>
            <a:ext cx="6661702" cy="2249659"/>
          </a:xfrm>
        </p:spPr>
        <p:txBody>
          <a:bodyPr anchor="ctr">
            <a:normAutofit fontScale="90000"/>
          </a:bodyPr>
          <a:lstStyle/>
          <a:p>
            <a:r>
              <a:rPr lang="fr-FR" sz="4000" b="1" kern="0" dirty="0">
                <a:effectLst/>
                <a:latin typeface="Inter Fallback"/>
                <a:ea typeface="Times New Roman" panose="02020603050405020304" pitchFamily="18" charset="0"/>
                <a:cs typeface="Times New Roman" panose="02020603050405020304" pitchFamily="18" charset="0"/>
              </a:rPr>
              <a:t>Focus sur la séquence 4 – </a:t>
            </a:r>
            <a:br>
              <a:rPr lang="fr-FR" sz="4000" b="1" kern="0" dirty="0">
                <a:effectLst/>
                <a:latin typeface="Inter Fallback"/>
                <a:ea typeface="Times New Roman" panose="02020603050405020304" pitchFamily="18" charset="0"/>
                <a:cs typeface="Times New Roman" panose="02020603050405020304" pitchFamily="18" charset="0"/>
              </a:rPr>
            </a:br>
            <a:r>
              <a:rPr lang="fr-FR" sz="4000" b="1" kern="0" dirty="0">
                <a:effectLst/>
                <a:latin typeface="Inter Fallback"/>
                <a:ea typeface="Times New Roman" panose="02020603050405020304" pitchFamily="18" charset="0"/>
                <a:cs typeface="Times New Roman" panose="02020603050405020304" pitchFamily="18" charset="0"/>
              </a:rPr>
              <a:t>Séances 2 et 3 : Mémoriser un motif répétitif visuel</a:t>
            </a:r>
            <a:br>
              <a:rPr lang="fr-FR" sz="4000" kern="100" dirty="0">
                <a:effectLst/>
                <a:latin typeface="Aptos" panose="020B0004020202020204" pitchFamily="34" charset="0"/>
                <a:ea typeface="Aptos" panose="020B0004020202020204" pitchFamily="34" charset="0"/>
                <a:cs typeface="Times New Roman" panose="02020603050405020304" pitchFamily="18" charset="0"/>
              </a:rPr>
            </a:br>
            <a:endParaRPr lang="fr-FR" sz="4000" dirty="0"/>
          </a:p>
        </p:txBody>
      </p:sp>
      <p:pic>
        <p:nvPicPr>
          <p:cNvPr id="5" name="Picture 4" descr="Cube de pastel de craie empilées">
            <a:extLst>
              <a:ext uri="{FF2B5EF4-FFF2-40B4-BE49-F238E27FC236}">
                <a16:creationId xmlns:a16="http://schemas.microsoft.com/office/drawing/2014/main" id="{9FD0D137-1BE0-DA35-78BD-BDB89CAC670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
            <a:ext cx="4108403" cy="2799645"/>
          </a:xfrm>
          <a:prstGeom prst="rect">
            <a:avLst/>
          </a:prstGeom>
        </p:spPr>
      </p:pic>
      <p:graphicFrame>
        <p:nvGraphicFramePr>
          <p:cNvPr id="11" name="Espace réservé du contenu 2">
            <a:extLst>
              <a:ext uri="{FF2B5EF4-FFF2-40B4-BE49-F238E27FC236}">
                <a16:creationId xmlns:a16="http://schemas.microsoft.com/office/drawing/2014/main" id="{82F407CA-6749-86D4-C358-BA1F086A320B}"/>
              </a:ext>
            </a:extLst>
          </p:cNvPr>
          <p:cNvGraphicFramePr>
            <a:graphicFrameLocks noGrp="1"/>
          </p:cNvGraphicFramePr>
          <p:nvPr>
            <p:ph idx="1"/>
            <p:extLst>
              <p:ext uri="{D42A27DB-BD31-4B8C-83A1-F6EECF244321}">
                <p14:modId xmlns:p14="http://schemas.microsoft.com/office/powerpoint/2010/main" val="828421512"/>
              </p:ext>
            </p:extLst>
          </p:nvPr>
        </p:nvGraphicFramePr>
        <p:xfrm>
          <a:off x="6613864" y="301841"/>
          <a:ext cx="5054291" cy="6162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826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4EDABD-0397-6544-7832-E269FD975F4A}"/>
              </a:ext>
            </a:extLst>
          </p:cNvPr>
          <p:cNvSpPr>
            <a:spLocks noGrp="1"/>
          </p:cNvSpPr>
          <p:nvPr>
            <p:ph type="title"/>
          </p:nvPr>
        </p:nvSpPr>
        <p:spPr>
          <a:xfrm>
            <a:off x="876693" y="741391"/>
            <a:ext cx="4597747" cy="1616203"/>
          </a:xfrm>
        </p:spPr>
        <p:txBody>
          <a:bodyPr anchor="b">
            <a:normAutofit/>
          </a:bodyPr>
          <a:lstStyle/>
          <a:p>
            <a:r>
              <a:rPr lang="fr-FR" sz="3200" b="1" kern="0" dirty="0">
                <a:effectLst/>
                <a:latin typeface="Inter Fallback"/>
                <a:ea typeface="Times New Roman" panose="02020603050405020304" pitchFamily="18" charset="0"/>
                <a:cs typeface="Times New Roman" panose="02020603050405020304" pitchFamily="18" charset="0"/>
              </a:rPr>
              <a:t>Situation de référence</a:t>
            </a:r>
            <a:br>
              <a:rPr lang="fr-FR" sz="3200" kern="100" dirty="0">
                <a:effectLst/>
                <a:latin typeface="Aptos" panose="020B0004020202020204" pitchFamily="34" charset="0"/>
                <a:ea typeface="Aptos" panose="020B0004020202020204" pitchFamily="34" charset="0"/>
                <a:cs typeface="Times New Roman" panose="02020603050405020304" pitchFamily="18" charset="0"/>
              </a:rPr>
            </a:br>
            <a:endParaRPr lang="fr-FR" sz="3200" dirty="0"/>
          </a:p>
        </p:txBody>
      </p:sp>
      <p:sp>
        <p:nvSpPr>
          <p:cNvPr id="3" name="Espace réservé du contenu 2">
            <a:extLst>
              <a:ext uri="{FF2B5EF4-FFF2-40B4-BE49-F238E27FC236}">
                <a16:creationId xmlns:a16="http://schemas.microsoft.com/office/drawing/2014/main" id="{C42686F0-C585-80AC-81C1-F60446E57339}"/>
              </a:ext>
            </a:extLst>
          </p:cNvPr>
          <p:cNvSpPr>
            <a:spLocks noGrp="1"/>
          </p:cNvSpPr>
          <p:nvPr>
            <p:ph idx="1"/>
          </p:nvPr>
        </p:nvSpPr>
        <p:spPr>
          <a:xfrm>
            <a:off x="876693" y="2533476"/>
            <a:ext cx="6044808" cy="1966931"/>
          </a:xfrm>
        </p:spPr>
        <p:txBody>
          <a:bodyPr anchor="t">
            <a:normAutofit/>
          </a:bodyPr>
          <a:lstStyle/>
          <a:p>
            <a:pPr>
              <a:lnSpc>
                <a:spcPct val="150000"/>
              </a:lnSpc>
              <a:spcBef>
                <a:spcPts val="1500"/>
              </a:spcBef>
              <a:spcAft>
                <a:spcPts val="750"/>
              </a:spcAft>
            </a:pPr>
            <a:r>
              <a:rPr lang="fr-FR" sz="1500" kern="0" dirty="0">
                <a:effectLst/>
                <a:latin typeface="Inter Fallback"/>
                <a:ea typeface="Times New Roman" panose="02020603050405020304" pitchFamily="18" charset="0"/>
                <a:cs typeface="Times New Roman" panose="02020603050405020304" pitchFamily="18" charset="0"/>
              </a:rPr>
              <a:t>La mascotte de la classe a étendu ses chaussettes sur le fil à linge. Il s'agit pour les élèves de mémoriser et de reproduire le motif construit par la mascotte à l'identique. Plusieurs déplacements sont autorisés (séance 2). Un seul voyage est autorisé (séance 3).</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fr-FR" sz="1500" dirty="0"/>
          </a:p>
        </p:txBody>
      </p:sp>
      <p:pic>
        <p:nvPicPr>
          <p:cNvPr id="5" name="Picture 4" descr="Coussin jouet">
            <a:extLst>
              <a:ext uri="{FF2B5EF4-FFF2-40B4-BE49-F238E27FC236}">
                <a16:creationId xmlns:a16="http://schemas.microsoft.com/office/drawing/2014/main" id="{EFE29A03-4A68-2199-C023-FA38F858CFC5}"/>
              </a:ext>
            </a:extLst>
          </p:cNvPr>
          <p:cNvPicPr>
            <a:picLocks noChangeAspect="1"/>
          </p:cNvPicPr>
          <p:nvPr/>
        </p:nvPicPr>
        <p:blipFill>
          <a:blip r:embed="rId2" cstate="screen">
            <a:extLst>
              <a:ext uri="{28A0092B-C50C-407E-A947-70E740481C1C}">
                <a14:useLocalDpi xmlns:a14="http://schemas.microsoft.com/office/drawing/2010/main"/>
              </a:ext>
            </a:extLst>
          </a:blip>
          <a:srcRect b="-1"/>
          <a:stretch>
            <a:fillRect/>
          </a:stretch>
        </p:blipFill>
        <p:spPr>
          <a:xfrm>
            <a:off x="8061175" y="990427"/>
            <a:ext cx="3254132" cy="4190358"/>
          </a:xfrm>
          <a:prstGeom prst="rect">
            <a:avLst/>
          </a:prstGeom>
        </p:spPr>
      </p:pic>
      <p:grpSp>
        <p:nvGrpSpPr>
          <p:cNvPr id="14" name="Group 13">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5" name="Rectangle 14">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7012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33F5798A-6B2B-C378-5895-DEC6145FB33A}"/>
              </a:ext>
            </a:extLst>
          </p:cNvPr>
          <p:cNvSpPr>
            <a:spLocks noGrp="1"/>
          </p:cNvSpPr>
          <p:nvPr>
            <p:ph type="title"/>
          </p:nvPr>
        </p:nvSpPr>
        <p:spPr>
          <a:xfrm>
            <a:off x="389916" y="444464"/>
            <a:ext cx="3420305" cy="1906317"/>
          </a:xfrm>
        </p:spPr>
        <p:txBody>
          <a:bodyPr>
            <a:normAutofit/>
          </a:bodyPr>
          <a:lstStyle/>
          <a:p>
            <a:pPr algn="ctr"/>
            <a:r>
              <a:rPr lang="fr-FR" sz="2800" b="1" kern="0" dirty="0">
                <a:effectLst/>
                <a:latin typeface="Inter Fallback"/>
                <a:ea typeface="Times New Roman" panose="02020603050405020304" pitchFamily="18" charset="0"/>
                <a:cs typeface="Times New Roman" panose="02020603050405020304" pitchFamily="18" charset="0"/>
              </a:rPr>
              <a:t>Présentation de la séance 2</a:t>
            </a:r>
            <a:br>
              <a:rPr lang="fr-FR" sz="2800" kern="100" dirty="0">
                <a:effectLst/>
                <a:latin typeface="Aptos" panose="020B0004020202020204" pitchFamily="34" charset="0"/>
                <a:ea typeface="Aptos" panose="020B0004020202020204" pitchFamily="34" charset="0"/>
                <a:cs typeface="Times New Roman" panose="02020603050405020304" pitchFamily="18" charset="0"/>
              </a:rPr>
            </a:br>
            <a:endParaRPr lang="fr-FR" sz="2800" dirty="0"/>
          </a:p>
        </p:txBody>
      </p:sp>
      <p:pic>
        <p:nvPicPr>
          <p:cNvPr id="5" name="Picture 4" descr="Fils colorés sur fond blanc">
            <a:extLst>
              <a:ext uri="{FF2B5EF4-FFF2-40B4-BE49-F238E27FC236}">
                <a16:creationId xmlns:a16="http://schemas.microsoft.com/office/drawing/2014/main" id="{EAA7E392-B22C-1E91-9B51-284A55D8433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Espace réservé du contenu 2">
            <a:extLst>
              <a:ext uri="{FF2B5EF4-FFF2-40B4-BE49-F238E27FC236}">
                <a16:creationId xmlns:a16="http://schemas.microsoft.com/office/drawing/2014/main" id="{881A932E-F7CB-0CDD-6648-82A063CE1C9D}"/>
              </a:ext>
            </a:extLst>
          </p:cNvPr>
          <p:cNvSpPr>
            <a:spLocks noGrp="1"/>
          </p:cNvSpPr>
          <p:nvPr>
            <p:ph idx="1"/>
          </p:nvPr>
        </p:nvSpPr>
        <p:spPr>
          <a:xfrm>
            <a:off x="4668201" y="349957"/>
            <a:ext cx="7180390" cy="6084710"/>
          </a:xfrm>
        </p:spPr>
        <p:txBody>
          <a:bodyPr anchor="ctr">
            <a:noAutofit/>
          </a:bodyPr>
          <a:lstStyle/>
          <a:p>
            <a:pPr marL="0" lvl="0" indent="0">
              <a:spcBef>
                <a:spcPts val="0"/>
              </a:spcBef>
              <a:spcAft>
                <a:spcPts val="600"/>
              </a:spcAft>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Objectif :</a:t>
            </a:r>
            <a:r>
              <a:rPr lang="fr-FR" sz="1500" kern="0" dirty="0">
                <a:effectLst/>
                <a:latin typeface="Inter Fallback"/>
                <a:ea typeface="Times New Roman" panose="02020603050405020304" pitchFamily="18" charset="0"/>
                <a:cs typeface="Times New Roman" panose="02020603050405020304" pitchFamily="18" charset="0"/>
              </a:rPr>
              <a:t> Mémoriser et reproduire à l'identique un motif répétitif simple en utilisant des objets tangibles.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Bef>
                <a:spcPts val="0"/>
              </a:spcBef>
              <a:spcAft>
                <a:spcPts val="600"/>
              </a:spcAft>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Modalités :</a:t>
            </a:r>
            <a:r>
              <a:rPr lang="fr-FR" sz="1500" kern="0" dirty="0">
                <a:effectLst/>
                <a:latin typeface="Inter Fallback"/>
                <a:ea typeface="Times New Roman" panose="02020603050405020304" pitchFamily="18" charset="0"/>
                <a:cs typeface="Times New Roman" panose="02020603050405020304" pitchFamily="18" charset="0"/>
              </a:rPr>
              <a:t> Groupe de 6 élèves.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Bef>
                <a:spcPts val="0"/>
              </a:spcBef>
              <a:spcAft>
                <a:spcPts val="600"/>
              </a:spcAft>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Durée :</a:t>
            </a:r>
            <a:r>
              <a:rPr lang="fr-FR" sz="1500" kern="0" dirty="0">
                <a:effectLst/>
                <a:latin typeface="Inter Fallback"/>
                <a:ea typeface="Times New Roman" panose="02020603050405020304" pitchFamily="18" charset="0"/>
                <a:cs typeface="Times New Roman" panose="02020603050405020304" pitchFamily="18" charset="0"/>
              </a:rPr>
              <a:t> 20 minutes.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Bef>
                <a:spcPts val="0"/>
              </a:spcBef>
              <a:spcAft>
                <a:spcPts val="600"/>
              </a:spcAft>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Matériel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285750">
              <a:spcBef>
                <a:spcPts val="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Un fil à linge modèle présentant le motif au coin « poupée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285750">
              <a:spcBef>
                <a:spcPts val="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6 fils vides (1 par élève) à distance (atelier ou regroupement).</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285750">
              <a:spcBef>
                <a:spcPts val="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Des chaussettes de deux couleurs différentes (jaune et rouge dans notre exemple) jointes en annexe.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a:spcBef>
                <a:spcPts val="0"/>
              </a:spcBef>
              <a:spcAft>
                <a:spcPts val="600"/>
              </a:spcAft>
              <a:buNone/>
            </a:pPr>
            <a:r>
              <a:rPr lang="fr-FR" sz="1500" b="1" kern="0" dirty="0">
                <a:effectLst/>
                <a:latin typeface="Inter Fallback"/>
                <a:ea typeface="Times New Roman" panose="02020603050405020304" pitchFamily="18" charset="0"/>
                <a:cs typeface="Times New Roman" panose="02020603050405020304" pitchFamily="18" charset="0"/>
              </a:rPr>
              <a:t>Temps 1 - Définition des objectifs et mise en réussite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Bef>
                <a:spcPts val="0"/>
              </a:spcBef>
              <a:spcAft>
                <a:spcPts val="600"/>
              </a:spcAft>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Introduction de l'activité :</a:t>
            </a:r>
            <a:r>
              <a:rPr lang="fr-FR" sz="1500" kern="0" dirty="0">
                <a:effectLst/>
                <a:latin typeface="Inter Fallback"/>
                <a:ea typeface="Times New Roman" panose="02020603050405020304" pitchFamily="18" charset="0"/>
                <a:cs typeface="Times New Roman" panose="02020603050405020304" pitchFamily="18" charset="0"/>
              </a:rPr>
              <a:t> Le professeur expose le problème du jour et montre comment procéder.</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Bef>
                <a:spcPts val="0"/>
              </a:spcBef>
              <a:spcAft>
                <a:spcPts val="600"/>
              </a:spcAft>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Enseignement de la procédure :</a:t>
            </a:r>
            <a:r>
              <a:rPr lang="fr-FR" sz="1500" kern="0" dirty="0">
                <a:effectLst/>
                <a:latin typeface="Inter Fallback"/>
                <a:ea typeface="Times New Roman" panose="02020603050405020304" pitchFamily="18" charset="0"/>
                <a:cs typeface="Times New Roman" panose="02020603050405020304" pitchFamily="18" charset="0"/>
              </a:rPr>
              <a:t> Le professeur se déplace avec les élèves au coin « poupées » et énonce aux élèves la procédure à suivre.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a:spcBef>
                <a:spcPts val="0"/>
              </a:spcBef>
              <a:spcAft>
                <a:spcPts val="600"/>
              </a:spcAft>
              <a:buNone/>
            </a:pPr>
            <a:r>
              <a:rPr lang="fr-FR" sz="1500" b="1" kern="0" dirty="0">
                <a:effectLst/>
                <a:latin typeface="Inter Fallback"/>
                <a:ea typeface="Times New Roman" panose="02020603050405020304" pitchFamily="18" charset="0"/>
                <a:cs typeface="Times New Roman" panose="02020603050405020304" pitchFamily="18" charset="0"/>
              </a:rPr>
              <a:t>Temps 2 - Mise en activité différenciée des élèves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Bef>
                <a:spcPts val="0"/>
              </a:spcBef>
              <a:spcAft>
                <a:spcPts val="600"/>
              </a:spcAft>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Modalités :</a:t>
            </a:r>
            <a:r>
              <a:rPr lang="fr-FR" sz="1500" kern="0" dirty="0">
                <a:effectLst/>
                <a:latin typeface="Inter Fallback"/>
                <a:ea typeface="Times New Roman" panose="02020603050405020304" pitchFamily="18" charset="0"/>
                <a:cs typeface="Times New Roman" panose="02020603050405020304" pitchFamily="18" charset="0"/>
              </a:rPr>
              <a:t> Groupe de 6 élèves.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Bef>
                <a:spcPts val="0"/>
              </a:spcBef>
              <a:spcAft>
                <a:spcPts val="600"/>
              </a:spcAft>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Matériel :</a:t>
            </a:r>
            <a:r>
              <a:rPr lang="fr-FR" sz="1500" kern="0" dirty="0">
                <a:effectLst/>
                <a:latin typeface="Inter Fallback"/>
                <a:ea typeface="Times New Roman" panose="02020603050405020304" pitchFamily="18" charset="0"/>
                <a:cs typeface="Times New Roman" panose="02020603050405020304" pitchFamily="18" charset="0"/>
              </a:rPr>
              <a:t> Des poupées, une assiette devant chaque poupée, une barquette pour aller chercher les pommes à distance, une réserve de pommes éloignée.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Bef>
                <a:spcPts val="0"/>
              </a:spcBef>
              <a:spcAft>
                <a:spcPts val="600"/>
              </a:spcAft>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Déroulement :</a:t>
            </a:r>
            <a:r>
              <a:rPr lang="fr-FR" sz="1500" kern="0" dirty="0">
                <a:effectLst/>
                <a:latin typeface="Inter Fallback"/>
                <a:ea typeface="Times New Roman" panose="02020603050405020304" pitchFamily="18" charset="0"/>
                <a:cs typeface="Times New Roman" panose="02020603050405020304" pitchFamily="18" charset="0"/>
              </a:rPr>
              <a:t> Les élèves reproduisent le motif en utilisant les chaussettes et les fils à linge.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a:spcBef>
                <a:spcPts val="0"/>
              </a:spcBef>
              <a:spcAft>
                <a:spcPts val="600"/>
              </a:spcAft>
              <a:buNone/>
            </a:pPr>
            <a:r>
              <a:rPr lang="fr-FR" sz="1500" b="1" kern="0" dirty="0">
                <a:effectLst/>
                <a:latin typeface="Inter Fallback"/>
                <a:ea typeface="Times New Roman" panose="02020603050405020304" pitchFamily="18" charset="0"/>
                <a:cs typeface="Times New Roman" panose="02020603050405020304" pitchFamily="18" charset="0"/>
              </a:rPr>
              <a:t>Différenciation</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a:spcBef>
                <a:spcPts val="0"/>
              </a:spcBef>
              <a:spcAft>
                <a:spcPts val="600"/>
              </a:spcAft>
            </a:pPr>
            <a:r>
              <a:rPr lang="fr-FR" sz="1500" kern="0" dirty="0">
                <a:effectLst/>
                <a:latin typeface="Inter Fallback"/>
                <a:ea typeface="Times New Roman" panose="02020603050405020304" pitchFamily="18" charset="0"/>
                <a:cs typeface="Times New Roman" panose="02020603050405020304" pitchFamily="18" charset="0"/>
              </a:rPr>
              <a:t>Le professeur poursuit son accompagnement auprès des élèves qui en auraient toujours besoin, à partir du même motif, afin de les amener progressivement à comprendre la règle de base du motif visuel : alternance de deux couleurs. Il les encourage également à se déplacer pour observer autant que de besoin le modèle à distance. Pour les élèves en réussite : toujours à partir du même motif, le professeur propose à l'élève de reproduire le modèle de la mascotte en un seul déplacement.</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79357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E62CCE1D-398B-F8BC-7B25-65987A92E36E}"/>
              </a:ext>
            </a:extLst>
          </p:cNvPr>
          <p:cNvSpPr>
            <a:spLocks noGrp="1"/>
          </p:cNvSpPr>
          <p:nvPr>
            <p:ph type="title"/>
          </p:nvPr>
        </p:nvSpPr>
        <p:spPr>
          <a:xfrm>
            <a:off x="389916" y="444464"/>
            <a:ext cx="3420305" cy="1906317"/>
          </a:xfrm>
        </p:spPr>
        <p:txBody>
          <a:bodyPr>
            <a:normAutofit/>
          </a:bodyPr>
          <a:lstStyle/>
          <a:p>
            <a:pPr algn="ctr"/>
            <a:r>
              <a:rPr lang="fr-FR" sz="2800" b="1" kern="0">
                <a:effectLst/>
                <a:latin typeface="Inter Fallback"/>
                <a:ea typeface="Times New Roman" panose="02020603050405020304" pitchFamily="18" charset="0"/>
                <a:cs typeface="Times New Roman" panose="02020603050405020304" pitchFamily="18" charset="0"/>
              </a:rPr>
              <a:t>Présentation de la séance 3</a:t>
            </a:r>
            <a:br>
              <a:rPr lang="fr-FR" sz="2800" kern="100">
                <a:effectLst/>
                <a:latin typeface="Aptos" panose="020B0004020202020204" pitchFamily="34" charset="0"/>
                <a:ea typeface="Aptos" panose="020B0004020202020204" pitchFamily="34" charset="0"/>
                <a:cs typeface="Times New Roman" panose="02020603050405020304" pitchFamily="18" charset="0"/>
              </a:rPr>
            </a:br>
            <a:endParaRPr lang="fr-FR" sz="2800"/>
          </a:p>
        </p:txBody>
      </p:sp>
      <p:pic>
        <p:nvPicPr>
          <p:cNvPr id="5" name="Picture 4" descr="Pile de fils colorée transformée en ampoule à fil jaune">
            <a:extLst>
              <a:ext uri="{FF2B5EF4-FFF2-40B4-BE49-F238E27FC236}">
                <a16:creationId xmlns:a16="http://schemas.microsoft.com/office/drawing/2014/main" id="{EB0836A5-EB3E-D068-680D-AB6D20AC84CC}"/>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2768743"/>
            <a:ext cx="4278264" cy="4089258"/>
          </a:xfrm>
          <a:prstGeom prst="rect">
            <a:avLst/>
          </a:prstGeom>
        </p:spPr>
      </p:pic>
      <p:sp>
        <p:nvSpPr>
          <p:cNvPr id="11" name="Rectangle 10">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Espace réservé du contenu 2">
            <a:extLst>
              <a:ext uri="{FF2B5EF4-FFF2-40B4-BE49-F238E27FC236}">
                <a16:creationId xmlns:a16="http://schemas.microsoft.com/office/drawing/2014/main" id="{7074BD58-FDBC-1854-E3A2-9C3257A297B5}"/>
              </a:ext>
            </a:extLst>
          </p:cNvPr>
          <p:cNvSpPr>
            <a:spLocks noGrp="1"/>
          </p:cNvSpPr>
          <p:nvPr>
            <p:ph idx="1"/>
          </p:nvPr>
        </p:nvSpPr>
        <p:spPr>
          <a:xfrm>
            <a:off x="4278284" y="626533"/>
            <a:ext cx="7913696" cy="6107289"/>
          </a:xfrm>
        </p:spPr>
        <p:txBody>
          <a:bodyPr anchor="ctr">
            <a:noAutofit/>
          </a:bodyPr>
          <a:lstStyle/>
          <a:p>
            <a:pPr marL="0" lvl="0" indent="0">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Modalités :</a:t>
            </a:r>
            <a:r>
              <a:rPr lang="fr-FR" sz="1400" kern="0" dirty="0">
                <a:effectLst/>
                <a:latin typeface="Inter Fallback"/>
                <a:ea typeface="Times New Roman" panose="02020603050405020304" pitchFamily="18" charset="0"/>
                <a:cs typeface="Times New Roman" panose="02020603050405020304" pitchFamily="18" charset="0"/>
              </a:rPr>
              <a:t> Groupe de 6 élèves.</a:t>
            </a:r>
            <a:r>
              <a:rPr lang="fr-FR" sz="1400" kern="100" dirty="0">
                <a:latin typeface="Aptos" panose="020B0004020202020204" pitchFamily="34" charset="0"/>
                <a:ea typeface="Times New Roman" panose="02020603050405020304" pitchFamily="18" charset="0"/>
                <a:cs typeface="Times New Roman" panose="02020603050405020304" pitchFamily="18" charset="0"/>
              </a:rPr>
              <a:t> </a:t>
            </a:r>
            <a:r>
              <a:rPr lang="fr-FR" sz="1400" b="1" kern="0" dirty="0">
                <a:effectLst/>
                <a:latin typeface="Inter Fallback"/>
                <a:ea typeface="Times New Roman" panose="02020603050405020304" pitchFamily="18" charset="0"/>
                <a:cs typeface="Times New Roman" panose="02020603050405020304" pitchFamily="18" charset="0"/>
              </a:rPr>
              <a:t>Durée :</a:t>
            </a:r>
            <a:r>
              <a:rPr lang="fr-FR" sz="1400" kern="0" dirty="0">
                <a:effectLst/>
                <a:latin typeface="Inter Fallback"/>
                <a:ea typeface="Times New Roman" panose="02020603050405020304" pitchFamily="18" charset="0"/>
                <a:cs typeface="Times New Roman" panose="02020603050405020304" pitchFamily="18" charset="0"/>
              </a:rPr>
              <a:t> 20 minutes.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spcBef>
                <a:spcPts val="0"/>
              </a:spcBef>
              <a:spcAft>
                <a:spcPts val="600"/>
              </a:spcAft>
              <a:buSzPts val="1000"/>
              <a:buNone/>
              <a:tabLst>
                <a:tab pos="457200" algn="l"/>
              </a:tabLst>
            </a:pPr>
            <a:r>
              <a:rPr lang="fr-FR" sz="1400" b="1" kern="0" dirty="0">
                <a:effectLst/>
                <a:latin typeface="Inter Fallback"/>
                <a:ea typeface="Times New Roman" panose="02020603050405020304" pitchFamily="18" charset="0"/>
                <a:cs typeface="Times New Roman" panose="02020603050405020304" pitchFamily="18" charset="0"/>
              </a:rPr>
              <a:t>Matériel :</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spcBef>
                <a:spcPts val="0"/>
              </a:spcBef>
              <a:spcAft>
                <a:spcPts val="600"/>
              </a:spcAft>
              <a:buSzPts val="1000"/>
              <a:buNone/>
              <a:tabLst>
                <a:tab pos="914400" algn="l"/>
              </a:tabLst>
            </a:pPr>
            <a:r>
              <a:rPr lang="fr-FR" sz="1400" kern="0" dirty="0">
                <a:effectLst/>
                <a:latin typeface="Inter Fallback"/>
                <a:ea typeface="Times New Roman" panose="02020603050405020304" pitchFamily="18" charset="0"/>
                <a:cs typeface="Times New Roman" panose="02020603050405020304" pitchFamily="18" charset="0"/>
              </a:rPr>
              <a:t>Un fil à linge modèle présentant deux nouvelles couleurs.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spcBef>
                <a:spcPts val="0"/>
              </a:spcBef>
              <a:spcAft>
                <a:spcPts val="600"/>
              </a:spcAft>
              <a:buSzPts val="1000"/>
              <a:buNone/>
              <a:tabLst>
                <a:tab pos="914400" algn="l"/>
              </a:tabLst>
            </a:pPr>
            <a:r>
              <a:rPr lang="fr-FR" sz="1400" kern="0" dirty="0">
                <a:effectLst/>
                <a:latin typeface="Inter Fallback"/>
                <a:ea typeface="Times New Roman" panose="02020603050405020304" pitchFamily="18" charset="0"/>
                <a:cs typeface="Times New Roman" panose="02020603050405020304" pitchFamily="18" charset="0"/>
              </a:rPr>
              <a:t>6 fils vides (1 par élève) à distance (atelier ou regroupement).</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spcBef>
                <a:spcPts val="0"/>
              </a:spcBef>
              <a:spcAft>
                <a:spcPts val="600"/>
              </a:spcAft>
              <a:buSzPts val="1000"/>
              <a:buNone/>
              <a:tabLst>
                <a:tab pos="914400" algn="l"/>
              </a:tabLst>
            </a:pPr>
            <a:r>
              <a:rPr lang="fr-FR" sz="1400" kern="0" dirty="0">
                <a:effectLst/>
                <a:latin typeface="Inter Fallback"/>
                <a:ea typeface="Times New Roman" panose="02020603050405020304" pitchFamily="18" charset="0"/>
                <a:cs typeface="Times New Roman" panose="02020603050405020304" pitchFamily="18" charset="0"/>
              </a:rPr>
              <a:t>Des chaussettes de deux couleurs différentes (bleues et vertes dans notre exemple) : objets réels ou images découpées.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spcBef>
                <a:spcPts val="0"/>
              </a:spcBef>
              <a:spcAft>
                <a:spcPts val="600"/>
              </a:spcAft>
              <a:buSzPts val="1000"/>
              <a:buNone/>
              <a:tabLst>
                <a:tab pos="914400" algn="l"/>
              </a:tabLst>
            </a:pPr>
            <a:r>
              <a:rPr lang="fr-FR" sz="1400" kern="0" dirty="0">
                <a:effectLst/>
                <a:latin typeface="Inter Fallback"/>
                <a:ea typeface="Times New Roman" panose="02020603050405020304" pitchFamily="18" charset="0"/>
                <a:cs typeface="Times New Roman" panose="02020603050405020304" pitchFamily="18" charset="0"/>
              </a:rPr>
              <a:t>Des fils à linge modèles préparés en avance présentant :</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lvl="2" indent="-228600">
              <a:spcBef>
                <a:spcPts val="0"/>
              </a:spcBef>
              <a:spcAft>
                <a:spcPts val="600"/>
              </a:spcAft>
              <a:buSzPts val="1000"/>
              <a:buFont typeface="Symbol" pitchFamily="2" charset="2"/>
              <a:buChar char=""/>
              <a:tabLst>
                <a:tab pos="1371600" algn="l"/>
              </a:tabLst>
            </a:pPr>
            <a:r>
              <a:rPr lang="fr-FR" sz="1400" kern="0" dirty="0">
                <a:effectLst/>
                <a:latin typeface="Inter Fallback"/>
                <a:ea typeface="Times New Roman" panose="02020603050405020304" pitchFamily="18" charset="0"/>
                <a:cs typeface="Times New Roman" panose="02020603050405020304" pitchFamily="18" charset="0"/>
              </a:rPr>
              <a:t>Deux nouvelles couleurs.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lvl="2" indent="-228600">
              <a:spcBef>
                <a:spcPts val="0"/>
              </a:spcBef>
              <a:spcAft>
                <a:spcPts val="600"/>
              </a:spcAft>
              <a:buSzPts val="1000"/>
              <a:buFont typeface="Symbol" pitchFamily="2" charset="2"/>
              <a:buChar char=""/>
              <a:tabLst>
                <a:tab pos="1371600" algn="l"/>
              </a:tabLst>
            </a:pPr>
            <a:r>
              <a:rPr lang="fr-FR" sz="1400" kern="0" dirty="0">
                <a:effectLst/>
                <a:latin typeface="Inter Fallback"/>
                <a:ea typeface="Times New Roman" panose="02020603050405020304" pitchFamily="18" charset="0"/>
                <a:cs typeface="Times New Roman" panose="02020603050405020304" pitchFamily="18" charset="0"/>
              </a:rPr>
              <a:t>Garder les mêmes couleurs mais, inversion des couleurs (rouge - jaune).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lvl="2" indent="-228600">
              <a:spcBef>
                <a:spcPts val="0"/>
              </a:spcBef>
              <a:spcAft>
                <a:spcPts val="600"/>
              </a:spcAft>
              <a:buSzPts val="1000"/>
              <a:buFont typeface="Symbol" pitchFamily="2" charset="2"/>
              <a:buChar char=""/>
              <a:tabLst>
                <a:tab pos="1371600" algn="l"/>
              </a:tabLst>
            </a:pPr>
            <a:r>
              <a:rPr lang="fr-FR" sz="1400" kern="0" dirty="0">
                <a:effectLst/>
                <a:latin typeface="Inter Fallback"/>
                <a:ea typeface="Times New Roman" panose="02020603050405020304" pitchFamily="18" charset="0"/>
                <a:cs typeface="Times New Roman" panose="02020603050405020304" pitchFamily="18" charset="0"/>
              </a:rPr>
              <a:t>Proposer de nouvelles structures : A BB A BB A BB voire A BBB A BBB A BBB A BBB.</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spcBef>
                <a:spcPts val="0"/>
              </a:spcBef>
              <a:spcAft>
                <a:spcPts val="600"/>
              </a:spcAft>
              <a:buNone/>
            </a:pPr>
            <a:r>
              <a:rPr lang="fr-FR" sz="1400" b="1" kern="0" dirty="0">
                <a:effectLst/>
                <a:latin typeface="Inter Fallback"/>
                <a:ea typeface="Times New Roman" panose="02020603050405020304" pitchFamily="18" charset="0"/>
                <a:cs typeface="Times New Roman" panose="02020603050405020304" pitchFamily="18" charset="0"/>
              </a:rPr>
              <a:t>Temps 1 - Introduction de l'activité/Rappels et retours sur la séance 2</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spcBef>
                <a:spcPts val="0"/>
              </a:spcBef>
              <a:spcAft>
                <a:spcPts val="600"/>
              </a:spcAft>
              <a:buNone/>
            </a:pPr>
            <a:r>
              <a:rPr lang="fr-FR" sz="1400" kern="0" dirty="0">
                <a:effectLst/>
                <a:latin typeface="Inter Fallback"/>
                <a:ea typeface="Times New Roman" panose="02020603050405020304" pitchFamily="18" charset="0"/>
                <a:cs typeface="Times New Roman" panose="02020603050405020304" pitchFamily="18" charset="0"/>
              </a:rPr>
              <a:t>Le professeur rappelle rapidement le problème et la séance précédente tout en sollicitant la verbalisation des élèves sur les actions indispensables à la résolution de ce dernier.</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spcBef>
                <a:spcPts val="0"/>
              </a:spcBef>
              <a:spcAft>
                <a:spcPts val="600"/>
              </a:spcAft>
              <a:buNone/>
            </a:pPr>
            <a:r>
              <a:rPr lang="fr-FR" sz="1400" b="1" kern="0" dirty="0">
                <a:effectLst/>
                <a:latin typeface="Inter Fallback"/>
                <a:ea typeface="Times New Roman" panose="02020603050405020304" pitchFamily="18" charset="0"/>
                <a:cs typeface="Times New Roman" panose="02020603050405020304" pitchFamily="18" charset="0"/>
              </a:rPr>
              <a:t>Temps 2 - Mise en activité différenciée des élèves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spcBef>
                <a:spcPts val="0"/>
              </a:spcBef>
              <a:spcAft>
                <a:spcPts val="600"/>
              </a:spcAft>
              <a:buNone/>
            </a:pPr>
            <a:r>
              <a:rPr lang="fr-FR" sz="1400" kern="0" dirty="0">
                <a:effectLst/>
                <a:latin typeface="Inter Fallback"/>
                <a:ea typeface="Times New Roman" panose="02020603050405020304" pitchFamily="18" charset="0"/>
                <a:cs typeface="Times New Roman" panose="02020603050405020304" pitchFamily="18" charset="0"/>
              </a:rPr>
              <a:t>Le professeur propose le motif suivant (A B A B A B) au coin « poupées » et précise que cette fois-ci il va falloir réussir en un seul voyage. Au fil de la séance, il questionne les élèves sur leurs procédures pour parvenir à reproduire le motif, les encourage à verbaliser.</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spcBef>
                <a:spcPts val="0"/>
              </a:spcBef>
              <a:spcAft>
                <a:spcPts val="600"/>
              </a:spcAft>
              <a:buNone/>
            </a:pPr>
            <a:r>
              <a:rPr lang="fr-FR" sz="1400" b="1" kern="0" dirty="0">
                <a:effectLst/>
                <a:latin typeface="Inter Fallback"/>
                <a:ea typeface="Times New Roman" panose="02020603050405020304" pitchFamily="18" charset="0"/>
                <a:cs typeface="Times New Roman" panose="02020603050405020304" pitchFamily="18" charset="0"/>
              </a:rPr>
              <a:t>Différenciation</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spcBef>
                <a:spcPts val="0"/>
              </a:spcBef>
              <a:spcAft>
                <a:spcPts val="600"/>
              </a:spcAft>
              <a:buNone/>
            </a:pPr>
            <a:r>
              <a:rPr lang="fr-FR" sz="1400" kern="0" dirty="0">
                <a:effectLst/>
                <a:latin typeface="Inter Fallback"/>
                <a:ea typeface="Times New Roman" panose="02020603050405020304" pitchFamily="18" charset="0"/>
                <a:cs typeface="Times New Roman" panose="02020603050405020304" pitchFamily="18" charset="0"/>
              </a:rPr>
              <a:t>Le professeur autorise plusieurs déplacements et accompagne les élèves dans la réalisation de l'exercice. Il peut complexifier les exercices pour les élèves ayant réussi en un seul voyage.</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spcBef>
                <a:spcPts val="0"/>
              </a:spcBef>
              <a:spcAft>
                <a:spcPts val="600"/>
              </a:spcAft>
              <a:buNone/>
            </a:pPr>
            <a:r>
              <a:rPr lang="fr-FR" sz="1400" b="1" kern="0" dirty="0">
                <a:effectLst/>
                <a:latin typeface="Inter Fallback"/>
                <a:ea typeface="Times New Roman" panose="02020603050405020304" pitchFamily="18" charset="0"/>
                <a:cs typeface="Times New Roman" panose="02020603050405020304" pitchFamily="18" charset="0"/>
              </a:rPr>
              <a:t>Temps 3 - Institutionnalisation</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spcBef>
                <a:spcPts val="0"/>
              </a:spcBef>
              <a:spcAft>
                <a:spcPts val="600"/>
              </a:spcAft>
              <a:buNone/>
            </a:pPr>
            <a:r>
              <a:rPr lang="fr-FR" sz="1400" kern="0" dirty="0">
                <a:effectLst/>
                <a:latin typeface="Inter Fallback"/>
                <a:ea typeface="Times New Roman" panose="02020603050405020304" pitchFamily="18" charset="0"/>
                <a:cs typeface="Times New Roman" panose="02020603050405020304" pitchFamily="18" charset="0"/>
              </a:rPr>
              <a:t>Le professeur revient sur les exercices précédents, il incite les élèves à expliciter leurs procédures et synthétise ce qu'il faut retenir pour réussir. « Pour étendre ses chaussettes comme la mascotte, il faut repérer l'alternance des couleurs. Comprendre qu'elle se répète toujours dans le même ordre. »</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36000">
              <a:spcBef>
                <a:spcPts val="0"/>
              </a:spcBef>
              <a:spcAft>
                <a:spcPts val="600"/>
              </a:spcAft>
              <a:buNone/>
            </a:pPr>
            <a:r>
              <a:rPr lang="fr-FR" sz="1400" b="1" kern="0" dirty="0">
                <a:effectLst/>
                <a:latin typeface="Inter Fallback"/>
                <a:ea typeface="Times New Roman" panose="02020603050405020304" pitchFamily="18" charset="0"/>
                <a:cs typeface="Times New Roman" panose="02020603050405020304" pitchFamily="18" charset="0"/>
              </a:rPr>
              <a:t>Temps 4 - Automatisation/Réinvestissement</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spcBef>
                <a:spcPts val="0"/>
              </a:spcBef>
              <a:spcAft>
                <a:spcPts val="600"/>
              </a:spcAft>
              <a:buNone/>
            </a:pPr>
            <a:r>
              <a:rPr lang="fr-FR" sz="1400" kern="0" dirty="0">
                <a:effectLst/>
                <a:latin typeface="Inter Fallback"/>
                <a:ea typeface="Times New Roman" panose="02020603050405020304" pitchFamily="18" charset="0"/>
                <a:cs typeface="Times New Roman" panose="02020603050405020304" pitchFamily="18" charset="0"/>
              </a:rPr>
              <a:t>Des activités de réinvestissement et de consolidation sont à proposer tout au long de l'année afin de favoriser une réactivation régulière des connaissances. Le passage à l'abstraction est accompagné par une manipulation en passant par du matériel tangible (objets) vers du matériel moins figuratif (jetons, cubes).</a:t>
            </a:r>
            <a:endParaRPr lang="fr-FR" sz="1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1400" dirty="0"/>
          </a:p>
        </p:txBody>
      </p:sp>
      <p:sp>
        <p:nvSpPr>
          <p:cNvPr id="13" name="Rectangle 12">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80042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1263FA-4815-5A8F-4109-646E167E17EB}"/>
              </a:ext>
            </a:extLst>
          </p:cNvPr>
          <p:cNvSpPr>
            <a:spLocks noGrp="1"/>
          </p:cNvSpPr>
          <p:nvPr>
            <p:ph type="title"/>
          </p:nvPr>
        </p:nvSpPr>
        <p:spPr>
          <a:xfrm>
            <a:off x="841248" y="548640"/>
            <a:ext cx="3600860" cy="5431536"/>
          </a:xfrm>
        </p:spPr>
        <p:txBody>
          <a:bodyPr>
            <a:normAutofit/>
          </a:bodyPr>
          <a:lstStyle/>
          <a:p>
            <a:br>
              <a:rPr lang="fr-FR" sz="4200" b="1" kern="0">
                <a:effectLst/>
                <a:latin typeface="Inter Fallback"/>
                <a:ea typeface="Times New Roman" panose="02020603050405020304" pitchFamily="18" charset="0"/>
                <a:cs typeface="Times New Roman" panose="02020603050405020304" pitchFamily="18" charset="0"/>
              </a:rPr>
            </a:br>
            <a:r>
              <a:rPr lang="fr-FR" sz="4200" b="1" kern="0">
                <a:effectLst/>
                <a:latin typeface="Inter Fallback"/>
                <a:ea typeface="Times New Roman" panose="02020603050405020304" pitchFamily="18" charset="0"/>
                <a:cs typeface="Times New Roman" panose="02020603050405020304" pitchFamily="18" charset="0"/>
              </a:rPr>
              <a:t>Pour aller plus loin – </a:t>
            </a:r>
            <a:br>
              <a:rPr lang="fr-FR" sz="4200" b="1" kern="0">
                <a:effectLst/>
                <a:latin typeface="Inter Fallback"/>
                <a:ea typeface="Times New Roman" panose="02020603050405020304" pitchFamily="18" charset="0"/>
                <a:cs typeface="Times New Roman" panose="02020603050405020304" pitchFamily="18" charset="0"/>
              </a:rPr>
            </a:br>
            <a:r>
              <a:rPr lang="fr-FR" sz="4200" b="1" kern="0">
                <a:effectLst/>
                <a:latin typeface="Inter Fallback"/>
                <a:ea typeface="Times New Roman" panose="02020603050405020304" pitchFamily="18" charset="0"/>
                <a:cs typeface="Times New Roman" panose="02020603050405020304" pitchFamily="18" charset="0"/>
              </a:rPr>
              <a:t>Prolongement avec un « défi motifs »</a:t>
            </a:r>
            <a:br>
              <a:rPr lang="fr-FR" sz="4200" kern="100">
                <a:effectLst/>
                <a:latin typeface="Aptos" panose="020B0004020202020204" pitchFamily="34" charset="0"/>
                <a:ea typeface="Aptos" panose="020B0004020202020204" pitchFamily="34" charset="0"/>
                <a:cs typeface="Times New Roman" panose="02020603050405020304" pitchFamily="18" charset="0"/>
              </a:rPr>
            </a:br>
            <a:endParaRPr lang="fr-FR" sz="420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D911867-409E-4BF7-708A-DD8BB33E9A57}"/>
              </a:ext>
            </a:extLst>
          </p:cNvPr>
          <p:cNvSpPr>
            <a:spLocks noGrp="1"/>
          </p:cNvSpPr>
          <p:nvPr>
            <p:ph idx="1"/>
          </p:nvPr>
        </p:nvSpPr>
        <p:spPr>
          <a:xfrm>
            <a:off x="5126418" y="713232"/>
            <a:ext cx="6508306" cy="5431536"/>
          </a:xfrm>
        </p:spPr>
        <p:txBody>
          <a:bodyPr anchor="ctr">
            <a:noAutofit/>
          </a:bodyPr>
          <a:lstStyle/>
          <a:p>
            <a:pPr marL="0">
              <a:lnSpc>
                <a:spcPct val="100000"/>
              </a:lnSpc>
              <a:spcBef>
                <a:spcPts val="0"/>
              </a:spcBef>
              <a:buNone/>
            </a:pPr>
            <a:r>
              <a:rPr lang="fr-FR" sz="1500" b="1" kern="0" dirty="0">
                <a:effectLst/>
                <a:latin typeface="Inter Fallback"/>
                <a:ea typeface="Times New Roman" panose="02020603050405020304" pitchFamily="18" charset="0"/>
                <a:cs typeface="Times New Roman" panose="02020603050405020304" pitchFamily="18" charset="0"/>
              </a:rPr>
              <a:t>Objectif </a:t>
            </a:r>
            <a:r>
              <a:rPr lang="fr-FR" sz="1500" kern="0" dirty="0">
                <a:effectLst/>
                <a:latin typeface="Inter Fallback"/>
                <a:ea typeface="Times New Roman" panose="02020603050405020304" pitchFamily="18" charset="0"/>
                <a:cs typeface="Times New Roman" panose="02020603050405020304" pitchFamily="18" charset="0"/>
              </a:rPr>
              <a:t>Se familiariser avec les motifs organisés.</a:t>
            </a:r>
          </a:p>
          <a:p>
            <a:pPr marL="0">
              <a:lnSpc>
                <a:spcPct val="100000"/>
              </a:lnSpc>
              <a:spcBef>
                <a:spcPts val="0"/>
              </a:spcBef>
              <a:buNone/>
            </a:pP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0000"/>
              </a:lnSpc>
              <a:spcBef>
                <a:spcPts val="0"/>
              </a:spcBef>
              <a:buNone/>
            </a:pPr>
            <a:r>
              <a:rPr lang="fr-FR" sz="1500" b="1" kern="0" dirty="0">
                <a:effectLst/>
                <a:latin typeface="Inter Fallback"/>
                <a:ea typeface="Times New Roman" panose="02020603050405020304" pitchFamily="18" charset="0"/>
                <a:cs typeface="Times New Roman" panose="02020603050405020304" pitchFamily="18" charset="0"/>
              </a:rPr>
              <a:t>Matériel </a:t>
            </a:r>
            <a:r>
              <a:rPr lang="fr-FR" sz="1500" kern="0" dirty="0">
                <a:effectLst/>
                <a:latin typeface="Inter Fallback"/>
                <a:ea typeface="Times New Roman" panose="02020603050405020304" pitchFamily="18" charset="0"/>
                <a:cs typeface="Times New Roman" panose="02020603050405020304" pitchFamily="18" charset="0"/>
              </a:rPr>
              <a:t>La situation a lieu en extérieur et les élèves utilisent les matériaux disponibles dans l'espace choisi (feuilles, bâtons, sable, cailloux, etc.).</a:t>
            </a:r>
          </a:p>
          <a:p>
            <a:pPr marL="0">
              <a:lnSpc>
                <a:spcPct val="100000"/>
              </a:lnSpc>
              <a:spcBef>
                <a:spcPts val="0"/>
              </a:spcBef>
              <a:buNone/>
            </a:pP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0000"/>
              </a:lnSpc>
              <a:spcBef>
                <a:spcPts val="0"/>
              </a:spcBef>
              <a:buNone/>
            </a:pPr>
            <a:r>
              <a:rPr lang="fr-FR" sz="1500" b="1" kern="0" dirty="0">
                <a:effectLst/>
                <a:latin typeface="Inter Fallback"/>
                <a:ea typeface="Times New Roman" panose="02020603050405020304" pitchFamily="18" charset="0"/>
                <a:cs typeface="Times New Roman" panose="02020603050405020304" pitchFamily="18" charset="0"/>
              </a:rPr>
              <a:t>Déroulement</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342900">
              <a:lnSpc>
                <a:spcPct val="100000"/>
              </a:lnSpc>
              <a:spcBef>
                <a:spcPts val="0"/>
              </a:spcBef>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Phase 1 :</a:t>
            </a:r>
            <a:r>
              <a:rPr lang="fr-FR" sz="1500" kern="0" dirty="0">
                <a:effectLst/>
                <a:latin typeface="Inter Fallback"/>
                <a:ea typeface="Times New Roman" panose="02020603050405020304" pitchFamily="18" charset="0"/>
                <a:cs typeface="Times New Roman" panose="02020603050405020304" pitchFamily="18" charset="0"/>
              </a:rPr>
              <a:t> Laisser les élèves aller récolter le plus de matériaux possible dans l'espace choisi.</a:t>
            </a:r>
          </a:p>
          <a:p>
            <a:pPr marL="0" lvl="0" indent="-342900">
              <a:lnSpc>
                <a:spcPct val="100000"/>
              </a:lnSpc>
              <a:spcBef>
                <a:spcPts val="0"/>
              </a:spcBef>
              <a:buSzPts val="1000"/>
              <a:buFont typeface="Symbol" pitchFamily="2" charset="2"/>
              <a:buChar char=""/>
              <a:tabLst>
                <a:tab pos="457200" algn="l"/>
              </a:tabLst>
            </a:pPr>
            <a:endParaRPr lang="fr-FR" sz="15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0" lvl="0" indent="-342900">
              <a:lnSpc>
                <a:spcPct val="100000"/>
              </a:lnSpc>
              <a:spcBef>
                <a:spcPts val="0"/>
              </a:spcBef>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Phase 2 - Défis en extérieur :</a:t>
            </a:r>
            <a:r>
              <a:rPr lang="fr-FR" sz="1500" kern="0" dirty="0">
                <a:effectLst/>
                <a:latin typeface="Inter Fallback"/>
                <a:ea typeface="Times New Roman" panose="02020603050405020304" pitchFamily="18" charset="0"/>
                <a:cs typeface="Times New Roman" panose="02020603050405020304" pitchFamily="18" charset="0"/>
              </a:rPr>
              <a:t> L'enseignant prend en photos les productions afin de garder une trace de cette création de motifs en extérieur.</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lnSpc>
                <a:spcPct val="100000"/>
              </a:lnSpc>
              <a:spcBef>
                <a:spcPts val="0"/>
              </a:spcBef>
              <a:buSzPts val="1000"/>
              <a:buNone/>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Niveau 1 - Motif répétitif :</a:t>
            </a:r>
            <a:r>
              <a:rPr lang="fr-FR" sz="1500" kern="0" dirty="0">
                <a:effectLst/>
                <a:latin typeface="Inter Fallback"/>
                <a:ea typeface="Times New Roman" panose="02020603050405020304" pitchFamily="18" charset="0"/>
                <a:cs typeface="Times New Roman" panose="02020603050405020304" pitchFamily="18" charset="0"/>
              </a:rPr>
              <a:t> Défi : Avec la récolte, choisir deux éléments qu'il faut répéter en alternant ces deux éléments toujours dans le même ordre.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lnSpc>
                <a:spcPct val="100000"/>
              </a:lnSpc>
              <a:spcBef>
                <a:spcPts val="0"/>
              </a:spcBef>
              <a:buSzPts val="1000"/>
              <a:buNone/>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Niveau 2 - Motif répétitif :</a:t>
            </a:r>
            <a:r>
              <a:rPr lang="fr-FR" sz="1500" kern="0" dirty="0">
                <a:effectLst/>
                <a:latin typeface="Inter Fallback"/>
                <a:ea typeface="Times New Roman" panose="02020603050405020304" pitchFamily="18" charset="0"/>
                <a:cs typeface="Times New Roman" panose="02020603050405020304" pitchFamily="18" charset="0"/>
              </a:rPr>
              <a:t> Défi : Avec la récolte, choisir trois éléments qu'il faut répéter en alternant deux ou trois éléments (toujours dans le même ordre).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1" indent="0">
              <a:lnSpc>
                <a:spcPct val="100000"/>
              </a:lnSpc>
              <a:spcBef>
                <a:spcPts val="0"/>
              </a:spcBef>
              <a:buSzPts val="1000"/>
              <a:buNone/>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Niveau 3 - Chasse à l'intrus :</a:t>
            </a:r>
            <a:r>
              <a:rPr lang="fr-FR" sz="1500" kern="0" dirty="0">
                <a:effectLst/>
                <a:latin typeface="Inter Fallback"/>
                <a:ea typeface="Times New Roman" panose="02020603050405020304" pitchFamily="18" charset="0"/>
                <a:cs typeface="Times New Roman" panose="02020603050405020304" pitchFamily="18" charset="0"/>
              </a:rPr>
              <a:t> Laisser les élèves réaliser le niveau 2. Pendant ce temps, l'enseignant réalise son propre motif avec une erreur/un intrus. En fin de séance, lorsque les élèves viennent vérifier si les défis sont réalisés avec succès, soumettre la réalisation de l'enseignant à la validation/critique des élèves.</a:t>
            </a:r>
          </a:p>
          <a:p>
            <a:pPr marL="0" lvl="1" indent="0">
              <a:lnSpc>
                <a:spcPct val="100000"/>
              </a:lnSpc>
              <a:spcBef>
                <a:spcPts val="0"/>
              </a:spcBef>
              <a:buSzPts val="1000"/>
              <a:buNone/>
              <a:tabLst>
                <a:tab pos="914400" algn="l"/>
              </a:tabLst>
            </a:pP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342900">
              <a:lnSpc>
                <a:spcPct val="100000"/>
              </a:lnSpc>
              <a:spcBef>
                <a:spcPts val="0"/>
              </a:spcBef>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Phase 3 - Verbalisation et trace :</a:t>
            </a:r>
            <a:r>
              <a:rPr lang="fr-FR" sz="1500" kern="0" dirty="0">
                <a:effectLst/>
                <a:latin typeface="Inter Fallback"/>
                <a:ea typeface="Times New Roman" panose="02020603050405020304" pitchFamily="18" charset="0"/>
                <a:cs typeface="Times New Roman" panose="02020603050405020304" pitchFamily="18" charset="0"/>
              </a:rPr>
              <a:t> Une verbalisation possible pourrait être : « J'ai choisi une feuille et un caillou », « J'ai réussi si j'ai alterné/répété dans le même ordre une feuille - un caillou puis une feuille - un caillou » ou autre exemple « J'ai répété en alternant un caillou - deux feuilles - un caillou - deux feuilles ». Lors du retour en classe, l'enseignant propose les photos des réalisations. Des échanges ont lieu sur le respect de la consigne. Une trace peut être réalisée par le professeur en créant une composition avec l'ensemble des productions.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633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Freeform: Shape 2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4290DF0-4666-BB49-E33A-2A9D66E00AE7}"/>
              </a:ext>
            </a:extLst>
          </p:cNvPr>
          <p:cNvSpPr>
            <a:spLocks noGrp="1"/>
          </p:cNvSpPr>
          <p:nvPr>
            <p:ph type="title"/>
          </p:nvPr>
        </p:nvSpPr>
        <p:spPr>
          <a:xfrm>
            <a:off x="621792" y="1161288"/>
            <a:ext cx="3602736" cy="4526280"/>
          </a:xfrm>
        </p:spPr>
        <p:txBody>
          <a:bodyPr>
            <a:normAutofit/>
          </a:bodyPr>
          <a:lstStyle/>
          <a:p>
            <a:r>
              <a:rPr lang="fr-FR" sz="4000" b="1" kern="0" dirty="0">
                <a:effectLst/>
                <a:latin typeface="Inter Fallback"/>
                <a:ea typeface="Times New Roman" panose="02020603050405020304" pitchFamily="18" charset="0"/>
                <a:cs typeface="Times New Roman" panose="02020603050405020304" pitchFamily="18" charset="0"/>
              </a:rPr>
              <a:t>Sommaire du Livret</a:t>
            </a:r>
            <a:endParaRPr lang="fr-FR" sz="4000" dirty="0"/>
          </a:p>
        </p:txBody>
      </p:sp>
      <p:sp>
        <p:nvSpPr>
          <p:cNvPr id="26" name="Rectangle 2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6" name="Espace réservé du contenu 2">
            <a:extLst>
              <a:ext uri="{FF2B5EF4-FFF2-40B4-BE49-F238E27FC236}">
                <a16:creationId xmlns:a16="http://schemas.microsoft.com/office/drawing/2014/main" id="{871867B7-1320-C917-2A48-5726DC7FBC59}"/>
              </a:ext>
            </a:extLst>
          </p:cNvPr>
          <p:cNvGraphicFramePr>
            <a:graphicFrameLocks noGrp="1"/>
          </p:cNvGraphicFramePr>
          <p:nvPr>
            <p:ph idx="1"/>
            <p:extLst>
              <p:ext uri="{D42A27DB-BD31-4B8C-83A1-F6EECF244321}">
                <p14:modId xmlns:p14="http://schemas.microsoft.com/office/powerpoint/2010/main" val="154437963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64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510C54F6-AE16-6D6C-2EDE-292693C6C2F8}"/>
              </a:ext>
            </a:extLst>
          </p:cNvPr>
          <p:cNvSpPr>
            <a:spLocks noGrp="1"/>
          </p:cNvSpPr>
          <p:nvPr>
            <p:ph idx="1"/>
          </p:nvPr>
        </p:nvSpPr>
        <p:spPr>
          <a:xfrm>
            <a:off x="623481" y="959786"/>
            <a:ext cx="5558489" cy="5227052"/>
          </a:xfrm>
        </p:spPr>
        <p:txBody>
          <a:bodyPr>
            <a:normAutofit/>
          </a:bodyPr>
          <a:lstStyle/>
          <a:p>
            <a:pPr>
              <a:lnSpc>
                <a:spcPct val="100000"/>
              </a:lnSpc>
              <a:spcBef>
                <a:spcPts val="1800"/>
              </a:spcBef>
              <a:spcAft>
                <a:spcPts val="1200"/>
              </a:spcAft>
              <a:buNone/>
            </a:pPr>
            <a:r>
              <a:rPr lang="fr-FR" sz="1500" b="1" kern="0" dirty="0">
                <a:effectLst/>
                <a:latin typeface="Inter Fallback"/>
                <a:ea typeface="Times New Roman" panose="02020603050405020304" pitchFamily="18" charset="0"/>
                <a:cs typeface="Times New Roman" panose="02020603050405020304" pitchFamily="18" charset="0"/>
              </a:rPr>
              <a:t>Interdisciplinarité</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Français :</a:t>
            </a:r>
            <a:r>
              <a:rPr lang="fr-FR" sz="1500" kern="0" dirty="0">
                <a:effectLst/>
                <a:latin typeface="Inter Fallback"/>
                <a:ea typeface="Times New Roman" panose="02020603050405020304" pitchFamily="18" charset="0"/>
                <a:cs typeface="Times New Roman" panose="02020603050405020304" pitchFamily="18" charset="0"/>
              </a:rPr>
              <a:t> Utilisation du vocabulaire pour décrire des motifs (« avant », « après », « alternance », « répétition », « de plus », « par-dessus », « en dessous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Agir, s'exprimer, comprendre à travers l'activité physique :</a:t>
            </a:r>
            <a:r>
              <a:rPr lang="fr-FR" sz="1500" kern="0" dirty="0">
                <a:effectLst/>
                <a:latin typeface="Inter Fallback"/>
                <a:ea typeface="Times New Roman" panose="02020603050405020304" pitchFamily="18" charset="0"/>
                <a:cs typeface="Times New Roman" panose="02020603050405020304" pitchFamily="18" charset="0"/>
              </a:rPr>
              <a:t> Réalisation de motifs en mouvement à travers des jeux collectifs ou des chorégraphies.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800"/>
              </a:spcBef>
              <a:spcAft>
                <a:spcPts val="1200"/>
              </a:spcAft>
              <a:buNone/>
            </a:pPr>
            <a:endParaRPr lang="fr-FR" sz="1500" b="1" kern="0" dirty="0">
              <a:effectLst/>
              <a:latin typeface="Inter Fallback"/>
              <a:ea typeface="Times New Roman" panose="02020603050405020304" pitchFamily="18" charset="0"/>
              <a:cs typeface="Times New Roman" panose="02020603050405020304" pitchFamily="18" charset="0"/>
            </a:endParaRPr>
          </a:p>
          <a:p>
            <a:pPr>
              <a:lnSpc>
                <a:spcPct val="100000"/>
              </a:lnSpc>
              <a:spcBef>
                <a:spcPts val="1800"/>
              </a:spcBef>
              <a:spcAft>
                <a:spcPts val="1200"/>
              </a:spcAft>
              <a:buNone/>
            </a:pPr>
            <a:r>
              <a:rPr lang="fr-FR" sz="1500" b="1" kern="0" dirty="0">
                <a:effectLst/>
                <a:latin typeface="Inter Fallback"/>
                <a:ea typeface="Times New Roman" panose="02020603050405020304" pitchFamily="18" charset="0"/>
                <a:cs typeface="Times New Roman" panose="02020603050405020304" pitchFamily="18" charset="0"/>
              </a:rPr>
              <a:t>Ressources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600"/>
              </a:spcBef>
              <a:spcAft>
                <a:spcPts val="600"/>
              </a:spcAft>
              <a:buSzPts val="1000"/>
              <a:buFont typeface="Symbol" pitchFamily="2" charset="2"/>
              <a:buChar char=""/>
              <a:tabLst>
                <a:tab pos="457200" algn="l"/>
              </a:tabLst>
            </a:pPr>
            <a:r>
              <a:rPr lang="fr-FR" sz="1500" kern="0" dirty="0" err="1">
                <a:effectLst/>
                <a:latin typeface="Inter Fallback"/>
                <a:ea typeface="Times New Roman" panose="02020603050405020304" pitchFamily="18" charset="0"/>
                <a:cs typeface="Times New Roman" panose="02020603050405020304" pitchFamily="18" charset="0"/>
              </a:rPr>
              <a:t>Piolti-Lamorthe</a:t>
            </a:r>
            <a:r>
              <a:rPr lang="fr-FR" sz="1500" kern="0" dirty="0">
                <a:effectLst/>
                <a:latin typeface="Inter Fallback"/>
                <a:ea typeface="Times New Roman" panose="02020603050405020304" pitchFamily="18" charset="0"/>
                <a:cs typeface="Times New Roman" panose="02020603050405020304" pitchFamily="18" charset="0"/>
              </a:rPr>
              <a:t> C., </a:t>
            </a:r>
            <a:r>
              <a:rPr lang="fr-FR" sz="1500" kern="0" dirty="0" err="1">
                <a:effectLst/>
                <a:latin typeface="Inter Fallback"/>
                <a:ea typeface="Times New Roman" panose="02020603050405020304" pitchFamily="18" charset="0"/>
                <a:cs typeface="Times New Roman" panose="02020603050405020304" pitchFamily="18" charset="0"/>
              </a:rPr>
              <a:t>Roubin</a:t>
            </a:r>
            <a:r>
              <a:rPr lang="fr-FR" sz="1500" kern="0" dirty="0">
                <a:effectLst/>
                <a:latin typeface="Inter Fallback"/>
                <a:ea typeface="Times New Roman" panose="02020603050405020304" pitchFamily="18" charset="0"/>
                <a:cs typeface="Times New Roman" panose="02020603050405020304" pitchFamily="18" charset="0"/>
              </a:rPr>
              <a:t> S. et </a:t>
            </a:r>
            <a:r>
              <a:rPr lang="fr-FR" sz="1500" kern="0" dirty="0" err="1">
                <a:effectLst/>
                <a:latin typeface="Inter Fallback"/>
                <a:ea typeface="Times New Roman" panose="02020603050405020304" pitchFamily="18" charset="0"/>
                <a:cs typeface="Times New Roman" panose="02020603050405020304" pitchFamily="18" charset="0"/>
              </a:rPr>
              <a:t>Trgalová</a:t>
            </a:r>
            <a:r>
              <a:rPr lang="fr-FR" sz="1500" kern="0" dirty="0">
                <a:effectLst/>
                <a:latin typeface="Inter Fallback"/>
                <a:ea typeface="Times New Roman" panose="02020603050405020304" pitchFamily="18" charset="0"/>
                <a:cs typeface="Times New Roman" panose="02020603050405020304" pitchFamily="18" charset="0"/>
              </a:rPr>
              <a:t> J., « Des patterns dans les classes ! », in APMEP Au fil des maths, n° 547, mars 2023.</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Lemaire S., « Suites logiques en maternelle », in APMEP Au fil des maths, n° 547, avril 2023.</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Article Algorithmes, Yves Thomas, IREM, Pays de la Loire.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1500" dirty="0"/>
          </a:p>
        </p:txBody>
      </p:sp>
      <p:sp>
        <p:nvSpPr>
          <p:cNvPr id="31" name="Oval 3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Block Arc 3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37" name="Straight Connector 3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9" name="Freeform: Shape 3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1" name="Arc 4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41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AB2186-92A9-AE54-D035-1B0588A97577}"/>
              </a:ext>
            </a:extLst>
          </p:cNvPr>
          <p:cNvSpPr>
            <a:spLocks noGrp="1"/>
          </p:cNvSpPr>
          <p:nvPr>
            <p:ph type="title"/>
          </p:nvPr>
        </p:nvSpPr>
        <p:spPr>
          <a:xfrm>
            <a:off x="686834" y="1153572"/>
            <a:ext cx="3200400" cy="4461163"/>
          </a:xfrm>
        </p:spPr>
        <p:txBody>
          <a:bodyPr>
            <a:normAutofit/>
          </a:bodyPr>
          <a:lstStyle/>
          <a:p>
            <a:r>
              <a:rPr lang="fr-FR" sz="4100" b="1" kern="0" dirty="0">
                <a:solidFill>
                  <a:srgbClr val="FFFFFF"/>
                </a:solidFill>
                <a:effectLst/>
                <a:latin typeface="Inter Fallback"/>
                <a:ea typeface="Times New Roman" panose="02020603050405020304" pitchFamily="18" charset="0"/>
                <a:cs typeface="Times New Roman" panose="02020603050405020304" pitchFamily="18" charset="0"/>
              </a:rPr>
              <a:t>Séquence n°2 - Découvrir les nombres : exprimer une quantité par un nombre</a:t>
            </a:r>
            <a:r>
              <a:rPr lang="fr-FR" sz="4100" dirty="0">
                <a:solidFill>
                  <a:srgbClr val="FFFFFF"/>
                </a:solidFill>
                <a:effectLst/>
              </a:rPr>
              <a:t> </a:t>
            </a:r>
            <a:endParaRPr lang="fr-FR" sz="4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A53D41AC-F20C-5BFF-A016-6BEA3C7B076E}"/>
              </a:ext>
            </a:extLst>
          </p:cNvPr>
          <p:cNvSpPr>
            <a:spLocks noGrp="1"/>
          </p:cNvSpPr>
          <p:nvPr>
            <p:ph idx="1"/>
          </p:nvPr>
        </p:nvSpPr>
        <p:spPr>
          <a:xfrm>
            <a:off x="4447308" y="591344"/>
            <a:ext cx="6906491" cy="5585619"/>
          </a:xfrm>
        </p:spPr>
        <p:txBody>
          <a:bodyPr anchor="ctr">
            <a:normAutofit/>
          </a:bodyPr>
          <a:lstStyle/>
          <a:p>
            <a:pPr>
              <a:lnSpc>
                <a:spcPct val="100000"/>
              </a:lnSpc>
              <a:buNone/>
            </a:pPr>
            <a:endParaRPr lang="fr-FR" sz="1500" dirty="0">
              <a:effectLst/>
            </a:endParaRPr>
          </a:p>
          <a:p>
            <a:pPr marL="742950" lvl="1" indent="-285750">
              <a:lnSpc>
                <a:spcPct val="100000"/>
              </a:lnSpc>
              <a:buSzPts val="1000"/>
              <a:buFont typeface="Symbol" pitchFamily="2" charset="2"/>
              <a:buChar char=""/>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Objectifs :</a:t>
            </a:r>
            <a:r>
              <a:rPr lang="fr-FR" sz="1500" kern="0" dirty="0">
                <a:effectLst/>
                <a:latin typeface="Inter Fallback"/>
                <a:ea typeface="Times New Roman" panose="02020603050405020304" pitchFamily="18" charset="0"/>
                <a:cs typeface="Times New Roman" panose="02020603050405020304" pitchFamily="18" charset="0"/>
              </a:rPr>
              <a:t> Constituer une collection d'objets contenant la même quantité d'objets qu'une collection donnée</a:t>
            </a:r>
            <a:r>
              <a:rPr lang="fr-FR" sz="1500" dirty="0">
                <a:effectLst/>
              </a:rPr>
              <a:t> </a:t>
            </a:r>
          </a:p>
          <a:p>
            <a:pPr marL="742950" lvl="1" indent="-285750">
              <a:lnSpc>
                <a:spcPct val="100000"/>
              </a:lnSpc>
              <a:buSzPts val="1000"/>
              <a:buFont typeface="Symbol" pitchFamily="2" charset="2"/>
              <a:buChar char=""/>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Éléments de progression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2" indent="0">
              <a:lnSpc>
                <a:spcPct val="100000"/>
              </a:lnSpc>
              <a:spcBef>
                <a:spcPts val="600"/>
              </a:spcBef>
              <a:spcAft>
                <a:spcPts val="600"/>
              </a:spcAft>
              <a:buSzPts val="1000"/>
              <a:buNone/>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Avant 4 ans : Constituer une collection d'un cardinal donné (jusqu'à trois, voire quatre objets).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2" indent="0">
              <a:lnSpc>
                <a:spcPct val="100000"/>
              </a:lnSpc>
              <a:spcBef>
                <a:spcPts val="300"/>
              </a:spcBef>
              <a:spcAft>
                <a:spcPts val="600"/>
              </a:spcAft>
              <a:buSzPts val="1000"/>
              <a:buNone/>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À partir de 4 ans : Constituer une collection d'un cardinal donné (jusqu'à six objets).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2" indent="0">
              <a:lnSpc>
                <a:spcPct val="100000"/>
              </a:lnSpc>
              <a:spcBef>
                <a:spcPts val="300"/>
              </a:spcBef>
              <a:spcAft>
                <a:spcPts val="600"/>
              </a:spcAft>
              <a:buSzPts val="1000"/>
              <a:buNone/>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À partir de 5 ans : Constituer une collection d'un cardinal donné (jusqu'à dix, voire au-delà).</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0000"/>
              </a:lnSpc>
              <a:buSzPts val="1000"/>
              <a:buFont typeface="Symbol" pitchFamily="2" charset="2"/>
              <a:buChar char=""/>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Enjeux pédagogiques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2" indent="0">
              <a:lnSpc>
                <a:spcPct val="100000"/>
              </a:lnSpc>
              <a:spcBef>
                <a:spcPts val="600"/>
              </a:spcBef>
              <a:spcAft>
                <a:spcPts val="600"/>
              </a:spcAft>
              <a:buSzPts val="1000"/>
              <a:buNone/>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Construire et utiliser une des fonctions du nombre pour mémoriser puis réaliser une collection.</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2" indent="0">
              <a:lnSpc>
                <a:spcPct val="100000"/>
              </a:lnSpc>
              <a:spcBef>
                <a:spcPts val="300"/>
              </a:spcBef>
              <a:spcAft>
                <a:spcPts val="600"/>
              </a:spcAft>
              <a:buSzPts val="1000"/>
              <a:buNone/>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Réaliser une collection qui comporte la même quantité d'objets qu'une autre collection.</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lvl="2" indent="0">
              <a:lnSpc>
                <a:spcPct val="100000"/>
              </a:lnSpc>
              <a:spcBef>
                <a:spcPts val="300"/>
              </a:spcBef>
              <a:spcAft>
                <a:spcPts val="600"/>
              </a:spcAft>
              <a:buSzPts val="1000"/>
              <a:buNone/>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Dénombrer une quantité en utilisant la suite orale des nombres connus.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1500" dirty="0"/>
          </a:p>
        </p:txBody>
      </p:sp>
    </p:spTree>
    <p:extLst>
      <p:ext uri="{BB962C8B-B14F-4D97-AF65-F5344CB8AC3E}">
        <p14:creationId xmlns:p14="http://schemas.microsoft.com/office/powerpoint/2010/main" val="2151635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2BB5763-EECE-86B4-9B6D-2D1D6267D384}"/>
              </a:ext>
            </a:extLst>
          </p:cNvPr>
          <p:cNvSpPr>
            <a:spLocks noGrp="1"/>
          </p:cNvSpPr>
          <p:nvPr>
            <p:ph type="title"/>
          </p:nvPr>
        </p:nvSpPr>
        <p:spPr>
          <a:xfrm>
            <a:off x="686834" y="1153572"/>
            <a:ext cx="3200400" cy="4461163"/>
          </a:xfrm>
        </p:spPr>
        <p:txBody>
          <a:bodyPr>
            <a:normAutofit fontScale="90000"/>
          </a:bodyPr>
          <a:lstStyle/>
          <a:p>
            <a:r>
              <a:rPr lang="fr-FR" sz="4400" b="1" kern="0" dirty="0">
                <a:solidFill>
                  <a:srgbClr val="FFFFFF"/>
                </a:solidFill>
                <a:effectLst/>
                <a:latin typeface="Inter Fallback"/>
                <a:ea typeface="Times New Roman" panose="02020603050405020304" pitchFamily="18" charset="0"/>
                <a:cs typeface="Times New Roman" panose="02020603050405020304" pitchFamily="18" charset="0"/>
              </a:rPr>
              <a:t>Séquence n°2 - Découvrir les nombres : exprimer une quantité par un nombre</a:t>
            </a:r>
            <a:r>
              <a:rPr lang="fr-FR" sz="4400" dirty="0">
                <a:solidFill>
                  <a:srgbClr val="FFFFFF"/>
                </a:solidFill>
                <a:effectLst/>
              </a:rPr>
              <a:t> </a:t>
            </a:r>
            <a:endParaRPr lang="fr-FR"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9C4C3D9A-C9C3-394B-48BA-1AE29F131C12}"/>
              </a:ext>
            </a:extLst>
          </p:cNvPr>
          <p:cNvSpPr>
            <a:spLocks noGrp="1"/>
          </p:cNvSpPr>
          <p:nvPr>
            <p:ph idx="1"/>
          </p:nvPr>
        </p:nvSpPr>
        <p:spPr>
          <a:xfrm>
            <a:off x="4447308" y="591344"/>
            <a:ext cx="6906491" cy="5585619"/>
          </a:xfrm>
        </p:spPr>
        <p:txBody>
          <a:bodyPr anchor="ctr">
            <a:normAutofit/>
          </a:bodyPr>
          <a:lstStyle/>
          <a:p>
            <a:pPr>
              <a:lnSpc>
                <a:spcPct val="150000"/>
              </a:lnSpc>
              <a:buNone/>
            </a:pPr>
            <a:endParaRPr lang="fr-FR" sz="1500" dirty="0">
              <a:effectLst/>
            </a:endParaRPr>
          </a:p>
          <a:p>
            <a:pPr marL="742950" lvl="1" indent="-285750">
              <a:lnSpc>
                <a:spcPct val="150000"/>
              </a:lnSpc>
              <a:buSzPts val="1000"/>
              <a:buFont typeface="Symbol" pitchFamily="2" charset="2"/>
              <a:buChar char=""/>
              <a:tabLst>
                <a:tab pos="914400" algn="l"/>
              </a:tabLst>
            </a:pPr>
            <a:r>
              <a:rPr lang="fr-FR" sz="1800" b="1" kern="0" dirty="0">
                <a:effectLst/>
                <a:latin typeface="Inter Fallback"/>
                <a:ea typeface="Times New Roman" panose="02020603050405020304" pitchFamily="18" charset="0"/>
                <a:cs typeface="Times New Roman" panose="02020603050405020304" pitchFamily="18" charset="0"/>
              </a:rPr>
              <a:t>Déroulement de la séquence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50000"/>
              </a:lnSpc>
              <a:spcBef>
                <a:spcPts val="6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Séance 1 : Réaliser une collection de quantité égale à la collection proposée avec une collection visible et manipulable.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5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Séance 2 : Réaliser une collection de quantité égale à la collection proposée avec une collection invisible et manipulable (sans déplacement).</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5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Séance 3 : Réaliser une collection de quantité égale à la collection proposée avec une collection invisible et manipulable (plusieurs déplacements autorisés).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5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Séance 4 : Réaliser une collection de quantité égale à la collection proposée avec une collection invisible et manipulable (un seul déplacement autorisé).</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fr-FR" sz="1500" dirty="0"/>
          </a:p>
        </p:txBody>
      </p:sp>
    </p:spTree>
    <p:extLst>
      <p:ext uri="{BB962C8B-B14F-4D97-AF65-F5344CB8AC3E}">
        <p14:creationId xmlns:p14="http://schemas.microsoft.com/office/powerpoint/2010/main" val="179967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DC49565-ECCC-ED97-2639-1024ED152536}"/>
              </a:ext>
            </a:extLst>
          </p:cNvPr>
          <p:cNvSpPr>
            <a:spLocks noGrp="1"/>
          </p:cNvSpPr>
          <p:nvPr>
            <p:ph type="title"/>
          </p:nvPr>
        </p:nvSpPr>
        <p:spPr>
          <a:xfrm>
            <a:off x="686834" y="591344"/>
            <a:ext cx="3200400" cy="5585619"/>
          </a:xfrm>
        </p:spPr>
        <p:txBody>
          <a:bodyPr>
            <a:normAutofit/>
          </a:bodyPr>
          <a:lstStyle/>
          <a:p>
            <a:r>
              <a:rPr lang="fr-FR" b="1" kern="0" dirty="0">
                <a:solidFill>
                  <a:srgbClr val="FFFFFF"/>
                </a:solidFill>
                <a:effectLst/>
                <a:latin typeface="Inter Fallback"/>
                <a:ea typeface="Times New Roman" panose="02020603050405020304" pitchFamily="18" charset="0"/>
                <a:cs typeface="Times New Roman" panose="02020603050405020304" pitchFamily="18" charset="0"/>
              </a:rPr>
              <a:t>Séquence n°3 - Utiliser le nombre pour résoudre des problèmes d'ajout ou de retrait</a:t>
            </a:r>
            <a:r>
              <a:rPr lang="fr-FR" dirty="0">
                <a:solidFill>
                  <a:srgbClr val="FFFFFF"/>
                </a:solidFill>
                <a:effectLst/>
              </a:rPr>
              <a:t> </a:t>
            </a:r>
            <a:endParaRPr lang="fr-FR"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6476B62D-E3EF-0066-F363-20E28F9826AD}"/>
              </a:ext>
            </a:extLst>
          </p:cNvPr>
          <p:cNvSpPr>
            <a:spLocks noGrp="1"/>
          </p:cNvSpPr>
          <p:nvPr>
            <p:ph idx="1"/>
          </p:nvPr>
        </p:nvSpPr>
        <p:spPr>
          <a:xfrm>
            <a:off x="4447308" y="591344"/>
            <a:ext cx="7057858" cy="5822156"/>
          </a:xfrm>
        </p:spPr>
        <p:txBody>
          <a:bodyPr anchor="ctr">
            <a:noAutofit/>
          </a:bodyPr>
          <a:lstStyle/>
          <a:p>
            <a:pPr>
              <a:lnSpc>
                <a:spcPct val="100000"/>
              </a:lnSpc>
              <a:buNone/>
            </a:pPr>
            <a:endParaRPr lang="fr-FR" sz="1500" dirty="0">
              <a:effectLst/>
            </a:endParaRPr>
          </a:p>
          <a:p>
            <a:pPr marL="742950" lvl="1" indent="-285750">
              <a:lnSpc>
                <a:spcPct val="100000"/>
              </a:lnSpc>
              <a:buSzPts val="1000"/>
              <a:buFont typeface="Symbol" pitchFamily="2" charset="2"/>
              <a:buChar char=""/>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Objectifs :</a:t>
            </a:r>
            <a:r>
              <a:rPr lang="fr-FR" sz="1500" kern="0" dirty="0">
                <a:effectLst/>
                <a:latin typeface="Inter Fallback"/>
                <a:ea typeface="Times New Roman" panose="02020603050405020304" pitchFamily="18" charset="0"/>
                <a:cs typeface="Times New Roman" panose="02020603050405020304" pitchFamily="18" charset="0"/>
              </a:rPr>
              <a:t> Résoudre des problèmes d'ajout ou de retrait avec recherche de l'état final (quantités jusqu'à 3 voire 4).</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0000"/>
              </a:lnSpc>
              <a:buSzPts val="1000"/>
              <a:buFont typeface="Symbol" pitchFamily="2" charset="2"/>
              <a:buChar char=""/>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Éléments de progression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6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Avant 4 ans : Recherche du tout ou d'une partie dans un problème de parties-tout (nombres jusqu'à 3 voire 4).</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À partir de 4 ans : Recherche du tout ou d'une partie dans un problème de parties-tout (nombres jusqu'à 6).</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À partir de 5 ans : Recherche du tout ou d'une partie dans un problème de parties-tout (nombres jusqu'à 10).</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0000"/>
              </a:lnSpc>
              <a:buSzPts val="1000"/>
              <a:buFont typeface="Symbol" pitchFamily="2" charset="2"/>
              <a:buChar char=""/>
              <a:tabLst>
                <a:tab pos="914400" algn="l"/>
              </a:tabLst>
            </a:pPr>
            <a:r>
              <a:rPr lang="fr-FR" sz="1500" b="1" kern="0" dirty="0">
                <a:effectLst/>
                <a:latin typeface="Inter Fallback"/>
                <a:ea typeface="Times New Roman" panose="02020603050405020304" pitchFamily="18" charset="0"/>
                <a:cs typeface="Times New Roman" panose="02020603050405020304" pitchFamily="18" charset="0"/>
              </a:rPr>
              <a:t>Enjeux pédagogiques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6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Faire vivre aux élèves des expériences concrètes pour constituer un « répertoire » de « situations problèmes » mathématiques.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Utiliser le nombre pour anticiper le résultat d'une action sur des quantités.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Induire le développement informel du sens des opérations.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Développer des compétences transversales comme la maîtrise du langage, l'inventivité et la curiosité intellectuelle.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1500" dirty="0"/>
          </a:p>
        </p:txBody>
      </p:sp>
    </p:spTree>
    <p:extLst>
      <p:ext uri="{BB962C8B-B14F-4D97-AF65-F5344CB8AC3E}">
        <p14:creationId xmlns:p14="http://schemas.microsoft.com/office/powerpoint/2010/main" val="3958518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553C329-C675-8ECA-8247-7484727D625B}"/>
              </a:ext>
            </a:extLst>
          </p:cNvPr>
          <p:cNvSpPr>
            <a:spLocks noGrp="1"/>
          </p:cNvSpPr>
          <p:nvPr>
            <p:ph type="title"/>
          </p:nvPr>
        </p:nvSpPr>
        <p:spPr>
          <a:xfrm>
            <a:off x="838200" y="365125"/>
            <a:ext cx="5558489" cy="1325563"/>
          </a:xfrm>
        </p:spPr>
        <p:txBody>
          <a:bodyPr>
            <a:normAutofit fontScale="90000"/>
          </a:bodyPr>
          <a:lstStyle/>
          <a:p>
            <a:r>
              <a:rPr lang="fr-FR" sz="3600" b="1" kern="0" dirty="0">
                <a:solidFill>
                  <a:schemeClr val="accent6">
                    <a:lumMod val="50000"/>
                  </a:schemeClr>
                </a:solidFill>
                <a:effectLst/>
                <a:latin typeface="Inter Fallback"/>
                <a:ea typeface="Times New Roman" panose="02020603050405020304" pitchFamily="18" charset="0"/>
                <a:cs typeface="Times New Roman" panose="02020603050405020304" pitchFamily="18" charset="0"/>
              </a:rPr>
              <a:t>Séquence n°3 - Utiliser le nombre pour résoudre des problèmes d'ajout ou de retrait</a:t>
            </a:r>
            <a:r>
              <a:rPr lang="fr-FR" sz="3600" dirty="0">
                <a:solidFill>
                  <a:schemeClr val="accent6">
                    <a:lumMod val="50000"/>
                  </a:schemeClr>
                </a:solidFill>
                <a:effectLst/>
              </a:rPr>
              <a:t> </a:t>
            </a:r>
            <a:endParaRPr lang="fr-FR" sz="3600" dirty="0">
              <a:solidFill>
                <a:schemeClr val="accent6">
                  <a:lumMod val="50000"/>
                </a:schemeClr>
              </a:solidFill>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14A56E46-1621-6C43-82C8-FCBADE645EC6}"/>
              </a:ext>
            </a:extLst>
          </p:cNvPr>
          <p:cNvSpPr>
            <a:spLocks noGrp="1"/>
          </p:cNvSpPr>
          <p:nvPr>
            <p:ph idx="1"/>
          </p:nvPr>
        </p:nvSpPr>
        <p:spPr>
          <a:xfrm>
            <a:off x="838200" y="1825625"/>
            <a:ext cx="5558489" cy="4351338"/>
          </a:xfrm>
        </p:spPr>
        <p:txBody>
          <a:bodyPr>
            <a:normAutofit/>
          </a:bodyPr>
          <a:lstStyle/>
          <a:p>
            <a:pPr>
              <a:lnSpc>
                <a:spcPct val="100000"/>
              </a:lnSpc>
              <a:buNone/>
            </a:pPr>
            <a:endParaRPr lang="fr-FR" sz="1500" dirty="0">
              <a:effectLst/>
            </a:endParaRPr>
          </a:p>
          <a:p>
            <a:pPr marL="742950" lvl="1" indent="-285750">
              <a:lnSpc>
                <a:spcPct val="100000"/>
              </a:lnSpc>
              <a:buSzPts val="1000"/>
              <a:buFont typeface="Symbol" pitchFamily="2" charset="2"/>
              <a:buChar char=""/>
              <a:tabLst>
                <a:tab pos="914400" algn="l"/>
              </a:tabLst>
            </a:pPr>
            <a:r>
              <a:rPr lang="fr-FR" sz="1800" b="1" kern="0" dirty="0">
                <a:effectLst/>
                <a:latin typeface="Inter Fallback"/>
                <a:ea typeface="Times New Roman" panose="02020603050405020304" pitchFamily="18" charset="0"/>
                <a:cs typeface="Times New Roman" panose="02020603050405020304" pitchFamily="18" charset="0"/>
              </a:rPr>
              <a:t>Déroulement de la séquence :</a:t>
            </a:r>
            <a:endParaRPr lang="fr-F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buNone/>
            </a:pPr>
            <a:endParaRPr lang="fr-FR" sz="1500" dirty="0">
              <a:effectLst/>
            </a:endParaRPr>
          </a:p>
          <a:p>
            <a:pPr marL="1143000" lvl="2" indent="-228600">
              <a:lnSpc>
                <a:spcPct val="100000"/>
              </a:lnSpc>
              <a:spcBef>
                <a:spcPts val="6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Séance 1 : Recherche du tout dans un problème d'ajout en manipulant des objets figuratifs.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Séance 2 : Recherche du tout dans un problème d'ajout ou de retrait au moyen d'images représentant le matériel figuratif.</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Séance 3 : Recherche du tout dans un problème d'ajout ou de retrait en manipulant des objets symboliques (cubes, jetons,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0000"/>
              </a:lnSpc>
              <a:spcBef>
                <a:spcPts val="300"/>
              </a:spcBef>
              <a:spcAft>
                <a:spcPts val="600"/>
              </a:spcAft>
              <a:buSzPts val="1000"/>
              <a:buFont typeface="Symbol" pitchFamily="2" charset="2"/>
              <a:buChar char=""/>
              <a:tabLst>
                <a:tab pos="1371600" algn="l"/>
              </a:tabLst>
            </a:pPr>
            <a:r>
              <a:rPr lang="fr-FR" sz="1500" kern="0" dirty="0">
                <a:effectLst/>
                <a:latin typeface="Inter Fallback"/>
                <a:ea typeface="Times New Roman" panose="02020603050405020304" pitchFamily="18" charset="0"/>
                <a:cs typeface="Times New Roman" panose="02020603050405020304" pitchFamily="18" charset="0"/>
              </a:rPr>
              <a:t>Séance 4 : Recherche du tout dans un problème sans manipuler.</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15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905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502A69-49E3-512D-EFF8-C1FADA376AD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6187E64-7A77-4D13-A5F4-9AEC282BB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3E35CF01-79CC-3017-0A45-4C8A6884270F}"/>
              </a:ext>
            </a:extLst>
          </p:cNvPr>
          <p:cNvSpPr>
            <a:spLocks noGrp="1"/>
          </p:cNvSpPr>
          <p:nvPr>
            <p:ph type="ctrTitle"/>
          </p:nvPr>
        </p:nvSpPr>
        <p:spPr>
          <a:xfrm>
            <a:off x="892818" y="1370171"/>
            <a:ext cx="5085580" cy="2387600"/>
          </a:xfrm>
        </p:spPr>
        <p:txBody>
          <a:bodyPr>
            <a:normAutofit/>
          </a:bodyPr>
          <a:lstStyle/>
          <a:p>
            <a:pPr algn="l"/>
            <a:r>
              <a:rPr lang="fr-FR"/>
              <a:t>Conclusion</a:t>
            </a:r>
            <a:br>
              <a:rPr lang="fr-FR" kern="100">
                <a:effectLst/>
                <a:latin typeface="Aptos" panose="020B0004020202020204" pitchFamily="34" charset="0"/>
                <a:ea typeface="Aptos" panose="020B0004020202020204" pitchFamily="34" charset="0"/>
                <a:cs typeface="Times New Roman" panose="02020603050405020304" pitchFamily="18" charset="0"/>
              </a:rPr>
            </a:br>
            <a:endParaRPr lang="fr-FR"/>
          </a:p>
        </p:txBody>
      </p:sp>
      <p:sp>
        <p:nvSpPr>
          <p:cNvPr id="3" name="Sous-titre 2">
            <a:extLst>
              <a:ext uri="{FF2B5EF4-FFF2-40B4-BE49-F238E27FC236}">
                <a16:creationId xmlns:a16="http://schemas.microsoft.com/office/drawing/2014/main" id="{57CDF57C-77B6-1792-40D6-6268631F4C14}"/>
              </a:ext>
            </a:extLst>
          </p:cNvPr>
          <p:cNvSpPr>
            <a:spLocks noGrp="1"/>
          </p:cNvSpPr>
          <p:nvPr>
            <p:ph type="subTitle" idx="1"/>
          </p:nvPr>
        </p:nvSpPr>
        <p:spPr>
          <a:xfrm>
            <a:off x="892818" y="3849845"/>
            <a:ext cx="5085580" cy="1881751"/>
          </a:xfrm>
        </p:spPr>
        <p:txBody>
          <a:bodyPr>
            <a:normAutofit/>
          </a:bodyPr>
          <a:lstStyle/>
          <a:p>
            <a:pPr algn="l"/>
            <a:r>
              <a:rPr lang="fr-FR" sz="2000" kern="0" dirty="0">
                <a:latin typeface="Inter Fallback"/>
                <a:ea typeface="Times New Roman" panose="02020603050405020304" pitchFamily="18" charset="0"/>
                <a:cs typeface="Times New Roman" panose="02020603050405020304" pitchFamily="18" charset="0"/>
              </a:rPr>
              <a:t>Ces séquences sont conçues pour être adaptées et différenciées selon les besoins des élèves, avec un accent sur l'observation, la pratique et l'évaluation continue pour assurer un apprentissage efficace et durable.</a:t>
            </a:r>
            <a:endParaRPr lang="fr-FR" sz="20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23" name="!!Oval">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4" name="Picture 3">
            <a:extLst>
              <a:ext uri="{FF2B5EF4-FFF2-40B4-BE49-F238E27FC236}">
                <a16:creationId xmlns:a16="http://schemas.microsoft.com/office/drawing/2014/main" id="{78158213-047B-62B7-A0DA-4E6C6F7F3429}"/>
              </a:ext>
            </a:extLst>
          </p:cNvPr>
          <p:cNvPicPr>
            <a:picLocks noChangeAspect="1"/>
          </p:cNvPicPr>
          <p:nvPr/>
        </p:nvPicPr>
        <p:blipFill>
          <a:blip r:embed="rId2" cstate="screen">
            <a:extLst>
              <a:ext uri="{28A0092B-C50C-407E-A947-70E740481C1C}">
                <a14:useLocalDpi xmlns:a14="http://schemas.microsoft.com/office/drawing/2010/main"/>
              </a:ext>
            </a:extLst>
          </a:blip>
          <a:srcRect r="-3" b="-2"/>
          <a:stretch>
            <a:fillRect/>
          </a:stretch>
        </p:blipFill>
        <p:spPr>
          <a:xfrm>
            <a:off x="6521381" y="773723"/>
            <a:ext cx="5194998" cy="519499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5" name="!!Rectangle">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7806" y="4790720"/>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93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1C9303-AA9B-309A-D67D-25DF139F50CB}"/>
            </a:ext>
          </a:extLst>
        </p:cNvPr>
        <p:cNvGrpSpPr/>
        <p:nvPr/>
      </p:nvGrpSpPr>
      <p:grpSpPr>
        <a:xfrm>
          <a:off x="0" y="0"/>
          <a:ext cx="0" cy="0"/>
          <a:chOff x="0" y="0"/>
          <a:chExt cx="0" cy="0"/>
        </a:xfrm>
      </p:grpSpPr>
      <p:sp useBgFill="1">
        <p:nvSpPr>
          <p:cNvPr id="2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2" name="Rectangle 2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990EB5E-D542-848E-C0C5-B790781DAD23}"/>
              </a:ext>
            </a:extLst>
          </p:cNvPr>
          <p:cNvSpPr>
            <a:spLocks noGrp="1"/>
          </p:cNvSpPr>
          <p:nvPr>
            <p:ph type="title"/>
          </p:nvPr>
        </p:nvSpPr>
        <p:spPr>
          <a:xfrm>
            <a:off x="761803" y="350196"/>
            <a:ext cx="4646904" cy="1624520"/>
          </a:xfrm>
        </p:spPr>
        <p:txBody>
          <a:bodyPr anchor="ctr">
            <a:normAutofit/>
          </a:bodyPr>
          <a:lstStyle/>
          <a:p>
            <a:r>
              <a:rPr lang="fr-FR" sz="3700" b="1" kern="0">
                <a:effectLst/>
                <a:latin typeface="Inter Fallback"/>
                <a:ea typeface="Times New Roman" panose="02020603050405020304" pitchFamily="18" charset="0"/>
                <a:cs typeface="Times New Roman" panose="02020603050405020304" pitchFamily="18" charset="0"/>
              </a:rPr>
              <a:t>Enjeux pédagogiques de la maternelle</a:t>
            </a:r>
            <a:endParaRPr lang="fr-FR" sz="3700"/>
          </a:p>
        </p:txBody>
      </p:sp>
      <p:sp>
        <p:nvSpPr>
          <p:cNvPr id="3" name="Espace réservé du contenu 2">
            <a:extLst>
              <a:ext uri="{FF2B5EF4-FFF2-40B4-BE49-F238E27FC236}">
                <a16:creationId xmlns:a16="http://schemas.microsoft.com/office/drawing/2014/main" id="{5A292C39-E27F-209D-4607-A64A7DCA9AC5}"/>
              </a:ext>
            </a:extLst>
          </p:cNvPr>
          <p:cNvSpPr>
            <a:spLocks noGrp="1"/>
          </p:cNvSpPr>
          <p:nvPr>
            <p:ph idx="1"/>
          </p:nvPr>
        </p:nvSpPr>
        <p:spPr>
          <a:xfrm>
            <a:off x="761802" y="2743200"/>
            <a:ext cx="4646905" cy="3613149"/>
          </a:xfrm>
        </p:spPr>
        <p:txBody>
          <a:bodyPr anchor="ctr">
            <a:normAutofit/>
          </a:bodyPr>
          <a:lstStyle/>
          <a:p>
            <a:pPr>
              <a:buNone/>
            </a:pPr>
            <a:endParaRPr lang="fr-FR" sz="2000" dirty="0">
              <a:effectLst/>
            </a:endParaRPr>
          </a:p>
          <a:p>
            <a:pPr marL="742950" lvl="1" indent="-285750">
              <a:spcBef>
                <a:spcPts val="600"/>
              </a:spcBef>
              <a:spcAft>
                <a:spcPts val="600"/>
              </a:spcAft>
              <a:buSzPts val="1000"/>
              <a:buFont typeface="Symbol" pitchFamily="2" charset="2"/>
              <a:buChar char=""/>
              <a:tabLst>
                <a:tab pos="914400" algn="l"/>
              </a:tabLst>
            </a:pPr>
            <a:r>
              <a:rPr lang="fr-FR" sz="2000" kern="0" dirty="0">
                <a:effectLst/>
                <a:latin typeface="Inter Fallback"/>
                <a:ea typeface="Times New Roman" panose="02020603050405020304" pitchFamily="18" charset="0"/>
                <a:cs typeface="Times New Roman" panose="02020603050405020304" pitchFamily="18" charset="0"/>
              </a:rPr>
              <a:t>Importance de l'école maternelle dans le parcours scolaire.</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sz="2000" kern="0" dirty="0">
                <a:effectLst/>
                <a:latin typeface="Inter Fallback"/>
                <a:ea typeface="Times New Roman" panose="02020603050405020304" pitchFamily="18" charset="0"/>
                <a:cs typeface="Times New Roman" panose="02020603050405020304" pitchFamily="18" charset="0"/>
              </a:rPr>
              <a:t>Introduction aux mathématiques et développement des compétences transversales.</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sz="2000" kern="0" dirty="0">
                <a:effectLst/>
                <a:latin typeface="Inter Fallback"/>
                <a:ea typeface="Times New Roman" panose="02020603050405020304" pitchFamily="18" charset="0"/>
                <a:cs typeface="Times New Roman" panose="02020603050405020304" pitchFamily="18" charset="0"/>
              </a:rPr>
              <a:t>Rôle central de l'enseignant dans la conception et la mise en œuvre des situations d'apprentissage.</a:t>
            </a:r>
            <a:endParaRPr lang="fr-FR"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2000" dirty="0"/>
          </a:p>
        </p:txBody>
      </p:sp>
      <p:pic>
        <p:nvPicPr>
          <p:cNvPr id="16" name="Picture 15" descr="Dessins sur du papier en couleur">
            <a:extLst>
              <a:ext uri="{FF2B5EF4-FFF2-40B4-BE49-F238E27FC236}">
                <a16:creationId xmlns:a16="http://schemas.microsoft.com/office/drawing/2014/main" id="{E4136A1E-503B-6924-E881-2530AD3C1BF2}"/>
              </a:ext>
            </a:extLst>
          </p:cNvPr>
          <p:cNvPicPr>
            <a:picLocks noChangeAspect="1"/>
          </p:cNvPicPr>
          <p:nvPr/>
        </p:nvPicPr>
        <p:blipFill>
          <a:blip r:embed="rId2" cstate="screen">
            <a:extLst>
              <a:ext uri="{28A0092B-C50C-407E-A947-70E740481C1C}">
                <a14:useLocalDpi xmlns:a14="http://schemas.microsoft.com/office/drawing/2010/main"/>
              </a:ext>
            </a:extLst>
          </a:blip>
          <a:srcRect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48594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CEA606-01B0-B1BC-BB16-0B1E585FE32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9179F3E-C4C1-B2BF-E86F-28E83F8088F1}"/>
              </a:ext>
            </a:extLst>
          </p:cNvPr>
          <p:cNvSpPr>
            <a:spLocks noGrp="1"/>
          </p:cNvSpPr>
          <p:nvPr>
            <p:ph type="title"/>
          </p:nvPr>
        </p:nvSpPr>
        <p:spPr>
          <a:xfrm>
            <a:off x="838200" y="365125"/>
            <a:ext cx="5558489" cy="1325563"/>
          </a:xfrm>
        </p:spPr>
        <p:txBody>
          <a:bodyPr>
            <a:normAutofit/>
          </a:bodyPr>
          <a:lstStyle/>
          <a:p>
            <a:r>
              <a:rPr lang="fr-FR" b="1" kern="0">
                <a:effectLst/>
                <a:latin typeface="Inter Fallback"/>
                <a:ea typeface="Times New Roman" panose="02020603050405020304" pitchFamily="18" charset="0"/>
                <a:cs typeface="Times New Roman" panose="02020603050405020304" pitchFamily="18" charset="0"/>
              </a:rPr>
              <a:t>Recommandations pédagogiques</a:t>
            </a:r>
            <a:r>
              <a:rPr lang="fr-FR">
                <a:effectLst/>
              </a:rPr>
              <a:t> </a:t>
            </a:r>
            <a:endParaRPr lang="fr-FR"/>
          </a:p>
        </p:txBody>
      </p:sp>
      <p:sp>
        <p:nvSpPr>
          <p:cNvPr id="21" name="Freeform: Shape 20">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6A4706CE-36CF-D471-4F39-0AA70892D597}"/>
              </a:ext>
            </a:extLst>
          </p:cNvPr>
          <p:cNvSpPr>
            <a:spLocks noGrp="1"/>
          </p:cNvSpPr>
          <p:nvPr>
            <p:ph idx="1"/>
          </p:nvPr>
        </p:nvSpPr>
        <p:spPr>
          <a:xfrm>
            <a:off x="838200" y="1825625"/>
            <a:ext cx="5558489" cy="4351338"/>
          </a:xfrm>
        </p:spPr>
        <p:txBody>
          <a:bodyPr>
            <a:normAutofit/>
          </a:bodyPr>
          <a:lstStyle/>
          <a:p>
            <a:pPr>
              <a:buNone/>
            </a:pPr>
            <a:endParaRPr lang="fr-FR" dirty="0">
              <a:effectLst/>
            </a:endParaRPr>
          </a:p>
          <a:p>
            <a:pPr>
              <a:buNone/>
            </a:pPr>
            <a:endParaRPr lang="fr-FR" dirty="0">
              <a:effectLst/>
            </a:endParaRPr>
          </a:p>
          <a:p>
            <a:pPr>
              <a:buNone/>
            </a:pPr>
            <a:endParaRPr lang="fr-FR" dirty="0">
              <a:effectLst/>
            </a:endParaRPr>
          </a:p>
          <a:p>
            <a:pPr marL="742950" lvl="1" indent="-285750">
              <a:spcBef>
                <a:spcPts val="600"/>
              </a:spcBef>
              <a:spcAft>
                <a:spcPts val="600"/>
              </a:spcAft>
              <a:buSzPts val="1000"/>
              <a:buFont typeface="Symbol" pitchFamily="2" charset="2"/>
              <a:buChar char=""/>
              <a:tabLst>
                <a:tab pos="914400" algn="l"/>
              </a:tabLst>
            </a:pPr>
            <a:r>
              <a:rPr lang="fr-FR" kern="0" dirty="0">
                <a:effectLst/>
                <a:latin typeface="Inter Fallback"/>
                <a:ea typeface="Times New Roman" panose="02020603050405020304" pitchFamily="18" charset="0"/>
                <a:cs typeface="Times New Roman" panose="02020603050405020304" pitchFamily="18" charset="0"/>
              </a:rPr>
              <a:t>Démarche d'enseignement structuré et progressif.</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kern="0" dirty="0">
                <a:effectLst/>
                <a:latin typeface="Inter Fallback"/>
                <a:ea typeface="Times New Roman" panose="02020603050405020304" pitchFamily="18" charset="0"/>
                <a:cs typeface="Times New Roman" panose="02020603050405020304" pitchFamily="18" charset="0"/>
              </a:rPr>
              <a:t>Importance de l'erreur dans l'apprentissage.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kern="0" dirty="0">
                <a:effectLst/>
                <a:latin typeface="Inter Fallback"/>
                <a:ea typeface="Times New Roman" panose="02020603050405020304" pitchFamily="18" charset="0"/>
                <a:cs typeface="Times New Roman" panose="02020603050405020304" pitchFamily="18" charset="0"/>
              </a:rPr>
              <a:t>Rôle de la verbalisation par l'élève.</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kern="0" dirty="0">
                <a:effectLst/>
                <a:latin typeface="Inter Fallback"/>
                <a:ea typeface="Times New Roman" panose="02020603050405020304" pitchFamily="18" charset="0"/>
                <a:cs typeface="Times New Roman" panose="02020603050405020304" pitchFamily="18" charset="0"/>
              </a:rPr>
              <a:t>Suivi et évaluation des progrès des élèves.</a:t>
            </a:r>
            <a:endParaRPr lang="fr-FR"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dirty="0"/>
          </a:p>
        </p:txBody>
      </p:sp>
      <p:sp>
        <p:nvSpPr>
          <p:cNvPr id="23" name="Oval 22">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24">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eeform: Shape 26">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9" name="Straight Connector 28">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Arc 32">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557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1CA7ED-E7EC-6EB2-8E7D-28BC4F8D92EF}"/>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A9BDD74-EF86-BA32-664D-544D34CC8F58}"/>
              </a:ext>
            </a:extLst>
          </p:cNvPr>
          <p:cNvSpPr>
            <a:spLocks noGrp="1"/>
          </p:cNvSpPr>
          <p:nvPr>
            <p:ph type="title"/>
          </p:nvPr>
        </p:nvSpPr>
        <p:spPr>
          <a:xfrm>
            <a:off x="686834" y="1153572"/>
            <a:ext cx="3200400" cy="4461163"/>
          </a:xfrm>
        </p:spPr>
        <p:txBody>
          <a:bodyPr>
            <a:normAutofit/>
          </a:bodyPr>
          <a:lstStyle/>
          <a:p>
            <a:r>
              <a:rPr lang="fr-FR" b="1" kern="0">
                <a:solidFill>
                  <a:srgbClr val="FFFFFF"/>
                </a:solidFill>
                <a:effectLst/>
                <a:latin typeface="Inter Fallback"/>
                <a:ea typeface="Times New Roman" panose="02020603050405020304" pitchFamily="18" charset="0"/>
                <a:cs typeface="Times New Roman" panose="02020603050405020304" pitchFamily="18" charset="0"/>
              </a:rPr>
              <a:t>Séquence n°1 - Se familiariser avec les motifs organisés</a:t>
            </a:r>
            <a:r>
              <a:rPr lang="fr-FR">
                <a:solidFill>
                  <a:srgbClr val="FFFFFF"/>
                </a:solidFill>
                <a:effectLst/>
              </a:rPr>
              <a:t> </a:t>
            </a:r>
            <a:endParaRPr lang="fr-FR">
              <a:solidFill>
                <a:srgbClr val="FFFFFF"/>
              </a:solidFill>
            </a:endParaRPr>
          </a:p>
        </p:txBody>
      </p:sp>
      <p:sp>
        <p:nvSpPr>
          <p:cNvPr id="51" name="Arc 5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Espace réservé du contenu 4">
            <a:extLst>
              <a:ext uri="{FF2B5EF4-FFF2-40B4-BE49-F238E27FC236}">
                <a16:creationId xmlns:a16="http://schemas.microsoft.com/office/drawing/2014/main" id="{2A746508-042C-4F8C-6A38-6663AAF1EEA0}"/>
              </a:ext>
            </a:extLst>
          </p:cNvPr>
          <p:cNvSpPr>
            <a:spLocks noGrp="1"/>
          </p:cNvSpPr>
          <p:nvPr>
            <p:ph idx="1"/>
          </p:nvPr>
        </p:nvSpPr>
        <p:spPr>
          <a:xfrm>
            <a:off x="4167272" y="467944"/>
            <a:ext cx="7815620" cy="6390056"/>
          </a:xfrm>
        </p:spPr>
        <p:txBody>
          <a:bodyPr anchor="ctr">
            <a:noAutofit/>
          </a:bodyPr>
          <a:lstStyle/>
          <a:p>
            <a:pPr>
              <a:spcBef>
                <a:spcPts val="1800"/>
              </a:spcBef>
              <a:buNone/>
            </a:pPr>
            <a:r>
              <a:rPr lang="fr-FR" sz="1500" b="1" kern="0" dirty="0">
                <a:effectLst/>
                <a:latin typeface="Inter Fallback"/>
                <a:ea typeface="Times New Roman" panose="02020603050405020304" pitchFamily="18" charset="0"/>
                <a:cs typeface="Times New Roman" panose="02020603050405020304" pitchFamily="18" charset="0"/>
              </a:rPr>
              <a:t>Objectifs</a:t>
            </a:r>
            <a:endParaRPr lang="fr-FR" sz="15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20000"/>
              </a:lnSpc>
              <a:spcBef>
                <a:spcPts val="6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Mémoriser et reproduire des motifs répétitifs simples de différentes natures.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2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Stimuler le goût des mathématiques, favoriser le raisonnement logique, solliciter la mémoire de travail et développer les capacités d'anticipation.</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1800"/>
              </a:spcBef>
              <a:spcAft>
                <a:spcPts val="1200"/>
              </a:spcAft>
              <a:buNone/>
            </a:pPr>
            <a:r>
              <a:rPr lang="fr-FR" sz="1500" b="1" kern="0" dirty="0">
                <a:effectLst/>
                <a:latin typeface="Inter Fallback"/>
                <a:ea typeface="Times New Roman" panose="02020603050405020304" pitchFamily="18" charset="0"/>
                <a:cs typeface="Times New Roman" panose="02020603050405020304" pitchFamily="18" charset="0"/>
              </a:rPr>
              <a:t>Éléments de progression</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Avant 4 ans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60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Mémoriser un motif répétitif très simple.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30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Reproduire un motif répétitif à l'identique.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À partir de 4 ans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20000"/>
              </a:lnSpc>
              <a:spcBef>
                <a:spcPts val="60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Mémoriser un motif répétitif simple.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20000"/>
              </a:lnSpc>
              <a:spcBef>
                <a:spcPts val="30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Reconnaître un motif répétitif à ses régularités.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20000"/>
              </a:lnSpc>
              <a:spcBef>
                <a:spcPts val="30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Décrire oralement des motifs répétitifs simples de différentes natures.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20000"/>
              </a:lnSpc>
              <a:spcBef>
                <a:spcPts val="30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Prolonger l'amorce d'un motif répétitif et verbaliser la règle de prolongement utilisée.</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buSzPts val="1000"/>
              <a:buNone/>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À partir de 5 ans :</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20000"/>
              </a:lnSpc>
              <a:spcBef>
                <a:spcPts val="60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Repérer et décrire oralement la structure d'un motif évolutif.</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20000"/>
              </a:lnSpc>
              <a:spcBef>
                <a:spcPts val="30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Identifier la structure d'un motif répétitif ou évolutif indépendamment des éléments physiques qui le composent.</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20000"/>
              </a:lnSpc>
              <a:spcBef>
                <a:spcPts val="300"/>
              </a:spcBef>
              <a:spcAft>
                <a:spcPts val="600"/>
              </a:spcAft>
              <a:buSzPts val="1000"/>
              <a:buFont typeface="Symbol" pitchFamily="2" charset="2"/>
              <a:buChar char=""/>
              <a:tabLst>
                <a:tab pos="914400" algn="l"/>
              </a:tabLst>
            </a:pPr>
            <a:r>
              <a:rPr lang="fr-FR" sz="1500" kern="0" dirty="0">
                <a:effectLst/>
                <a:latin typeface="Inter Fallback"/>
                <a:ea typeface="Times New Roman" panose="02020603050405020304" pitchFamily="18" charset="0"/>
                <a:cs typeface="Times New Roman" panose="02020603050405020304" pitchFamily="18" charset="0"/>
              </a:rPr>
              <a:t>Créer des motifs de différentes natures.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fr-FR" sz="1500" dirty="0"/>
          </a:p>
        </p:txBody>
      </p:sp>
    </p:spTree>
    <p:extLst>
      <p:ext uri="{BB962C8B-B14F-4D97-AF65-F5344CB8AC3E}">
        <p14:creationId xmlns:p14="http://schemas.microsoft.com/office/powerpoint/2010/main" val="158752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64128A-A555-BA79-BC05-93A20BE10F54}"/>
              </a:ext>
            </a:extLst>
          </p:cNvPr>
          <p:cNvSpPr>
            <a:spLocks noGrp="1"/>
          </p:cNvSpPr>
          <p:nvPr>
            <p:ph type="title"/>
          </p:nvPr>
        </p:nvSpPr>
        <p:spPr>
          <a:xfrm>
            <a:off x="686834" y="1153572"/>
            <a:ext cx="3200400" cy="4461163"/>
          </a:xfrm>
        </p:spPr>
        <p:txBody>
          <a:bodyPr>
            <a:normAutofit/>
          </a:bodyPr>
          <a:lstStyle/>
          <a:p>
            <a:r>
              <a:rPr lang="fr-FR" sz="4100" b="1" kern="0">
                <a:solidFill>
                  <a:srgbClr val="FFFFFF"/>
                </a:solidFill>
                <a:effectLst/>
                <a:latin typeface="Inter Fallback"/>
                <a:ea typeface="Times New Roman" panose="02020603050405020304" pitchFamily="18" charset="0"/>
                <a:cs typeface="Times New Roman" panose="02020603050405020304" pitchFamily="18" charset="0"/>
              </a:rPr>
              <a:t>Enjeux pédagogiques</a:t>
            </a:r>
            <a:br>
              <a:rPr lang="fr-FR" sz="41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fr-FR" sz="41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Espace réservé du contenu 2">
            <a:extLst>
              <a:ext uri="{FF2B5EF4-FFF2-40B4-BE49-F238E27FC236}">
                <a16:creationId xmlns:a16="http://schemas.microsoft.com/office/drawing/2014/main" id="{D49AAEC4-3180-B8B8-0C4D-7071F689B4AC}"/>
              </a:ext>
            </a:extLst>
          </p:cNvPr>
          <p:cNvSpPr>
            <a:spLocks noGrp="1"/>
          </p:cNvSpPr>
          <p:nvPr>
            <p:ph idx="1"/>
          </p:nvPr>
        </p:nvSpPr>
        <p:spPr>
          <a:xfrm>
            <a:off x="4447308" y="591344"/>
            <a:ext cx="7186527" cy="5585619"/>
          </a:xfrm>
        </p:spPr>
        <p:txBody>
          <a:bodyPr anchor="ctr">
            <a:normAutofit/>
          </a:bodyPr>
          <a:lstStyle/>
          <a:p>
            <a:pPr marL="342900" lvl="0" indent="-342900">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Stimuler le goût des mathématiques :</a:t>
            </a:r>
            <a:r>
              <a:rPr lang="fr-FR" sz="1500" kern="0" dirty="0">
                <a:effectLst/>
                <a:latin typeface="Inter Fallback"/>
                <a:ea typeface="Times New Roman" panose="02020603050405020304" pitchFamily="18" charset="0"/>
                <a:cs typeface="Times New Roman" panose="02020603050405020304" pitchFamily="18" charset="0"/>
              </a:rPr>
              <a:t> Les motifs permettent aux élèves de comprendre des règles et des régularités, ce qui pose les bases pour l'apprentissage de concepts mathématiques plus complexes.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Favoriser le raisonnement logique :</a:t>
            </a:r>
            <a:r>
              <a:rPr lang="fr-FR" sz="1500" kern="0" dirty="0">
                <a:effectLst/>
                <a:latin typeface="Inter Fallback"/>
                <a:ea typeface="Times New Roman" panose="02020603050405020304" pitchFamily="18" charset="0"/>
                <a:cs typeface="Times New Roman" panose="02020603050405020304" pitchFamily="18" charset="0"/>
              </a:rPr>
              <a:t> Les motifs aident à développer les capacités d'anticipation et de mémoire de travail.</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Solliciter la mémoire de travail :</a:t>
            </a:r>
            <a:r>
              <a:rPr lang="fr-FR" sz="1500" kern="0" dirty="0">
                <a:effectLst/>
                <a:latin typeface="Inter Fallback"/>
                <a:ea typeface="Times New Roman" panose="02020603050405020304" pitchFamily="18" charset="0"/>
                <a:cs typeface="Times New Roman" panose="02020603050405020304" pitchFamily="18" charset="0"/>
              </a:rPr>
              <a:t> L'identification et la reproduction de motifs sollicitent la mémoire de travail des élèves.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fr-FR" sz="1500" b="1" kern="0" dirty="0">
                <a:effectLst/>
                <a:latin typeface="Inter Fallback"/>
                <a:ea typeface="Times New Roman" panose="02020603050405020304" pitchFamily="18" charset="0"/>
                <a:cs typeface="Times New Roman" panose="02020603050405020304" pitchFamily="18" charset="0"/>
              </a:rPr>
              <a:t>Développer les capacités d'anticipation :</a:t>
            </a:r>
            <a:r>
              <a:rPr lang="fr-FR" sz="1500" kern="0" dirty="0">
                <a:effectLst/>
                <a:latin typeface="Inter Fallback"/>
                <a:ea typeface="Times New Roman" panose="02020603050405020304" pitchFamily="18" charset="0"/>
                <a:cs typeface="Times New Roman" panose="02020603050405020304" pitchFamily="18" charset="0"/>
              </a:rPr>
              <a:t> En observant un motif, l'élève apprend à prévoir la suite des événements, ce qui est essentiel pour le développement de la pensée logique et la planification.</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fr-FR" sz="1500" dirty="0"/>
          </a:p>
          <a:p>
            <a:pPr>
              <a:spcBef>
                <a:spcPts val="1800"/>
              </a:spcBef>
              <a:spcAft>
                <a:spcPts val="1200"/>
              </a:spcAft>
              <a:buNone/>
            </a:pPr>
            <a:endParaRPr lang="fr-FR" sz="1500" b="1" kern="0" dirty="0">
              <a:effectLst/>
              <a:latin typeface="Inter Fallback"/>
              <a:ea typeface="Times New Roman" panose="02020603050405020304" pitchFamily="18" charset="0"/>
              <a:cs typeface="Times New Roman" panose="02020603050405020304" pitchFamily="18" charset="0"/>
            </a:endParaRPr>
          </a:p>
          <a:p>
            <a:pPr>
              <a:spcBef>
                <a:spcPts val="1800"/>
              </a:spcBef>
              <a:spcAft>
                <a:spcPts val="1200"/>
              </a:spcAft>
              <a:buNone/>
            </a:pPr>
            <a:r>
              <a:rPr lang="fr-FR" sz="1500" b="1" i="1" kern="0" dirty="0">
                <a:effectLst/>
                <a:latin typeface="Inter Fallback"/>
                <a:ea typeface="Times New Roman" panose="02020603050405020304" pitchFamily="18" charset="0"/>
                <a:cs typeface="Times New Roman" panose="02020603050405020304" pitchFamily="18" charset="0"/>
              </a:rPr>
              <a:t>Éclairage de la recherche</a:t>
            </a:r>
            <a:endParaRPr lang="fr-FR" sz="1500" i="1"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750"/>
              </a:spcAft>
            </a:pPr>
            <a:r>
              <a:rPr lang="fr-FR" sz="1500" i="1" kern="0" dirty="0">
                <a:effectLst/>
                <a:latin typeface="Inter Fallback"/>
                <a:ea typeface="Times New Roman" panose="02020603050405020304" pitchFamily="18" charset="0"/>
                <a:cs typeface="Times New Roman" panose="02020603050405020304" pitchFamily="18" charset="0"/>
              </a:rPr>
              <a:t>Les motifs ne sont pas numériques mais se fondent sur des régularités, base de l'algèbre. Les activités de motifs aident à consolider des compétences mathématiques, particulièrement en géométrie et en logique.</a:t>
            </a:r>
            <a:endParaRPr lang="fr-FR" sz="1500" i="1"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fr-FR" sz="1500" dirty="0"/>
          </a:p>
        </p:txBody>
      </p:sp>
    </p:spTree>
    <p:extLst>
      <p:ext uri="{BB962C8B-B14F-4D97-AF65-F5344CB8AC3E}">
        <p14:creationId xmlns:p14="http://schemas.microsoft.com/office/powerpoint/2010/main" val="376098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D969A2-3BDC-EA57-7F7F-8D9532A29F8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C6D52F0-1331-8242-F3D7-D0E27BCBA7E6}"/>
              </a:ext>
            </a:extLst>
          </p:cNvPr>
          <p:cNvSpPr>
            <a:spLocks noGrp="1"/>
          </p:cNvSpPr>
          <p:nvPr>
            <p:ph type="title"/>
          </p:nvPr>
        </p:nvSpPr>
        <p:spPr>
          <a:xfrm>
            <a:off x="838200" y="365125"/>
            <a:ext cx="5558489" cy="1325563"/>
          </a:xfrm>
        </p:spPr>
        <p:txBody>
          <a:bodyPr>
            <a:normAutofit/>
          </a:bodyPr>
          <a:lstStyle/>
          <a:p>
            <a:br>
              <a:rPr lang="fr-FR" kern="100">
                <a:effectLst/>
                <a:latin typeface="Aptos" panose="020B0004020202020204" pitchFamily="34" charset="0"/>
                <a:ea typeface="Aptos" panose="020B0004020202020204" pitchFamily="34" charset="0"/>
                <a:cs typeface="Times New Roman" panose="02020603050405020304" pitchFamily="18" charset="0"/>
              </a:rPr>
            </a:br>
            <a:endParaRPr lang="fr-FR" dirty="0"/>
          </a:p>
        </p:txBody>
      </p:sp>
      <p:sp>
        <p:nvSpPr>
          <p:cNvPr id="19" name="Freeform: Shape 18">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Espace réservé du contenu 2">
            <a:extLst>
              <a:ext uri="{FF2B5EF4-FFF2-40B4-BE49-F238E27FC236}">
                <a16:creationId xmlns:a16="http://schemas.microsoft.com/office/drawing/2014/main" id="{89C7CA08-54D5-21F2-88D9-AE9F69722EA4}"/>
              </a:ext>
            </a:extLst>
          </p:cNvPr>
          <p:cNvSpPr>
            <a:spLocks noGrp="1"/>
          </p:cNvSpPr>
          <p:nvPr>
            <p:ph idx="1"/>
          </p:nvPr>
        </p:nvSpPr>
        <p:spPr>
          <a:xfrm>
            <a:off x="444944" y="1125805"/>
            <a:ext cx="5845711" cy="4606389"/>
          </a:xfrm>
        </p:spPr>
        <p:txBody>
          <a:bodyPr>
            <a:spAutoFit/>
          </a:bodyPr>
          <a:lstStyle/>
          <a:p>
            <a:pPr>
              <a:lnSpc>
                <a:spcPct val="100000"/>
              </a:lnSpc>
              <a:spcBef>
                <a:spcPts val="1800"/>
              </a:spcBef>
              <a:spcAft>
                <a:spcPts val="1200"/>
              </a:spcAft>
              <a:buNone/>
            </a:pPr>
            <a:r>
              <a:rPr lang="fr-FR" sz="1500" b="1" kern="0" dirty="0">
                <a:effectLst/>
                <a:latin typeface="Inter Fallback"/>
                <a:ea typeface="Times New Roman" panose="02020603050405020304" pitchFamily="18" charset="0"/>
                <a:cs typeface="Times New Roman" panose="02020603050405020304" pitchFamily="18" charset="0"/>
              </a:rPr>
              <a:t>Démarche d'enseignement</a:t>
            </a:r>
            <a:endParaRPr lang="fr-FR" sz="1500" b="1" kern="100" dirty="0">
              <a:latin typeface="Aptos" panose="020B0004020202020204" pitchFamily="34" charset="0"/>
              <a:ea typeface="Times New Roman" panose="02020603050405020304" pitchFamily="18" charset="0"/>
              <a:cs typeface="Times New Roman" panose="02020603050405020304" pitchFamily="18" charset="0"/>
            </a:endParaRPr>
          </a:p>
          <a:p>
            <a:pPr marL="0" indent="0">
              <a:lnSpc>
                <a:spcPct val="100000"/>
              </a:lnSpc>
              <a:spcBef>
                <a:spcPts val="1800"/>
              </a:spcBef>
              <a:spcAft>
                <a:spcPts val="1200"/>
              </a:spcAft>
              <a:buNone/>
            </a:pPr>
            <a:r>
              <a:rPr lang="fr-FR" sz="1500" kern="0" dirty="0">
                <a:effectLst/>
                <a:latin typeface="Inter Fallback"/>
                <a:ea typeface="Times New Roman" panose="02020603050405020304" pitchFamily="18" charset="0"/>
                <a:cs typeface="Times New Roman" panose="02020603050405020304" pitchFamily="18" charset="0"/>
              </a:rPr>
              <a:t>Avant 4 ans, les élèves apprennent à manipuler un seul type de motif, le motif répétitif. Les motifs doivent être de différentes natures et faire appel aux différents sens, ne se limitant pas aux blocs de couleurs. Ils peuvent être constitués d'un enchaînement ou d'une juxtaposition de gestes, de mouvements, de formes, de textures différentes, de couleurs, de sons, etc.</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800"/>
              </a:spcBef>
              <a:spcAft>
                <a:spcPts val="1200"/>
              </a:spcAft>
              <a:buNone/>
            </a:pPr>
            <a:r>
              <a:rPr lang="fr-FR" sz="1500" b="1" kern="0" dirty="0">
                <a:effectLst/>
                <a:latin typeface="Inter Fallback"/>
                <a:ea typeface="Times New Roman" panose="02020603050405020304" pitchFamily="18" charset="0"/>
                <a:cs typeface="Times New Roman" panose="02020603050405020304" pitchFamily="18" charset="0"/>
              </a:rPr>
              <a:t>Prérequis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Aft>
                <a:spcPts val="750"/>
              </a:spcAft>
              <a:buNone/>
            </a:pPr>
            <a:r>
              <a:rPr lang="fr-FR" sz="1500" kern="0" dirty="0">
                <a:effectLst/>
                <a:latin typeface="Inter Fallback"/>
                <a:ea typeface="Times New Roman" panose="02020603050405020304" pitchFamily="18" charset="0"/>
                <a:cs typeface="Times New Roman" panose="02020603050405020304" pitchFamily="18" charset="0"/>
              </a:rPr>
              <a:t>En amont, le professeur doit avoir mené des activités de tri et de classement d'objets selon des critères perceptifs (forme, couleur, matière, etc.) afin de s'assurer que les élèves voient bien les similitudes et les différences. Les activités de tri et de classement permettent à l'enfant de comprendre les relations entre les objets et de repérer des régularités, compétences clés pour l'observation et la reproduction de motifs.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1" name="Oval 20">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Block Arc 22">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7" name="Straight Connector 26">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Arc 30">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335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74160F-EE80-F5DD-FC77-9FA2DD553DA3}"/>
            </a:ext>
          </a:extLst>
        </p:cNvPr>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00AA695-3192-A665-18CB-7A8A889F1784}"/>
              </a:ext>
            </a:extLst>
          </p:cNvPr>
          <p:cNvSpPr>
            <a:spLocks noGrp="1"/>
          </p:cNvSpPr>
          <p:nvPr>
            <p:ph type="title"/>
          </p:nvPr>
        </p:nvSpPr>
        <p:spPr>
          <a:xfrm>
            <a:off x="761800" y="762001"/>
            <a:ext cx="5334197" cy="1708242"/>
          </a:xfrm>
        </p:spPr>
        <p:txBody>
          <a:bodyPr anchor="ctr">
            <a:normAutofit/>
          </a:bodyPr>
          <a:lstStyle/>
          <a:p>
            <a:br>
              <a:rPr lang="fr-FR" sz="4000" kern="100">
                <a:effectLst/>
                <a:latin typeface="Aptos" panose="020B0004020202020204" pitchFamily="34" charset="0"/>
                <a:ea typeface="Aptos" panose="020B0004020202020204" pitchFamily="34" charset="0"/>
                <a:cs typeface="Times New Roman" panose="02020603050405020304" pitchFamily="18" charset="0"/>
              </a:rPr>
            </a:br>
            <a:endParaRPr lang="fr-FR" sz="4000"/>
          </a:p>
        </p:txBody>
      </p:sp>
      <p:sp>
        <p:nvSpPr>
          <p:cNvPr id="3" name="Espace réservé du contenu 2">
            <a:extLst>
              <a:ext uri="{FF2B5EF4-FFF2-40B4-BE49-F238E27FC236}">
                <a16:creationId xmlns:a16="http://schemas.microsoft.com/office/drawing/2014/main" id="{ECBCEFAD-3129-B506-C18F-3C6C0FA61F0A}"/>
              </a:ext>
            </a:extLst>
          </p:cNvPr>
          <p:cNvSpPr>
            <a:spLocks noGrp="1"/>
          </p:cNvSpPr>
          <p:nvPr>
            <p:ph idx="1"/>
          </p:nvPr>
        </p:nvSpPr>
        <p:spPr>
          <a:xfrm>
            <a:off x="761800" y="553156"/>
            <a:ext cx="5334197" cy="5937955"/>
          </a:xfrm>
        </p:spPr>
        <p:txBody>
          <a:bodyPr anchor="ctr">
            <a:normAutofit/>
          </a:bodyPr>
          <a:lstStyle/>
          <a:p>
            <a:pPr>
              <a:lnSpc>
                <a:spcPct val="100000"/>
              </a:lnSpc>
              <a:spcBef>
                <a:spcPts val="1800"/>
              </a:spcBef>
              <a:spcAft>
                <a:spcPts val="1200"/>
              </a:spcAft>
              <a:buNone/>
            </a:pPr>
            <a:r>
              <a:rPr lang="fr-FR" sz="1500" b="1" kern="0" dirty="0">
                <a:effectLst/>
                <a:latin typeface="Inter Fallback"/>
                <a:ea typeface="Times New Roman" panose="02020603050405020304" pitchFamily="18" charset="0"/>
                <a:cs typeface="Times New Roman" panose="02020603050405020304" pitchFamily="18" charset="0"/>
              </a:rPr>
              <a:t>Variables didactiques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6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Le type de motif répétitif (A B A B A B ou A BB A BB A BB </a:t>
            </a:r>
            <a:r>
              <a:rPr lang="fr-FR" sz="1500" kern="0" dirty="0">
                <a:latin typeface="Inter Fallback"/>
                <a:ea typeface="Times New Roman" panose="02020603050405020304" pitchFamily="18" charset="0"/>
                <a:cs typeface="Times New Roman" panose="02020603050405020304" pitchFamily="18" charset="0"/>
              </a:rPr>
              <a:t>      </a:t>
            </a:r>
            <a:r>
              <a:rPr lang="fr-FR" sz="1500" kern="0" dirty="0">
                <a:effectLst/>
                <a:latin typeface="Inter Fallback"/>
                <a:ea typeface="Times New Roman" panose="02020603050405020304" pitchFamily="18" charset="0"/>
                <a:cs typeface="Times New Roman" panose="02020603050405020304" pitchFamily="18" charset="0"/>
              </a:rPr>
              <a:t>ou A BBB A BBB A BBB A BBB).</a:t>
            </a:r>
          </a:p>
          <a:p>
            <a:pPr marL="342900" lvl="0" indent="-342900">
              <a:lnSpc>
                <a:spcPct val="10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Le type de tâche : recopier à l'identique, reproduire de mémoire un motif complet, reproduire une partie du motif qui est caché, compléter un motif.</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Le matériel doit être varié et les situations doivent mobiliser les différents sens.</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600"/>
              </a:spcBef>
              <a:spcAft>
                <a:spcPts val="600"/>
              </a:spcAft>
              <a:buSzPts val="1000"/>
              <a:buNone/>
              <a:tabLst>
                <a:tab pos="457200" algn="l"/>
              </a:tabLst>
            </a:pP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spcBef>
                <a:spcPts val="1800"/>
              </a:spcBef>
              <a:spcAft>
                <a:spcPts val="1200"/>
              </a:spcAft>
              <a:buNone/>
            </a:pPr>
            <a:r>
              <a:rPr lang="fr-FR" sz="1500" b="1" kern="0" dirty="0">
                <a:effectLst/>
                <a:latin typeface="Inter Fallback"/>
                <a:ea typeface="Times New Roman" panose="02020603050405020304" pitchFamily="18" charset="0"/>
                <a:cs typeface="Times New Roman" panose="02020603050405020304" pitchFamily="18" charset="0"/>
              </a:rPr>
              <a:t>Procédures à acquérir</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6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Observer un motif.</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Repérer le motif de base et sa répétition.</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Mémoriser le motif de base et sa répétition.</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300"/>
              </a:spcBef>
              <a:spcAft>
                <a:spcPts val="600"/>
              </a:spcAft>
              <a:buSzPts val="1000"/>
              <a:buFont typeface="Symbol" pitchFamily="2" charset="2"/>
              <a:buChar char=""/>
              <a:tabLst>
                <a:tab pos="457200" algn="l"/>
              </a:tabLst>
            </a:pPr>
            <a:r>
              <a:rPr lang="fr-FR" sz="1500" kern="0" dirty="0">
                <a:effectLst/>
                <a:latin typeface="Inter Fallback"/>
                <a:ea typeface="Times New Roman" panose="02020603050405020304" pitchFamily="18" charset="0"/>
                <a:cs typeface="Times New Roman" panose="02020603050405020304" pitchFamily="18" charset="0"/>
              </a:rPr>
              <a:t>Reproduire un motif.</a:t>
            </a:r>
            <a:endParaRPr lang="fr-FR"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buNone/>
            </a:pPr>
            <a:endParaRPr lang="fr-FR" sz="1500" dirty="0"/>
          </a:p>
        </p:txBody>
      </p:sp>
      <p:pic>
        <p:nvPicPr>
          <p:cNvPr id="5" name="Picture 4" descr="Graphique de progression d’autocollants de classe">
            <a:extLst>
              <a:ext uri="{FF2B5EF4-FFF2-40B4-BE49-F238E27FC236}">
                <a16:creationId xmlns:a16="http://schemas.microsoft.com/office/drawing/2014/main" id="{17BFD131-BD8F-3656-0CAA-D6C6CD3DB65E}"/>
              </a:ext>
            </a:extLst>
          </p:cNvPr>
          <p:cNvPicPr>
            <a:picLocks noChangeAspect="1"/>
          </p:cNvPicPr>
          <p:nvPr/>
        </p:nvPicPr>
        <p:blipFill>
          <a:blip r:embed="rId2" cstate="screen">
            <a:extLst>
              <a:ext uri="{28A0092B-C50C-407E-A947-70E740481C1C}">
                <a14:useLocalDpi xmlns:a14="http://schemas.microsoft.com/office/drawing/2010/main"/>
              </a:ext>
            </a:extLst>
          </a:blip>
          <a:srcRect r="-2"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36272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009A07-A706-96E8-8A74-F439DB461376}"/>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0EA63B-F071-2962-2118-CF46AE865972}"/>
              </a:ext>
            </a:extLst>
          </p:cNvPr>
          <p:cNvSpPr>
            <a:spLocks noGrp="1"/>
          </p:cNvSpPr>
          <p:nvPr>
            <p:ph type="title"/>
          </p:nvPr>
        </p:nvSpPr>
        <p:spPr>
          <a:xfrm>
            <a:off x="572493" y="238539"/>
            <a:ext cx="11047013" cy="1434415"/>
          </a:xfrm>
        </p:spPr>
        <p:txBody>
          <a:bodyPr anchor="b">
            <a:normAutofit/>
          </a:bodyPr>
          <a:lstStyle/>
          <a:p>
            <a:r>
              <a:rPr lang="fr-FR" sz="4600" b="1" kern="0" dirty="0">
                <a:effectLst/>
                <a:latin typeface="Inter Fallback"/>
                <a:ea typeface="Times New Roman" panose="02020603050405020304" pitchFamily="18" charset="0"/>
                <a:cs typeface="Times New Roman" panose="02020603050405020304" pitchFamily="18" charset="0"/>
              </a:rPr>
              <a:t>Séquence n°1 - Se familiariser avec les motifs organisés</a:t>
            </a:r>
            <a:r>
              <a:rPr lang="fr-FR" sz="4600" dirty="0">
                <a:effectLst/>
              </a:rPr>
              <a:t> </a:t>
            </a:r>
            <a:endParaRPr lang="fr-FR" sz="4600" dirty="0"/>
          </a:p>
        </p:txBody>
      </p:sp>
      <p:sp>
        <p:nvSpPr>
          <p:cNvPr id="50"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Graphique de progression d’autocollants de classe">
            <a:extLst>
              <a:ext uri="{FF2B5EF4-FFF2-40B4-BE49-F238E27FC236}">
                <a16:creationId xmlns:a16="http://schemas.microsoft.com/office/drawing/2014/main" id="{800465D5-CDAA-BCEE-66E5-DA95AA28438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Espace réservé du contenu 2">
            <a:extLst>
              <a:ext uri="{FF2B5EF4-FFF2-40B4-BE49-F238E27FC236}">
                <a16:creationId xmlns:a16="http://schemas.microsoft.com/office/drawing/2014/main" id="{DA1AB86E-EDD3-AE7F-1C25-EC8D09168B6E}"/>
              </a:ext>
            </a:extLst>
          </p:cNvPr>
          <p:cNvSpPr>
            <a:spLocks noGrp="1"/>
          </p:cNvSpPr>
          <p:nvPr>
            <p:ph idx="1"/>
          </p:nvPr>
        </p:nvSpPr>
        <p:spPr>
          <a:xfrm>
            <a:off x="4905954" y="2071316"/>
            <a:ext cx="6841545" cy="4114800"/>
          </a:xfrm>
        </p:spPr>
        <p:txBody>
          <a:bodyPr anchor="t">
            <a:normAutofit/>
          </a:bodyPr>
          <a:lstStyle/>
          <a:p>
            <a:pPr marL="457200" lvl="1" indent="0">
              <a:lnSpc>
                <a:spcPct val="100000"/>
              </a:lnSpc>
              <a:buSzPts val="1000"/>
              <a:buNone/>
              <a:tabLst>
                <a:tab pos="914400" algn="l"/>
              </a:tabLst>
            </a:pPr>
            <a:r>
              <a:rPr lang="fr-FR" sz="1600" b="1" kern="0" dirty="0">
                <a:effectLst/>
                <a:latin typeface="Inter Fallback"/>
                <a:ea typeface="Times New Roman" panose="02020603050405020304" pitchFamily="18" charset="0"/>
                <a:cs typeface="Times New Roman" panose="02020603050405020304" pitchFamily="18" charset="0"/>
              </a:rPr>
              <a:t>Déroulement de la séquence :</a:t>
            </a:r>
          </a:p>
          <a:p>
            <a:pPr marL="457200" lvl="1" indent="0">
              <a:lnSpc>
                <a:spcPct val="100000"/>
              </a:lnSpc>
              <a:buSzPts val="1000"/>
              <a:buNone/>
              <a:tabLst>
                <a:tab pos="914400" algn="l"/>
              </a:tabLst>
            </a:pPr>
            <a:endParaRPr lang="fr-FR" sz="1600" b="1" kern="100" dirty="0">
              <a:latin typeface="Aptos" panose="020B0004020202020204" pitchFamily="34" charset="0"/>
              <a:ea typeface="Times New Roman" panose="02020603050405020304" pitchFamily="18" charset="0"/>
              <a:cs typeface="Times New Roman" panose="02020603050405020304" pitchFamily="18" charset="0"/>
            </a:endParaRPr>
          </a:p>
          <a:p>
            <a:pPr lvl="1">
              <a:lnSpc>
                <a:spcPct val="100000"/>
              </a:lnSpc>
              <a:buSzPts val="1000"/>
              <a:tabLst>
                <a:tab pos="914400" algn="l"/>
              </a:tabLst>
            </a:pPr>
            <a:r>
              <a:rPr lang="fr-FR" sz="1600" b="1" kern="0" dirty="0">
                <a:effectLst/>
                <a:latin typeface="Inter Fallback"/>
                <a:ea typeface="Times New Roman" panose="02020603050405020304" pitchFamily="18" charset="0"/>
                <a:cs typeface="Times New Roman" panose="02020603050405020304" pitchFamily="18" charset="0"/>
              </a:rPr>
              <a:t>Séquence 1 : </a:t>
            </a:r>
            <a:r>
              <a:rPr lang="fr-FR" sz="1600" kern="0" dirty="0">
                <a:effectLst/>
                <a:latin typeface="Inter Fallback"/>
                <a:ea typeface="Times New Roman" panose="02020603050405020304" pitchFamily="18" charset="0"/>
                <a:cs typeface="Times New Roman" panose="02020603050405020304" pitchFamily="18" charset="0"/>
              </a:rPr>
              <a:t>Mémoriser et reproduire à l'identique un motif gestuel.</a:t>
            </a:r>
          </a:p>
          <a:p>
            <a:pPr lvl="1">
              <a:lnSpc>
                <a:spcPct val="100000"/>
              </a:lnSpc>
              <a:buSzPts val="1000"/>
              <a:tabLst>
                <a:tab pos="914400" algn="l"/>
              </a:tabLst>
            </a:pPr>
            <a:endParaRPr lang="fr-FR" sz="1600" kern="100" dirty="0">
              <a:latin typeface="Aptos" panose="020B0004020202020204" pitchFamily="34" charset="0"/>
              <a:ea typeface="Times New Roman" panose="02020603050405020304" pitchFamily="18" charset="0"/>
              <a:cs typeface="Times New Roman" panose="02020603050405020304" pitchFamily="18" charset="0"/>
            </a:endParaRPr>
          </a:p>
          <a:p>
            <a:pPr lvl="1">
              <a:lnSpc>
                <a:spcPct val="100000"/>
              </a:lnSpc>
              <a:buSzPts val="1000"/>
              <a:tabLst>
                <a:tab pos="914400" algn="l"/>
              </a:tabLst>
            </a:pPr>
            <a:r>
              <a:rPr lang="fr-FR" sz="1600" b="1" kern="0" dirty="0">
                <a:latin typeface="Inter Fallback"/>
                <a:cs typeface="Times New Roman" panose="02020603050405020304" pitchFamily="18" charset="0"/>
              </a:rPr>
              <a:t>Séquence 2 : </a:t>
            </a:r>
            <a:r>
              <a:rPr lang="fr-FR" sz="1600" kern="0" dirty="0">
                <a:latin typeface="Inter Fallback"/>
                <a:cs typeface="Times New Roman" panose="02020603050405020304" pitchFamily="18" charset="0"/>
              </a:rPr>
              <a:t>Mémoriser et reproduire à l'identique un motif sonore utilisant la voix</a:t>
            </a:r>
            <a:r>
              <a:rPr lang="fr-FR" sz="1600" kern="0" dirty="0">
                <a:effectLst/>
                <a:latin typeface="Inter Fallback"/>
                <a:ea typeface="Times New Roman" panose="02020603050405020304" pitchFamily="18" charset="0"/>
                <a:cs typeface="Times New Roman" panose="02020603050405020304" pitchFamily="18" charset="0"/>
              </a:rPr>
              <a:t>.</a:t>
            </a:r>
          </a:p>
          <a:p>
            <a:pPr lvl="1">
              <a:lnSpc>
                <a:spcPct val="100000"/>
              </a:lnSpc>
              <a:buSzPts val="1000"/>
              <a:tabLst>
                <a:tab pos="914400" algn="l"/>
              </a:tabLst>
            </a:pPr>
            <a:endParaRPr lang="fr-FR" sz="1600" kern="100" dirty="0">
              <a:latin typeface="Aptos" panose="020B0004020202020204" pitchFamily="34" charset="0"/>
              <a:ea typeface="Times New Roman" panose="02020603050405020304" pitchFamily="18" charset="0"/>
              <a:cs typeface="Times New Roman" panose="02020603050405020304" pitchFamily="18" charset="0"/>
            </a:endParaRPr>
          </a:p>
          <a:p>
            <a:pPr lvl="1">
              <a:lnSpc>
                <a:spcPct val="100000"/>
              </a:lnSpc>
              <a:buSzPts val="1000"/>
              <a:tabLst>
                <a:tab pos="914400" algn="l"/>
              </a:tabLst>
            </a:pPr>
            <a:r>
              <a:rPr lang="fr-FR" sz="1600" b="1" kern="0" dirty="0">
                <a:effectLst/>
                <a:latin typeface="Inter Fallback"/>
                <a:ea typeface="Times New Roman" panose="02020603050405020304" pitchFamily="18" charset="0"/>
                <a:cs typeface="Times New Roman" panose="02020603050405020304" pitchFamily="18" charset="0"/>
              </a:rPr>
              <a:t>Séquence 3 : </a:t>
            </a:r>
            <a:r>
              <a:rPr lang="fr-FR" sz="1600" kern="0" dirty="0">
                <a:effectLst/>
                <a:latin typeface="Inter Fallback"/>
                <a:ea typeface="Times New Roman" panose="02020603050405020304" pitchFamily="18" charset="0"/>
                <a:cs typeface="Times New Roman" panose="02020603050405020304" pitchFamily="18" charset="0"/>
              </a:rPr>
              <a:t>Mémoriser et reproduire à l'identique un motif corporel alternant deux mouvements.</a:t>
            </a:r>
          </a:p>
          <a:p>
            <a:pPr lvl="1">
              <a:lnSpc>
                <a:spcPct val="100000"/>
              </a:lnSpc>
              <a:buSzPts val="1000"/>
              <a:tabLst>
                <a:tab pos="914400" algn="l"/>
              </a:tabLst>
            </a:pPr>
            <a:endParaRPr lang="fr-FR" sz="1600" kern="100" dirty="0">
              <a:latin typeface="Aptos" panose="020B0004020202020204" pitchFamily="34" charset="0"/>
              <a:ea typeface="Times New Roman" panose="02020603050405020304" pitchFamily="18" charset="0"/>
              <a:cs typeface="Times New Roman" panose="02020603050405020304" pitchFamily="18" charset="0"/>
            </a:endParaRPr>
          </a:p>
          <a:p>
            <a:pPr lvl="1">
              <a:lnSpc>
                <a:spcPct val="100000"/>
              </a:lnSpc>
              <a:buSzPts val="1000"/>
              <a:tabLst>
                <a:tab pos="914400" algn="l"/>
              </a:tabLst>
            </a:pPr>
            <a:r>
              <a:rPr lang="fr-FR" sz="1600" b="1" kern="0" dirty="0">
                <a:effectLst/>
                <a:latin typeface="Inter Fallback"/>
                <a:ea typeface="Times New Roman" panose="02020603050405020304" pitchFamily="18" charset="0"/>
                <a:cs typeface="Times New Roman" panose="02020603050405020304" pitchFamily="18" charset="0"/>
              </a:rPr>
              <a:t>Séquence 4 : </a:t>
            </a:r>
            <a:r>
              <a:rPr lang="fr-FR" sz="1600" kern="0" dirty="0">
                <a:effectLst/>
                <a:latin typeface="Inter Fallback"/>
                <a:ea typeface="Times New Roman" panose="02020603050405020304" pitchFamily="18" charset="0"/>
                <a:cs typeface="Times New Roman" panose="02020603050405020304" pitchFamily="18" charset="0"/>
              </a:rPr>
              <a:t>Mémoriser et reproduire à l'identique un motif visuel.</a:t>
            </a:r>
            <a:endParaRPr lang="fr-FR"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0000"/>
              </a:lnSpc>
            </a:pPr>
            <a:endParaRPr lang="fr-FR" sz="1600" dirty="0"/>
          </a:p>
        </p:txBody>
      </p:sp>
    </p:spTree>
    <p:extLst>
      <p:ext uri="{BB962C8B-B14F-4D97-AF65-F5344CB8AC3E}">
        <p14:creationId xmlns:p14="http://schemas.microsoft.com/office/powerpoint/2010/main" val="29089174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1584</TotalTime>
  <Words>3041</Words>
  <Application>Microsoft Macintosh PowerPoint</Application>
  <PresentationFormat>Grand écran</PresentationFormat>
  <Paragraphs>216</Paragraphs>
  <Slides>25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Aptos</vt:lpstr>
      <vt:lpstr>Aptos Display</vt:lpstr>
      <vt:lpstr>Arial</vt:lpstr>
      <vt:lpstr>Calibri</vt:lpstr>
      <vt:lpstr>Inter Fallback</vt:lpstr>
      <vt:lpstr>Symbol</vt:lpstr>
      <vt:lpstr>Thème Office</vt:lpstr>
      <vt:lpstr>Présentation   Livret d'accompagnement pour l'acquisition des premiers outils mathématiques </vt:lpstr>
      <vt:lpstr>Sommaire du Livret</vt:lpstr>
      <vt:lpstr>Enjeux pédagogiques de la maternelle</vt:lpstr>
      <vt:lpstr>Recommandations pédagogiques </vt:lpstr>
      <vt:lpstr>Séquence n°1 - Se familiariser avec les motifs organisés </vt:lpstr>
      <vt:lpstr>Enjeux pédagogiques </vt:lpstr>
      <vt:lpstr> </vt:lpstr>
      <vt:lpstr> </vt:lpstr>
      <vt:lpstr>Séquence n°1 - Se familiariser avec les motifs organisés </vt:lpstr>
      <vt:lpstr>Séquence n°1 - Se familiariser avec les motifs organisés </vt:lpstr>
      <vt:lpstr> Séquence 1 : Mémoriser et reproduire à l'identique un motif gestuel. </vt:lpstr>
      <vt:lpstr> Séquence 2 : Mémoriser et reproduire à l'identique un motif sonore utilisant la voix </vt:lpstr>
      <vt:lpstr> Séquence 3 : Mémoriser et reproduire à l'identique un motif corporel alternant deux mouvements </vt:lpstr>
      <vt:lpstr> Séquence 4 : Mémoriser et reproduire à l'identique un motif visuel </vt:lpstr>
      <vt:lpstr>Focus sur la séquence 4 –  Séances 2 et 3 : Mémoriser un motif répétitif visuel </vt:lpstr>
      <vt:lpstr>Situation de référence </vt:lpstr>
      <vt:lpstr>Présentation de la séance 2 </vt:lpstr>
      <vt:lpstr>Présentation de la séance 3 </vt:lpstr>
      <vt:lpstr> Pour aller plus loin –  Prolongement avec un « défi motifs » </vt:lpstr>
      <vt:lpstr>Présentation PowerPoint</vt:lpstr>
      <vt:lpstr>Séquence n°2 - Découvrir les nombres : exprimer une quantité par un nombre </vt:lpstr>
      <vt:lpstr>Séquence n°2 - Découvrir les nombres : exprimer une quantité par un nombre </vt:lpstr>
      <vt:lpstr>Séquence n°3 - Utiliser le nombre pour résoudre des problèmes d'ajout ou de retrait </vt:lpstr>
      <vt:lpstr>Séquence n°3 - Utiliser le nombre pour résoudre des problèmes d'ajout ou de retrait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chantal ADAMCZYK</dc:creator>
  <cp:lastModifiedBy>Karine Buisine</cp:lastModifiedBy>
  <cp:revision>11</cp:revision>
  <dcterms:created xsi:type="dcterms:W3CDTF">2025-06-06T11:34:36Z</dcterms:created>
  <dcterms:modified xsi:type="dcterms:W3CDTF">2025-10-14T15:10:10Z</dcterms:modified>
</cp:coreProperties>
</file>