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44"/>
  </p:notesMasterIdLst>
  <p:sldIdLst>
    <p:sldId id="256" r:id="rId2"/>
    <p:sldId id="257" r:id="rId3"/>
    <p:sldId id="261" r:id="rId4"/>
    <p:sldId id="262" r:id="rId5"/>
    <p:sldId id="258" r:id="rId6"/>
    <p:sldId id="264" r:id="rId7"/>
    <p:sldId id="272" r:id="rId8"/>
    <p:sldId id="268" r:id="rId9"/>
    <p:sldId id="269" r:id="rId10"/>
    <p:sldId id="270" r:id="rId11"/>
    <p:sldId id="271" r:id="rId12"/>
    <p:sldId id="278" r:id="rId13"/>
    <p:sldId id="274" r:id="rId14"/>
    <p:sldId id="281" r:id="rId15"/>
    <p:sldId id="279" r:id="rId16"/>
    <p:sldId id="282" r:id="rId17"/>
    <p:sldId id="283" r:id="rId18"/>
    <p:sldId id="265" r:id="rId19"/>
    <p:sldId id="284" r:id="rId20"/>
    <p:sldId id="285" r:id="rId21"/>
    <p:sldId id="286" r:id="rId22"/>
    <p:sldId id="287" r:id="rId23"/>
    <p:sldId id="288" r:id="rId24"/>
    <p:sldId id="289" r:id="rId25"/>
    <p:sldId id="291" r:id="rId26"/>
    <p:sldId id="290" r:id="rId27"/>
    <p:sldId id="267" r:id="rId28"/>
    <p:sldId id="292" r:id="rId29"/>
    <p:sldId id="293" r:id="rId30"/>
    <p:sldId id="294" r:id="rId31"/>
    <p:sldId id="295" r:id="rId32"/>
    <p:sldId id="296" r:id="rId33"/>
    <p:sldId id="297" r:id="rId34"/>
    <p:sldId id="298" r:id="rId35"/>
    <p:sldId id="299" r:id="rId36"/>
    <p:sldId id="300" r:id="rId37"/>
    <p:sldId id="301" r:id="rId38"/>
    <p:sldId id="302" r:id="rId39"/>
    <p:sldId id="304" r:id="rId40"/>
    <p:sldId id="308" r:id="rId41"/>
    <p:sldId id="305" r:id="rId42"/>
    <p:sldId id="307"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8"/>
    <p:restoredTop sz="94694"/>
  </p:normalViewPr>
  <p:slideViewPr>
    <p:cSldViewPr snapToGrid="0">
      <p:cViewPr varScale="1">
        <p:scale>
          <a:sx n="111" d="100"/>
          <a:sy n="111" d="100"/>
        </p:scale>
        <p:origin x="232" y="320"/>
      </p:cViewPr>
      <p:guideLst/>
    </p:cSldViewPr>
  </p:slideViewPr>
  <p:notesTextViewPr>
    <p:cViewPr>
      <p:scale>
        <a:sx n="1" d="1"/>
        <a:sy n="1" d="1"/>
      </p:scale>
      <p:origin x="0" y="0"/>
    </p:cViewPr>
  </p:notesTextViewPr>
  <p:notesViewPr>
    <p:cSldViewPr snapToGrid="0">
      <p:cViewPr>
        <p:scale>
          <a:sx n="241" d="100"/>
          <a:sy n="241" d="100"/>
        </p:scale>
        <p:origin x="144" y="-12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CC2F3-5D6A-6E49-AA67-E7C87610E131}" type="datetimeFigureOut">
              <a:rPr lang="fr-FR" smtClean="0"/>
              <a:t>19/11/2025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6889A-6AC0-BA4D-8482-9E25F81D78D8}" type="slidenum">
              <a:rPr lang="fr-FR" smtClean="0"/>
              <a:t>‹N°›</a:t>
            </a:fld>
            <a:endParaRPr lang="fr-FR"/>
          </a:p>
        </p:txBody>
      </p:sp>
    </p:spTree>
    <p:extLst>
      <p:ext uri="{BB962C8B-B14F-4D97-AF65-F5344CB8AC3E}">
        <p14:creationId xmlns:p14="http://schemas.microsoft.com/office/powerpoint/2010/main" val="179809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scol.education.fr/document/14227/downloa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recherches en sciences cognitives montrent que pour apprendre efficacement, les élèves doivent </a:t>
            </a:r>
            <a:r>
              <a:rPr lang="fr-FR" sz="1200" b="1" kern="1200" dirty="0">
                <a:solidFill>
                  <a:schemeClr val="tx1"/>
                </a:solidFill>
                <a:effectLst/>
                <a:latin typeface="+mn-lt"/>
                <a:ea typeface="+mn-ea"/>
                <a:cs typeface="+mn-cs"/>
              </a:rPr>
              <a:t>comprendre ce qui est attendu d’eux</a:t>
            </a:r>
            <a:r>
              <a:rPr lang="fr-FR" sz="1200" kern="1200" dirty="0">
                <a:solidFill>
                  <a:schemeClr val="tx1"/>
                </a:solidFill>
                <a:effectLst/>
                <a:latin typeface="+mn-lt"/>
                <a:ea typeface="+mn-ea"/>
                <a:cs typeface="+mn-cs"/>
              </a:rPr>
              <a:t>, identifier les </a:t>
            </a:r>
            <a:r>
              <a:rPr lang="fr-FR" sz="1200" b="1" kern="1200" dirty="0">
                <a:solidFill>
                  <a:schemeClr val="tx1"/>
                </a:solidFill>
                <a:effectLst/>
                <a:latin typeface="+mn-lt"/>
                <a:ea typeface="+mn-ea"/>
                <a:cs typeface="+mn-cs"/>
              </a:rPr>
              <a:t>obstacles </a:t>
            </a:r>
            <a:r>
              <a:rPr lang="fr-FR" sz="1200" kern="1200" dirty="0">
                <a:solidFill>
                  <a:schemeClr val="tx1"/>
                </a:solidFill>
                <a:effectLst/>
                <a:latin typeface="+mn-lt"/>
                <a:ea typeface="+mn-ea"/>
                <a:cs typeface="+mn-cs"/>
              </a:rPr>
              <a:t>cognitifs susceptibles de freiner leur progression, et disposer de </a:t>
            </a:r>
            <a:r>
              <a:rPr lang="fr-FR" sz="1200" b="1" kern="1200" dirty="0">
                <a:solidFill>
                  <a:schemeClr val="tx1"/>
                </a:solidFill>
                <a:effectLst/>
                <a:latin typeface="+mn-lt"/>
                <a:ea typeface="+mn-ea"/>
                <a:cs typeface="+mn-cs"/>
              </a:rPr>
              <a:t>stratégies</a:t>
            </a:r>
            <a:r>
              <a:rPr lang="fr-FR" sz="1200" kern="1200" dirty="0">
                <a:solidFill>
                  <a:schemeClr val="tx1"/>
                </a:solidFill>
                <a:effectLst/>
                <a:latin typeface="+mn-lt"/>
                <a:ea typeface="+mn-ea"/>
                <a:cs typeface="+mn-cs"/>
              </a:rPr>
              <a:t> adaptées pour les surmonter. L’enseignant joue alors un rôle clé en guidant les élèves, en structurant les savoirs, et en leur fournissant des outils concrets pour réussir. = </a:t>
            </a:r>
            <a:r>
              <a:rPr lang="fr-FR" sz="1200" b="1" kern="1200" dirty="0">
                <a:solidFill>
                  <a:schemeClr val="tx1"/>
                </a:solidFill>
                <a:effectLst/>
                <a:latin typeface="+mn-lt"/>
                <a:ea typeface="+mn-ea"/>
                <a:cs typeface="+mn-cs"/>
              </a:rPr>
              <a:t>EXPLICITATION</a:t>
            </a:r>
          </a:p>
          <a:p>
            <a:r>
              <a:rPr lang="fr-FR" sz="1200" kern="1200" dirty="0">
                <a:solidFill>
                  <a:schemeClr val="tx1"/>
                </a:solidFill>
                <a:effectLst/>
                <a:latin typeface="+mn-lt"/>
                <a:ea typeface="+mn-ea"/>
                <a:cs typeface="+mn-cs"/>
              </a:rPr>
              <a:t>Toutefois, si cette démarche peut s’avérer particulièrement efficace, </a:t>
            </a:r>
            <a:r>
              <a:rPr lang="fr-FR" sz="1200" u="sng" kern="1200" dirty="0">
                <a:solidFill>
                  <a:schemeClr val="tx1"/>
                </a:solidFill>
                <a:effectLst/>
                <a:latin typeface="+mn-lt"/>
                <a:ea typeface="+mn-ea"/>
                <a:cs typeface="+mn-cs"/>
              </a:rPr>
              <a:t>elle ne peut être mobilisée de manière systématique</a:t>
            </a:r>
            <a:r>
              <a:rPr lang="fr-FR" sz="1200" kern="1200" dirty="0">
                <a:solidFill>
                  <a:schemeClr val="tx1"/>
                </a:solidFill>
                <a:effectLst/>
                <a:latin typeface="+mn-lt"/>
                <a:ea typeface="+mn-ea"/>
                <a:cs typeface="+mn-cs"/>
              </a:rPr>
              <a:t>, quels que soient le contenu ou la situation d’enseignement. Son efficacité repose donc sur une mise en œuvre réfléchie, attentive aux spécificités de chaque situation d’apprentissage, des contenus enseignés et des profils d’élèves.</a:t>
            </a:r>
          </a:p>
          <a:p>
            <a:r>
              <a:rPr lang="fr-FR" sz="1200" kern="1200" dirty="0">
                <a:solidFill>
                  <a:schemeClr val="tx1"/>
                </a:solidFill>
                <a:effectLst/>
                <a:latin typeface="+mn-lt"/>
                <a:ea typeface="+mn-ea"/>
                <a:cs typeface="+mn-cs"/>
              </a:rPr>
              <a:t>Pour que cette approche produise pleinement ses effets, elle doit s’appuyer sur une capacité de l’enseignant à ajuster ses interventions et à différencier ses pratiques. C’est en conjuguant les apports des sciences cognitives avec une fine compréhension des besoins des élèves et une approche pédagogique souple et réactive que l’on crée les conditions d’un apprentissage à la fois efficace et durable. = </a:t>
            </a:r>
            <a:r>
              <a:rPr lang="fr-FR" sz="1200" b="1" kern="1200" dirty="0">
                <a:solidFill>
                  <a:schemeClr val="tx1"/>
                </a:solidFill>
                <a:effectLst/>
                <a:latin typeface="+mn-lt"/>
                <a:ea typeface="+mn-ea"/>
                <a:cs typeface="+mn-cs"/>
              </a:rPr>
              <a:t>PLANIFIER</a:t>
            </a:r>
            <a:r>
              <a:rPr lang="fr-FR" sz="1200" kern="1200" dirty="0">
                <a:solidFill>
                  <a:schemeClr val="tx1"/>
                </a:solidFill>
                <a:effectLst/>
                <a:latin typeface="+mn-lt"/>
                <a:ea typeface="+mn-ea"/>
                <a:cs typeface="+mn-cs"/>
              </a:rPr>
              <a:t> SA CLASSE, </a:t>
            </a:r>
            <a:r>
              <a:rPr lang="fr-FR" sz="1200" b="1" kern="1200" dirty="0">
                <a:solidFill>
                  <a:schemeClr val="tx1"/>
                </a:solidFill>
                <a:effectLst/>
                <a:latin typeface="+mn-lt"/>
                <a:ea typeface="+mn-ea"/>
                <a:cs typeface="+mn-cs"/>
              </a:rPr>
              <a:t>REGULER</a:t>
            </a:r>
            <a:r>
              <a:rPr lang="fr-FR" sz="1200" kern="1200" dirty="0">
                <a:solidFill>
                  <a:schemeClr val="tx1"/>
                </a:solidFill>
                <a:effectLst/>
                <a:latin typeface="+mn-lt"/>
                <a:ea typeface="+mn-ea"/>
                <a:cs typeface="+mn-cs"/>
              </a:rPr>
              <a:t> LE GROUPE,</a:t>
            </a:r>
            <a:r>
              <a:rPr lang="fr-FR" sz="1200" b="1" kern="1200" dirty="0">
                <a:solidFill>
                  <a:schemeClr val="tx1"/>
                </a:solidFill>
                <a:effectLst/>
                <a:latin typeface="+mn-lt"/>
                <a:ea typeface="+mn-ea"/>
                <a:cs typeface="+mn-cs"/>
              </a:rPr>
              <a:t> DIFFERENCIER </a:t>
            </a:r>
            <a:r>
              <a:rPr lang="fr-FR" sz="1200" kern="1200" dirty="0">
                <a:solidFill>
                  <a:schemeClr val="tx1"/>
                </a:solidFill>
                <a:effectLst/>
                <a:latin typeface="+mn-lt"/>
                <a:ea typeface="+mn-ea"/>
                <a:cs typeface="+mn-cs"/>
              </a:rPr>
              <a:t>ET </a:t>
            </a:r>
            <a:r>
              <a:rPr lang="fr-FR" sz="1200" b="1" kern="1200" dirty="0">
                <a:solidFill>
                  <a:schemeClr val="tx1"/>
                </a:solidFill>
                <a:effectLst/>
                <a:latin typeface="+mn-lt"/>
                <a:ea typeface="+mn-ea"/>
                <a:cs typeface="+mn-cs"/>
              </a:rPr>
              <a:t>MOTIVER</a:t>
            </a:r>
            <a:r>
              <a:rPr lang="fr-FR" sz="1200" kern="1200" dirty="0">
                <a:solidFill>
                  <a:schemeClr val="tx1"/>
                </a:solidFill>
                <a:effectLst/>
                <a:latin typeface="+mn-lt"/>
                <a:ea typeface="+mn-ea"/>
                <a:cs typeface="+mn-cs"/>
              </a:rPr>
              <a:t> LE GROUPE (cf. les cinq focales de GOIGOUX)</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4</a:t>
            </a:fld>
            <a:endParaRPr lang="fr-FR"/>
          </a:p>
        </p:txBody>
      </p:sp>
    </p:spTree>
    <p:extLst>
      <p:ext uri="{BB962C8B-B14F-4D97-AF65-F5344CB8AC3E}">
        <p14:creationId xmlns:p14="http://schemas.microsoft.com/office/powerpoint/2010/main" val="63747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5B125-B095-CE14-5191-8B36832731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EF5EE0-ED72-FA85-1A85-58F30D022BD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DE36872F-CD92-B11B-66D7-90F1935B9649}"/>
              </a:ext>
            </a:extLst>
          </p:cNvPr>
          <p:cNvSpPr>
            <a:spLocks noGrp="1"/>
          </p:cNvSpPr>
          <p:nvPr>
            <p:ph type="body" idx="1"/>
          </p:nvPr>
        </p:nvSpPr>
        <p:spPr>
          <a:xfrm>
            <a:off x="685800" y="4400550"/>
            <a:ext cx="5486400" cy="3733910"/>
          </a:xfrm>
        </p:spPr>
        <p:txBody>
          <a:bodyPr/>
          <a:lstStyle/>
          <a:p>
            <a:pPr marL="171450" indent="-171450">
              <a:buFont typeface="Arial" panose="020B0604020202020204" pitchFamily="34" charset="0"/>
              <a:buChar char="•"/>
            </a:pPr>
            <a:r>
              <a:rPr lang="fr-FR" sz="1000" i="1" dirty="0"/>
              <a:t>Lola a bu du soda </a:t>
            </a:r>
            <a:r>
              <a:rPr lang="fr-FR" sz="1000" dirty="0">
                <a:sym typeface="Wingdings" pitchFamily="2" charset="2"/>
              </a:rPr>
              <a:t> </a:t>
            </a:r>
            <a:r>
              <a:rPr lang="fr-FR" sz="1000" kern="1200" dirty="0">
                <a:solidFill>
                  <a:schemeClr val="tx1"/>
                </a:solidFill>
                <a:effectLst/>
                <a:latin typeface="+mn-lt"/>
                <a:ea typeface="+mn-ea"/>
                <a:cs typeface="+mn-cs"/>
              </a:rPr>
              <a:t>dans cet exemple, on pourra évoquer le sens du mot « soda » ou encore les raisons de la majuscule au début du prénom « Lola »). </a:t>
            </a:r>
          </a:p>
          <a:p>
            <a:endParaRPr lang="fr-FR" sz="1000" dirty="0"/>
          </a:p>
          <a:p>
            <a:pPr marL="171450" indent="-171450">
              <a:buFont typeface="Arial" panose="020B0604020202020204" pitchFamily="34" charset="0"/>
              <a:buChar char="•"/>
            </a:pPr>
            <a:r>
              <a:rPr lang="fr-FR" sz="1000" dirty="0"/>
              <a:t>Par exemple, on lira sur un ton neutre les textes travaillés puis on demandera aux élèves d'en comprendre le contexte, de caractériser les personnages, et de définir le ton le plus adapté à employer, d'abord à partir d'une liste restreinte de propositions (ex. : triste, neutre, joyeux, dynamique, lent, rapide, fort, à voix basse, etc.) puis de manière de plus en plus ouverte (</a:t>
            </a:r>
            <a:r>
              <a:rPr lang="fr-FR" sz="1000" b="1" i="1" dirty="0"/>
              <a:t>ex. : quel ton vais-je devoir adopter pour lire ce texte ? Pourquoi ?</a:t>
            </a:r>
            <a:r>
              <a:rPr lang="fr-FR" sz="1000" dirty="0"/>
              <a:t>).</a:t>
            </a:r>
          </a:p>
          <a:p>
            <a:endParaRPr lang="fr-FR" sz="1000" dirty="0"/>
          </a:p>
          <a:p>
            <a:pPr marL="171450" indent="-171450">
              <a:buFont typeface="Arial" panose="020B0604020202020204" pitchFamily="34" charset="0"/>
              <a:buChar char="•"/>
            </a:pPr>
            <a:r>
              <a:rPr lang="fr-FR" sz="1000" dirty="0"/>
              <a:t>La régularité de cette pratique suppose pour l'équipe de cycle de se constituer une banque conséquente de phrases et petits textes dont la lecture présente des intérêts interprétatifs. Il peut notamment s'agir d'extraits de nombreux ouvrages lus en classe (ex. : un documentaire, un passage spécifique d'un récit bien connu des élèves comme, par exemple, le moment où le loup entre dans la maison des sept chevreaux et celui qui suit, au cours duquel la chèvre découvre la maison sens dessus dessous et cherche tristement ses petits).</a:t>
            </a:r>
          </a:p>
          <a:p>
            <a:endParaRPr lang="fr-FR" sz="1000" dirty="0"/>
          </a:p>
          <a:p>
            <a:pPr marL="171450" indent="-171450">
              <a:buFont typeface="Arial" panose="020B0604020202020204" pitchFamily="34" charset="0"/>
              <a:buChar char="•"/>
            </a:pPr>
            <a:r>
              <a:rPr lang="fr-FR" sz="1000" dirty="0"/>
              <a:t>Pour ce faire, les phrases et les textes gagneront à </a:t>
            </a:r>
            <a:r>
              <a:rPr lang="fr-FR" sz="1000" b="1" dirty="0"/>
              <a:t>être issus des manuels de lecture conformes aux derniers apports de la recherche</a:t>
            </a:r>
            <a:r>
              <a:rPr lang="fr-FR" sz="1000" dirty="0"/>
              <a:t>. Si les phrases et textes sont extraits d’œuvres choisies par le professeur, des plateformes telles que </a:t>
            </a:r>
            <a:r>
              <a:rPr lang="fr-FR" sz="1000" b="1" dirty="0"/>
              <a:t>Anagraph</a:t>
            </a:r>
            <a:r>
              <a:rPr lang="fr-FR" sz="1000" dirty="0"/>
              <a:t> permettent d'en évaluer le </a:t>
            </a:r>
            <a:r>
              <a:rPr lang="fr-FR" sz="1000" b="1" dirty="0"/>
              <a:t>taux de déchiffrabilité</a:t>
            </a:r>
            <a:r>
              <a:rPr lang="fr-FR" sz="1000" dirty="0"/>
              <a:t>, afin de les proposer à une période adéquate dans l'année, selon la progression de l'étude des CGP.</a:t>
            </a:r>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endParaRPr lang="fr-FR" sz="1000" dirty="0"/>
          </a:p>
          <a:p>
            <a:endParaRPr lang="fr-FR" sz="1000" kern="1200" dirty="0">
              <a:solidFill>
                <a:schemeClr val="tx1"/>
              </a:solidFill>
              <a:effectLst/>
              <a:latin typeface="+mn-lt"/>
              <a:ea typeface="+mn-ea"/>
              <a:cs typeface="+mn-cs"/>
            </a:endParaRPr>
          </a:p>
          <a:p>
            <a:endParaRPr lang="fr-FR" sz="600" dirty="0"/>
          </a:p>
          <a:p>
            <a:endParaRPr lang="fr-FR" dirty="0"/>
          </a:p>
        </p:txBody>
      </p:sp>
      <p:sp>
        <p:nvSpPr>
          <p:cNvPr id="4" name="Espace réservé du numéro de diapositive 3">
            <a:extLst>
              <a:ext uri="{FF2B5EF4-FFF2-40B4-BE49-F238E27FC236}">
                <a16:creationId xmlns:a16="http://schemas.microsoft.com/office/drawing/2014/main" id="{DDA0C410-474D-63BA-526E-BB3CAC5284BE}"/>
              </a:ext>
            </a:extLst>
          </p:cNvPr>
          <p:cNvSpPr>
            <a:spLocks noGrp="1"/>
          </p:cNvSpPr>
          <p:nvPr>
            <p:ph type="sldNum" sz="quarter" idx="5"/>
          </p:nvPr>
        </p:nvSpPr>
        <p:spPr/>
        <p:txBody>
          <a:bodyPr/>
          <a:lstStyle/>
          <a:p>
            <a:fld id="{B286889A-6AC0-BA4D-8482-9E25F81D78D8}" type="slidenum">
              <a:rPr lang="fr-FR" smtClean="0"/>
              <a:t>17</a:t>
            </a:fld>
            <a:endParaRPr lang="fr-FR"/>
          </a:p>
        </p:txBody>
      </p:sp>
    </p:spTree>
    <p:extLst>
      <p:ext uri="{BB962C8B-B14F-4D97-AF65-F5344CB8AC3E}">
        <p14:creationId xmlns:p14="http://schemas.microsoft.com/office/powerpoint/2010/main" val="29637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1A01-7CEC-4995-FCF3-9196E0E18F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C142E1-9050-5512-36FC-141C48018D5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588C0E8-6B2C-0285-356B-C52AB4A1BFDC}"/>
              </a:ext>
            </a:extLst>
          </p:cNvPr>
          <p:cNvSpPr>
            <a:spLocks noGrp="1"/>
          </p:cNvSpPr>
          <p:nvPr>
            <p:ph type="body" idx="1"/>
          </p:nvPr>
        </p:nvSpPr>
        <p:spPr/>
        <p:txBody>
          <a:bodyPr/>
          <a:lstStyle/>
          <a:p>
            <a:r>
              <a:rPr lang="fr-FR" dirty="0"/>
              <a:t>L’objet de cette première séquence est de donner aux PE des exemples de modalités de travail pour conduire des ateliers différenciés au CP, permettant à chaque élève de progresser selon ses besoins.</a:t>
            </a:r>
          </a:p>
        </p:txBody>
      </p:sp>
      <p:sp>
        <p:nvSpPr>
          <p:cNvPr id="4" name="Espace réservé du numéro de diapositive 3">
            <a:extLst>
              <a:ext uri="{FF2B5EF4-FFF2-40B4-BE49-F238E27FC236}">
                <a16:creationId xmlns:a16="http://schemas.microsoft.com/office/drawing/2014/main" id="{423E174F-A5A5-3E86-960A-8B7B390D868A}"/>
              </a:ext>
            </a:extLst>
          </p:cNvPr>
          <p:cNvSpPr>
            <a:spLocks noGrp="1"/>
          </p:cNvSpPr>
          <p:nvPr>
            <p:ph type="sldNum" sz="quarter" idx="5"/>
          </p:nvPr>
        </p:nvSpPr>
        <p:spPr/>
        <p:txBody>
          <a:bodyPr/>
          <a:lstStyle/>
          <a:p>
            <a:fld id="{B286889A-6AC0-BA4D-8482-9E25F81D78D8}" type="slidenum">
              <a:rPr lang="fr-FR" smtClean="0"/>
              <a:t>18</a:t>
            </a:fld>
            <a:endParaRPr lang="fr-FR"/>
          </a:p>
        </p:txBody>
      </p:sp>
    </p:spTree>
    <p:extLst>
      <p:ext uri="{BB962C8B-B14F-4D97-AF65-F5344CB8AC3E}">
        <p14:creationId xmlns:p14="http://schemas.microsoft.com/office/powerpoint/2010/main" val="48530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marL="228600" indent="-228600">
              <a:buAutoNum type="arabicPeriod"/>
            </a:pPr>
            <a:r>
              <a:rPr lang="fr-FR" sz="1100" dirty="0"/>
              <a:t>Tripode dynamique (à privilégier) : prise à trois doigts avec l'index en opposition avec le pouce, le crayon est en appui sur le majeur. C'est la prise du crayon la plus connue et la plus efficiente au niveau mécanique.</a:t>
            </a:r>
          </a:p>
          <a:p>
            <a:endParaRPr lang="fr-FR" sz="1100" dirty="0"/>
          </a:p>
          <a:p>
            <a:r>
              <a:rPr lang="fr-FR" sz="1100" dirty="0"/>
              <a:t>2. Quadripode dynamique : prise à quatre doigts avec le pouce et le majeur en opposition avec le pouce. Le crayon est en appui sur l'auriculaire. L'inclusion du quatrième doigt sur le crayon apporte davantage de force lors du tracé et élargit la zone de contact pour renforcer la stabilité.</a:t>
            </a:r>
          </a:p>
          <a:p>
            <a:endParaRPr lang="fr-FR" sz="1100" dirty="0"/>
          </a:p>
          <a:p>
            <a:r>
              <a:rPr lang="fr-FR" sz="1100" dirty="0"/>
              <a:t>3. Tripode latérale : prise à trois doigts avec le pouce appuyé sur le côté de l'index, le crayon est en appui sur le majeur. La commissure du pouce est fermée pour stabiliser davantage le crayon, l'enfant peut avoir tendance à mettre plus de pressions sur le crayon.</a:t>
            </a:r>
          </a:p>
          <a:p>
            <a:endParaRPr lang="fr-FR" sz="1100" dirty="0"/>
          </a:p>
          <a:p>
            <a:r>
              <a:rPr lang="fr-FR" sz="1100" dirty="0"/>
              <a:t>4. Quadripode latérale : prise à quatre doigts avec le pouce qui vient s'appuyer sur le côté de l'index. Le crayon est en appui sur l'auriculaire et la commissure du pouce est fermée pour stabiliser davantage le crayon, l'enfant peut avoir tendance à mettre plus de pressions sur le crayon. L'inclusion du quatrième doigt sur le crayon apporte davantage de force lors du tracé et élargit la zone de contact pour renforcer la stabilité.</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21</a:t>
            </a:fld>
            <a:endParaRPr lang="fr-FR"/>
          </a:p>
        </p:txBody>
      </p:sp>
    </p:spTree>
    <p:extLst>
      <p:ext uri="{BB962C8B-B14F-4D97-AF65-F5344CB8AC3E}">
        <p14:creationId xmlns:p14="http://schemas.microsoft.com/office/powerpoint/2010/main" val="335174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800" b="1" dirty="0"/>
              <a:t>Points de vigilance</a:t>
            </a:r>
          </a:p>
          <a:p>
            <a:r>
              <a:rPr lang="fr-FR" sz="800" dirty="0"/>
              <a:t>Le geste graphomoteur est piloté par les phalanges du pouce. Il est préférable d'éviter de donner des modèles trop grands (écarts de plus de 3 mm) pour que les élèves n'aient pas besoin d'utiliser leur épaule ou leur poignet.</a:t>
            </a:r>
          </a:p>
          <a:p>
            <a:endParaRPr lang="fr-FR" sz="800" dirty="0"/>
          </a:p>
          <a:p>
            <a:r>
              <a:rPr lang="fr-FR" sz="800" dirty="0"/>
              <a:t>Les élèves doivent apprendre progressivement à enchainer les lettres pour écrire avec fluidité : petit à petit, ils vont être amenés à lever le crayon le moins possible, essentiellement pour les lettres rondes et les barres du </a:t>
            </a:r>
            <a:r>
              <a:rPr lang="fr-FR" sz="800" dirty="0" err="1"/>
              <a:t>t</a:t>
            </a:r>
            <a:r>
              <a:rPr lang="fr-FR" sz="800" dirty="0"/>
              <a:t>, les points sur les i et les cédilles qui sont tracées en fin de mot.</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22</a:t>
            </a:fld>
            <a:endParaRPr lang="fr-FR"/>
          </a:p>
        </p:txBody>
      </p:sp>
    </p:spTree>
    <p:extLst>
      <p:ext uri="{BB962C8B-B14F-4D97-AF65-F5344CB8AC3E}">
        <p14:creationId xmlns:p14="http://schemas.microsoft.com/office/powerpoint/2010/main" val="2123628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dirty="0"/>
              <a:t>D’autres situations sont proposées sur la fiche Eduscol : la copie, des situations d’apprentissage à mettre en œuvre dès le CP</a:t>
            </a:r>
          </a:p>
          <a:p>
            <a:r>
              <a:rPr lang="fr-FR" dirty="0">
                <a:hlinkClick r:id="rId3"/>
              </a:rPr>
              <a:t>https://eduscol.education.fr/document/14227/download</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24</a:t>
            </a:fld>
            <a:endParaRPr lang="fr-FR"/>
          </a:p>
        </p:txBody>
      </p:sp>
    </p:spTree>
    <p:extLst>
      <p:ext uri="{BB962C8B-B14F-4D97-AF65-F5344CB8AC3E}">
        <p14:creationId xmlns:p14="http://schemas.microsoft.com/office/powerpoint/2010/main" val="158259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a:xfrm>
            <a:off x="685800" y="4400550"/>
            <a:ext cx="5486400" cy="3839621"/>
          </a:xfrm>
        </p:spPr>
        <p:txBody>
          <a:bodyPr/>
          <a:lstStyle/>
          <a:p>
            <a:r>
              <a:rPr lang="fr-FR" sz="700" kern="1200" dirty="0">
                <a:solidFill>
                  <a:schemeClr val="tx1"/>
                </a:solidFill>
                <a:effectLst/>
                <a:latin typeface="+mn-lt"/>
                <a:ea typeface="+mn-ea"/>
                <a:cs typeface="+mn-cs"/>
              </a:rPr>
              <a:t>La préparation régulière du support permet au professeur de s'adapter au jour le jour aux progrès des élèves. En début d'année, le professeur enseigne de façon progressive et structurée le repérage dans le cahier et le lexique associé (marge, interligne ou ligne intercalaire), en plaçant les repères nécessaires (lignes coloriées, points pour aider les élèves à placer correctement leur crayon pour démarrer).</a:t>
            </a:r>
          </a:p>
          <a:p>
            <a:endParaRPr lang="fr-FR" sz="700" kern="1200" dirty="0">
              <a:solidFill>
                <a:schemeClr val="tx1"/>
              </a:solidFill>
              <a:effectLst/>
              <a:latin typeface="+mn-lt"/>
              <a:ea typeface="+mn-ea"/>
              <a:cs typeface="+mn-cs"/>
            </a:endParaRPr>
          </a:p>
          <a:p>
            <a:r>
              <a:rPr lang="fr-FR" sz="700" b="1" dirty="0"/>
              <a:t>Temps</a:t>
            </a:r>
            <a:r>
              <a:rPr lang="fr-FR" sz="700" dirty="0"/>
              <a:t> </a:t>
            </a:r>
            <a:r>
              <a:rPr lang="fr-FR" sz="700" b="1" dirty="0"/>
              <a:t>1</a:t>
            </a:r>
            <a:r>
              <a:rPr lang="fr-FR" sz="700" dirty="0"/>
              <a:t> </a:t>
            </a:r>
            <a:r>
              <a:rPr lang="fr-FR" sz="700" b="1" dirty="0"/>
              <a:t>:</a:t>
            </a:r>
            <a:r>
              <a:rPr lang="fr-FR" sz="700" dirty="0"/>
              <a:t> en période 1, chaque séance commence par un rituel de motricité fine (pianoter sur la table, toucher des doigts avec le pouce, « marcher » avec deux doigts, etc.). Puis le professeur explicite l'objectif de la séance, et anticipe les points de vigilance : « </a:t>
            </a:r>
            <a:r>
              <a:rPr lang="fr-FR" sz="700" b="1" i="1" dirty="0"/>
              <a:t>Aujourd'hui nous allons apprendre à bien tracer la lettre « a », et à la relier aux autres lettres. Si elle vient après une autre lettre, alors on doit lever le crayon </a:t>
            </a:r>
            <a:r>
              <a:rPr lang="fr-FR" sz="700" dirty="0"/>
              <a:t>». Il effectue le tracé plusieurs fois au tableau en verbalisant chaque geste.</a:t>
            </a:r>
          </a:p>
          <a:p>
            <a:endParaRPr lang="fr-FR" sz="700" dirty="0"/>
          </a:p>
          <a:p>
            <a:r>
              <a:rPr lang="fr-FR" sz="700" b="1" dirty="0"/>
              <a:t>Temps 2 :</a:t>
            </a:r>
            <a:r>
              <a:rPr lang="fr-FR" sz="700" dirty="0"/>
              <a:t> accompagnés par le professeur, puis seuls, les élèves forment d'abord chaque nouvelle lettre à vide, dans l'espace, avec leur doigt, afin de mémoriser le sens du geste. Ils peuvent ensuite s'entraîner sur l'ardoise, en verbalisant le geste : « </a:t>
            </a:r>
            <a:r>
              <a:rPr lang="fr-FR" sz="700" b="1" i="1" dirty="0"/>
              <a:t>Pour écrire la lettre « d », on tourne comme pour le « a », on remonte jusqu'au deuxième interligne ou ligne intercalaire, et on redescend pour faire la cane</a:t>
            </a:r>
            <a:r>
              <a:rPr lang="fr-FR" sz="700" dirty="0"/>
              <a:t> ». Suivant la progression dans l'année, le professeur modélise l'écriture des syllabes, des mots, des phrases à écrire dans le cahier préparé. Pour les liaisons entre les lettres, l'enseignant modélise plusieurs fois le geste au tableau, en vocalisant les sons produits.</a:t>
            </a:r>
          </a:p>
          <a:p>
            <a:endParaRPr lang="fr-FR" sz="700" dirty="0"/>
          </a:p>
          <a:p>
            <a:r>
              <a:rPr lang="fr-FR" sz="700" b="1" dirty="0"/>
              <a:t>Temps 3 :</a:t>
            </a:r>
            <a:r>
              <a:rPr lang="fr-FR" sz="700" dirty="0"/>
              <a:t> les élèves s'entraînent sur leur cahier. Le professeur veille à ce que, pour chaque élève, l'assise soit en rapport avec la hauteur du plateau de la table. L'enfant doit pouvoir poser l'avant- bras et la main en appui sur la table. Ses pieds sont posés à plat au sol ou sur une petite marche. Le professeur s'assure également que tous les élèves tiennent leur crayon selon une des quatre positions décrites ci-dessus. Il vérifie que l'espace de la table et la posture générale de l'élève permettent un déplacement fluide et confortable de l'avant-bras. Il incite enfin les élèves à vocaliser à voix basse ce qu'ils écrivent pour faire le lien avec l'apprentissage de la lecture. Les élèves confrontent ensuite leur production au modèle en entourant les graphèmes, syllabes, mots, les plus réussis.</a:t>
            </a:r>
          </a:p>
          <a:p>
            <a:endParaRPr lang="fr-FR" sz="800" kern="1200" dirty="0">
              <a:solidFill>
                <a:schemeClr val="tx1"/>
              </a:solidFill>
              <a:effectLst/>
              <a:latin typeface="+mn-lt"/>
              <a:ea typeface="+mn-ea"/>
              <a:cs typeface="+mn-cs"/>
            </a:endParaRPr>
          </a:p>
          <a:p>
            <a:r>
              <a:rPr lang="fr-FR" sz="700" b="1" dirty="0"/>
              <a:t>Points de vigilance</a:t>
            </a:r>
          </a:p>
          <a:p>
            <a:r>
              <a:rPr lang="fr-FR" sz="700" dirty="0"/>
              <a:t>Le geste graphomoteur est piloté par les phalanges du pouce. Il est préférable d'éviter de donner des modèles trop grands (écarts de plus de 3 mm) pour que les élèves n'aient pas besoin d'utiliser leur épaule ou leur poignet.</a:t>
            </a:r>
          </a:p>
          <a:p>
            <a:r>
              <a:rPr lang="fr-FR" sz="700" dirty="0"/>
              <a:t>Les élèves doivent apprendre progressivement à enchainer les lettres pour écrire avec fluidité : petit à petit, ils vont être amenés à lever le crayon le moins possible, essentiellement pour les lettres rondes et les barres du </a:t>
            </a:r>
            <a:r>
              <a:rPr lang="fr-FR" sz="700" dirty="0" err="1"/>
              <a:t>t</a:t>
            </a:r>
            <a:r>
              <a:rPr lang="fr-FR" sz="700" dirty="0"/>
              <a:t>, les points sur les i et les cédilles qui sont tracées en fin de mot.</a:t>
            </a:r>
          </a:p>
          <a:p>
            <a:r>
              <a:rPr lang="fr-FR" sz="700" b="1" dirty="0"/>
              <a:t>Différenciation</a:t>
            </a:r>
            <a:endParaRPr lang="fr-FR" sz="700" dirty="0"/>
          </a:p>
          <a:p>
            <a:r>
              <a:rPr lang="fr-FR" sz="700" dirty="0"/>
              <a:t>Lors du temps 3, le professeur vérifie et reprend impérativement les tenues de crayon problématiques. Il repère les élèves qui n'ont pas acquis ce geste à la fin du cycle 1 et les installe auprès de lui, sur une table d'appui par exemple. Un crayon à 3 faces ou un guide doigts, améliore la prise en main. Si l'enfant est trop crispé et appuie trop fort, il est conseillé de changer d'outil (proposer par exemple un stylo à encre de type roller). Pour entraîner l'élève et ancrer le geste approprié (s'il tourne dans le mauvais sens par exemple), on peut utiliser des lettres rugueuses en début d'année.</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25</a:t>
            </a:fld>
            <a:endParaRPr lang="fr-FR"/>
          </a:p>
        </p:txBody>
      </p:sp>
    </p:spTree>
    <p:extLst>
      <p:ext uri="{BB962C8B-B14F-4D97-AF65-F5344CB8AC3E}">
        <p14:creationId xmlns:p14="http://schemas.microsoft.com/office/powerpoint/2010/main" val="107793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700" b="1" dirty="0"/>
              <a:t>Objectifs</a:t>
            </a:r>
            <a:endParaRPr lang="fr-FR" sz="700" dirty="0"/>
          </a:p>
          <a:p>
            <a:r>
              <a:rPr lang="fr-FR" sz="700" dirty="0"/>
              <a:t>L'élève doit être capable de copier de manière efficace un modèle qu'il aura préalablement lu, en mettant en œuvre des procédures :</a:t>
            </a:r>
          </a:p>
          <a:p>
            <a:r>
              <a:rPr lang="fr-FR" sz="700" dirty="0"/>
              <a:t>•découper en empans (groupe de syllabes ou de mots) mémorisables la phrase à copier ;</a:t>
            </a:r>
          </a:p>
          <a:p>
            <a:r>
              <a:rPr lang="fr-FR" sz="700" dirty="0"/>
              <a:t>• repérer les difficultés graphiques (notamment lors de la transcription du script à la cursive) et linguistiques (orthographe, lexique) ;</a:t>
            </a:r>
          </a:p>
          <a:p>
            <a:r>
              <a:rPr lang="fr-FR" sz="700" dirty="0"/>
              <a:t>• respecter les normes de présentation (saut de ligne, ponctuation).</a:t>
            </a:r>
          </a:p>
          <a:p>
            <a:endParaRPr lang="fr-FR" sz="700" dirty="0"/>
          </a:p>
          <a:p>
            <a:r>
              <a:rPr lang="fr-FR" sz="700" dirty="0"/>
              <a:t>Critère de réussite Cf Laurence PIERSON </a:t>
            </a:r>
            <a:r>
              <a:rPr lang="fr-FR" sz="700" b="1" i="1" dirty="0"/>
              <a:t>Bien écrire et aimer écrire</a:t>
            </a:r>
            <a:r>
              <a:rPr lang="fr-FR" sz="700" dirty="0"/>
              <a:t>, MDI 2020</a:t>
            </a:r>
          </a:p>
          <a:p>
            <a:endParaRPr lang="fr-FR" sz="700" dirty="0"/>
          </a:p>
          <a:p>
            <a:r>
              <a:rPr lang="fr-FR" sz="700" b="1" dirty="0"/>
              <a:t>Déroulement</a:t>
            </a:r>
            <a:endParaRPr lang="fr-FR" sz="700" dirty="0"/>
          </a:p>
          <a:p>
            <a:r>
              <a:rPr lang="fr-FR" sz="700" b="1" dirty="0"/>
              <a:t>Temps</a:t>
            </a:r>
            <a:r>
              <a:rPr lang="fr-FR" sz="700" dirty="0"/>
              <a:t> </a:t>
            </a:r>
            <a:r>
              <a:rPr lang="fr-FR" sz="700" b="1" dirty="0"/>
              <a:t>1</a:t>
            </a:r>
            <a:r>
              <a:rPr lang="fr-FR" sz="700" dirty="0"/>
              <a:t> </a:t>
            </a:r>
            <a:r>
              <a:rPr lang="fr-FR" sz="700" b="1" dirty="0"/>
              <a:t>:</a:t>
            </a:r>
            <a:r>
              <a:rPr lang="fr-FR" sz="700" dirty="0"/>
              <a:t> le professeur explicite l'objectif de la séance : copier rapidement et sans erreur la phrase qu'il écrit au tableau. Il fait lire et relire la phrase à copier, exemple : « Il lit un petit livre. », afin que chaque élève puisse la décoder de manière autonome et s'en fasse une image mentale. Il fait repérer les éventuelles difficultés graphiques (« vr » de « livre » par exemple) ou orthographiques (les « </a:t>
            </a:r>
            <a:r>
              <a:rPr lang="fr-FR" sz="700" dirty="0" err="1"/>
              <a:t>t</a:t>
            </a:r>
            <a:r>
              <a:rPr lang="fr-FR" sz="700" dirty="0"/>
              <a:t> » muets). Enfin, il modélise une manière de copier en verbalisant ce qu'il fait : par exemple, pour copier le mot « petit », il est efficace de garder en mémoire le « </a:t>
            </a:r>
            <a:r>
              <a:rPr lang="fr-FR" sz="700" dirty="0" err="1"/>
              <a:t>t</a:t>
            </a:r>
            <a:r>
              <a:rPr lang="fr-FR" sz="700" dirty="0"/>
              <a:t> » muet final, de graphier « petit » en appui sur les correspondances graphophonétiques (donc en oralisant à voix très basse ou dans sa tête « </a:t>
            </a:r>
            <a:r>
              <a:rPr lang="fr-FR" sz="700" dirty="0" err="1"/>
              <a:t>pppeeeettttiiii</a:t>
            </a:r>
            <a:r>
              <a:rPr lang="fr-FR" sz="700" dirty="0"/>
              <a:t> » au fur et à mesure de l'écriture) sans lever le crayon, d'ajouter le « </a:t>
            </a:r>
            <a:r>
              <a:rPr lang="fr-FR" sz="700" dirty="0" err="1"/>
              <a:t>t</a:t>
            </a:r>
            <a:r>
              <a:rPr lang="fr-FR" sz="700" dirty="0"/>
              <a:t> » final toujours sans lever le crayon, puis d'ajouter les barres des « </a:t>
            </a:r>
            <a:r>
              <a:rPr lang="fr-FR" sz="700" dirty="0" err="1"/>
              <a:t>t</a:t>
            </a:r>
            <a:r>
              <a:rPr lang="fr-FR" sz="700" dirty="0"/>
              <a:t> » et le point du « i ».</a:t>
            </a:r>
          </a:p>
          <a:p>
            <a:endParaRPr lang="fr-FR" sz="700" dirty="0"/>
          </a:p>
          <a:p>
            <a:r>
              <a:rPr lang="fr-FR" sz="700" b="1" dirty="0"/>
              <a:t>Temps 2 : </a:t>
            </a:r>
            <a:r>
              <a:rPr lang="fr-FR" sz="700" dirty="0"/>
              <a:t>les élèves copient la phrase sur leur cahier. Le professeur peut effacer la phrase et placer un modèle au fond de la classe. Les élèves doivent dès lors se retourner pour le voir, tout en étant incités à le faire le moins possible. Il est possible également de leur demander de compter le nombre de fois où ils se retournent. Le professeur circule et apporte l'aide nécessaire ou consolide une stratégie enseignée.</a:t>
            </a:r>
          </a:p>
          <a:p>
            <a:endParaRPr lang="fr-FR" sz="700" dirty="0"/>
          </a:p>
          <a:p>
            <a:r>
              <a:rPr lang="fr-FR" sz="700" b="1" dirty="0"/>
              <a:t>Temps 3 : </a:t>
            </a:r>
            <a:r>
              <a:rPr lang="fr-FR" sz="700" dirty="0"/>
              <a:t>les élèves relisent leur écrit, puis échangent leur cahier avec leur binôme qui vérifie la justesse de la copie. En fin de séance, les élèves avec le professeur, reviennent collectivement sur les réussites et les difficultés rencontrées, en comparant le nombre de recours au modèle et le nombre d'erreurs commises.</a:t>
            </a:r>
          </a:p>
          <a:p>
            <a:endParaRPr lang="fr-FR" sz="700" dirty="0"/>
          </a:p>
          <a:p>
            <a:r>
              <a:rPr lang="fr-FR" sz="700" b="1" dirty="0"/>
              <a:t>Différenciation</a:t>
            </a:r>
            <a:endParaRPr lang="fr-FR" sz="700" dirty="0"/>
          </a:p>
          <a:p>
            <a:r>
              <a:rPr lang="fr-FR" sz="700" dirty="0"/>
              <a:t>La distance au modèle peut être adaptée : un modèle copié sur le cahier peut aider certains élèves qui ont du mal à prendre des informations visuelles au tableau. On peut ensuite leur demander de mettre le modèle sous le cahier et de le regarder le moins possible. On peut également préparer avec les élèves les empans à mettre en mémoire et à copier (syllabes, mots, voire groupe de deux mots ou transposition de genre et de nombre).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26</a:t>
            </a:fld>
            <a:endParaRPr lang="fr-FR"/>
          </a:p>
        </p:txBody>
      </p:sp>
    </p:spTree>
    <p:extLst>
      <p:ext uri="{BB962C8B-B14F-4D97-AF65-F5344CB8AC3E}">
        <p14:creationId xmlns:p14="http://schemas.microsoft.com/office/powerpoint/2010/main" val="1869530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8F74E-9CCA-18B8-D44D-71B0C658E6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71A894-AAF9-5F18-F8AD-25A2DD66289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FCCC694-2CC0-A589-26A2-5B97E47CE38D}"/>
              </a:ext>
            </a:extLst>
          </p:cNvPr>
          <p:cNvSpPr>
            <a:spLocks noGrp="1"/>
          </p:cNvSpPr>
          <p:nvPr>
            <p:ph type="body" idx="1"/>
          </p:nvPr>
        </p:nvSpPr>
        <p:spPr/>
        <p:txBody>
          <a:bodyPr/>
          <a:lstStyle/>
          <a:p>
            <a:r>
              <a:rPr lang="fr-FR" dirty="0"/>
              <a:t>L’enseignement du vocabulaire est prioritaire dans les nouveaux programmes de 2024.</a:t>
            </a:r>
          </a:p>
          <a:p>
            <a:endParaRPr lang="fr-FR" dirty="0"/>
          </a:p>
          <a:p>
            <a:r>
              <a:rPr lang="fr-FR" dirty="0"/>
              <a:t>« Dans la continuité du cycle 1, le cycle 2 a pour mission d'enrichir le vocabulaire de chaque élève. C'est en effet, le vocabulaire maitrisé par l'élève qui facilite l'identification des mots et la compréhension en lecture. C'est aussi l'étendue et la précision du lexique qui permet à l'élève de s'exprimer à l'oral et à l'écrit le plus justement possible. »</a:t>
            </a:r>
          </a:p>
          <a:p>
            <a:endParaRPr lang="fr-FR" dirty="0"/>
          </a:p>
          <a:p>
            <a:r>
              <a:rPr lang="fr-FR" dirty="0"/>
              <a:t>Au cycle 2 : « L'apprentissage du vocabulaire, spontané dans les premières années de vie, enrichi significativement dès le cycle 1, doit faire l’objet d’un </a:t>
            </a:r>
            <a:r>
              <a:rPr lang="fr-FR" b="1" dirty="0"/>
              <a:t>enseignement quotidien, explicite et structuré</a:t>
            </a:r>
            <a:r>
              <a:rPr lang="fr-FR" dirty="0"/>
              <a:t> </a:t>
            </a:r>
            <a:r>
              <a:rPr lang="fr-FR" b="1" dirty="0"/>
              <a:t>lors de séances dédiées</a:t>
            </a:r>
            <a:r>
              <a:rPr lang="fr-FR" dirty="0"/>
              <a:t> distinctes de celles de grammaire et d'orthographe. »</a:t>
            </a:r>
          </a:p>
          <a:p>
            <a:endParaRPr lang="fr-FR" dirty="0"/>
          </a:p>
        </p:txBody>
      </p:sp>
      <p:sp>
        <p:nvSpPr>
          <p:cNvPr id="4" name="Espace réservé du numéro de diapositive 3">
            <a:extLst>
              <a:ext uri="{FF2B5EF4-FFF2-40B4-BE49-F238E27FC236}">
                <a16:creationId xmlns:a16="http://schemas.microsoft.com/office/drawing/2014/main" id="{B998D8A9-DA80-1EB1-E9F7-5C8F367B7D11}"/>
              </a:ext>
            </a:extLst>
          </p:cNvPr>
          <p:cNvSpPr>
            <a:spLocks noGrp="1"/>
          </p:cNvSpPr>
          <p:nvPr>
            <p:ph type="sldNum" sz="quarter" idx="5"/>
          </p:nvPr>
        </p:nvSpPr>
        <p:spPr/>
        <p:txBody>
          <a:bodyPr/>
          <a:lstStyle/>
          <a:p>
            <a:fld id="{B286889A-6AC0-BA4D-8482-9E25F81D78D8}" type="slidenum">
              <a:rPr lang="fr-FR" smtClean="0"/>
              <a:t>27</a:t>
            </a:fld>
            <a:endParaRPr lang="fr-FR"/>
          </a:p>
        </p:txBody>
      </p:sp>
    </p:spTree>
    <p:extLst>
      <p:ext uri="{BB962C8B-B14F-4D97-AF65-F5344CB8AC3E}">
        <p14:creationId xmlns:p14="http://schemas.microsoft.com/office/powerpoint/2010/main" val="2198877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r>
              <a:rPr lang="fr-FR" dirty="0"/>
              <a:t> </a:t>
            </a:r>
          </a:p>
        </p:txBody>
      </p:sp>
      <p:sp>
        <p:nvSpPr>
          <p:cNvPr id="3" name="Espace réservé des notes 2"/>
          <p:cNvSpPr>
            <a:spLocks noGrp="1"/>
          </p:cNvSpPr>
          <p:nvPr>
            <p:ph type="body" idx="1"/>
          </p:nvPr>
        </p:nvSpPr>
        <p:spPr/>
        <p:txBody>
          <a:bodyPr/>
          <a:lstStyle/>
          <a:p>
            <a:r>
              <a:rPr lang="fr-FR" b="1" dirty="0"/>
              <a:t>exemple de réseau morphologique </a:t>
            </a:r>
            <a:r>
              <a:rPr lang="fr-FR" dirty="0"/>
              <a:t>autour du suffixe « ette » qui signifie « plus petit » :</a:t>
            </a:r>
          </a:p>
          <a:p>
            <a:r>
              <a:rPr lang="fr-FR" dirty="0"/>
              <a:t>fillette, maisonnette, poulette, fermette, balayette, chouquette, etc.</a:t>
            </a:r>
          </a:p>
          <a:p>
            <a:endParaRPr lang="fr-FR" dirty="0"/>
          </a:p>
          <a:p>
            <a:r>
              <a:rPr lang="fr-FR" dirty="0"/>
              <a:t>Un réseau doit s’enrichir année après année : (ex. : le vocabulaire des mathématiques pourra compter une bonne soixantaine de mots, de différentes classes grammaticales en fin de CE2 :</a:t>
            </a:r>
          </a:p>
          <a:p>
            <a:r>
              <a:rPr lang="fr-FR" dirty="0"/>
              <a:t>• exemple : sur les 4 réseaux étudiés par période, au CP : la moitié peut être issue des projets de la classe (œuvre littéraire, cycle sportif, projet artistique, etc.). L'autre moitié peut être fondée sur l'enrichissement de réseaux précédemment étudiés (réseaux disciplinaires, vocabulaire du temps, de l'espace, etc.).</a:t>
            </a:r>
          </a:p>
          <a:p>
            <a:endParaRPr lang="fr-FR" dirty="0"/>
          </a:p>
          <a:p>
            <a:r>
              <a:rPr lang="fr-FR" dirty="0"/>
              <a:t>Quand le vocabulaire est travaillé à partir d'une situation disciplinaire, il est nécessaire, lorsque le cas se présente, de </a:t>
            </a:r>
            <a:r>
              <a:rPr lang="fr-FR" b="1" dirty="0"/>
              <a:t>clarifier auprès des élèves le sens commun du mot et celui spécifique qu'il peut prendre lorsqu'il est utilisé dans une discipline particulière </a:t>
            </a:r>
            <a:r>
              <a:rPr lang="fr-FR" dirty="0"/>
              <a:t>(rappel de la polysémie).</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29</a:t>
            </a:fld>
            <a:endParaRPr lang="fr-FR"/>
          </a:p>
        </p:txBody>
      </p:sp>
    </p:spTree>
    <p:extLst>
      <p:ext uri="{BB962C8B-B14F-4D97-AF65-F5344CB8AC3E}">
        <p14:creationId xmlns:p14="http://schemas.microsoft.com/office/powerpoint/2010/main" val="164927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dirty="0"/>
              <a:t>• </a:t>
            </a:r>
            <a:r>
              <a:rPr lang="fr-FR" b="1" dirty="0"/>
              <a:t>l'encodage en mémoire </a:t>
            </a:r>
            <a:r>
              <a:rPr lang="fr-FR" dirty="0"/>
              <a:t>: exposition aux mots en contexte dans des phrases (en réception et en production). </a:t>
            </a:r>
            <a:r>
              <a:rPr lang="fr-FR" b="1" u="sng" dirty="0"/>
              <a:t>Importance d'opposer dès le départ des mots de sonorité proche (poule/boule)</a:t>
            </a:r>
            <a:r>
              <a:rPr lang="fr-FR" dirty="0"/>
              <a:t> ;</a:t>
            </a:r>
          </a:p>
          <a:p>
            <a:endParaRPr lang="fr-FR" dirty="0"/>
          </a:p>
          <a:p>
            <a:r>
              <a:rPr lang="fr-FR" dirty="0"/>
              <a:t>• le </a:t>
            </a:r>
            <a:r>
              <a:rPr lang="fr-FR" b="1" dirty="0"/>
              <a:t>stockage en mémoire </a:t>
            </a:r>
            <a:r>
              <a:rPr lang="fr-FR" dirty="0"/>
              <a:t>s'opère en </a:t>
            </a:r>
            <a:r>
              <a:rPr lang="fr-FR" b="1" dirty="0"/>
              <a:t>réseaux</a:t>
            </a:r>
            <a:r>
              <a:rPr lang="fr-FR" dirty="0"/>
              <a:t> formés autour de champs lexicaux et en réseaux sémantiques et morphologiques. </a:t>
            </a:r>
            <a:r>
              <a:rPr lang="fr-FR" b="1" dirty="0"/>
              <a:t>À partir de la mi-CP, une observation de la forme écrite des mots déchiffrables permet un accès à une lecture en voie directe</a:t>
            </a:r>
            <a:r>
              <a:rPr lang="fr-FR" dirty="0"/>
              <a:t> ;</a:t>
            </a:r>
          </a:p>
          <a:p>
            <a:endParaRPr lang="fr-FR" dirty="0"/>
          </a:p>
          <a:p>
            <a:r>
              <a:rPr lang="fr-FR" dirty="0"/>
              <a:t>• la </a:t>
            </a:r>
            <a:r>
              <a:rPr lang="fr-FR" b="1" dirty="0"/>
              <a:t>récupération par le biais d'activités de rebrassage et de transfert</a:t>
            </a:r>
            <a:r>
              <a:rPr lang="fr-FR" dirty="0"/>
              <a:t> : extraire de la mémoire est une opération complexe qui peut nécessiter l'aide du professeur par une recontextualisation, une réactivation des liens avec les autres apprentissages. Cette récupération régulière s'effectue toute l'année et tout au long de la scolarité pour permettre une production orale ou écrite pensée et adaptée à différents contextes.</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31</a:t>
            </a:fld>
            <a:endParaRPr lang="fr-FR"/>
          </a:p>
        </p:txBody>
      </p:sp>
    </p:spTree>
    <p:extLst>
      <p:ext uri="{BB962C8B-B14F-4D97-AF65-F5344CB8AC3E}">
        <p14:creationId xmlns:p14="http://schemas.microsoft.com/office/powerpoint/2010/main" val="30790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dirty="0"/>
              <a:t>L’objet de cette première séquence est de donner aux PE des exemples de modalités de travail pour conduire des ateliers différenciés au CP, permettant à chaque élève de progresser selon ses besoins.</a:t>
            </a:r>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5</a:t>
            </a:fld>
            <a:endParaRPr lang="fr-FR"/>
          </a:p>
        </p:txBody>
      </p:sp>
    </p:spTree>
    <p:extLst>
      <p:ext uri="{BB962C8B-B14F-4D97-AF65-F5344CB8AC3E}">
        <p14:creationId xmlns:p14="http://schemas.microsoft.com/office/powerpoint/2010/main" val="4202381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a:xfrm>
            <a:off x="685800" y="4400549"/>
            <a:ext cx="5486400" cy="3945333"/>
          </a:xfrm>
        </p:spPr>
        <p:txBody>
          <a:bodyPr/>
          <a:lstStyle/>
          <a:p>
            <a:r>
              <a:rPr lang="fr-FR" sz="1100" dirty="0"/>
              <a:t>Dans chacun des focus suivants sont présentés des principes généraux, transférables et complémentaires, illustrés par des exemples. </a:t>
            </a:r>
          </a:p>
          <a:p>
            <a:r>
              <a:rPr lang="fr-FR" sz="1100" dirty="0"/>
              <a:t>La séquence de vocabulaire proposée s'appuie sur le vécu des élèves lors d'une séquence d'EPS de quatre à cinq séances, autour de la course.</a:t>
            </a:r>
          </a:p>
          <a:p>
            <a:endParaRPr lang="fr-FR" sz="1100" dirty="0"/>
          </a:p>
          <a:p>
            <a:r>
              <a:rPr lang="fr-FR" sz="1100" dirty="0"/>
              <a:t>Tout au long de la séquence d’EPS, les élèves entendent une partie des mots du corpus visé (les mots en gras du corpus page suivante).</a:t>
            </a:r>
          </a:p>
          <a:p>
            <a:endParaRPr lang="fr-FR" sz="1100" dirty="0"/>
          </a:p>
          <a:p>
            <a:r>
              <a:rPr lang="fr-FR" sz="1100" dirty="0"/>
              <a:t>1.1. Le professeur veille à </a:t>
            </a:r>
            <a:r>
              <a:rPr lang="fr-FR" sz="1100" b="1" dirty="0"/>
              <a:t>formuler </a:t>
            </a:r>
            <a:r>
              <a:rPr lang="fr-FR" sz="1100" dirty="0"/>
              <a:t>et à </a:t>
            </a:r>
            <a:r>
              <a:rPr lang="fr-FR" sz="1100" b="1" dirty="0"/>
              <a:t>faire reformuler avec précision </a:t>
            </a:r>
            <a:r>
              <a:rPr lang="fr-FR" sz="1100" dirty="0"/>
              <a:t>les </a:t>
            </a:r>
            <a:r>
              <a:rPr lang="fr-FR" sz="1100" b="1" dirty="0"/>
              <a:t>actions</a:t>
            </a:r>
            <a:r>
              <a:rPr lang="fr-FR" sz="1100" dirty="0"/>
              <a:t> et le </a:t>
            </a:r>
            <a:r>
              <a:rPr lang="fr-FR" sz="1100" b="1" dirty="0"/>
              <a:t>matériel utilisés durant les séances d'EPS</a:t>
            </a:r>
            <a:r>
              <a:rPr lang="fr-FR" sz="1100" dirty="0"/>
              <a:t>.</a:t>
            </a:r>
          </a:p>
          <a:p>
            <a:r>
              <a:rPr lang="fr-FR" sz="1100" dirty="0"/>
              <a:t>Il est attentif à </a:t>
            </a:r>
            <a:r>
              <a:rPr lang="fr-FR" sz="1100" b="1" dirty="0"/>
              <a:t>interagir plus particulièrement avec les petits parleurs</a:t>
            </a:r>
            <a:r>
              <a:rPr lang="fr-FR" sz="1100" dirty="0"/>
              <a:t>.</a:t>
            </a:r>
          </a:p>
          <a:p>
            <a:r>
              <a:rPr lang="fr-FR" sz="1100" dirty="0"/>
              <a:t>Le </a:t>
            </a:r>
            <a:r>
              <a:rPr lang="fr-FR" sz="1100" b="1" dirty="0"/>
              <a:t>niveau de langue </a:t>
            </a:r>
            <a:r>
              <a:rPr lang="fr-FR" sz="1100" dirty="0"/>
              <a:t>employé par le professeur sur le plan syntaxique et lexical, doit constituer une </a:t>
            </a:r>
            <a:r>
              <a:rPr lang="fr-FR" sz="1100" b="1" dirty="0"/>
              <a:t>référence pour l'élève</a:t>
            </a:r>
            <a:r>
              <a:rPr lang="fr-FR" sz="1100" dirty="0"/>
              <a:t>.</a:t>
            </a:r>
          </a:p>
          <a:p>
            <a:r>
              <a:rPr lang="fr-FR" sz="1100" dirty="0"/>
              <a:t>1.2.</a:t>
            </a:r>
            <a:r>
              <a:rPr lang="fr-FR" sz="1100" b="1" dirty="0"/>
              <a:t> Modalités</a:t>
            </a:r>
            <a:endParaRPr lang="fr-FR" sz="1100" dirty="0"/>
          </a:p>
          <a:p>
            <a:r>
              <a:rPr lang="fr-FR" sz="1100" dirty="0"/>
              <a:t>À l'oral en collectif sur une affiche ou à l'écrit individuellement, en binôme dans un support dédié (cahier, etc.).</a:t>
            </a:r>
          </a:p>
          <a:p>
            <a:r>
              <a:rPr lang="fr-FR" sz="1100" dirty="0"/>
              <a:t>À la fin de la séquence d'EPS, le professeur demande aux élèves de citer tous les mots qu’ils connaissent à partir du mot « course »: </a:t>
            </a:r>
            <a:r>
              <a:rPr lang="fr-FR" sz="1100" b="1" i="1" dirty="0"/>
              <a:t>« Si je vous dis le mot « course », est-ce que cela vous fait penser à d'autres mots ?</a:t>
            </a:r>
            <a:r>
              <a:rPr lang="fr-FR" sz="1100" dirty="0"/>
              <a:t> ».(!!!question fermée!!!)</a:t>
            </a:r>
          </a:p>
          <a:p>
            <a:r>
              <a:rPr lang="fr-FR" sz="1100" dirty="0"/>
              <a:t>Le professeur note les mots sur une affiche, au tableau ou en utilisant le TNI.</a:t>
            </a:r>
          </a:p>
          <a:p>
            <a:r>
              <a:rPr lang="fr-FR" sz="1100" dirty="0"/>
              <a:t>Il les imprime sur des étiquettes individuelles (un jeu pour deux ou trois élèves).</a:t>
            </a:r>
          </a:p>
          <a:p>
            <a:r>
              <a:rPr lang="fr-FR" sz="1100" dirty="0"/>
              <a:t>Point de vigilance : le professeur peut accompagner de manière renforcée un binôme ou un groupe d’élèves.</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35</a:t>
            </a:fld>
            <a:endParaRPr lang="fr-FR"/>
          </a:p>
        </p:txBody>
      </p:sp>
    </p:spTree>
    <p:extLst>
      <p:ext uri="{BB962C8B-B14F-4D97-AF65-F5344CB8AC3E}">
        <p14:creationId xmlns:p14="http://schemas.microsoft.com/office/powerpoint/2010/main" val="101103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1100" dirty="0"/>
              <a:t>En amont de la séquence de vocabulaire, suite à la séquence d'EPS, le professeur anticipe les mots qu'il souhaite que ses élèves comprennent et sachent utiliser.</a:t>
            </a:r>
          </a:p>
          <a:p>
            <a:endParaRPr lang="fr-FR" sz="1100" dirty="0"/>
          </a:p>
          <a:p>
            <a:r>
              <a:rPr lang="fr-FR" sz="1100" dirty="0"/>
              <a:t>Les mots enseignés doivent appartenir à toutes les classes grammaticales.</a:t>
            </a:r>
          </a:p>
          <a:p>
            <a:endParaRPr lang="fr-FR" sz="1100" dirty="0"/>
          </a:p>
          <a:p>
            <a:r>
              <a:rPr lang="fr-FR" sz="1100" dirty="0"/>
              <a:t>Ils doivent permettre à des élèves de CP de </a:t>
            </a:r>
            <a:r>
              <a:rPr lang="fr-FR" sz="1100" u="sng" dirty="0"/>
              <a:t>communiquer</a:t>
            </a:r>
            <a:r>
              <a:rPr lang="fr-FR" sz="1100" dirty="0"/>
              <a:t> et de </a:t>
            </a:r>
            <a:r>
              <a:rPr lang="fr-FR" sz="1100" u="sng" dirty="0"/>
              <a:t>comprendre les propos lus et entendus</a:t>
            </a:r>
            <a:r>
              <a:rPr lang="fr-FR" sz="1100" dirty="0"/>
              <a:t>. Ce sont donc </a:t>
            </a:r>
            <a:r>
              <a:rPr lang="fr-FR" sz="1100" b="1" dirty="0"/>
              <a:t>des mots d’usage courant en contexte </a:t>
            </a:r>
            <a:r>
              <a:rPr lang="fr-FR" sz="1100" dirty="0"/>
              <a:t>que le professeur </a:t>
            </a:r>
            <a:r>
              <a:rPr lang="fr-FR" sz="1100" b="1" dirty="0"/>
              <a:t>enrichit autant et dès que possible</a:t>
            </a:r>
            <a:r>
              <a:rPr lang="fr-FR" sz="1100" dirty="0"/>
              <a:t>, pour faire progresser au mieux tous les élèves.</a:t>
            </a:r>
          </a:p>
          <a:p>
            <a:endParaRPr lang="fr-FR" sz="1100" dirty="0"/>
          </a:p>
          <a:p>
            <a:pPr marL="171450" indent="-171450">
              <a:buFont typeface="Wingdings" pitchFamily="2" charset="2"/>
              <a:buChar char="è"/>
            </a:pPr>
            <a:r>
              <a:rPr lang="fr-FR" sz="1100" dirty="0">
                <a:sym typeface="Wingdings" pitchFamily="2" charset="2"/>
              </a:rPr>
              <a:t>le corpus initial devra être enrichi lors de la séance d’EPS ou en classe grâce à :</a:t>
            </a:r>
          </a:p>
          <a:p>
            <a:pPr marL="171450" indent="-171450">
              <a:buFont typeface="Wingdings" pitchFamily="2" charset="2"/>
              <a:buChar char="è"/>
            </a:pPr>
            <a:endParaRPr lang="fr-FR" sz="1100" dirty="0">
              <a:sym typeface="Wingdings" pitchFamily="2" charset="2"/>
            </a:endParaRPr>
          </a:p>
          <a:p>
            <a:pPr marL="171450" indent="-171450">
              <a:buFont typeface="Arial" panose="020B0604020202020204" pitchFamily="34" charset="0"/>
              <a:buChar char="•"/>
            </a:pPr>
            <a:r>
              <a:rPr lang="fr-FR" sz="1100" dirty="0">
                <a:sym typeface="Wingdings" pitchFamily="2" charset="2"/>
              </a:rPr>
              <a:t>des apports du professeur;</a:t>
            </a:r>
          </a:p>
          <a:p>
            <a:pPr marL="171450" indent="-171450">
              <a:buFont typeface="Arial" panose="020B0604020202020204" pitchFamily="34" charset="0"/>
              <a:buChar char="•"/>
            </a:pPr>
            <a:r>
              <a:rPr lang="fr-FR" sz="1100" dirty="0">
                <a:sym typeface="Wingdings" pitchFamily="2" charset="2"/>
              </a:rPr>
              <a:t>des lectures du professeur (fables, récits, …)</a:t>
            </a:r>
          </a:p>
          <a:p>
            <a:pPr marL="171450" indent="-171450">
              <a:buFont typeface="Arial" panose="020B0604020202020204" pitchFamily="34" charset="0"/>
              <a:buChar char="•"/>
            </a:pPr>
            <a:r>
              <a:rPr lang="fr-FR" sz="1100" dirty="0">
                <a:sym typeface="Wingdings" pitchFamily="2" charset="2"/>
              </a:rPr>
              <a:t>des apports d’autres élèves</a:t>
            </a:r>
          </a:p>
          <a:p>
            <a:pPr marL="171450" indent="-171450">
              <a:buFont typeface="Arial" panose="020B0604020202020204" pitchFamily="34" charset="0"/>
              <a:buChar char="•"/>
            </a:pPr>
            <a:endParaRPr lang="fr-FR" sz="1100" dirty="0">
              <a:sym typeface="Wingdings" pitchFamily="2" charset="2"/>
            </a:endParaRPr>
          </a:p>
          <a:p>
            <a:pPr marL="171450" indent="-171450">
              <a:buFont typeface="Arial" panose="020B0604020202020204" pitchFamily="34" charset="0"/>
              <a:buChar char="•"/>
            </a:pPr>
            <a:endParaRPr lang="fr-FR" sz="1100" dirty="0">
              <a:sym typeface="Wingdings" pitchFamily="2" charset="2"/>
            </a:endParaRP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36</a:t>
            </a:fld>
            <a:endParaRPr lang="fr-FR"/>
          </a:p>
        </p:txBody>
      </p:sp>
    </p:spTree>
    <p:extLst>
      <p:ext uri="{BB962C8B-B14F-4D97-AF65-F5344CB8AC3E}">
        <p14:creationId xmlns:p14="http://schemas.microsoft.com/office/powerpoint/2010/main" val="1356953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800" b="1" dirty="0"/>
              <a:t>Objectifs</a:t>
            </a:r>
            <a:endParaRPr lang="fr-FR" sz="800" dirty="0"/>
          </a:p>
          <a:p>
            <a:r>
              <a:rPr lang="fr-FR" sz="800" dirty="0"/>
              <a:t>Permettre aux élèves de structurer le </a:t>
            </a:r>
            <a:r>
              <a:rPr lang="fr-FR" sz="800" u="sng" dirty="0"/>
              <a:t>vocabulaire rencontré lors de la séquence d'EPS et collecté (étape 1)</a:t>
            </a:r>
            <a:r>
              <a:rPr lang="fr-FR" sz="800" dirty="0"/>
              <a:t> selon des critères morphologiques (</a:t>
            </a:r>
            <a:r>
              <a:rPr lang="fr-FR" sz="800" u="sng" dirty="0"/>
              <a:t>ici : les familles de mots</a:t>
            </a:r>
            <a:r>
              <a:rPr lang="fr-FR" sz="800" dirty="0"/>
              <a:t>) afin de mieux le mémoriser.</a:t>
            </a:r>
          </a:p>
          <a:p>
            <a:r>
              <a:rPr lang="fr-FR" sz="800" b="1" dirty="0"/>
              <a:t>Modalités</a:t>
            </a:r>
            <a:endParaRPr lang="fr-FR" sz="800" dirty="0"/>
          </a:p>
          <a:p>
            <a:r>
              <a:rPr lang="fr-FR" sz="800" dirty="0"/>
              <a:t>• En petits groupes (</a:t>
            </a:r>
            <a:r>
              <a:rPr lang="fr-FR" sz="800" u="sng" dirty="0"/>
              <a:t>binôme ou groupe de trois</a:t>
            </a:r>
            <a:r>
              <a:rPr lang="fr-FR" sz="800" dirty="0"/>
              <a:t>). Selon les besoins des élèves : atelier guidé par le professeur ou travail autonome en groupes homogènes ou hétérogènes.</a:t>
            </a:r>
          </a:p>
          <a:p>
            <a:r>
              <a:rPr lang="fr-FR" sz="800" dirty="0"/>
              <a:t>• Les mots collectés sont donnés aux élèves (sous forme d'étiquettes) qu'ils doivent </a:t>
            </a:r>
            <a:r>
              <a:rPr lang="fr-FR" sz="800" u="sng" dirty="0"/>
              <a:t>regrouper, classer, trier pour donner un titre à chaque groupement (catégorie).</a:t>
            </a:r>
          </a:p>
          <a:p>
            <a:r>
              <a:rPr lang="fr-FR" sz="800" b="1" dirty="0"/>
              <a:t>Déroulement</a:t>
            </a:r>
            <a:endParaRPr lang="fr-FR" sz="800" dirty="0"/>
          </a:p>
          <a:p>
            <a:r>
              <a:rPr lang="fr-FR" sz="800" b="1" dirty="0"/>
              <a:t>Temps</a:t>
            </a:r>
            <a:r>
              <a:rPr lang="fr-FR" sz="800" dirty="0"/>
              <a:t> </a:t>
            </a:r>
            <a:r>
              <a:rPr lang="fr-FR" sz="800" b="1" dirty="0"/>
              <a:t>1</a:t>
            </a:r>
            <a:r>
              <a:rPr lang="fr-FR" sz="800" dirty="0"/>
              <a:t> </a:t>
            </a:r>
            <a:r>
              <a:rPr lang="fr-FR" sz="800" b="1" dirty="0"/>
              <a:t>: mise en réussite (15minutes environ).</a:t>
            </a:r>
            <a:endParaRPr lang="fr-FR" sz="800" dirty="0"/>
          </a:p>
          <a:p>
            <a:r>
              <a:rPr lang="fr-FR" sz="800" b="1" dirty="0"/>
              <a:t>Modalités</a:t>
            </a:r>
            <a:endParaRPr lang="fr-FR" sz="800" dirty="0"/>
          </a:p>
          <a:p>
            <a:r>
              <a:rPr lang="fr-FR" sz="800" dirty="0"/>
              <a:t>Le professeur annonce que les élèves vont travailler sur le vocabulaire.</a:t>
            </a:r>
          </a:p>
          <a:p>
            <a:r>
              <a:rPr lang="fr-FR" sz="800" u="sng" dirty="0"/>
              <a:t>Il leur demande de rappeler ce que l'on étudie lors d'une séance de vocabulaire</a:t>
            </a:r>
            <a:r>
              <a:rPr lang="fr-FR" sz="800" dirty="0"/>
              <a:t>. Les élèves peuvent s'appuyer sur un outil de référence collectif.</a:t>
            </a:r>
          </a:p>
          <a:p>
            <a:r>
              <a:rPr lang="fr-FR" sz="800" i="1" dirty="0"/>
              <a:t>Exemple : « Le vocabulaire : - Je réfléchis au sens des mots. - J'observe comment ils sont fabriqués.»</a:t>
            </a:r>
          </a:p>
          <a:p>
            <a:r>
              <a:rPr lang="fr-FR" sz="800" dirty="0"/>
              <a:t>Mise en réussite : le professeur utilise le TNI ou affiche les quinze mots suivants écrits sur des étiquettes grand format au tableau (les supports sont aimantés).</a:t>
            </a:r>
          </a:p>
          <a:p>
            <a:r>
              <a:rPr lang="fr-FR" sz="800" dirty="0"/>
              <a:t>Le professeur demande aux élèves de </a:t>
            </a:r>
            <a:r>
              <a:rPr lang="fr-FR" sz="800" b="1" dirty="0"/>
              <a:t>classer, trier ces mots, c'est-à-dire d'en mettre plusieurs ensemble, en étant capable d'expliquer pourquoi.</a:t>
            </a:r>
          </a:p>
          <a:p>
            <a:r>
              <a:rPr lang="fr-FR" sz="800" u="sng" dirty="0"/>
              <a:t>Rappel : en vocabulaire, on s'intéresse au sens des mots ou à la manière dont ils sont fabriqués.</a:t>
            </a:r>
          </a:p>
          <a:p>
            <a:r>
              <a:rPr lang="fr-FR" sz="800" dirty="0"/>
              <a:t>Un élève vient au tableau amorcer une catégorisation (quelques étiquettes mises ensemble) et justifie son choix. Le groupe classe valide ou invalide la proposition. Le professeur justifie pourquoi il valide ou non les propositions.</a:t>
            </a:r>
          </a:p>
          <a:p>
            <a:endParaRPr lang="fr-FR" sz="800" u="sng" dirty="0"/>
          </a:p>
          <a:p>
            <a:r>
              <a:rPr lang="fr-FR" sz="800" b="1" dirty="0"/>
              <a:t>** POINTS DE VIGILANCE :</a:t>
            </a:r>
          </a:p>
          <a:p>
            <a:r>
              <a:rPr lang="fr-FR" sz="800" dirty="0"/>
              <a:t>Les mots doivent être </a:t>
            </a:r>
            <a:r>
              <a:rPr lang="fr-FR" sz="800" b="1" dirty="0"/>
              <a:t>100 % déchiffrables (en fonction de l'étude des CGP)</a:t>
            </a:r>
            <a:r>
              <a:rPr lang="fr-FR" sz="800" dirty="0"/>
              <a:t>. Si ce n'est pas le cas, le professeur illustre les mots non décodables (image/photographie/dessin).</a:t>
            </a:r>
          </a:p>
          <a:p>
            <a:r>
              <a:rPr lang="fr-FR" sz="800" dirty="0"/>
              <a:t>Dans le cas de la présence d'un </a:t>
            </a:r>
            <a:r>
              <a:rPr lang="fr-FR" sz="800" b="1" dirty="0"/>
              <a:t>AESH</a:t>
            </a:r>
            <a:r>
              <a:rPr lang="fr-FR" sz="800" dirty="0"/>
              <a:t>, il est important de lui </a:t>
            </a:r>
            <a:r>
              <a:rPr lang="fr-FR" sz="800" b="1" dirty="0"/>
              <a:t>communiquer des consignes précises</a:t>
            </a:r>
            <a:r>
              <a:rPr lang="fr-FR" sz="800" dirty="0"/>
              <a:t>, si possible par une fiche qui formalise </a:t>
            </a:r>
            <a:r>
              <a:rPr lang="fr-FR" sz="800" b="1" dirty="0"/>
              <a:t>les enjeux d’apprentissage </a:t>
            </a:r>
            <a:r>
              <a:rPr lang="fr-FR" sz="800" dirty="0"/>
              <a:t>et propose des </a:t>
            </a:r>
            <a:r>
              <a:rPr lang="fr-FR" sz="800" b="1" dirty="0"/>
              <a:t>formulations d'énonciation pour guider l'élève</a:t>
            </a:r>
            <a:r>
              <a:rPr lang="fr-FR" sz="800" dirty="0"/>
              <a:t>.</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37</a:t>
            </a:fld>
            <a:endParaRPr lang="fr-FR"/>
          </a:p>
        </p:txBody>
      </p:sp>
    </p:spTree>
    <p:extLst>
      <p:ext uri="{BB962C8B-B14F-4D97-AF65-F5344CB8AC3E}">
        <p14:creationId xmlns:p14="http://schemas.microsoft.com/office/powerpoint/2010/main" val="2123903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a:xfrm>
            <a:off x="685800" y="4400549"/>
            <a:ext cx="5486400" cy="3892477"/>
          </a:xfrm>
        </p:spPr>
        <p:txBody>
          <a:bodyPr/>
          <a:lstStyle/>
          <a:p>
            <a:r>
              <a:rPr lang="fr-FR" sz="700" b="1" dirty="0"/>
              <a:t>Temps 2 : activité différenciée des élèves. (20 minutes environ)</a:t>
            </a:r>
            <a:endParaRPr lang="fr-FR" sz="700" dirty="0"/>
          </a:p>
          <a:p>
            <a:r>
              <a:rPr lang="fr-FR" sz="700" b="1" dirty="0"/>
              <a:t>Modalités</a:t>
            </a:r>
            <a:endParaRPr lang="fr-FR" sz="700" dirty="0"/>
          </a:p>
          <a:p>
            <a:r>
              <a:rPr lang="fr-FR" sz="700" dirty="0"/>
              <a:t>Les élèves, par petits groupes (trinômes) reçoivent une enveloppe avec le même jeu d'étiquettes.</a:t>
            </a:r>
          </a:p>
          <a:p>
            <a:r>
              <a:rPr lang="fr-FR" sz="700" dirty="0"/>
              <a:t>Ils se mettent d'accord pour proposer une catégorisation en devant être capables de justifier leurs</a:t>
            </a:r>
          </a:p>
          <a:p>
            <a:r>
              <a:rPr lang="fr-FR" sz="700" dirty="0"/>
              <a:t>choix.</a:t>
            </a:r>
          </a:p>
          <a:p>
            <a:r>
              <a:rPr lang="fr-FR" sz="700" dirty="0"/>
              <a:t>Exemple de catégorisation possible :</a:t>
            </a:r>
          </a:p>
          <a:p>
            <a:r>
              <a:rPr lang="fr-FR" sz="700" dirty="0"/>
              <a:t>•courir – course — coureur (même famille)</a:t>
            </a:r>
          </a:p>
          <a:p>
            <a:r>
              <a:rPr lang="fr-FR" sz="700" dirty="0"/>
              <a:t>• lentement — rapidement (contraires ou mots qui se terminent par : ment)</a:t>
            </a:r>
          </a:p>
          <a:p>
            <a:r>
              <a:rPr lang="fr-FR" sz="700" dirty="0"/>
              <a:t>• accélérer — une accélération</a:t>
            </a:r>
          </a:p>
          <a:p>
            <a:r>
              <a:rPr lang="fr-FR" sz="700" dirty="0"/>
              <a:t>• l'arrivée — arriver</a:t>
            </a:r>
          </a:p>
          <a:p>
            <a:r>
              <a:rPr lang="fr-FR" sz="700" dirty="0"/>
              <a:t>• lent — ralentir</a:t>
            </a:r>
          </a:p>
          <a:p>
            <a:r>
              <a:rPr lang="fr-FR" sz="700" dirty="0"/>
              <a:t>• endurante — l’endurance</a:t>
            </a:r>
          </a:p>
          <a:p>
            <a:r>
              <a:rPr lang="fr-FR" sz="700" dirty="0"/>
              <a:t>• rapide - la rapidité</a:t>
            </a:r>
          </a:p>
          <a:p>
            <a:r>
              <a:rPr lang="fr-FR" sz="700" dirty="0"/>
              <a:t>Les principaux critères de catégorisation sont les suivants :</a:t>
            </a:r>
          </a:p>
          <a:p>
            <a:r>
              <a:rPr lang="fr-FR" sz="700" dirty="0"/>
              <a:t>•catégorisation en se focalisant sur le sens des mots : homonymie (ver/verre/vers/vert), synonymie (maman/mère), polysémie (l'avocat : le métier/le fruit), hypéronymie (le mot meuble est l'hypéronyme de : chaise, table, armoire, etc.), sens propre et figuré (cf. travail sur les expressions) ;</a:t>
            </a:r>
          </a:p>
          <a:p>
            <a:r>
              <a:rPr lang="fr-FR" sz="700" dirty="0"/>
              <a:t>• catégorisation en se focalisant sur la forme des mots : familles de mots, sens des affixes.</a:t>
            </a:r>
          </a:p>
          <a:p>
            <a:r>
              <a:rPr lang="fr-FR" sz="700" b="1" u="sng" dirty="0"/>
              <a:t>Exemple de catégorisation qui ne pourra pas être validée en temps 3 : lent (quatre lettres) — courir/course/rapide (cinq lettres) — arriver/coureur/arrivée (sept lettres) puisque le critère de catégorisation n'a trait ni au sens ni à la forme des mots</a:t>
            </a:r>
            <a:r>
              <a:rPr lang="fr-FR" sz="700" dirty="0"/>
              <a:t>.</a:t>
            </a:r>
          </a:p>
          <a:p>
            <a:r>
              <a:rPr lang="fr-FR" sz="700" dirty="0"/>
              <a:t>Point de vigilance : </a:t>
            </a:r>
            <a:r>
              <a:rPr lang="fr-FR" sz="700" b="1" dirty="0"/>
              <a:t>les mots et leur quantité sont choisis par le professeur en fonction du degré de connaissance et de maîtrise des élèves, de la collecte opérée et des intentions de classement.</a:t>
            </a:r>
          </a:p>
          <a:p>
            <a:r>
              <a:rPr lang="fr-FR" sz="700" b="1" dirty="0"/>
              <a:t>Temps 3 : institutionnalisation (20 minutes environ) A différer dans une séance proche dans le temps en cas de fatigue des élèves</a:t>
            </a:r>
            <a:endParaRPr lang="fr-FR" sz="700" dirty="0"/>
          </a:p>
          <a:p>
            <a:r>
              <a:rPr lang="fr-FR" sz="700" b="1" dirty="0"/>
              <a:t>Modalités</a:t>
            </a:r>
            <a:endParaRPr lang="fr-FR" sz="700" dirty="0"/>
          </a:p>
          <a:p>
            <a:r>
              <a:rPr lang="fr-FR" sz="700" dirty="0"/>
              <a:t>En collectif</a:t>
            </a:r>
          </a:p>
          <a:p>
            <a:r>
              <a:rPr lang="fr-FR" sz="700" dirty="0"/>
              <a:t>Les productions sont affichées pour être comparées. En collectif, instaurer un débat pour arriver à un classement commun à l'ensemble de la classe. C'est lors de ce temps que les élèves justifient leur choix. Le professeur anime le débat et laisse les élèves exprimer leurs choix. Il valide ou non les propositions en fonction de critères lexicaux.</a:t>
            </a:r>
          </a:p>
          <a:p>
            <a:r>
              <a:rPr lang="fr-FR" sz="700" dirty="0"/>
              <a:t>Le professeur verbalise les apprentissages réalisés : on dit que « courir », « course » et « coureur » sont des mots de la même famille car ils parlent de la même chose (courir) et ils contiennent des lettres en commun : « cour ».</a:t>
            </a:r>
          </a:p>
          <a:p>
            <a:r>
              <a:rPr lang="fr-FR" sz="700" dirty="0"/>
              <a:t>Exemple de trace écrite : les familles de mots :</a:t>
            </a:r>
          </a:p>
          <a:p>
            <a:r>
              <a:rPr lang="fr-FR" sz="700" dirty="0"/>
              <a:t>• courir, la course, une coureuse, un parcours.• la rapidité, rapide, rapidement.•accélérer, une accélération. • dépasser, se dépasser.</a:t>
            </a:r>
          </a:p>
          <a:p>
            <a:r>
              <a:rPr lang="fr-FR" sz="700" dirty="0"/>
              <a:t>• partir, le départ.</a:t>
            </a:r>
          </a:p>
          <a:p>
            <a:r>
              <a:rPr lang="fr-FR" sz="700" dirty="0"/>
              <a:t>• lentement, lent, ralentir, la lenteur.• démarrer, le démarrage. • un chronomètre, chronométrer.</a:t>
            </a:r>
          </a:p>
          <a:p>
            <a:endParaRPr lang="fr-FR" sz="700"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38</a:t>
            </a:fld>
            <a:endParaRPr lang="fr-FR"/>
          </a:p>
        </p:txBody>
      </p:sp>
    </p:spTree>
    <p:extLst>
      <p:ext uri="{BB962C8B-B14F-4D97-AF65-F5344CB8AC3E}">
        <p14:creationId xmlns:p14="http://schemas.microsoft.com/office/powerpoint/2010/main" val="413562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les élèves petits décodeurs, en parallèle et dans le cadre d’activités ritualisées de gammes d’écriture quotidiennes : </a:t>
            </a:r>
            <a:r>
              <a:rPr lang="fr-FR" b="1" dirty="0"/>
              <a:t>rédiger une phrase porteuse de sens contenant plusieurs mots d’une même famille</a:t>
            </a:r>
          </a:p>
          <a:p>
            <a:endParaRPr lang="fr-FR" b="1" dirty="0"/>
          </a:p>
          <a:p>
            <a:r>
              <a:rPr lang="fr-FR" dirty="0"/>
              <a:t>**Pour les élèves très bons décodeurs, en parallèle et dans le cadre d’activités ritualisées de gammes d’écriture quotidiennes : </a:t>
            </a:r>
            <a:r>
              <a:rPr lang="fr-FR" b="1" dirty="0"/>
              <a:t>rédiger des phrases porteuses de sens contenant le maximum de mots appris</a:t>
            </a:r>
          </a:p>
          <a:p>
            <a:endParaRPr lang="fr-FR" b="1"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39</a:t>
            </a:fld>
            <a:endParaRPr lang="fr-FR"/>
          </a:p>
        </p:txBody>
      </p:sp>
    </p:spTree>
    <p:extLst>
      <p:ext uri="{BB962C8B-B14F-4D97-AF65-F5344CB8AC3E}">
        <p14:creationId xmlns:p14="http://schemas.microsoft.com/office/powerpoint/2010/main" val="2534508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Lecture fluide et expressive d’un texte sur l’univers de la course</a:t>
            </a:r>
            <a:endParaRPr lang="fr-FR" dirty="0"/>
          </a:p>
          <a:p>
            <a:r>
              <a:rPr lang="fr-FR" dirty="0"/>
              <a:t>En parallèle, dans le cadre de séances d'enseignement de l'oral, demander aux élèves de restituer leur compréhension d'un texte lu par une reformulation à l'oral. Cette production orale devra respecter certains critères explicitement cités afin de remobiliser le vocabulaire et les tournures syntaxiques découvertes.</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40</a:t>
            </a:fld>
            <a:endParaRPr lang="fr-FR"/>
          </a:p>
        </p:txBody>
      </p:sp>
    </p:spTree>
    <p:extLst>
      <p:ext uri="{BB962C8B-B14F-4D97-AF65-F5344CB8AC3E}">
        <p14:creationId xmlns:p14="http://schemas.microsoft.com/office/powerpoint/2010/main" val="216238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1. La lecture en voie indirecte est la conversion graphème / phonème qui permet l’établissement d’une représentation phonologique du mot, utilisée ensuite pour accéder aux représentations lexicales.</a:t>
            </a:r>
          </a:p>
          <a:p>
            <a:r>
              <a:rPr lang="fr-FR" sz="1200" kern="1200" dirty="0">
                <a:solidFill>
                  <a:schemeClr val="tx1"/>
                </a:solidFill>
                <a:effectLst/>
                <a:latin typeface="+mn-lt"/>
                <a:ea typeface="+mn-ea"/>
                <a:cs typeface="+mn-cs"/>
              </a:rPr>
              <a:t>2. Lecture en voie directe : le mot est identifié par sa forme orthographique et par son sens (répertoire lexical). La lecture en voie directe est automatique et donc peu couteuse cognitivement.</a:t>
            </a:r>
          </a:p>
          <a:p>
            <a:r>
              <a:rPr lang="fr-FR" sz="1200" kern="1200" dirty="0">
                <a:solidFill>
                  <a:schemeClr val="tx1"/>
                </a:solidFill>
                <a:effectLst/>
                <a:latin typeface="+mn-lt"/>
                <a:ea typeface="+mn-ea"/>
                <a:cs typeface="+mn-cs"/>
              </a:rPr>
              <a:t>3. La prosodie est intimement liée à la compréhension.</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8</a:t>
            </a:fld>
            <a:endParaRPr lang="fr-FR"/>
          </a:p>
        </p:txBody>
      </p:sp>
    </p:spTree>
    <p:extLst>
      <p:ext uri="{BB962C8B-B14F-4D97-AF65-F5344CB8AC3E}">
        <p14:creationId xmlns:p14="http://schemas.microsoft.com/office/powerpoint/2010/main" val="72580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dirty="0"/>
              <a:t>*NMCLM = nombre de mots correctement lus en une minute</a:t>
            </a:r>
          </a:p>
          <a:p>
            <a:r>
              <a:rPr lang="fr-FR" dirty="0"/>
              <a:t>La prosodie (= phrasé et expressivité) est intimement liée à la compréhension :</a:t>
            </a:r>
          </a:p>
          <a:p>
            <a:r>
              <a:rPr lang="fr-FR" dirty="0"/>
              <a:t>*le phrasé nécessite de comprendre la syntaxe. Des pauses mal placées entravent la compréhension</a:t>
            </a:r>
          </a:p>
          <a:p>
            <a:r>
              <a:rPr lang="fr-FR" dirty="0"/>
              <a:t>*l’expressivité nécessite une compréhension fine du texte (littérale et inférentielle, notamment au niveau des sentiments des personnages et des intentions de l’auteur).</a:t>
            </a:r>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9</a:t>
            </a:fld>
            <a:endParaRPr lang="fr-FR"/>
          </a:p>
        </p:txBody>
      </p:sp>
    </p:spTree>
    <p:extLst>
      <p:ext uri="{BB962C8B-B14F-4D97-AF65-F5344CB8AC3E}">
        <p14:creationId xmlns:p14="http://schemas.microsoft.com/office/powerpoint/2010/main" val="400187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1100" kern="1200" dirty="0">
                <a:solidFill>
                  <a:schemeClr val="tx1"/>
                </a:solidFill>
                <a:effectLst/>
                <a:latin typeface="+mn-lt"/>
                <a:ea typeface="+mn-ea"/>
                <a:cs typeface="+mn-cs"/>
              </a:rPr>
              <a:t>La séquence de décodage présente des modalités “classiques”, avec des ateliers de 4 groupes homogènes, allant des élèves non-décodeurs aux élèves très bons décodeurs.</a:t>
            </a:r>
          </a:p>
          <a:p>
            <a:r>
              <a:rPr lang="fr-FR" sz="1100" kern="1200" dirty="0">
                <a:solidFill>
                  <a:schemeClr val="tx1"/>
                </a:solidFill>
                <a:effectLst/>
                <a:latin typeface="+mn-lt"/>
                <a:ea typeface="+mn-ea"/>
                <a:cs typeface="+mn-cs"/>
              </a:rPr>
              <a:t>Le livret précise bien qu’on va d’abord présenter, en classe entière, le graphème puis le phonème, et qu’on va décoder différentes compositions syllabiques (CV, VC, CVC, CCV, etc.). Puis, on va encoder/décoder, et travailler sur la mémorisation de mots entièrement déchiffrables. Les ateliers vont ensuite permettre l’automatisation (jeux, syllabogrammes, mur sonore, exercices, etc.)</a:t>
            </a:r>
          </a:p>
          <a:p>
            <a:endParaRPr lang="fr-FR" sz="1100" kern="1200" dirty="0">
              <a:solidFill>
                <a:schemeClr val="tx1"/>
              </a:solidFill>
              <a:effectLst/>
              <a:latin typeface="+mn-lt"/>
              <a:ea typeface="+mn-ea"/>
              <a:cs typeface="+mn-cs"/>
            </a:endParaRPr>
          </a:p>
          <a:p>
            <a:r>
              <a:rPr lang="fr-FR" sz="1100" dirty="0"/>
              <a:t>Constitution des groupes en fonction du profil et selon les besoins des élèves, pour automatiser les compétences de lecture.</a:t>
            </a:r>
            <a:endParaRPr lang="fr-FR" sz="1100" kern="1200" dirty="0">
              <a:solidFill>
                <a:schemeClr val="tx1"/>
              </a:solidFill>
              <a:effectLst/>
              <a:latin typeface="+mn-lt"/>
              <a:ea typeface="+mn-ea"/>
              <a:cs typeface="+mn-cs"/>
            </a:endParaRPr>
          </a:p>
          <a:p>
            <a:r>
              <a:rPr lang="fr-FR" sz="1100" b="1" kern="1200" dirty="0">
                <a:solidFill>
                  <a:schemeClr val="tx1"/>
                </a:solidFill>
                <a:effectLst/>
                <a:latin typeface="+mn-lt"/>
                <a:ea typeface="+mn-ea"/>
                <a:cs typeface="+mn-cs"/>
              </a:rPr>
              <a:t>Groupe 1</a:t>
            </a:r>
            <a:r>
              <a:rPr lang="fr-FR" sz="1100" kern="1200" dirty="0">
                <a:solidFill>
                  <a:schemeClr val="tx1"/>
                </a:solidFill>
                <a:effectLst/>
                <a:latin typeface="+mn-lt"/>
                <a:ea typeface="+mn-ea"/>
                <a:cs typeface="+mn-cs"/>
              </a:rPr>
              <a:t> (ou profil 1) : élèves non-décodeurs (moins de 10 MCLM) : conscience phonologique, principe alphabétique, lecture chronométrée de syllabes.</a:t>
            </a:r>
          </a:p>
          <a:p>
            <a:r>
              <a:rPr lang="fr-FR" sz="1100" b="1" kern="1200" dirty="0">
                <a:solidFill>
                  <a:schemeClr val="tx1"/>
                </a:solidFill>
                <a:effectLst/>
                <a:latin typeface="+mn-lt"/>
                <a:ea typeface="+mn-ea"/>
                <a:cs typeface="+mn-cs"/>
              </a:rPr>
              <a:t>Groupe 2</a:t>
            </a:r>
            <a:r>
              <a:rPr lang="fr-FR" sz="1100" kern="1200" dirty="0">
                <a:solidFill>
                  <a:schemeClr val="tx1"/>
                </a:solidFill>
                <a:effectLst/>
                <a:latin typeface="+mn-lt"/>
                <a:ea typeface="+mn-ea"/>
                <a:cs typeface="+mn-cs"/>
              </a:rPr>
              <a:t> (ou profil 2) : élèves faibles décodeurs (de 10 à 30 MCLM) : lecture chronométrée de syllabes, de mots.</a:t>
            </a:r>
          </a:p>
          <a:p>
            <a:r>
              <a:rPr lang="fr-FR" sz="1100" b="1" kern="1200" dirty="0">
                <a:solidFill>
                  <a:schemeClr val="tx1"/>
                </a:solidFill>
                <a:effectLst/>
                <a:latin typeface="+mn-lt"/>
                <a:ea typeface="+mn-ea"/>
                <a:cs typeface="+mn-cs"/>
              </a:rPr>
              <a:t>Groupe 3</a:t>
            </a:r>
            <a:r>
              <a:rPr lang="fr-FR" sz="1100" kern="1200" dirty="0">
                <a:solidFill>
                  <a:schemeClr val="tx1"/>
                </a:solidFill>
                <a:effectLst/>
                <a:latin typeface="+mn-lt"/>
                <a:ea typeface="+mn-ea"/>
                <a:cs typeface="+mn-cs"/>
              </a:rPr>
              <a:t> (ou profil 3) : élèves bons décodeurs (de 30à 40 MCLM) : lecture</a:t>
            </a:r>
            <a:r>
              <a:rPr lang="fr-FR" sz="1100" b="1" kern="1200" dirty="0">
                <a:solidFill>
                  <a:schemeClr val="tx1"/>
                </a:solidFill>
                <a:effectLst/>
                <a:latin typeface="+mn-lt"/>
                <a:ea typeface="+mn-ea"/>
                <a:cs typeface="+mn-cs"/>
              </a:rPr>
              <a:t> par groupes de souffle et</a:t>
            </a:r>
            <a:r>
              <a:rPr lang="fr-FR" sz="1100" dirty="0"/>
              <a:t> </a:t>
            </a:r>
            <a:r>
              <a:rPr lang="fr-FR" sz="1100" b="1" kern="1200" dirty="0">
                <a:solidFill>
                  <a:schemeClr val="tx1"/>
                </a:solidFill>
                <a:effectLst/>
                <a:latin typeface="+mn-lt"/>
                <a:ea typeface="+mn-ea"/>
                <a:cs typeface="+mn-cs"/>
              </a:rPr>
              <a:t>en respectant la ponctuation</a:t>
            </a:r>
            <a:r>
              <a:rPr lang="fr-FR" sz="1100" kern="1200" dirty="0">
                <a:solidFill>
                  <a:schemeClr val="tx1"/>
                </a:solidFill>
                <a:effectLst/>
                <a:latin typeface="+mn-lt"/>
                <a:ea typeface="+mn-ea"/>
                <a:cs typeface="+mn-cs"/>
              </a:rPr>
              <a:t> des phrases.</a:t>
            </a:r>
          </a:p>
          <a:p>
            <a:r>
              <a:rPr lang="fr-FR" sz="1100" b="1" kern="1200" dirty="0">
                <a:solidFill>
                  <a:schemeClr val="tx1"/>
                </a:solidFill>
                <a:effectLst/>
                <a:latin typeface="+mn-lt"/>
                <a:ea typeface="+mn-ea"/>
                <a:cs typeface="+mn-cs"/>
              </a:rPr>
              <a:t>Groupe 4</a:t>
            </a:r>
            <a:r>
              <a:rPr lang="fr-FR" sz="1100" kern="1200" dirty="0">
                <a:solidFill>
                  <a:schemeClr val="tx1"/>
                </a:solidFill>
                <a:effectLst/>
                <a:latin typeface="+mn-lt"/>
                <a:ea typeface="+mn-ea"/>
                <a:cs typeface="+mn-cs"/>
              </a:rPr>
              <a:t> (ou profil 4) : élèves très bons décodeurs (plus 40 MCLM) : lecture rapide, précise et prosodique de phrases et de textes.</a:t>
            </a:r>
          </a:p>
          <a:p>
            <a:r>
              <a:rPr lang="fr-FR" sz="1100" b="1" kern="1200" dirty="0">
                <a:solidFill>
                  <a:schemeClr val="tx1"/>
                </a:solidFill>
                <a:effectLst/>
                <a:latin typeface="+mn-lt"/>
                <a:ea typeface="+mn-ea"/>
                <a:cs typeface="+mn-cs"/>
              </a:rPr>
              <a:t>Les propositions des focus 1 et 2 s'inscrivent dans la continuité de la séance d'enseignement</a:t>
            </a:r>
            <a:r>
              <a:rPr lang="fr-FR" sz="1100" dirty="0"/>
              <a:t> </a:t>
            </a:r>
            <a:r>
              <a:rPr lang="fr-FR" sz="1100" b="1" kern="1200" dirty="0">
                <a:solidFill>
                  <a:schemeClr val="tx1"/>
                </a:solidFill>
                <a:effectLst/>
                <a:latin typeface="+mn-lt"/>
                <a:ea typeface="+mn-ea"/>
                <a:cs typeface="+mn-cs"/>
              </a:rPr>
              <a:t>collectif du code. Elles permettent d’entraîner tous les élèves à l'automatisation des compétences</a:t>
            </a:r>
            <a:r>
              <a:rPr lang="fr-FR" sz="1100" dirty="0"/>
              <a:t> </a:t>
            </a:r>
            <a:r>
              <a:rPr lang="fr-FR" sz="1100" b="1" kern="1200" dirty="0">
                <a:solidFill>
                  <a:schemeClr val="tx1"/>
                </a:solidFill>
                <a:effectLst/>
                <a:latin typeface="+mn-lt"/>
                <a:ea typeface="+mn-ea"/>
                <a:cs typeface="+mn-cs"/>
              </a:rPr>
              <a:t>attendues en fonction de leur profil de lecteur.</a:t>
            </a:r>
            <a:endParaRPr lang="fr-FR" sz="11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12</a:t>
            </a:fld>
            <a:endParaRPr lang="fr-FR"/>
          </a:p>
        </p:txBody>
      </p:sp>
    </p:spTree>
    <p:extLst>
      <p:ext uri="{BB962C8B-B14F-4D97-AF65-F5344CB8AC3E}">
        <p14:creationId xmlns:p14="http://schemas.microsoft.com/office/powerpoint/2010/main" val="81693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1100" kern="1200" dirty="0">
                <a:solidFill>
                  <a:schemeClr val="tx1"/>
                </a:solidFill>
                <a:effectLst/>
                <a:latin typeface="+mn-lt"/>
                <a:ea typeface="+mn-ea"/>
                <a:cs typeface="+mn-cs"/>
              </a:rPr>
              <a:t>Ces gammes sont proposées à tous les élèves pendant la première période (septembre - octobre) à partir de listes de syllabes puis de mots 100 % déchiffrables, en lien avec l'étude des CGP.</a:t>
            </a:r>
          </a:p>
          <a:p>
            <a:r>
              <a:rPr lang="fr-FR" sz="1100" kern="1200" dirty="0">
                <a:solidFill>
                  <a:schemeClr val="tx1"/>
                </a:solidFill>
                <a:effectLst/>
                <a:latin typeface="+mn-lt"/>
                <a:ea typeface="+mn-ea"/>
                <a:cs typeface="+mn-cs"/>
              </a:rPr>
              <a:t>Elles sont ensuite proposées aux élèves ayant un score de fluence inférieur à 30 MCLM</a:t>
            </a:r>
            <a:r>
              <a:rPr lang="fr-FR" sz="1100" b="1" dirty="0"/>
              <a:t> </a:t>
            </a:r>
            <a:r>
              <a:rPr lang="fr-FR" sz="1100" kern="1200" dirty="0">
                <a:solidFill>
                  <a:schemeClr val="tx1"/>
                </a:solidFill>
                <a:effectLst/>
                <a:latin typeface="+mn-lt"/>
                <a:ea typeface="+mn-ea"/>
                <a:cs typeface="+mn-cs"/>
              </a:rPr>
              <a:t> à partir de la deuxième période (novembre - décembre).</a:t>
            </a:r>
          </a:p>
          <a:p>
            <a:r>
              <a:rPr lang="fr-FR" sz="1100" b="1" kern="1200" dirty="0">
                <a:solidFill>
                  <a:schemeClr val="tx1"/>
                </a:solidFill>
                <a:effectLst/>
                <a:latin typeface="+mn-lt"/>
                <a:ea typeface="+mn-ea"/>
                <a:cs typeface="+mn-cs"/>
              </a:rPr>
              <a:t>Les élèves des groupes 1 et 2</a:t>
            </a:r>
            <a:r>
              <a:rPr lang="fr-FR" sz="1100" kern="1200" dirty="0">
                <a:solidFill>
                  <a:schemeClr val="tx1"/>
                </a:solidFill>
                <a:effectLst/>
                <a:latin typeface="+mn-lt"/>
                <a:ea typeface="+mn-ea"/>
                <a:cs typeface="+mn-cs"/>
              </a:rPr>
              <a:t> doivent travailler prioritairement la précision et la vitesse de décodage. Ils exercent leur expressivité à l'oral.</a:t>
            </a:r>
          </a:p>
          <a:p>
            <a:r>
              <a:rPr lang="fr-FR" sz="1100" b="1" kern="1200" dirty="0">
                <a:solidFill>
                  <a:schemeClr val="tx1"/>
                </a:solidFill>
                <a:effectLst/>
                <a:latin typeface="+mn-lt"/>
                <a:ea typeface="+mn-ea"/>
                <a:cs typeface="+mn-cs"/>
              </a:rPr>
              <a:t>Les élèves des groupes 3 et 4</a:t>
            </a:r>
            <a:r>
              <a:rPr lang="fr-FR" sz="1100" kern="1200" dirty="0">
                <a:solidFill>
                  <a:schemeClr val="tx1"/>
                </a:solidFill>
                <a:effectLst/>
                <a:latin typeface="+mn-lt"/>
                <a:ea typeface="+mn-ea"/>
                <a:cs typeface="+mn-cs"/>
              </a:rPr>
              <a:t> sont évalués sur leur score de vitesse de lecture pendant la première période afin de vérifier qu'ils maitrisent bien les CGP.</a:t>
            </a:r>
          </a:p>
          <a:p>
            <a:r>
              <a:rPr lang="fr-FR" sz="1100" dirty="0"/>
              <a:t>Les groupes constitués dans la séquence présentée ci-dessous </a:t>
            </a:r>
            <a:r>
              <a:rPr lang="fr-FR" sz="1100" b="1" dirty="0"/>
              <a:t>ont consolidé leurs compétences sur le principe alphabétique et la conscience phonologique</a:t>
            </a:r>
            <a:r>
              <a:rPr lang="fr-FR" sz="1100" dirty="0"/>
              <a:t>. Des propositions pour renforcer ces compétences sur le groupe 1 en début d'année sont détaillées plus loin dans l'encart différenciation.</a:t>
            </a:r>
          </a:p>
          <a:p>
            <a:r>
              <a:rPr lang="fr-FR" sz="1100" b="1" dirty="0"/>
              <a:t>Points de vigilance</a:t>
            </a:r>
          </a:p>
          <a:p>
            <a:r>
              <a:rPr lang="fr-FR" sz="1100" dirty="0"/>
              <a:t>Le professeur doit être attentif à bien vérifier pour tous les élèves, pendant la période 1, que ceux-ci maitrisent bien les correspondances </a:t>
            </a:r>
            <a:r>
              <a:rPr lang="fr-FR" sz="1100" dirty="0" err="1"/>
              <a:t>grapho-phonémiques</a:t>
            </a:r>
            <a:r>
              <a:rPr lang="fr-FR" sz="1100" dirty="0"/>
              <a:t> et qu'ils n'ont pas juste photographié la forme globale de mots qu'ils ont déjà rencontrés.</a:t>
            </a:r>
          </a:p>
          <a:p>
            <a:r>
              <a:rPr lang="fr-FR" sz="1100" dirty="0"/>
              <a:t>L'ennui et la perte de sens doivent être des points de vigilance constants.</a:t>
            </a:r>
          </a:p>
          <a:p>
            <a:endParaRPr lang="fr-FR" sz="1100" dirty="0"/>
          </a:p>
          <a:p>
            <a:r>
              <a:rPr lang="fr-FR" sz="1100" u="sng" dirty="0"/>
              <a:t>Dans le cas d'un élève déjà lecteur à l'entrée en CP, il est nécessaire de lui expliquer que pratiquer ces exercices l'aidera à bien orthographier et écrire.</a:t>
            </a:r>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13</a:t>
            </a:fld>
            <a:endParaRPr lang="fr-FR"/>
          </a:p>
        </p:txBody>
      </p:sp>
    </p:spTree>
    <p:extLst>
      <p:ext uri="{BB962C8B-B14F-4D97-AF65-F5344CB8AC3E}">
        <p14:creationId xmlns:p14="http://schemas.microsoft.com/office/powerpoint/2010/main" val="312766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r>
              <a:rPr lang="fr-FR" sz="700" b="1" dirty="0"/>
              <a:t>Déroulement</a:t>
            </a:r>
            <a:endParaRPr lang="fr-FR" sz="700" dirty="0"/>
          </a:p>
          <a:p>
            <a:r>
              <a:rPr lang="fr-FR" sz="700" b="1" dirty="0"/>
              <a:t>Jour</a:t>
            </a:r>
            <a:r>
              <a:rPr lang="fr-FR" sz="700" dirty="0"/>
              <a:t> </a:t>
            </a:r>
            <a:r>
              <a:rPr lang="fr-FR" sz="700" b="1" dirty="0"/>
              <a:t>1</a:t>
            </a:r>
            <a:r>
              <a:rPr lang="fr-FR" sz="700" dirty="0"/>
              <a:t> </a:t>
            </a:r>
            <a:r>
              <a:rPr lang="fr-FR" sz="700" b="1" dirty="0"/>
              <a:t>: travail en autonomie des groupes 1 et 2</a:t>
            </a:r>
            <a:endParaRPr lang="fr-FR" sz="700" dirty="0"/>
          </a:p>
          <a:p>
            <a:r>
              <a:rPr lang="fr-FR" sz="700" dirty="0"/>
              <a:t>Ce temps de travail consacré spécifiquement à un décodage méthodique des mots proposés doit amener les élèves à recourir aux outils à disposition : tableau de syllabes et mur sonore des CGP étudiées, logiciel de synthèse vocale, etc. La préparation de la lecture fluence s'effectue par binôme en se mettant d'accord sur la prononciation de chacune des CGP ou de chacun des mots de la liste proposée par le professeur.</a:t>
            </a:r>
          </a:p>
          <a:p>
            <a:r>
              <a:rPr lang="fr-FR" sz="700" b="1" dirty="0"/>
              <a:t>Jour 2 : travail en atelier guidé pour les groupes 1 et 2</a:t>
            </a:r>
            <a:endParaRPr lang="fr-FR" sz="700" dirty="0"/>
          </a:p>
          <a:p>
            <a:r>
              <a:rPr lang="fr-FR" sz="700" b="1" dirty="0"/>
              <a:t>Temps 1 – Annonce de l'objectif et mise en réussite</a:t>
            </a:r>
            <a:endParaRPr lang="fr-FR" sz="700" dirty="0"/>
          </a:p>
          <a:p>
            <a:r>
              <a:rPr lang="fr-FR" sz="700" dirty="0"/>
              <a:t>Formulation par les élèves de la </a:t>
            </a:r>
            <a:r>
              <a:rPr lang="fr-FR" sz="700" b="1" dirty="0"/>
              <a:t>consigne</a:t>
            </a:r>
            <a:r>
              <a:rPr lang="fr-FR" sz="700" dirty="0"/>
              <a:t> et des attentes au sein de chaque atelier. Relire et établir des liens avec les traces écrites des précédentes séances rappelant les méthodes pour réaliser la tâche et les outils à disposition pour réussir.</a:t>
            </a:r>
          </a:p>
          <a:p>
            <a:r>
              <a:rPr lang="fr-FR" sz="700" b="1" dirty="0"/>
              <a:t>Temps 2 – Mise en activité des élèves</a:t>
            </a:r>
            <a:endParaRPr lang="fr-FR" sz="700" dirty="0"/>
          </a:p>
          <a:p>
            <a:r>
              <a:rPr lang="fr-FR" sz="700" dirty="0"/>
              <a:t>Confrontation entre binômes des décodages des listes proposées, suivie d'une mise en commun</a:t>
            </a:r>
          </a:p>
          <a:p>
            <a:r>
              <a:rPr lang="fr-FR" sz="700" dirty="0"/>
              <a:t>avec institutionnalisation écrite en dictée à l'adulte permettant de statuer sur la lecture et la</a:t>
            </a:r>
          </a:p>
          <a:p>
            <a:r>
              <a:rPr lang="fr-FR" sz="700" dirty="0"/>
              <a:t>prononciation de chaque CGP et/ou mots. Cette phase est essentielle pour permettre aux élèves</a:t>
            </a:r>
          </a:p>
          <a:p>
            <a:r>
              <a:rPr lang="fr-FR" sz="700" dirty="0"/>
              <a:t>de bénéficier de retours immédiats sur leurs tentatives et pour leur apprendre à se servir des outils à disposition afin d'acquérir de plus en plus d'autonomie en lecture et écriture (exemple de trace écrite : « </a:t>
            </a:r>
            <a:r>
              <a:rPr lang="fr-FR" sz="700" b="1" i="1" dirty="0"/>
              <a:t>Pour être sûr de la lecture d'un son ou d'un mot, je peux me servir du mur sonore </a:t>
            </a:r>
            <a:r>
              <a:rPr lang="fr-FR" sz="700" dirty="0"/>
              <a:t>; je peux taper le son/mot à l'ordinateur et écouter si cela correspond à ce que je lisais ; </a:t>
            </a:r>
            <a:r>
              <a:rPr lang="fr-FR" sz="700" b="1" i="1" dirty="0"/>
              <a:t>pour me souvenir d'une lettre muette en fin de mot, je peux penser au féminin du mot </a:t>
            </a:r>
            <a:r>
              <a:rPr lang="fr-FR" sz="700" dirty="0"/>
              <a:t>– ex. : grand(e)/petit(e) – ou à un mot de la même famille – ex. : bon vs bond de « bondir »).</a:t>
            </a:r>
          </a:p>
          <a:p>
            <a:r>
              <a:rPr lang="fr-FR" sz="700" b="1" dirty="0"/>
              <a:t>Temps 3 – Institutionnalisation</a:t>
            </a:r>
            <a:endParaRPr lang="fr-FR" sz="700" dirty="0"/>
          </a:p>
          <a:p>
            <a:r>
              <a:rPr lang="fr-FR" sz="700" dirty="0"/>
              <a:t>Synthèse des acquis, point sur les difficultés rencontrées. Présentation de l'objectif de travail du temps d'entrainement autonome du Jour 3.</a:t>
            </a:r>
          </a:p>
          <a:p>
            <a:r>
              <a:rPr lang="fr-FR" sz="700" b="1" dirty="0"/>
              <a:t>Jour 3 : travail en autonomie des groupes 1 et 2</a:t>
            </a:r>
            <a:endParaRPr lang="fr-FR" sz="700" dirty="0"/>
          </a:p>
          <a:p>
            <a:r>
              <a:rPr lang="fr-FR" sz="700" dirty="0"/>
              <a:t>S’entraîner individuellement ou en trinômes (chronométreur/vérificateur/lecteur) en autonomie à lire la liste de CGP/mots le plus vite possible, sur la liste de fluence du Jour 1 et du Jour 2, avec différents outils à disposition (chronomètre, minuteur, tableau de score, chuchoteur, etc.). En complément de cet entrainement, des outils numériques permettant de renforcer ces « gammes » de lecture peuvent être proposés aux élèves dès qu'ils ont autoévalué une amélioration significative de leur fluence.</a:t>
            </a:r>
          </a:p>
          <a:p>
            <a:r>
              <a:rPr lang="fr-FR" sz="700" b="1" dirty="0"/>
              <a:t>Jour 4 : travail en atelier guidé des groupes 1 et 2</a:t>
            </a:r>
            <a:endParaRPr lang="fr-FR" sz="700" dirty="0"/>
          </a:p>
          <a:p>
            <a:r>
              <a:rPr lang="fr-FR" sz="700" dirty="0"/>
              <a:t>Évaluation avec l'enseignant à l'issue de laquelle l'élève copie en écriture cursive tout ou partie de la liste dès lors qu'il maitrise le geste graphique. Il reçoit une nouvelle liste de CGP et/ou mots qu’il peut commencer à découvrir. Cette nouvelle liste doit être évolutive en qualité (nouvelles CGP et nouveaux mots, plus ou moins de révisions et répétitions des sons/mots plus résistants) et en quantité (les listes doivent être de plus en plus longues).</a:t>
            </a:r>
          </a:p>
          <a:p>
            <a:r>
              <a:rPr lang="fr-FR" sz="700" dirty="0"/>
              <a:t>La séance se déroule sur le même modèle que celle du Jour 2. + </a:t>
            </a:r>
            <a:r>
              <a:rPr lang="fr-FR" sz="700" b="1" u="sng" dirty="0"/>
              <a:t>Voir points de vigilance p. 16</a:t>
            </a:r>
          </a:p>
          <a:p>
            <a:endParaRPr lang="fr-FR" sz="1000"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14</a:t>
            </a:fld>
            <a:endParaRPr lang="fr-FR"/>
          </a:p>
        </p:txBody>
      </p:sp>
    </p:spTree>
    <p:extLst>
      <p:ext uri="{BB962C8B-B14F-4D97-AF65-F5344CB8AC3E}">
        <p14:creationId xmlns:p14="http://schemas.microsoft.com/office/powerpoint/2010/main" val="299471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15</a:t>
            </a:fld>
            <a:endParaRPr lang="fr-FR"/>
          </a:p>
        </p:txBody>
      </p:sp>
    </p:spTree>
    <p:extLst>
      <p:ext uri="{BB962C8B-B14F-4D97-AF65-F5344CB8AC3E}">
        <p14:creationId xmlns:p14="http://schemas.microsoft.com/office/powerpoint/2010/main" val="38476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a:xfrm>
            <a:off x="685800" y="4400550"/>
            <a:ext cx="5486400" cy="3733910"/>
          </a:xfrm>
        </p:spPr>
        <p:txBody>
          <a:bodyPr/>
          <a:lstStyle/>
          <a:p>
            <a:r>
              <a:rPr lang="fr-FR" sz="600" b="1" dirty="0"/>
              <a:t>Déroulement</a:t>
            </a:r>
            <a:endParaRPr lang="fr-FR" sz="600" dirty="0"/>
          </a:p>
          <a:p>
            <a:r>
              <a:rPr lang="fr-FR" sz="600" b="1" dirty="0"/>
              <a:t>Jour</a:t>
            </a:r>
            <a:r>
              <a:rPr lang="fr-FR" sz="600" dirty="0"/>
              <a:t> </a:t>
            </a:r>
            <a:r>
              <a:rPr lang="fr-FR" sz="600" b="1" dirty="0"/>
              <a:t>1</a:t>
            </a:r>
            <a:r>
              <a:rPr lang="fr-FR" sz="600" dirty="0"/>
              <a:t> </a:t>
            </a:r>
            <a:r>
              <a:rPr lang="fr-FR" sz="600" b="1" dirty="0"/>
              <a:t>: travail en atelier guidé (élèves des groupes 3 et 4)</a:t>
            </a:r>
            <a:endParaRPr lang="fr-FR" sz="600" dirty="0"/>
          </a:p>
          <a:p>
            <a:r>
              <a:rPr lang="fr-FR" sz="600" b="1" dirty="0"/>
              <a:t>Temps 1 – Définition de l'objectif et mise en réussite</a:t>
            </a:r>
            <a:endParaRPr lang="fr-FR" sz="600" dirty="0"/>
          </a:p>
          <a:p>
            <a:r>
              <a:rPr lang="fr-FR" sz="600" dirty="0"/>
              <a:t>•Rappel des apprentissages antérieurs.</a:t>
            </a:r>
          </a:p>
          <a:p>
            <a:r>
              <a:rPr lang="fr-FR" sz="600" dirty="0"/>
              <a:t>• Lecture par le professeur des phrases ou du texte proposé, en accentuant sa lecture oralisée en fonction de l'objectif travaillé (ex. : accentuation des liaisons, pauses prolongées entre 2 groupes de souffle, articulation exagérée, etc.).</a:t>
            </a:r>
          </a:p>
          <a:p>
            <a:r>
              <a:rPr lang="fr-FR" sz="600" b="1" dirty="0"/>
              <a:t>Temps 2 – Mise en activité des élèves</a:t>
            </a:r>
            <a:endParaRPr lang="fr-FR" sz="600" dirty="0"/>
          </a:p>
          <a:p>
            <a:r>
              <a:rPr lang="fr-FR" sz="600" dirty="0"/>
              <a:t>•Lecture individuelle des phrases ou du texte par les élèves. Ceux-ci sont extraits du manuel de lecture ou d'autre supports. Si le choix est fait de proposer des textes plus longs, ils doivent avoir été travaillés en amont lors de séances dédiées à la compréhension.</a:t>
            </a:r>
          </a:p>
          <a:p>
            <a:r>
              <a:rPr lang="fr-FR" sz="600" dirty="0"/>
              <a:t>• Lecture oralisée d'un élève et échanges avec les camarades et le professeur.</a:t>
            </a:r>
          </a:p>
          <a:p>
            <a:r>
              <a:rPr lang="fr-FR" sz="600" dirty="0"/>
              <a:t>• Lecture d'un second élève, etc.</a:t>
            </a:r>
          </a:p>
          <a:p>
            <a:r>
              <a:rPr lang="fr-FR" sz="600" dirty="0"/>
              <a:t>•Mise en commun avec institutionnalisation écrite en dictée à l'adulte permettant de statuer sur la qualité de la lecture. Cette phase permet aux élèves de bénéficier de retours immédiats sur leurs lectures préparées et de partager explicitement des méthodes pour l'améliorer encore.</a:t>
            </a:r>
          </a:p>
          <a:p>
            <a:r>
              <a:rPr lang="fr-FR" sz="600" b="1" i="1" dirty="0"/>
              <a:t>Exemple de trace écrite : « Pour bien marquer les liaisons, je dois repérer les mots se terminant par une consonne qui sont suivis de mots commençant par une voyelle. Je peux utiliser un codage pour penser à faire la liaison comme par exemple : Les endives sont amères ».</a:t>
            </a:r>
          </a:p>
          <a:p>
            <a:r>
              <a:rPr lang="fr-FR" sz="600" dirty="0"/>
              <a:t>Ces conclusions viennent enrichir les critères des grilles d'autoévaluation et d'évaluation de la lecture. Tant que les compétences ne sont pas maitrisées par l'ensemble des élèves, ces conclusions méthodologiques sont relues et accompagnées en début de séance afin de rendre les attentes explicites tout en donnant à chaque élève les moyens d'améliorer sa lecture.</a:t>
            </a:r>
          </a:p>
          <a:p>
            <a:r>
              <a:rPr lang="fr-FR" sz="600" b="1" dirty="0"/>
              <a:t>Temps 3 – Institutionnalisation</a:t>
            </a:r>
            <a:endParaRPr lang="fr-FR" sz="600" dirty="0"/>
          </a:p>
          <a:p>
            <a:r>
              <a:rPr lang="fr-FR" sz="600" dirty="0"/>
              <a:t>•Le professeur demande : « Qu’avez-vous appris aujourd’hui ? ».</a:t>
            </a:r>
          </a:p>
          <a:p>
            <a:r>
              <a:rPr lang="fr-FR" sz="600" dirty="0"/>
              <a:t>• Le professeur met en perspective : « Demain, vous vous entraînerez par deux à relire les phrases/le texte en suivant les conseils indiqués ».</a:t>
            </a:r>
          </a:p>
          <a:p>
            <a:r>
              <a:rPr lang="fr-FR" sz="600" b="1" dirty="0"/>
              <a:t>Entrainements (à mener en Jour 2 et Jour 4)</a:t>
            </a:r>
            <a:endParaRPr lang="fr-FR" sz="600" dirty="0"/>
          </a:p>
          <a:p>
            <a:r>
              <a:rPr lang="fr-FR" sz="600" b="1" dirty="0"/>
              <a:t>Jour 2 : travail en autonomie (groupes 3 et 4)</a:t>
            </a:r>
            <a:endParaRPr lang="fr-FR" sz="600" dirty="0"/>
          </a:p>
          <a:p>
            <a:r>
              <a:rPr lang="fr-FR" sz="600" dirty="0"/>
              <a:t>Préparer la lecture du texte par binôme (lecteur/auditeur – évaluateur) en inversant les rôles et en se mettant à chaque fois d'accord sur le degré de maitrise des critères utilisés (ex. : on entend les espaces/on n’entend pas les espaces ; on entend le retour à la ligne/on n'entend pas le retour à la ligne ; les liaisons ne sont pas correctement réalisées/les liaisons sont réalisées).</a:t>
            </a:r>
          </a:p>
          <a:p>
            <a:r>
              <a:rPr lang="fr-FR" sz="600" dirty="0"/>
              <a:t>Cette liste de critères élaborée progressivement avec les élèves s'enrichit au fil du cycle 2, passant de critères élémentaires au début du CP (exemple : ne pas marquer de silence à chaque syllabe) à des critères très élaborés en fin de CE2 (exemple : le ton du dialogue correspond aux indications fournies par l’auteur (tels que les verbes : chuchoter, crier, etc. ou autres indices de l'incise « affirma-t-elle avec conviction »).</a:t>
            </a:r>
          </a:p>
          <a:p>
            <a:r>
              <a:rPr lang="fr-FR" sz="600" dirty="0"/>
              <a:t>Pour accompagner l'automatisation, on pourra proposer un codage qui évoluera en fonction des critères enseignés et maitrisés par les élèves. Celui-ci est retiré dès qu'il devient inutile. Ce codage du phrasé, introduit au CP, pour les élèves qui sont entrés dans l'identification rapide des mots, est poursuivi au CE1 ; il accompagne alors l'automatisation de la lecture de phrases. Se reporter à l'exemple présenté à la page 26 dans le guide Pour enseigner la lecture et l'écriture au CE1.</a:t>
            </a:r>
          </a:p>
          <a:p>
            <a:r>
              <a:rPr lang="fr-FR" sz="600" b="1" dirty="0"/>
              <a:t>Jour 3 : atelier guidé (groupes 3 et 4)</a:t>
            </a:r>
            <a:endParaRPr lang="fr-FR" sz="600" dirty="0"/>
          </a:p>
          <a:p>
            <a:r>
              <a:rPr lang="fr-FR" sz="600" dirty="0"/>
              <a:t>Évaluation avec le professeur à l'issue de laquelle l'élève reçoit de nouvelles phrases ou un nouveau texte qu'il peut commencer à découvrir. Cette nouvelle proposition doit être évolutive en qualité (nouvelles problématiques de lecture, comme par exemple l'introduction de la virgule) et en quantité (les phrases et textes proposés doivent être de plus en plus longs).</a:t>
            </a:r>
          </a:p>
          <a:p>
            <a:r>
              <a:rPr lang="fr-FR" sz="600" dirty="0"/>
              <a:t>La démarche du jour 1 est reprise à partir du nouveau texte.</a:t>
            </a:r>
          </a:p>
          <a:p>
            <a:r>
              <a:rPr lang="fr-FR" sz="600" b="1" dirty="0"/>
              <a:t>Jour 4 : travail en autonomie (groupes 3 et 4)</a:t>
            </a:r>
            <a:endParaRPr lang="fr-FR" sz="600" dirty="0"/>
          </a:p>
          <a:p>
            <a:r>
              <a:rPr lang="fr-FR" sz="600" dirty="0"/>
              <a:t>La démarche du jour 2 est reprise.</a:t>
            </a:r>
          </a:p>
          <a:p>
            <a:endParaRPr lang="fr-FR" sz="600" dirty="0"/>
          </a:p>
          <a:p>
            <a:endParaRPr lang="fr-FR" dirty="0"/>
          </a:p>
        </p:txBody>
      </p:sp>
      <p:sp>
        <p:nvSpPr>
          <p:cNvPr id="4" name="Espace réservé du numéro de diapositive 3"/>
          <p:cNvSpPr>
            <a:spLocks noGrp="1"/>
          </p:cNvSpPr>
          <p:nvPr>
            <p:ph type="sldNum" sz="quarter" idx="5"/>
          </p:nvPr>
        </p:nvSpPr>
        <p:spPr/>
        <p:txBody>
          <a:bodyPr/>
          <a:lstStyle/>
          <a:p>
            <a:fld id="{B286889A-6AC0-BA4D-8482-9E25F81D78D8}" type="slidenum">
              <a:rPr lang="fr-FR" smtClean="0"/>
              <a:t>16</a:t>
            </a:fld>
            <a:endParaRPr lang="fr-FR"/>
          </a:p>
        </p:txBody>
      </p:sp>
    </p:spTree>
    <p:extLst>
      <p:ext uri="{BB962C8B-B14F-4D97-AF65-F5344CB8AC3E}">
        <p14:creationId xmlns:p14="http://schemas.microsoft.com/office/powerpoint/2010/main" val="53514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33430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34827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30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56542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22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97684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94244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41722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98778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13381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11/19/25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70233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11/19/25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9862455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22" r:id="rId6"/>
    <p:sldLayoutId id="2147483717" r:id="rId7"/>
    <p:sldLayoutId id="2147483718" r:id="rId8"/>
    <p:sldLayoutId id="2147483719" r:id="rId9"/>
    <p:sldLayoutId id="2147483721" r:id="rId10"/>
    <p:sldLayoutId id="214748372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duscol.education.fr/document/1508/download?attachment" TargetMode="External"/><Relationship Id="rId7" Type="http://schemas.openxmlformats.org/officeDocument/2006/relationships/image" Target="../media/image1.jpeg"/><Relationship Id="rId2" Type="http://schemas.openxmlformats.org/officeDocument/2006/relationships/hyperlink" Target="https://eduscol.education.fr/document/299/download?attachment"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eduscol.education.fr/184/enseigner-le-vocabulaire" TargetMode="External"/><Relationship Id="rId4" Type="http://schemas.openxmlformats.org/officeDocument/2006/relationships/hyperlink" Target="https://www.reseau-canope.fr/fileadmin/user_upload/Projets/conseil_scientifique_education_nationale/CSEN_Synthese_acquisition_vocabulaire_maternelle_WEB.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descr="Bureau d’école avec livres et crayons avec tableau noir dans le fond">
            <a:extLst>
              <a:ext uri="{FF2B5EF4-FFF2-40B4-BE49-F238E27FC236}">
                <a16:creationId xmlns:a16="http://schemas.microsoft.com/office/drawing/2014/main" id="{A68324FD-CB14-FD7D-8901-6EB6BDEFAD69}"/>
              </a:ext>
            </a:extLst>
          </p:cNvPr>
          <p:cNvPicPr>
            <a:picLocks noChangeAspect="1"/>
          </p:cNvPicPr>
          <p:nvPr/>
        </p:nvPicPr>
        <p:blipFill>
          <a:blip r:embed="rId2"/>
          <a:srcRect l="3884" t="23391" r="5207"/>
          <a:stretch>
            <a:fillRect/>
          </a:stretch>
        </p:blipFill>
        <p:spPr>
          <a:xfrm>
            <a:off x="-3" y="0"/>
            <a:ext cx="12191979" cy="6999514"/>
          </a:xfrm>
          <a:prstGeom prst="rect">
            <a:avLst/>
          </a:prstGeom>
        </p:spPr>
      </p:pic>
      <p:sp>
        <p:nvSpPr>
          <p:cNvPr id="18" name="Rectangle 17">
            <a:extLst>
              <a:ext uri="{FF2B5EF4-FFF2-40B4-BE49-F238E27FC236}">
                <a16:creationId xmlns:a16="http://schemas.microsoft.com/office/drawing/2014/main" id="{912025B4-7337-735E-4DC9-E634D2011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59B798B5-0FAE-4FC6-871F-3485D997A0C8}"/>
              </a:ext>
            </a:extLst>
          </p:cNvPr>
          <p:cNvSpPr>
            <a:spLocks noGrp="1"/>
          </p:cNvSpPr>
          <p:nvPr>
            <p:ph type="ctrTitle"/>
          </p:nvPr>
        </p:nvSpPr>
        <p:spPr>
          <a:xfrm>
            <a:off x="438910" y="978408"/>
            <a:ext cx="4795819" cy="3969960"/>
          </a:xfrm>
        </p:spPr>
        <p:txBody>
          <a:bodyPr anchor="t">
            <a:normAutofit/>
          </a:bodyPr>
          <a:lstStyle/>
          <a:p>
            <a:pPr>
              <a:lnSpc>
                <a:spcPct val="90000"/>
              </a:lnSpc>
            </a:pPr>
            <a:r>
              <a:rPr lang="fr-FR" sz="3600"/>
              <a:t>Présentation livret d’accompagnement du programme français CP</a:t>
            </a:r>
            <a:endParaRPr lang="fr-FR" sz="3600" dirty="0"/>
          </a:p>
        </p:txBody>
      </p:sp>
      <p:sp>
        <p:nvSpPr>
          <p:cNvPr id="20" name="Rectangle 19">
            <a:extLst>
              <a:ext uri="{FF2B5EF4-FFF2-40B4-BE49-F238E27FC236}">
                <a16:creationId xmlns:a16="http://schemas.microsoft.com/office/drawing/2014/main" id="{150CDACD-D191-E642-F686-FCB54B7E5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Image 4">
            <a:extLst>
              <a:ext uri="{FF2B5EF4-FFF2-40B4-BE49-F238E27FC236}">
                <a16:creationId xmlns:a16="http://schemas.microsoft.com/office/drawing/2014/main" id="{7CD29646-7A31-F59E-DB63-2F5E20282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0736"/>
            <a:ext cx="2467081" cy="3447784"/>
          </a:xfrm>
          <a:prstGeom prst="rect">
            <a:avLst/>
          </a:prstGeom>
        </p:spPr>
      </p:pic>
      <p:sp>
        <p:nvSpPr>
          <p:cNvPr id="6" name="ZoneTexte 5">
            <a:extLst>
              <a:ext uri="{FF2B5EF4-FFF2-40B4-BE49-F238E27FC236}">
                <a16:creationId xmlns:a16="http://schemas.microsoft.com/office/drawing/2014/main" id="{35ABAFBB-2FE4-2F39-8A76-187A07D4A421}"/>
              </a:ext>
            </a:extLst>
          </p:cNvPr>
          <p:cNvSpPr txBox="1"/>
          <p:nvPr/>
        </p:nvSpPr>
        <p:spPr>
          <a:xfrm>
            <a:off x="7935686" y="6509657"/>
            <a:ext cx="4256314" cy="369332"/>
          </a:xfrm>
          <a:prstGeom prst="rect">
            <a:avLst/>
          </a:prstGeom>
          <a:noFill/>
        </p:spPr>
        <p:txBody>
          <a:bodyPr wrap="square" rtlCol="0">
            <a:spAutoFit/>
          </a:bodyPr>
          <a:lstStyle/>
          <a:p>
            <a:r>
              <a:rPr lang="fr-FR" dirty="0"/>
              <a:t>Mission Français – département du Nord</a:t>
            </a:r>
          </a:p>
        </p:txBody>
      </p:sp>
    </p:spTree>
    <p:extLst>
      <p:ext uri="{BB962C8B-B14F-4D97-AF65-F5344CB8AC3E}">
        <p14:creationId xmlns:p14="http://schemas.microsoft.com/office/powerpoint/2010/main" val="42651549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BC42-80F6-0B45-F3F6-A2BED770EF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8C14FD0-BD9E-7AAE-B698-0CAC110A4568}"/>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endParaRPr lang="fr-FR" sz="2400" dirty="0"/>
          </a:p>
        </p:txBody>
      </p:sp>
      <p:sp>
        <p:nvSpPr>
          <p:cNvPr id="3" name="Espace réservé du contenu 2">
            <a:extLst>
              <a:ext uri="{FF2B5EF4-FFF2-40B4-BE49-F238E27FC236}">
                <a16:creationId xmlns:a16="http://schemas.microsoft.com/office/drawing/2014/main" id="{942243E6-7893-29B2-6228-064EAFC254FF}"/>
              </a:ext>
            </a:extLst>
          </p:cNvPr>
          <p:cNvSpPr>
            <a:spLocks noGrp="1"/>
          </p:cNvSpPr>
          <p:nvPr>
            <p:ph idx="1"/>
          </p:nvPr>
        </p:nvSpPr>
        <p:spPr/>
        <p:txBody>
          <a:bodyPr/>
          <a:lstStyle/>
          <a:p>
            <a:pPr marL="0" indent="0">
              <a:buNone/>
            </a:pPr>
            <a:r>
              <a:rPr lang="fr-FR" b="1" dirty="0"/>
              <a:t>Démarche d’enseignement </a:t>
            </a:r>
            <a:r>
              <a:rPr lang="fr-FR" dirty="0"/>
              <a:t>avec progression </a:t>
            </a:r>
            <a:r>
              <a:rPr lang="fr-FR" b="1" dirty="0"/>
              <a:t>du simple au complexe</a:t>
            </a:r>
            <a:r>
              <a:rPr lang="fr-FR" dirty="0"/>
              <a:t>, de la seule rapidité et précision de lecture à une lecture à voix haute prosodique</a:t>
            </a:r>
          </a:p>
          <a:p>
            <a:pPr marL="0" indent="0">
              <a:buNone/>
            </a:pPr>
            <a:endParaRPr lang="fr-FR" dirty="0"/>
          </a:p>
          <a:p>
            <a:pPr marL="0" indent="0">
              <a:buNone/>
            </a:pPr>
            <a:r>
              <a:rPr lang="fr-FR" b="1" dirty="0"/>
              <a:t>Articulation d’activités </a:t>
            </a:r>
            <a:r>
              <a:rPr lang="fr-FR" dirty="0"/>
              <a:t>visant d’abord et uniquement un </a:t>
            </a:r>
            <a:r>
              <a:rPr lang="fr-FR" b="1" dirty="0"/>
              <a:t>décodage rapide et précis</a:t>
            </a:r>
            <a:r>
              <a:rPr lang="fr-FR" dirty="0"/>
              <a:t> (syllabes/mots isolés) puis prenant en compte de plus en plus de </a:t>
            </a:r>
            <a:r>
              <a:rPr lang="fr-FR" b="1" dirty="0"/>
              <a:t>dimensions de la prosodie</a:t>
            </a:r>
            <a:r>
              <a:rPr lang="fr-FR" dirty="0"/>
              <a:t> et d’activités visant </a:t>
            </a:r>
            <a:r>
              <a:rPr lang="fr-FR" b="1" dirty="0"/>
              <a:t>l’automatisation de la lecture </a:t>
            </a:r>
            <a:r>
              <a:rPr lang="fr-FR" dirty="0"/>
              <a:t>de syllabes simples, syllabes complexes, mots, puis de phrases et de textes</a:t>
            </a:r>
          </a:p>
          <a:p>
            <a:pPr marL="0" indent="0">
              <a:buNone/>
            </a:pPr>
            <a:endParaRPr lang="fr-FR" dirty="0"/>
          </a:p>
          <a:p>
            <a:pPr marL="0" indent="0">
              <a:buNone/>
            </a:pPr>
            <a:r>
              <a:rPr lang="fr-FR" dirty="0"/>
              <a:t>Démarche d’enseignement en trois temps complétée par </a:t>
            </a:r>
            <a:r>
              <a:rPr lang="fr-FR" b="1" dirty="0"/>
              <a:t>des séances d’entrainements différenciés selon les besoins des élèves</a:t>
            </a:r>
            <a:r>
              <a:rPr lang="fr-FR" dirty="0"/>
              <a:t>, pour automatiser les apprentissages (cf. focus 1 et focus 2)</a:t>
            </a:r>
          </a:p>
        </p:txBody>
      </p:sp>
    </p:spTree>
    <p:extLst>
      <p:ext uri="{BB962C8B-B14F-4D97-AF65-F5344CB8AC3E}">
        <p14:creationId xmlns:p14="http://schemas.microsoft.com/office/powerpoint/2010/main" val="82824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2971D-B8AC-B91A-4E1F-FF11EFD2C8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DE34EB-68DC-B4F4-4532-8F3E78AF8144}"/>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endParaRPr lang="fr-FR" sz="2400" dirty="0"/>
          </a:p>
        </p:txBody>
      </p:sp>
      <p:sp>
        <p:nvSpPr>
          <p:cNvPr id="3" name="Espace réservé du contenu 2">
            <a:extLst>
              <a:ext uri="{FF2B5EF4-FFF2-40B4-BE49-F238E27FC236}">
                <a16:creationId xmlns:a16="http://schemas.microsoft.com/office/drawing/2014/main" id="{74EA7F05-FF50-6BE4-753D-0528B5B4CB97}"/>
              </a:ext>
            </a:extLst>
          </p:cNvPr>
          <p:cNvSpPr>
            <a:spLocks noGrp="1"/>
          </p:cNvSpPr>
          <p:nvPr>
            <p:ph idx="1"/>
          </p:nvPr>
        </p:nvSpPr>
        <p:spPr/>
        <p:txBody>
          <a:bodyPr>
            <a:normAutofit fontScale="92500" lnSpcReduction="20000"/>
          </a:bodyPr>
          <a:lstStyle/>
          <a:p>
            <a:pPr marL="0" indent="0">
              <a:buNone/>
            </a:pPr>
            <a:r>
              <a:rPr lang="fr-FR" b="1" dirty="0"/>
              <a:t>Points de vigilance</a:t>
            </a:r>
          </a:p>
          <a:p>
            <a:r>
              <a:rPr lang="fr-FR" dirty="0"/>
              <a:t>Les élèves doivent avoir régulièrement l'</a:t>
            </a:r>
            <a:r>
              <a:rPr lang="fr-FR" b="1" dirty="0"/>
              <a:t>occasion d'observer et d'entendre des pratiques de lecture plus expertes </a:t>
            </a:r>
            <a:r>
              <a:rPr lang="fr-FR" dirty="0"/>
              <a:t>que celles qu'ils exercent. Ces expériences constituent des références concernant le niveau d'expertise attendu ainsi que des étapes qu'il leur reste à franchir pour y accéder.</a:t>
            </a:r>
          </a:p>
          <a:p>
            <a:pPr marL="0" indent="0">
              <a:buNone/>
            </a:pPr>
            <a:r>
              <a:rPr lang="fr-FR" i="1" dirty="0"/>
              <a:t>Par exemple : un élève qui travaille sur la lecture précise et rapide de mots et de phrases entend aussi régulièrement d'autres élèves et son professeur réaliser des lectures expressives de textes.</a:t>
            </a:r>
          </a:p>
          <a:p>
            <a:r>
              <a:rPr lang="fr-FR" dirty="0"/>
              <a:t>Ces pratiques constituent également un </a:t>
            </a:r>
            <a:r>
              <a:rPr lang="fr-FR" b="1" dirty="0"/>
              <a:t>enjeu dans le développement du plaisir de lire </a:t>
            </a:r>
            <a:r>
              <a:rPr lang="fr-FR" dirty="0"/>
              <a:t>et dans celui de </a:t>
            </a:r>
            <a:r>
              <a:rPr lang="fr-FR" b="1" dirty="0"/>
              <a:t>compétences transversales </a:t>
            </a:r>
            <a:r>
              <a:rPr lang="fr-FR" dirty="0"/>
              <a:t>: écoute, concentration, compréhension, etc.</a:t>
            </a:r>
          </a:p>
          <a:p>
            <a:r>
              <a:rPr lang="fr-FR" dirty="0"/>
              <a:t>Les </a:t>
            </a:r>
            <a:r>
              <a:rPr lang="fr-FR" b="1" dirty="0"/>
              <a:t>critères de prosodie </a:t>
            </a:r>
            <a:r>
              <a:rPr lang="fr-FR" dirty="0"/>
              <a:t>sont à établir à l'oral avec tous les élèves (décodeurs et non décodeurs), notamment en poésie. Les </a:t>
            </a:r>
            <a:r>
              <a:rPr lang="fr-FR" b="1" dirty="0"/>
              <a:t>critères de réussite </a:t>
            </a:r>
            <a:r>
              <a:rPr lang="fr-FR" dirty="0"/>
              <a:t>doivent être clairement identifiés et illustrés sous forme de </a:t>
            </a:r>
            <a:r>
              <a:rPr lang="fr-FR" b="1" dirty="0"/>
              <a:t>référentiel collectif </a:t>
            </a:r>
            <a:r>
              <a:rPr lang="fr-FR" dirty="0"/>
              <a:t>auquel le professeur se réfère autant que nécessaire.</a:t>
            </a:r>
          </a:p>
          <a:p>
            <a:r>
              <a:rPr lang="fr-FR" dirty="0"/>
              <a:t>Le professeur travaille </a:t>
            </a:r>
            <a:r>
              <a:rPr lang="fr-FR" b="1" dirty="0"/>
              <a:t>en atelier guidé </a:t>
            </a:r>
            <a:r>
              <a:rPr lang="fr-FR" dirty="0"/>
              <a:t>avec l'un des groupes pendant que les autres élèves s'exercent </a:t>
            </a:r>
            <a:r>
              <a:rPr lang="fr-FR" b="1" dirty="0"/>
              <a:t>en autonomie</a:t>
            </a:r>
            <a:r>
              <a:rPr lang="fr-FR" dirty="0"/>
              <a:t>.</a:t>
            </a:r>
          </a:p>
          <a:p>
            <a:pPr marL="0" indent="0">
              <a:buNone/>
            </a:pPr>
            <a:endParaRPr lang="fr-FR" b="1" dirty="0"/>
          </a:p>
        </p:txBody>
      </p:sp>
    </p:spTree>
    <p:extLst>
      <p:ext uri="{BB962C8B-B14F-4D97-AF65-F5344CB8AC3E}">
        <p14:creationId xmlns:p14="http://schemas.microsoft.com/office/powerpoint/2010/main" val="242155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3917E-A4B8-D7B0-E61B-82D32B6A8BAC}"/>
              </a:ext>
            </a:extLst>
          </p:cNvPr>
          <p:cNvSpPr>
            <a:spLocks noGrp="1"/>
          </p:cNvSpPr>
          <p:nvPr>
            <p:ph type="title"/>
          </p:nvPr>
        </p:nvSpPr>
        <p:spPr/>
        <p:txBody>
          <a:bodyPr>
            <a:normAutofit fontScale="90000"/>
          </a:bodyPr>
          <a:lstStyle/>
          <a:p>
            <a:r>
              <a:rPr lang="fr-FR" sz="2700" dirty="0"/>
              <a:t>Séquence n°1</a:t>
            </a:r>
            <a:br>
              <a:rPr lang="fr-FR" sz="2700" dirty="0"/>
            </a:br>
            <a:r>
              <a:rPr lang="fr-FR" sz="2700" b="0" i="1" dirty="0"/>
              <a:t>Acquérir le décodage et l’encodage des CGP et entrer dans la lecture à voix haute</a:t>
            </a:r>
            <a:br>
              <a:rPr lang="fr-FR" sz="2400" b="0" i="1" dirty="0"/>
            </a:br>
            <a:br>
              <a:rPr lang="fr-FR" sz="2400" b="0" i="1" dirty="0"/>
            </a:br>
            <a:r>
              <a:rPr lang="fr-FR" sz="2400" dirty="0"/>
              <a:t>Déroulement de la séquence </a:t>
            </a:r>
            <a:br>
              <a:rPr lang="fr-FR" sz="2400" dirty="0"/>
            </a:br>
            <a:br>
              <a:rPr lang="fr-FR" sz="2400" dirty="0"/>
            </a:br>
            <a:endParaRPr lang="fr-FR" sz="2400" dirty="0"/>
          </a:p>
        </p:txBody>
      </p:sp>
      <p:sp>
        <p:nvSpPr>
          <p:cNvPr id="3" name="Espace réservé du contenu 2">
            <a:extLst>
              <a:ext uri="{FF2B5EF4-FFF2-40B4-BE49-F238E27FC236}">
                <a16:creationId xmlns:a16="http://schemas.microsoft.com/office/drawing/2014/main" id="{06CE377D-C8E7-436C-771A-A8CBA0886CAD}"/>
              </a:ext>
            </a:extLst>
          </p:cNvPr>
          <p:cNvSpPr>
            <a:spLocks noGrp="1"/>
          </p:cNvSpPr>
          <p:nvPr>
            <p:ph sz="half" idx="1"/>
          </p:nvPr>
        </p:nvSpPr>
        <p:spPr/>
        <p:txBody>
          <a:bodyPr>
            <a:normAutofit fontScale="92500" lnSpcReduction="20000"/>
          </a:bodyPr>
          <a:lstStyle/>
          <a:p>
            <a:pPr marL="0" indent="0">
              <a:buNone/>
            </a:pPr>
            <a:r>
              <a:rPr lang="fr-FR" b="1" dirty="0"/>
              <a:t>Séances d’enseignement collectives d’une CGP de 20 minutes chacune (sur deux jours)</a:t>
            </a:r>
          </a:p>
          <a:p>
            <a:pPr marL="0" indent="0">
              <a:spcBef>
                <a:spcPts val="0"/>
              </a:spcBef>
              <a:buNone/>
            </a:pPr>
            <a:r>
              <a:rPr lang="fr-FR" b="1" dirty="0"/>
              <a:t>J1</a:t>
            </a:r>
          </a:p>
          <a:p>
            <a:pPr marL="0" indent="0">
              <a:spcBef>
                <a:spcPts val="0"/>
              </a:spcBef>
              <a:buNone/>
            </a:pPr>
            <a:r>
              <a:rPr lang="fr-FR" sz="1600" dirty="0"/>
              <a:t>Séance 1 : découverte de la nouvelle CGP</a:t>
            </a:r>
          </a:p>
          <a:p>
            <a:pPr marL="0" indent="0">
              <a:spcBef>
                <a:spcPts val="0"/>
              </a:spcBef>
              <a:buNone/>
            </a:pPr>
            <a:r>
              <a:rPr lang="fr-FR" sz="1600" dirty="0"/>
              <a:t>Séance 2 : geste graphique (graphème et une syllabe)</a:t>
            </a:r>
          </a:p>
          <a:p>
            <a:pPr marL="0" indent="0">
              <a:spcBef>
                <a:spcPts val="0"/>
              </a:spcBef>
              <a:buNone/>
            </a:pPr>
            <a:r>
              <a:rPr lang="fr-FR" sz="1600" dirty="0"/>
              <a:t>Séance 3 : encodage (syllabes/mots)</a:t>
            </a:r>
          </a:p>
          <a:p>
            <a:pPr marL="0" indent="0">
              <a:spcBef>
                <a:spcPts val="0"/>
              </a:spcBef>
              <a:buNone/>
            </a:pPr>
            <a:r>
              <a:rPr lang="fr-FR" sz="1600" dirty="0"/>
              <a:t>Séance 4 : décodage (syllabes/mots)</a:t>
            </a:r>
          </a:p>
          <a:p>
            <a:pPr marL="0" indent="0">
              <a:spcBef>
                <a:spcPts val="0"/>
              </a:spcBef>
              <a:buNone/>
            </a:pPr>
            <a:r>
              <a:rPr lang="fr-FR" sz="1600" dirty="0"/>
              <a:t>Séance 5 : mémorisation orthographique (mots entièrement décodables)</a:t>
            </a:r>
          </a:p>
          <a:p>
            <a:pPr marL="0" indent="0">
              <a:spcBef>
                <a:spcPts val="0"/>
              </a:spcBef>
              <a:buNone/>
            </a:pPr>
            <a:r>
              <a:rPr lang="fr-FR" b="1" dirty="0"/>
              <a:t>J2</a:t>
            </a:r>
          </a:p>
          <a:p>
            <a:pPr marL="0" indent="0">
              <a:spcBef>
                <a:spcPts val="0"/>
              </a:spcBef>
              <a:buNone/>
            </a:pPr>
            <a:r>
              <a:rPr lang="fr-FR" sz="1600" dirty="0"/>
              <a:t>Séance 1 : décodage (mots/phrases/texte)</a:t>
            </a:r>
          </a:p>
          <a:p>
            <a:pPr marL="0" indent="0">
              <a:spcBef>
                <a:spcPts val="0"/>
              </a:spcBef>
              <a:buNone/>
            </a:pPr>
            <a:r>
              <a:rPr lang="fr-FR" sz="1600" dirty="0"/>
              <a:t>Séance 2 : geste graphique (mots/phrases avec graphème)</a:t>
            </a:r>
          </a:p>
          <a:p>
            <a:pPr marL="0" indent="0">
              <a:spcBef>
                <a:spcPts val="0"/>
              </a:spcBef>
              <a:buNone/>
            </a:pPr>
            <a:r>
              <a:rPr lang="fr-FR" sz="1600" dirty="0"/>
              <a:t>Séance 3 : encodage (mots/phrases)</a:t>
            </a:r>
          </a:p>
          <a:p>
            <a:pPr marL="0" indent="0">
              <a:spcBef>
                <a:spcPts val="0"/>
              </a:spcBef>
              <a:buNone/>
            </a:pPr>
            <a:r>
              <a:rPr lang="fr-FR" sz="1600" dirty="0"/>
              <a:t>Séance 4 : copie/production écrite (copie de corpus déchiffrables et gamme d’écriture en lien avec CGP)</a:t>
            </a:r>
          </a:p>
        </p:txBody>
      </p:sp>
      <p:sp>
        <p:nvSpPr>
          <p:cNvPr id="4" name="Espace réservé du contenu 3">
            <a:extLst>
              <a:ext uri="{FF2B5EF4-FFF2-40B4-BE49-F238E27FC236}">
                <a16:creationId xmlns:a16="http://schemas.microsoft.com/office/drawing/2014/main" id="{2B44601F-10AB-D56F-7850-2AB7D518C83D}"/>
              </a:ext>
            </a:extLst>
          </p:cNvPr>
          <p:cNvSpPr>
            <a:spLocks noGrp="1"/>
          </p:cNvSpPr>
          <p:nvPr>
            <p:ph sz="half" idx="2"/>
          </p:nvPr>
        </p:nvSpPr>
        <p:spPr/>
        <p:txBody>
          <a:bodyPr>
            <a:normAutofit fontScale="92500" lnSpcReduction="20000"/>
          </a:bodyPr>
          <a:lstStyle/>
          <a:p>
            <a:pPr marL="0" indent="0">
              <a:buNone/>
            </a:pPr>
            <a:r>
              <a:rPr lang="fr-FR" b="1" dirty="0"/>
              <a:t>Entrainements différenciés sur la semaine visant l’automatisation</a:t>
            </a:r>
          </a:p>
          <a:p>
            <a:pPr marL="0" indent="0">
              <a:buNone/>
            </a:pPr>
            <a:endParaRPr lang="fr-FR" b="1" dirty="0"/>
          </a:p>
          <a:p>
            <a:pPr marL="0" indent="0">
              <a:buNone/>
            </a:pPr>
            <a:r>
              <a:rPr lang="fr-FR" b="1" dirty="0"/>
              <a:t>Répartition selon 4 profils de lecteurs </a:t>
            </a:r>
            <a:r>
              <a:rPr lang="fr-FR" dirty="0"/>
              <a:t>(non-décodeurs, faibles décodeurs, bons décodeurs et très bons décodeurs)</a:t>
            </a:r>
          </a:p>
          <a:p>
            <a:pPr marL="0" indent="0">
              <a:buNone/>
            </a:pPr>
            <a:endParaRPr lang="fr-FR" dirty="0"/>
          </a:p>
          <a:p>
            <a:pPr marL="0" indent="0">
              <a:buNone/>
            </a:pPr>
            <a:r>
              <a:rPr lang="fr-FR" b="1" dirty="0"/>
              <a:t>Séances ritualisées </a:t>
            </a:r>
            <a:r>
              <a:rPr lang="fr-FR" dirty="0"/>
              <a:t>sur :</a:t>
            </a:r>
          </a:p>
          <a:p>
            <a:r>
              <a:rPr lang="fr-FR" dirty="0"/>
              <a:t>la précision et vitesse de lecture [</a:t>
            </a:r>
            <a:r>
              <a:rPr lang="fr-FR" b="1" dirty="0"/>
              <a:t>focus 1</a:t>
            </a:r>
            <a:r>
              <a:rPr lang="fr-FR" dirty="0"/>
              <a:t>] </a:t>
            </a:r>
          </a:p>
          <a:p>
            <a:r>
              <a:rPr lang="fr-FR" dirty="0"/>
              <a:t>l'entrainement à la fluence et à la lecture à voix haute de phrases et textes (prosodie : phrasé et expressivité) [</a:t>
            </a:r>
            <a:r>
              <a:rPr lang="fr-FR" b="1" dirty="0"/>
              <a:t>focus 2</a:t>
            </a:r>
            <a:r>
              <a:rPr lang="fr-FR" dirty="0"/>
              <a:t>]</a:t>
            </a:r>
          </a:p>
          <a:p>
            <a:pPr marL="0" indent="0">
              <a:buNone/>
            </a:pPr>
            <a:endParaRPr lang="fr-FR" dirty="0"/>
          </a:p>
        </p:txBody>
      </p:sp>
    </p:spTree>
    <p:extLst>
      <p:ext uri="{BB962C8B-B14F-4D97-AF65-F5344CB8AC3E}">
        <p14:creationId xmlns:p14="http://schemas.microsoft.com/office/powerpoint/2010/main" val="420128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62E8-2FF6-BF43-F71A-97E3DE072E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385188-746D-6B63-4100-D044B9F70FB2}"/>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br>
              <a:rPr lang="fr-FR" sz="2400" b="0" i="1" dirty="0"/>
            </a:br>
            <a:r>
              <a:rPr lang="fr-FR" sz="2000" dirty="0"/>
              <a:t>FOCUS 1 : précision et vitesse de lecture</a:t>
            </a:r>
          </a:p>
        </p:txBody>
      </p:sp>
      <p:sp>
        <p:nvSpPr>
          <p:cNvPr id="3" name="Espace réservé du contenu 2">
            <a:extLst>
              <a:ext uri="{FF2B5EF4-FFF2-40B4-BE49-F238E27FC236}">
                <a16:creationId xmlns:a16="http://schemas.microsoft.com/office/drawing/2014/main" id="{D2C93E6B-649D-672B-4FE5-7F0063BFBF61}"/>
              </a:ext>
            </a:extLst>
          </p:cNvPr>
          <p:cNvSpPr>
            <a:spLocks noGrp="1"/>
          </p:cNvSpPr>
          <p:nvPr>
            <p:ph idx="1"/>
          </p:nvPr>
        </p:nvSpPr>
        <p:spPr/>
        <p:txBody>
          <a:bodyPr>
            <a:normAutofit fontScale="92500" lnSpcReduction="10000"/>
          </a:bodyPr>
          <a:lstStyle/>
          <a:p>
            <a:pPr marL="0" indent="0">
              <a:spcBef>
                <a:spcPts val="0"/>
              </a:spcBef>
              <a:buNone/>
            </a:pPr>
            <a:r>
              <a:rPr lang="fr-FR" b="1" dirty="0"/>
              <a:t>Progression et périodes d’instruction</a:t>
            </a:r>
          </a:p>
          <a:p>
            <a:pPr marL="0" indent="0">
              <a:spcBef>
                <a:spcPts val="0"/>
              </a:spcBef>
              <a:buNone/>
            </a:pPr>
            <a:r>
              <a:rPr lang="fr-FR" dirty="0"/>
              <a:t>A partir de la période 1 du CP et tout au long du cycle, sur des </a:t>
            </a:r>
            <a:r>
              <a:rPr lang="fr-FR" b="1" dirty="0"/>
              <a:t>séances quotidiennes d’apprentissage </a:t>
            </a:r>
            <a:r>
              <a:rPr lang="fr-FR" dirty="0"/>
              <a:t>(atelier guidé) </a:t>
            </a:r>
            <a:r>
              <a:rPr lang="fr-FR" b="1" dirty="0"/>
              <a:t>et d’entrainement </a:t>
            </a:r>
            <a:r>
              <a:rPr lang="fr-FR" dirty="0"/>
              <a:t>(travail autonome), en articulation avec le renforcement des compétences en principe alphabétique et conscience phonologique pour certains élèves à besoins du G1</a:t>
            </a:r>
          </a:p>
          <a:p>
            <a:pPr marL="0" indent="0">
              <a:spcBef>
                <a:spcPts val="0"/>
              </a:spcBef>
              <a:buNone/>
            </a:pPr>
            <a:endParaRPr lang="fr-FR" b="1" dirty="0"/>
          </a:p>
          <a:p>
            <a:pPr marL="0" indent="0">
              <a:spcBef>
                <a:spcPts val="0"/>
              </a:spcBef>
              <a:buNone/>
            </a:pPr>
            <a:r>
              <a:rPr lang="fr-FR" b="1" dirty="0"/>
              <a:t>Modalités et temporalité</a:t>
            </a:r>
          </a:p>
          <a:p>
            <a:pPr marL="0" indent="0">
              <a:spcBef>
                <a:spcPts val="0"/>
              </a:spcBef>
              <a:buNone/>
            </a:pPr>
            <a:r>
              <a:rPr lang="fr-FR" dirty="0"/>
              <a:t>Groupes 1, 2, 3 et 4 : période 1</a:t>
            </a:r>
          </a:p>
          <a:p>
            <a:pPr marL="0" indent="0">
              <a:spcBef>
                <a:spcPts val="0"/>
              </a:spcBef>
              <a:buNone/>
            </a:pPr>
            <a:r>
              <a:rPr lang="fr-FR" dirty="0"/>
              <a:t>Groupes 1 et 2 : autant que nécessaire, le reste de l’année</a:t>
            </a:r>
          </a:p>
          <a:p>
            <a:pPr marL="0" indent="0">
              <a:spcBef>
                <a:spcPts val="0"/>
              </a:spcBef>
              <a:buNone/>
            </a:pPr>
            <a:r>
              <a:rPr lang="fr-FR" dirty="0"/>
              <a:t>Groupes 3 et 4 : les entrainements à la précision de lecture et à la vitesse diminueront, en cours d’année, sans jamais disparaitre totalement</a:t>
            </a:r>
          </a:p>
          <a:p>
            <a:pPr marL="0" indent="0">
              <a:spcBef>
                <a:spcPts val="0"/>
              </a:spcBef>
              <a:buNone/>
            </a:pPr>
            <a:endParaRPr lang="fr-FR" b="1" dirty="0"/>
          </a:p>
          <a:p>
            <a:pPr marL="0" indent="0">
              <a:spcBef>
                <a:spcPts val="0"/>
              </a:spcBef>
              <a:buNone/>
            </a:pPr>
            <a:r>
              <a:rPr lang="fr-FR" b="1" dirty="0"/>
              <a:t>Gammes de lecture et acquisition de « méthodes et outils » pour lire et écrire</a:t>
            </a:r>
          </a:p>
          <a:p>
            <a:pPr marL="0" indent="0">
              <a:spcBef>
                <a:spcPts val="0"/>
              </a:spcBef>
              <a:buNone/>
            </a:pPr>
            <a:r>
              <a:rPr lang="fr-FR" dirty="0"/>
              <a:t>Listes de syllabes puis de mots 100% déchiffrables, en lien avec l’étude des CGP (jeux, syllabogrammes, mur sonore, exercices,…)</a:t>
            </a:r>
          </a:p>
          <a:p>
            <a:pPr marL="0" indent="0">
              <a:buNone/>
            </a:pPr>
            <a:endParaRPr lang="fr-FR" b="1" dirty="0"/>
          </a:p>
        </p:txBody>
      </p:sp>
    </p:spTree>
    <p:extLst>
      <p:ext uri="{BB962C8B-B14F-4D97-AF65-F5344CB8AC3E}">
        <p14:creationId xmlns:p14="http://schemas.microsoft.com/office/powerpoint/2010/main" val="256853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176E-325E-44F1-786A-EFA0D5B0E1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8AC5F3-25F7-32CC-CEC8-FCF1F982DE2D}"/>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br>
              <a:rPr lang="fr-FR" sz="2400" b="0" i="1" dirty="0"/>
            </a:br>
            <a:r>
              <a:rPr lang="fr-FR" sz="2000" dirty="0"/>
              <a:t>FOCUS 1 : précision et vitesse de lecture</a:t>
            </a:r>
          </a:p>
        </p:txBody>
      </p:sp>
      <p:sp>
        <p:nvSpPr>
          <p:cNvPr id="3" name="Espace réservé du contenu 2">
            <a:extLst>
              <a:ext uri="{FF2B5EF4-FFF2-40B4-BE49-F238E27FC236}">
                <a16:creationId xmlns:a16="http://schemas.microsoft.com/office/drawing/2014/main" id="{487DF5CD-46A8-8A65-F844-7BB9235A3EB3}"/>
              </a:ext>
            </a:extLst>
          </p:cNvPr>
          <p:cNvSpPr>
            <a:spLocks noGrp="1"/>
          </p:cNvSpPr>
          <p:nvPr>
            <p:ph idx="1"/>
          </p:nvPr>
        </p:nvSpPr>
        <p:spPr/>
        <p:txBody>
          <a:bodyPr>
            <a:normAutofit/>
          </a:bodyPr>
          <a:lstStyle/>
          <a:p>
            <a:pPr marL="0" indent="0">
              <a:spcBef>
                <a:spcPts val="0"/>
              </a:spcBef>
              <a:buNone/>
            </a:pPr>
            <a:r>
              <a:rPr lang="fr-FR" b="1" dirty="0"/>
              <a:t>Objectifs</a:t>
            </a:r>
            <a:endParaRPr lang="fr-FR" dirty="0"/>
          </a:p>
          <a:p>
            <a:pPr>
              <a:spcBef>
                <a:spcPts val="0"/>
              </a:spcBef>
            </a:pPr>
            <a:r>
              <a:rPr lang="fr-FR" dirty="0"/>
              <a:t>Lire un maximum de CGP (sous la forme de syllabes, de pseudo-mots, de mots transparents) en une minute;</a:t>
            </a:r>
          </a:p>
          <a:p>
            <a:pPr>
              <a:spcBef>
                <a:spcPts val="0"/>
              </a:spcBef>
            </a:pPr>
            <a:r>
              <a:rPr lang="fr-FR" dirty="0"/>
              <a:t>Lire un maximum de mots en une minute.</a:t>
            </a:r>
            <a:endParaRPr lang="fr-FR" b="1" dirty="0"/>
          </a:p>
          <a:p>
            <a:pPr marL="0" indent="0">
              <a:spcBef>
                <a:spcPts val="0"/>
              </a:spcBef>
              <a:buNone/>
            </a:pPr>
            <a:r>
              <a:rPr lang="fr-FR" b="1" dirty="0"/>
              <a:t>Structure de la séquence hebdomadaire : </a:t>
            </a:r>
            <a:r>
              <a:rPr lang="fr-FR" dirty="0"/>
              <a:t>ateliers différenciés (groupes 1 et 2)</a:t>
            </a:r>
          </a:p>
          <a:p>
            <a:pPr marL="0" indent="0">
              <a:spcBef>
                <a:spcPts val="0"/>
              </a:spcBef>
              <a:buNone/>
            </a:pPr>
            <a:endParaRPr lang="fr-FR" b="1" dirty="0"/>
          </a:p>
          <a:p>
            <a:pPr marL="0" indent="0">
              <a:buNone/>
            </a:pPr>
            <a:endParaRPr lang="fr-FR" b="1" dirty="0"/>
          </a:p>
          <a:p>
            <a:pPr marL="0" indent="0">
              <a:buNone/>
            </a:pPr>
            <a:endParaRPr lang="fr-FR" b="1" dirty="0"/>
          </a:p>
          <a:p>
            <a:pPr marL="0" indent="0">
              <a:buNone/>
            </a:pPr>
            <a:r>
              <a:rPr lang="fr-FR" b="1" dirty="0"/>
              <a:t>Critère de réussite </a:t>
            </a:r>
            <a:r>
              <a:rPr lang="fr-FR" dirty="0"/>
              <a:t>: améliorer le nombre de CGP et mots correctement lus par minute</a:t>
            </a:r>
          </a:p>
          <a:p>
            <a:pPr marL="0" indent="0">
              <a:buNone/>
            </a:pPr>
            <a:r>
              <a:rPr lang="fr-FR" b="1" dirty="0"/>
              <a:t>Evaluation bienveillante et exigeante </a:t>
            </a:r>
            <a:r>
              <a:rPr lang="fr-FR" dirty="0"/>
              <a:t>: souligner réussites mais aussi progrès attendus</a:t>
            </a:r>
          </a:p>
          <a:p>
            <a:pPr marL="0" indent="0">
              <a:buNone/>
            </a:pPr>
            <a:r>
              <a:rPr lang="fr-FR" b="1" dirty="0"/>
              <a:t>Constitution des groupes non figée</a:t>
            </a:r>
            <a:r>
              <a:rPr lang="fr-FR" dirty="0"/>
              <a:t>, évolutive au regard du niveau de compétences de chaque élève</a:t>
            </a:r>
          </a:p>
          <a:p>
            <a:pPr marL="0" indent="0">
              <a:buNone/>
            </a:pPr>
            <a:endParaRPr lang="fr-FR" b="1" dirty="0"/>
          </a:p>
        </p:txBody>
      </p:sp>
      <p:pic>
        <p:nvPicPr>
          <p:cNvPr id="4" name="Image 3" descr="Une image contenant texte, Police, capture d’écran, nombre&#10;&#10;Le contenu généré par l’IA peut être incorrect.">
            <a:extLst>
              <a:ext uri="{FF2B5EF4-FFF2-40B4-BE49-F238E27FC236}">
                <a16:creationId xmlns:a16="http://schemas.microsoft.com/office/drawing/2014/main" id="{7B49E683-7AC7-E751-8260-D5844ACD9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390" y="3867594"/>
            <a:ext cx="5760720" cy="1189355"/>
          </a:xfrm>
          <a:prstGeom prst="rect">
            <a:avLst/>
          </a:prstGeom>
        </p:spPr>
      </p:pic>
    </p:spTree>
    <p:extLst>
      <p:ext uri="{BB962C8B-B14F-4D97-AF65-F5344CB8AC3E}">
        <p14:creationId xmlns:p14="http://schemas.microsoft.com/office/powerpoint/2010/main" val="372874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3E03-D786-0944-E9D4-B41059F316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258E9B8-00F0-F1BB-EA8B-84C751B3DFDE}"/>
              </a:ext>
            </a:extLst>
          </p:cNvPr>
          <p:cNvSpPr>
            <a:spLocks noGrp="1"/>
          </p:cNvSpPr>
          <p:nvPr>
            <p:ph type="title"/>
          </p:nvPr>
        </p:nvSpPr>
        <p:spPr/>
        <p:txBody>
          <a:bodyPr>
            <a:normAutofit fontScale="90000"/>
          </a:bodyPr>
          <a:lstStyle/>
          <a:p>
            <a:r>
              <a:rPr lang="fr-FR" sz="2700" dirty="0"/>
              <a:t>Séquence n°1</a:t>
            </a:r>
            <a:br>
              <a:rPr lang="fr-FR" sz="2700" dirty="0"/>
            </a:br>
            <a:r>
              <a:rPr lang="fr-FR" sz="2700" b="0" i="1" dirty="0"/>
              <a:t>Acquérir le décodage et l’encodage des CGP et entrer dans la lecture à voix haute</a:t>
            </a:r>
            <a:br>
              <a:rPr lang="fr-FR" sz="2400" b="0" i="1" dirty="0"/>
            </a:br>
            <a:r>
              <a:rPr lang="fr-FR" sz="2200" dirty="0"/>
              <a:t>FOCUS 2 : entrainement à la fluence et à la lecture à voix haute de phrases et de textes </a:t>
            </a:r>
            <a:br>
              <a:rPr lang="fr-FR" sz="2200" dirty="0"/>
            </a:br>
            <a:r>
              <a:rPr lang="fr-FR" sz="2200" dirty="0"/>
              <a:t>(prosodie : phrasé et expressivité)</a:t>
            </a:r>
          </a:p>
        </p:txBody>
      </p:sp>
      <p:sp>
        <p:nvSpPr>
          <p:cNvPr id="3" name="Espace réservé du contenu 2">
            <a:extLst>
              <a:ext uri="{FF2B5EF4-FFF2-40B4-BE49-F238E27FC236}">
                <a16:creationId xmlns:a16="http://schemas.microsoft.com/office/drawing/2014/main" id="{BA5B14B4-5B4B-6A6E-91D6-1DA52AD985A7}"/>
              </a:ext>
            </a:extLst>
          </p:cNvPr>
          <p:cNvSpPr>
            <a:spLocks noGrp="1"/>
          </p:cNvSpPr>
          <p:nvPr>
            <p:ph idx="1"/>
          </p:nvPr>
        </p:nvSpPr>
        <p:spPr/>
        <p:txBody>
          <a:bodyPr>
            <a:normAutofit fontScale="92500" lnSpcReduction="20000"/>
          </a:bodyPr>
          <a:lstStyle/>
          <a:p>
            <a:pPr marL="0" indent="0">
              <a:spcBef>
                <a:spcPts val="0"/>
              </a:spcBef>
              <a:buNone/>
            </a:pPr>
            <a:r>
              <a:rPr lang="fr-FR" b="1" dirty="0"/>
              <a:t>Progression et périodes d’instruction</a:t>
            </a:r>
          </a:p>
          <a:p>
            <a:pPr marL="0" indent="0">
              <a:spcBef>
                <a:spcPts val="0"/>
              </a:spcBef>
              <a:buNone/>
            </a:pPr>
            <a:r>
              <a:rPr lang="fr-FR" dirty="0"/>
              <a:t>A partir de la période 2 du CP et tout au long du cycle, sur </a:t>
            </a:r>
            <a:r>
              <a:rPr lang="fr-FR" b="1" dirty="0"/>
              <a:t>des séances quotidiennes d’apprentissage </a:t>
            </a:r>
            <a:r>
              <a:rPr lang="fr-FR" dirty="0"/>
              <a:t>(atelier guidé) </a:t>
            </a:r>
            <a:r>
              <a:rPr lang="fr-FR" b="1" dirty="0"/>
              <a:t>et d’entraine</a:t>
            </a:r>
            <a:r>
              <a:rPr lang="fr-FR" dirty="0"/>
              <a:t>ment (travail autonome)</a:t>
            </a:r>
          </a:p>
          <a:p>
            <a:pPr marL="0" indent="0">
              <a:spcBef>
                <a:spcPts val="0"/>
              </a:spcBef>
              <a:buNone/>
            </a:pPr>
            <a:endParaRPr lang="fr-FR" dirty="0"/>
          </a:p>
          <a:p>
            <a:pPr marL="0" indent="0">
              <a:spcBef>
                <a:spcPts val="0"/>
              </a:spcBef>
              <a:buNone/>
            </a:pPr>
            <a:r>
              <a:rPr lang="fr-FR" b="1" dirty="0"/>
              <a:t>Public ciblé </a:t>
            </a:r>
            <a:r>
              <a:rPr lang="fr-FR" dirty="0"/>
              <a:t>: Elèves ayant une fluence &gt; 30 MCLM (groupes 3 et 4)</a:t>
            </a:r>
          </a:p>
          <a:p>
            <a:pPr marL="0" indent="0">
              <a:spcBef>
                <a:spcPts val="0"/>
              </a:spcBef>
              <a:buNone/>
            </a:pPr>
            <a:endParaRPr lang="fr-FR" b="1" dirty="0"/>
          </a:p>
          <a:p>
            <a:pPr marL="0" indent="0">
              <a:spcBef>
                <a:spcPts val="0"/>
              </a:spcBef>
              <a:buNone/>
            </a:pPr>
            <a:r>
              <a:rPr lang="fr-FR" b="1" dirty="0"/>
              <a:t>Modalités et temporalité</a:t>
            </a:r>
          </a:p>
          <a:p>
            <a:pPr marL="0" indent="0">
              <a:buNone/>
            </a:pPr>
            <a:r>
              <a:rPr lang="fr-FR" dirty="0"/>
              <a:t>De la lecture rapide de phrases à la lecture expressive de textes :</a:t>
            </a:r>
          </a:p>
          <a:p>
            <a:r>
              <a:rPr lang="fr-FR" dirty="0"/>
              <a:t>dès que la fluence technique dépasse 30 MCLM, l'élève est capable d'oraliser une phrase puis un texte en se focalisant </a:t>
            </a:r>
            <a:r>
              <a:rPr lang="fr-FR" b="1" dirty="0"/>
              <a:t>sur le phrasé </a:t>
            </a:r>
            <a:r>
              <a:rPr lang="fr-FR" dirty="0"/>
              <a:t>(respect des groupes de sens, de l'articulation, des liaisons, respect de la ponctuation) </a:t>
            </a:r>
            <a:r>
              <a:rPr lang="fr-FR" b="1" dirty="0"/>
              <a:t>dans un premier temps</a:t>
            </a:r>
            <a:r>
              <a:rPr lang="fr-FR" dirty="0"/>
              <a:t>, puis </a:t>
            </a:r>
            <a:r>
              <a:rPr lang="fr-FR" b="1" dirty="0"/>
              <a:t>sur l'expressivité </a:t>
            </a:r>
            <a:r>
              <a:rPr lang="fr-FR" dirty="0"/>
              <a:t>(ton adapté au contenu, accentuation de certains mots, etc.) </a:t>
            </a:r>
            <a:r>
              <a:rPr lang="fr-FR" b="1" dirty="0"/>
              <a:t>pour rendre compte de sa compréhension </a:t>
            </a:r>
            <a:r>
              <a:rPr lang="fr-FR" dirty="0"/>
              <a:t>;</a:t>
            </a:r>
          </a:p>
          <a:p>
            <a:r>
              <a:rPr lang="fr-FR" dirty="0"/>
              <a:t>cette </a:t>
            </a:r>
            <a:r>
              <a:rPr lang="fr-FR" b="1" dirty="0"/>
              <a:t>prosodie</a:t>
            </a:r>
            <a:r>
              <a:rPr lang="fr-FR" dirty="0"/>
              <a:t> (phrasé et expressivité) doit </a:t>
            </a:r>
            <a:r>
              <a:rPr lang="fr-FR" b="1" dirty="0"/>
              <a:t>s'enseigner progressivement </a:t>
            </a:r>
            <a:r>
              <a:rPr lang="fr-FR" dirty="0"/>
              <a:t>au même titre que la technique de lecture (décodage, vitesse) lors d'ateliers guidés visant à exercer chacune des compétences nécessaires.</a:t>
            </a:r>
          </a:p>
          <a:p>
            <a:pPr marL="0" indent="0">
              <a:buNone/>
            </a:pPr>
            <a:endParaRPr lang="fr-FR" b="1" dirty="0"/>
          </a:p>
          <a:p>
            <a:pPr marL="0" indent="0">
              <a:buNone/>
            </a:pPr>
            <a:endParaRPr lang="fr-FR" b="1" dirty="0"/>
          </a:p>
        </p:txBody>
      </p:sp>
    </p:spTree>
    <p:extLst>
      <p:ext uri="{BB962C8B-B14F-4D97-AF65-F5344CB8AC3E}">
        <p14:creationId xmlns:p14="http://schemas.microsoft.com/office/powerpoint/2010/main" val="380036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E146-BB3C-2ED6-531E-D007947CB3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85A76E-13A7-D0EA-95BA-B7B0A0A4B8DB}"/>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br>
              <a:rPr lang="fr-FR" sz="2400" b="0" i="1" dirty="0"/>
            </a:br>
            <a:r>
              <a:rPr lang="fr-FR" sz="2000" dirty="0"/>
              <a:t>FOCUS 2 : entrainement à la fluence et à la lecture à voix haute de phrases et de textes </a:t>
            </a:r>
            <a:br>
              <a:rPr lang="fr-FR" sz="2000" dirty="0"/>
            </a:br>
            <a:r>
              <a:rPr lang="fr-FR" sz="2000" dirty="0"/>
              <a:t>(prosodie : phrasé et expressivité)</a:t>
            </a:r>
          </a:p>
        </p:txBody>
      </p:sp>
      <p:sp>
        <p:nvSpPr>
          <p:cNvPr id="3" name="Espace réservé du contenu 2">
            <a:extLst>
              <a:ext uri="{FF2B5EF4-FFF2-40B4-BE49-F238E27FC236}">
                <a16:creationId xmlns:a16="http://schemas.microsoft.com/office/drawing/2014/main" id="{E24972D7-1851-D5B9-1212-ACA6D5EC7AD1}"/>
              </a:ext>
            </a:extLst>
          </p:cNvPr>
          <p:cNvSpPr>
            <a:spLocks noGrp="1"/>
          </p:cNvSpPr>
          <p:nvPr>
            <p:ph idx="1"/>
          </p:nvPr>
        </p:nvSpPr>
        <p:spPr/>
        <p:txBody>
          <a:bodyPr>
            <a:normAutofit lnSpcReduction="10000"/>
          </a:bodyPr>
          <a:lstStyle/>
          <a:p>
            <a:pPr marL="0" indent="0">
              <a:spcBef>
                <a:spcPts val="0"/>
              </a:spcBef>
              <a:buNone/>
            </a:pPr>
            <a:r>
              <a:rPr lang="fr-FR" b="1" dirty="0"/>
              <a:t>Objectifs :</a:t>
            </a:r>
          </a:p>
          <a:p>
            <a:pPr>
              <a:spcBef>
                <a:spcPts val="0"/>
              </a:spcBef>
            </a:pPr>
            <a:r>
              <a:rPr lang="fr-FR" sz="1400" dirty="0"/>
              <a:t>Lire une puis des phrases de plus en plus vite en respectant les contraintes formelles (ex. : ponctuation, liaisons, lecture par groupes de sens sans interruption lors d'un retour à la ligne).</a:t>
            </a:r>
          </a:p>
          <a:p>
            <a:pPr>
              <a:spcBef>
                <a:spcPts val="0"/>
              </a:spcBef>
            </a:pPr>
            <a:r>
              <a:rPr lang="fr-FR" sz="1400" dirty="0"/>
              <a:t>Lire des phrases et des textes en respectant les dimensions de l'expressivité liées au sens du contenu (ex. : ton et rythme adaptés, accentuation volontaire de certains mots, interprétation du dialogue, modulations adéquates de la voix.).</a:t>
            </a:r>
            <a:endParaRPr lang="fr-FR" sz="1400" b="1" dirty="0"/>
          </a:p>
          <a:p>
            <a:pPr marL="0" indent="0">
              <a:spcBef>
                <a:spcPts val="0"/>
              </a:spcBef>
              <a:buNone/>
            </a:pPr>
            <a:endParaRPr lang="fr-FR" b="1" dirty="0"/>
          </a:p>
          <a:p>
            <a:pPr marL="0" indent="0">
              <a:spcBef>
                <a:spcPts val="0"/>
              </a:spcBef>
              <a:buNone/>
            </a:pPr>
            <a:r>
              <a:rPr lang="fr-FR" b="1" dirty="0"/>
              <a:t>Structure de la séquence hebdomadaire : </a:t>
            </a:r>
            <a:r>
              <a:rPr lang="fr-FR" dirty="0"/>
              <a:t>ateliers différenciés (groupes 3 et 4)</a:t>
            </a:r>
          </a:p>
          <a:p>
            <a:pPr marL="0" indent="0">
              <a:buNone/>
            </a:pPr>
            <a:endParaRPr lang="fr-FR" dirty="0"/>
          </a:p>
          <a:p>
            <a:pPr marL="0" indent="0">
              <a:buNone/>
            </a:pPr>
            <a:endParaRPr lang="fr-FR" b="1" dirty="0"/>
          </a:p>
          <a:p>
            <a:pPr marL="0" indent="0">
              <a:spcBef>
                <a:spcPts val="0"/>
              </a:spcBef>
              <a:buNone/>
            </a:pPr>
            <a:endParaRPr lang="fr-FR" b="1" dirty="0"/>
          </a:p>
          <a:p>
            <a:pPr marL="0" indent="0">
              <a:spcBef>
                <a:spcPts val="0"/>
              </a:spcBef>
              <a:buNone/>
            </a:pPr>
            <a:r>
              <a:rPr lang="fr-FR" b="1" dirty="0"/>
              <a:t>Critères de réussites </a:t>
            </a:r>
            <a:r>
              <a:rPr lang="fr-FR" dirty="0"/>
              <a:t>:</a:t>
            </a:r>
          </a:p>
          <a:p>
            <a:pPr marL="0" indent="0">
              <a:spcBef>
                <a:spcPts val="0"/>
              </a:spcBef>
              <a:buNone/>
            </a:pPr>
            <a:r>
              <a:rPr lang="fr-FR" sz="1300" b="1" dirty="0"/>
              <a:t>Évaluer de manière formative chaque dimension du phrasé </a:t>
            </a:r>
            <a:r>
              <a:rPr lang="fr-FR" sz="1300" dirty="0"/>
              <a:t>(respect de la ponctuation, lecture par groupe de souffle, respect des liaisons, fluidité du retour à la ligne, ton et rythmes adaptés au contenu) puis </a:t>
            </a:r>
            <a:r>
              <a:rPr lang="fr-FR" sz="1300" b="1" dirty="0"/>
              <a:t>de l'expressivité </a:t>
            </a:r>
            <a:r>
              <a:rPr lang="fr-FR" sz="1300" dirty="0"/>
              <a:t>(interprétation, etc.) à partir d'une </a:t>
            </a:r>
            <a:r>
              <a:rPr lang="fr-FR" sz="1300" b="1" dirty="0"/>
              <a:t>grille facilement compréhensible </a:t>
            </a:r>
            <a:r>
              <a:rPr lang="fr-FR" sz="1300" dirty="0"/>
              <a:t>par les élèves (ex. : « pas encore»; « parfois»; « excellent »).</a:t>
            </a:r>
          </a:p>
          <a:p>
            <a:pPr marL="0" indent="0">
              <a:buNone/>
            </a:pPr>
            <a:endParaRPr lang="fr-FR" dirty="0"/>
          </a:p>
          <a:p>
            <a:pPr marL="0" indent="0">
              <a:buNone/>
            </a:pPr>
            <a:endParaRPr lang="fr-FR" b="1" dirty="0"/>
          </a:p>
        </p:txBody>
      </p:sp>
      <p:pic>
        <p:nvPicPr>
          <p:cNvPr id="5" name="Image 4" descr="Une image contenant texte, Police, capture d’écran, nombre&#10;&#10;Le contenu généré par l’IA peut être incorrect.">
            <a:extLst>
              <a:ext uri="{FF2B5EF4-FFF2-40B4-BE49-F238E27FC236}">
                <a16:creationId xmlns:a16="http://schemas.microsoft.com/office/drawing/2014/main" id="{F6DCB1C1-9899-DA27-E7F1-343B00FF3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154" y="4261703"/>
            <a:ext cx="5760720" cy="1125855"/>
          </a:xfrm>
          <a:prstGeom prst="rect">
            <a:avLst/>
          </a:prstGeom>
        </p:spPr>
      </p:pic>
    </p:spTree>
    <p:extLst>
      <p:ext uri="{BB962C8B-B14F-4D97-AF65-F5344CB8AC3E}">
        <p14:creationId xmlns:p14="http://schemas.microsoft.com/office/powerpoint/2010/main" val="306352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FB40-E1B7-FD4C-27F6-1E8778F26DF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522808-4C8C-895E-3800-23A90D1DFD5E}"/>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br>
              <a:rPr lang="fr-FR" sz="2400" b="0" i="1" dirty="0"/>
            </a:br>
            <a:r>
              <a:rPr lang="fr-FR" sz="1800" dirty="0"/>
              <a:t>POINTS DE VIGILANCE = LIENS LECTURE/COMPREHENSION</a:t>
            </a:r>
          </a:p>
        </p:txBody>
      </p:sp>
      <p:sp>
        <p:nvSpPr>
          <p:cNvPr id="3" name="Espace réservé du contenu 2">
            <a:extLst>
              <a:ext uri="{FF2B5EF4-FFF2-40B4-BE49-F238E27FC236}">
                <a16:creationId xmlns:a16="http://schemas.microsoft.com/office/drawing/2014/main" id="{BBDF25F2-D4D0-C6D4-4522-51059C365918}"/>
              </a:ext>
            </a:extLst>
          </p:cNvPr>
          <p:cNvSpPr>
            <a:spLocks noGrp="1"/>
          </p:cNvSpPr>
          <p:nvPr>
            <p:ph idx="1"/>
          </p:nvPr>
        </p:nvSpPr>
        <p:spPr/>
        <p:txBody>
          <a:bodyPr>
            <a:normAutofit fontScale="85000" lnSpcReduction="10000"/>
          </a:bodyPr>
          <a:lstStyle/>
          <a:p>
            <a:r>
              <a:rPr lang="fr-FR" dirty="0"/>
              <a:t>En séances de lecture à voix haute, à tous les niveaux du cycle, veiller à </a:t>
            </a:r>
            <a:r>
              <a:rPr lang="fr-FR" b="1" dirty="0"/>
              <a:t>toujours prendre le temps de commenter avec les élèves le sens de la phrase</a:t>
            </a:r>
            <a:r>
              <a:rPr lang="fr-FR" dirty="0"/>
              <a:t>, même avec les phrases les plus simples dont le sens parait élémentaire. </a:t>
            </a:r>
            <a:r>
              <a:rPr lang="fr-FR" i="1" dirty="0"/>
              <a:t>Ex : « Lola a bu du soda. »</a:t>
            </a:r>
          </a:p>
          <a:p>
            <a:r>
              <a:rPr lang="fr-FR" dirty="0"/>
              <a:t>Dès la première période de CP, le </a:t>
            </a:r>
            <a:r>
              <a:rPr lang="fr-FR" b="1" dirty="0"/>
              <a:t>travail sur la lecture à voix haute </a:t>
            </a:r>
            <a:r>
              <a:rPr lang="fr-FR" dirty="0"/>
              <a:t>peut être engagé avec les élèves en les mettant </a:t>
            </a:r>
            <a:r>
              <a:rPr lang="fr-FR" b="1" dirty="0"/>
              <a:t>en réception d'une interprétation réalisée par un lecteur expert</a:t>
            </a:r>
            <a:r>
              <a:rPr lang="fr-FR" dirty="0"/>
              <a:t>. (ton neutre puis triste/joyeux, fort/à voix basse, lent/rapide,…)</a:t>
            </a:r>
          </a:p>
          <a:p>
            <a:r>
              <a:rPr lang="fr-FR" dirty="0"/>
              <a:t>Pour les élèves, il s’agira de </a:t>
            </a:r>
            <a:r>
              <a:rPr lang="fr-FR" b="1" dirty="0"/>
              <a:t>passer d'une pratique interprétative d'abord en réception </a:t>
            </a:r>
            <a:r>
              <a:rPr lang="fr-FR" dirty="0"/>
              <a:t>(lecture magistrale) </a:t>
            </a:r>
            <a:r>
              <a:rPr lang="fr-FR" b="1" dirty="0"/>
              <a:t>à une pratique en production </a:t>
            </a:r>
            <a:r>
              <a:rPr lang="fr-FR" dirty="0"/>
              <a:t>(lecture interprétative autonome à partir de sa compréhension du texte).</a:t>
            </a:r>
          </a:p>
          <a:p>
            <a:r>
              <a:rPr lang="fr-FR" dirty="0"/>
              <a:t>Au CP, il est </a:t>
            </a:r>
            <a:r>
              <a:rPr lang="fr-FR" b="1" dirty="0"/>
              <a:t>indispensable de choisir des phrases et des textes totalement déchiffrables jusqu'à la fin de la période 3</a:t>
            </a:r>
            <a:r>
              <a:rPr lang="fr-FR" dirty="0"/>
              <a:t> pour que les élèves ne confondent pas « lire » et « deviner ».</a:t>
            </a:r>
          </a:p>
          <a:p>
            <a:r>
              <a:rPr lang="fr-FR" dirty="0"/>
              <a:t>Les </a:t>
            </a:r>
            <a:r>
              <a:rPr lang="fr-FR" b="1" dirty="0"/>
              <a:t>supports étudiés en compréhension</a:t>
            </a:r>
            <a:r>
              <a:rPr lang="fr-FR" dirty="0"/>
              <a:t> sont </a:t>
            </a:r>
            <a:r>
              <a:rPr lang="fr-FR" b="1" dirty="0"/>
              <a:t>à privilégier </a:t>
            </a:r>
            <a:r>
              <a:rPr lang="fr-FR" dirty="0"/>
              <a:t>dans le cadre d'un travail sur la fluence de lecture à voix haute de phrases et de textes.</a:t>
            </a:r>
          </a:p>
          <a:p>
            <a:r>
              <a:rPr lang="fr-FR" dirty="0"/>
              <a:t>La régularité de cette pratique suppose </a:t>
            </a:r>
            <a:r>
              <a:rPr lang="fr-FR" u="sng" dirty="0"/>
              <a:t>pour l'équipe de cycle</a:t>
            </a:r>
            <a:r>
              <a:rPr lang="fr-FR" dirty="0"/>
              <a:t> de </a:t>
            </a:r>
            <a:r>
              <a:rPr lang="fr-FR" b="1" dirty="0"/>
              <a:t>se constituer une banque conséquente de phrases et petits textes </a:t>
            </a:r>
            <a:r>
              <a:rPr lang="fr-FR" dirty="0"/>
              <a:t>dont la lecture présente des intérêts interprétatifs.</a:t>
            </a:r>
          </a:p>
          <a:p>
            <a:endParaRPr lang="fr-FR" dirty="0"/>
          </a:p>
          <a:p>
            <a:endParaRPr lang="fr-FR" dirty="0"/>
          </a:p>
          <a:p>
            <a:endParaRPr lang="fr-FR" dirty="0"/>
          </a:p>
          <a:p>
            <a:endParaRPr lang="fr-FR" dirty="0"/>
          </a:p>
          <a:p>
            <a:endParaRPr lang="fr-FR" i="1" dirty="0"/>
          </a:p>
          <a:p>
            <a:pPr marL="0" indent="0">
              <a:buNone/>
            </a:pPr>
            <a:endParaRPr lang="fr-FR" dirty="0"/>
          </a:p>
          <a:p>
            <a:pPr marL="0" indent="0">
              <a:buNone/>
            </a:pPr>
            <a:endParaRPr lang="fr-FR" b="1" dirty="0"/>
          </a:p>
        </p:txBody>
      </p:sp>
    </p:spTree>
    <p:extLst>
      <p:ext uri="{BB962C8B-B14F-4D97-AF65-F5344CB8AC3E}">
        <p14:creationId xmlns:p14="http://schemas.microsoft.com/office/powerpoint/2010/main" val="382014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0805B3-27AA-5B7B-1827-F3973DEFB60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5F7CAD2-8BEE-7429-63DA-B51B96AA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EFCED51-B729-04CA-39CC-DE30FA8BB5F9}"/>
              </a:ext>
            </a:extLst>
          </p:cNvPr>
          <p:cNvSpPr>
            <a:spLocks noGrp="1"/>
          </p:cNvSpPr>
          <p:nvPr>
            <p:ph type="ctrTitle"/>
          </p:nvPr>
        </p:nvSpPr>
        <p:spPr>
          <a:xfrm>
            <a:off x="517870" y="978408"/>
            <a:ext cx="6117661" cy="5509478"/>
          </a:xfrm>
        </p:spPr>
        <p:txBody>
          <a:bodyPr anchor="t">
            <a:normAutofit/>
          </a:bodyPr>
          <a:lstStyle/>
          <a:p>
            <a:r>
              <a:rPr lang="fr-FR" sz="3400" dirty="0"/>
              <a:t>Proposition de séquence n°2</a:t>
            </a:r>
            <a:br>
              <a:rPr lang="fr-FR" sz="3400" dirty="0"/>
            </a:br>
            <a:r>
              <a:rPr lang="fr-FR" sz="2400" b="0" i="1" dirty="0"/>
              <a:t>Apprendre à écrire en écriture cursive</a:t>
            </a:r>
            <a:br>
              <a:rPr lang="fr-FR" sz="1800" b="0" i="1" dirty="0">
                <a:latin typeface="+mn-lt"/>
              </a:rPr>
            </a:br>
            <a:br>
              <a:rPr lang="fr-FR" sz="1800" b="0" i="1" dirty="0">
                <a:latin typeface="+mn-lt"/>
              </a:rPr>
            </a:br>
            <a:r>
              <a:rPr lang="fr-FR" sz="1800" u="sng" dirty="0">
                <a:latin typeface="+mn-lt"/>
              </a:rPr>
              <a:t>Objectifs</a:t>
            </a:r>
            <a:r>
              <a:rPr lang="fr-FR" sz="1800" dirty="0">
                <a:latin typeface="+mn-lt"/>
              </a:rPr>
              <a:t> :</a:t>
            </a:r>
            <a:br>
              <a:rPr lang="fr-FR" sz="1800" dirty="0">
                <a:latin typeface="+mn-lt"/>
              </a:rPr>
            </a:br>
            <a:br>
              <a:rPr lang="fr-FR" sz="1800" dirty="0">
                <a:latin typeface="+mn-lt"/>
              </a:rPr>
            </a:br>
            <a:r>
              <a:rPr lang="fr-FR" sz="1800" b="0" dirty="0">
                <a:latin typeface="+mn-lt"/>
              </a:rPr>
              <a:t>- Apprendre à écrire en écriture cursive et commencer à automatiser le geste </a:t>
            </a:r>
            <a:r>
              <a:rPr lang="fr-FR" sz="1800" dirty="0">
                <a:latin typeface="+mn-lt"/>
              </a:rPr>
              <a:t>(</a:t>
            </a:r>
            <a:r>
              <a:rPr lang="fr-FR" sz="1800" dirty="0"/>
              <a:t>Focus 1 )</a:t>
            </a:r>
            <a:br>
              <a:rPr lang="fr-FR" sz="1800" dirty="0"/>
            </a:br>
            <a:br>
              <a:rPr lang="fr-FR" sz="1800" dirty="0"/>
            </a:br>
            <a:r>
              <a:rPr lang="fr-FR" sz="1800" b="0" dirty="0"/>
              <a:t>- Copier et acquérir des stratégies de copie </a:t>
            </a:r>
            <a:r>
              <a:rPr lang="fr-FR" sz="1800" dirty="0"/>
              <a:t>(Focus 2 )</a:t>
            </a:r>
            <a:br>
              <a:rPr lang="fr-FR" sz="1800" dirty="0">
                <a:latin typeface="+mn-lt"/>
              </a:rPr>
            </a:br>
            <a:br>
              <a:rPr lang="fr-FR" sz="2400" b="0" dirty="0">
                <a:latin typeface="+mn-lt"/>
              </a:rPr>
            </a:br>
            <a:br>
              <a:rPr lang="fr-FR" sz="2400" b="0" dirty="0">
                <a:latin typeface="+mn-lt"/>
              </a:rPr>
            </a:br>
            <a:br>
              <a:rPr lang="fr-FR" sz="1800" b="0" dirty="0">
                <a:latin typeface="+mn-lt"/>
              </a:rPr>
            </a:br>
            <a:br>
              <a:rPr lang="fr-FR" sz="2400" b="0" dirty="0">
                <a:latin typeface="+mn-lt"/>
              </a:rPr>
            </a:br>
            <a:endParaRPr lang="fr-FR" sz="2400" b="0" dirty="0">
              <a:latin typeface="+mn-lt"/>
            </a:endParaRPr>
          </a:p>
        </p:txBody>
      </p:sp>
      <p:sp>
        <p:nvSpPr>
          <p:cNvPr id="27" name="Rectangle 26">
            <a:extLst>
              <a:ext uri="{FF2B5EF4-FFF2-40B4-BE49-F238E27FC236}">
                <a16:creationId xmlns:a16="http://schemas.microsoft.com/office/drawing/2014/main" id="{D085F470-E750-A389-5375-C5BE31B79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Police, logiciel&#10;&#10;Le contenu généré par l’IA peut être incorrect.">
            <a:extLst>
              <a:ext uri="{FF2B5EF4-FFF2-40B4-BE49-F238E27FC236}">
                <a16:creationId xmlns:a16="http://schemas.microsoft.com/office/drawing/2014/main" id="{C26698DE-3E13-9C66-2787-8F796D52C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541" y="738896"/>
            <a:ext cx="1871077" cy="2616892"/>
          </a:xfrm>
          <a:prstGeom prst="rect">
            <a:avLst/>
          </a:prstGeom>
        </p:spPr>
      </p:pic>
      <p:pic>
        <p:nvPicPr>
          <p:cNvPr id="4" name="Picture 3" descr="Bureau d’école avec livres et crayons avec tableau noir dans le fond">
            <a:extLst>
              <a:ext uri="{FF2B5EF4-FFF2-40B4-BE49-F238E27FC236}">
                <a16:creationId xmlns:a16="http://schemas.microsoft.com/office/drawing/2014/main" id="{E2EAFC31-D624-104E-8BEB-226F59260F43}"/>
              </a:ext>
            </a:extLst>
          </p:cNvPr>
          <p:cNvPicPr>
            <a:picLocks noChangeAspect="1"/>
          </p:cNvPicPr>
          <p:nvPr/>
        </p:nvPicPr>
        <p:blipFill>
          <a:blip r:embed="rId4"/>
          <a:srcRect l="3884" t="23391" r="5207"/>
          <a:stretch>
            <a:fillRect/>
          </a:stretch>
        </p:blipFill>
        <p:spPr>
          <a:xfrm>
            <a:off x="7668867" y="3903781"/>
            <a:ext cx="4038425" cy="2271622"/>
          </a:xfrm>
          <a:prstGeom prst="rect">
            <a:avLst/>
          </a:prstGeom>
        </p:spPr>
      </p:pic>
      <p:sp>
        <p:nvSpPr>
          <p:cNvPr id="29" name="Rectangle 28">
            <a:extLst>
              <a:ext uri="{FF2B5EF4-FFF2-40B4-BE49-F238E27FC236}">
                <a16:creationId xmlns:a16="http://schemas.microsoft.com/office/drawing/2014/main" id="{CED791FB-14D6-C1CC-6DF5-A625A1552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3932" y="6300216"/>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933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0BF56-4901-8496-D8EC-2BA23236CA62}"/>
              </a:ext>
            </a:extLst>
          </p:cNvPr>
          <p:cNvSpPr>
            <a:spLocks noGrp="1"/>
          </p:cNvSpPr>
          <p:nvPr>
            <p:ph type="title"/>
          </p:nvPr>
        </p:nvSpPr>
        <p:spPr/>
        <p:txBody>
          <a:bodyPr>
            <a:normAutofit/>
          </a:bodyPr>
          <a:lstStyle/>
          <a:p>
            <a:r>
              <a:rPr lang="fr-FR" sz="2400" dirty="0"/>
              <a:t>Séquence n°2</a:t>
            </a:r>
            <a:br>
              <a:rPr lang="fr-FR" sz="2400" dirty="0"/>
            </a:br>
            <a:r>
              <a:rPr lang="fr-FR" sz="2400" b="0" i="1" dirty="0"/>
              <a:t>Apprendre à écrire en écriture cursive</a:t>
            </a:r>
            <a:endParaRPr lang="fr-FR" sz="2400" dirty="0"/>
          </a:p>
        </p:txBody>
      </p:sp>
      <p:sp>
        <p:nvSpPr>
          <p:cNvPr id="3" name="Espace réservé du contenu 2">
            <a:extLst>
              <a:ext uri="{FF2B5EF4-FFF2-40B4-BE49-F238E27FC236}">
                <a16:creationId xmlns:a16="http://schemas.microsoft.com/office/drawing/2014/main" id="{C85C24F2-9A89-D0EE-4D74-8BB21EE0CBA7}"/>
              </a:ext>
            </a:extLst>
          </p:cNvPr>
          <p:cNvSpPr>
            <a:spLocks noGrp="1"/>
          </p:cNvSpPr>
          <p:nvPr>
            <p:ph idx="1"/>
          </p:nvPr>
        </p:nvSpPr>
        <p:spPr>
          <a:xfrm>
            <a:off x="521208" y="1970314"/>
            <a:ext cx="11155680" cy="4375622"/>
          </a:xfrm>
        </p:spPr>
        <p:txBody>
          <a:bodyPr/>
          <a:lstStyle/>
          <a:p>
            <a:pPr marL="0" indent="0">
              <a:buNone/>
            </a:pPr>
            <a:r>
              <a:rPr lang="fr-FR" b="1" dirty="0"/>
              <a:t>Eléments de progression</a:t>
            </a:r>
          </a:p>
          <a:p>
            <a:endParaRPr lang="fr-FR" dirty="0"/>
          </a:p>
        </p:txBody>
      </p:sp>
      <p:pic>
        <p:nvPicPr>
          <p:cNvPr id="5" name="Image 4" descr="Une image contenant texte, capture d’écran, Police, nombre&#10;&#10;Le contenu généré par l’IA peut être incorrect.">
            <a:extLst>
              <a:ext uri="{FF2B5EF4-FFF2-40B4-BE49-F238E27FC236}">
                <a16:creationId xmlns:a16="http://schemas.microsoft.com/office/drawing/2014/main" id="{B5469F18-3C8C-667C-C444-BD05D4E100FE}"/>
              </a:ext>
            </a:extLst>
          </p:cNvPr>
          <p:cNvPicPr>
            <a:picLocks noChangeAspect="1"/>
          </p:cNvPicPr>
          <p:nvPr/>
        </p:nvPicPr>
        <p:blipFill>
          <a:blip r:embed="rId2"/>
          <a:stretch>
            <a:fillRect/>
          </a:stretch>
        </p:blipFill>
        <p:spPr>
          <a:xfrm>
            <a:off x="515112" y="2304789"/>
            <a:ext cx="9231684" cy="4553211"/>
          </a:xfrm>
          <a:prstGeom prst="rect">
            <a:avLst/>
          </a:prstGeom>
        </p:spPr>
      </p:pic>
    </p:spTree>
    <p:extLst>
      <p:ext uri="{BB962C8B-B14F-4D97-AF65-F5344CB8AC3E}">
        <p14:creationId xmlns:p14="http://schemas.microsoft.com/office/powerpoint/2010/main" val="229556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1624E0-EBB3-B013-7084-F1EAA5DAF60B}"/>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D7F9EC8-0E2C-4023-9DD1-73BEF6B80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B3C6B57-0A2C-DCB3-56D4-560A52531C95}"/>
              </a:ext>
            </a:extLst>
          </p:cNvPr>
          <p:cNvSpPr>
            <a:spLocks noGrp="1"/>
          </p:cNvSpPr>
          <p:nvPr>
            <p:ph type="ctrTitle"/>
          </p:nvPr>
        </p:nvSpPr>
        <p:spPr>
          <a:xfrm>
            <a:off x="521208" y="978407"/>
            <a:ext cx="5019419" cy="5361294"/>
          </a:xfrm>
        </p:spPr>
        <p:txBody>
          <a:bodyPr anchor="t">
            <a:noAutofit/>
          </a:bodyPr>
          <a:lstStyle/>
          <a:p>
            <a:pPr marL="342900" indent="-342900">
              <a:lnSpc>
                <a:spcPct val="90000"/>
              </a:lnSpc>
              <a:buFont typeface="Wingdings" pitchFamily="2" charset="2"/>
              <a:buChar char="§"/>
            </a:pPr>
            <a:r>
              <a:rPr lang="fr-FR" sz="2400" dirty="0"/>
              <a:t>SOMMAIRE DU LIVRET</a:t>
            </a:r>
            <a:br>
              <a:rPr lang="fr-FR" sz="2400" dirty="0"/>
            </a:br>
            <a:br>
              <a:rPr lang="fr-FR" sz="2400" b="0" dirty="0"/>
            </a:br>
            <a:r>
              <a:rPr lang="fr-FR" sz="1200" b="0" dirty="0">
                <a:sym typeface="Wingdings" pitchFamily="2" charset="2"/>
              </a:rPr>
              <a:t></a:t>
            </a:r>
            <a:r>
              <a:rPr lang="fr-FR" sz="2400" b="0" dirty="0">
                <a:sym typeface="Wingdings" pitchFamily="2" charset="2"/>
              </a:rPr>
              <a:t> </a:t>
            </a:r>
            <a:r>
              <a:rPr lang="fr-FR" sz="2000" b="0" dirty="0"/>
              <a:t>Enjeux pédagogiques du cycle 2</a:t>
            </a:r>
            <a:br>
              <a:rPr lang="fr-FR" sz="2000" b="0" dirty="0"/>
            </a:br>
            <a:br>
              <a:rPr lang="fr-FR" sz="2000" b="0" dirty="0"/>
            </a:br>
            <a:r>
              <a:rPr lang="fr-FR" sz="1200" b="0" dirty="0">
                <a:sym typeface="Wingdings" pitchFamily="2" charset="2"/>
              </a:rPr>
              <a:t></a:t>
            </a:r>
            <a:r>
              <a:rPr lang="fr-FR" sz="2000" b="0" dirty="0">
                <a:sym typeface="Wingdings" pitchFamily="2" charset="2"/>
              </a:rPr>
              <a:t> </a:t>
            </a:r>
            <a:r>
              <a:rPr lang="fr-FR" sz="2000" b="0" dirty="0"/>
              <a:t>Recommandations pédagogiques et gestes professionnels associés</a:t>
            </a:r>
            <a:br>
              <a:rPr lang="fr-FR" sz="2000" b="0" dirty="0"/>
            </a:br>
            <a:br>
              <a:rPr lang="fr-FR" sz="2000" b="0" dirty="0"/>
            </a:br>
            <a:r>
              <a:rPr lang="fr-FR" sz="1200" b="0" dirty="0">
                <a:sym typeface="Wingdings" pitchFamily="2" charset="2"/>
              </a:rPr>
              <a:t></a:t>
            </a:r>
            <a:r>
              <a:rPr lang="fr-FR" sz="2000" b="0" dirty="0">
                <a:sym typeface="Wingdings" pitchFamily="2" charset="2"/>
              </a:rPr>
              <a:t> </a:t>
            </a:r>
            <a:r>
              <a:rPr lang="fr-FR" sz="2000" b="0" dirty="0"/>
              <a:t>Proposition de séquence n°1 : </a:t>
            </a:r>
            <a:br>
              <a:rPr lang="fr-FR" sz="2000" b="0" dirty="0"/>
            </a:br>
            <a:r>
              <a:rPr lang="fr-FR" sz="2000" b="0" i="1" dirty="0"/>
              <a:t>Acquérir le décodage et l’encodage des CGP et entrer dans la lecture à voix haute</a:t>
            </a:r>
            <a:br>
              <a:rPr lang="fr-FR" sz="2000" b="0" i="1" dirty="0"/>
            </a:br>
            <a:br>
              <a:rPr lang="fr-FR" sz="2000" b="0" dirty="0"/>
            </a:br>
            <a:r>
              <a:rPr lang="fr-FR" sz="1200" b="0" dirty="0">
                <a:sym typeface="Wingdings" pitchFamily="2" charset="2"/>
              </a:rPr>
              <a:t></a:t>
            </a:r>
            <a:r>
              <a:rPr lang="fr-FR" sz="2000" b="0" dirty="0">
                <a:sym typeface="Wingdings" pitchFamily="2" charset="2"/>
              </a:rPr>
              <a:t> </a:t>
            </a:r>
            <a:r>
              <a:rPr lang="fr-FR" sz="2000" b="0" dirty="0"/>
              <a:t>Proposition de séquence n°2 : </a:t>
            </a:r>
            <a:r>
              <a:rPr lang="fr-FR" sz="2000" b="0" i="1" dirty="0"/>
              <a:t>Apprendre à écrire en écriture cursive</a:t>
            </a:r>
            <a:br>
              <a:rPr lang="fr-FR" sz="2000" b="0" i="1" dirty="0"/>
            </a:br>
            <a:br>
              <a:rPr lang="fr-FR" sz="2000" b="0" dirty="0"/>
            </a:br>
            <a:r>
              <a:rPr lang="fr-FR" sz="1200" b="0" dirty="0">
                <a:sym typeface="Wingdings" pitchFamily="2" charset="2"/>
              </a:rPr>
              <a:t></a:t>
            </a:r>
            <a:r>
              <a:rPr lang="fr-FR" sz="2000" b="0" dirty="0">
                <a:sym typeface="Wingdings" pitchFamily="2" charset="2"/>
              </a:rPr>
              <a:t> </a:t>
            </a:r>
            <a:r>
              <a:rPr lang="fr-FR" sz="2000" b="0" dirty="0"/>
              <a:t>Proposition de séquence n°3 :</a:t>
            </a:r>
            <a:br>
              <a:rPr lang="fr-FR" sz="2000" b="0" dirty="0"/>
            </a:br>
            <a:r>
              <a:rPr lang="fr-FR" sz="2000" b="0" i="1" dirty="0"/>
              <a:t>Enrichir son vocabulaire dans toutes les disciplines</a:t>
            </a:r>
          </a:p>
        </p:txBody>
      </p:sp>
      <p:sp>
        <p:nvSpPr>
          <p:cNvPr id="27" name="Rectangle 26">
            <a:extLst>
              <a:ext uri="{FF2B5EF4-FFF2-40B4-BE49-F238E27FC236}">
                <a16:creationId xmlns:a16="http://schemas.microsoft.com/office/drawing/2014/main" id="{925CC04F-787A-49FA-9065-69EDF439F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666124F6-4207-3A0F-63FD-F2F3A3D41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135" y="508088"/>
            <a:ext cx="2007152" cy="2807208"/>
          </a:xfrm>
          <a:prstGeom prst="rect">
            <a:avLst/>
          </a:prstGeom>
        </p:spPr>
      </p:pic>
      <p:pic>
        <p:nvPicPr>
          <p:cNvPr id="4" name="Picture 3" descr="Bureau d’école avec livres et crayons avec tableau noir dans le fond">
            <a:extLst>
              <a:ext uri="{FF2B5EF4-FFF2-40B4-BE49-F238E27FC236}">
                <a16:creationId xmlns:a16="http://schemas.microsoft.com/office/drawing/2014/main" id="{90B69592-2FDA-ED57-B7CF-E904ACDF8BB9}"/>
              </a:ext>
            </a:extLst>
          </p:cNvPr>
          <p:cNvPicPr>
            <a:picLocks noChangeAspect="1"/>
          </p:cNvPicPr>
          <p:nvPr/>
        </p:nvPicPr>
        <p:blipFill>
          <a:blip r:embed="rId3"/>
          <a:srcRect l="3884" t="23391" r="5207"/>
          <a:stretch>
            <a:fillRect/>
          </a:stretch>
        </p:blipFill>
        <p:spPr>
          <a:xfrm>
            <a:off x="6687232" y="3532493"/>
            <a:ext cx="4990572" cy="2807208"/>
          </a:xfrm>
          <a:prstGeom prst="rect">
            <a:avLst/>
          </a:prstGeom>
        </p:spPr>
      </p:pic>
    </p:spTree>
    <p:extLst>
      <p:ext uri="{BB962C8B-B14F-4D97-AF65-F5344CB8AC3E}">
        <p14:creationId xmlns:p14="http://schemas.microsoft.com/office/powerpoint/2010/main" val="4183370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8A9FC-A549-E5A8-51DC-79CFF473B7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1ABF1C-D00E-6B21-3589-75744E64E867}"/>
              </a:ext>
            </a:extLst>
          </p:cNvPr>
          <p:cNvSpPr>
            <a:spLocks noGrp="1"/>
          </p:cNvSpPr>
          <p:nvPr>
            <p:ph type="title"/>
          </p:nvPr>
        </p:nvSpPr>
        <p:spPr/>
        <p:txBody>
          <a:bodyPr>
            <a:normAutofit/>
          </a:bodyPr>
          <a:lstStyle/>
          <a:p>
            <a:r>
              <a:rPr lang="fr-FR" sz="2400" dirty="0"/>
              <a:t>Séquence n°2</a:t>
            </a:r>
            <a:br>
              <a:rPr lang="fr-FR" sz="2400" dirty="0"/>
            </a:br>
            <a:r>
              <a:rPr lang="fr-FR" sz="2400" b="0" i="1" dirty="0"/>
              <a:t>Apprendre à écrire en écriture cursive</a:t>
            </a:r>
            <a:endParaRPr lang="fr-FR" sz="2400" dirty="0"/>
          </a:p>
        </p:txBody>
      </p:sp>
      <p:sp>
        <p:nvSpPr>
          <p:cNvPr id="3" name="Espace réservé du contenu 2">
            <a:extLst>
              <a:ext uri="{FF2B5EF4-FFF2-40B4-BE49-F238E27FC236}">
                <a16:creationId xmlns:a16="http://schemas.microsoft.com/office/drawing/2014/main" id="{EC8D6002-F3B6-7E6F-C428-403DD6D5C25D}"/>
              </a:ext>
            </a:extLst>
          </p:cNvPr>
          <p:cNvSpPr>
            <a:spLocks noGrp="1"/>
          </p:cNvSpPr>
          <p:nvPr>
            <p:ph idx="1"/>
          </p:nvPr>
        </p:nvSpPr>
        <p:spPr/>
        <p:txBody>
          <a:bodyPr/>
          <a:lstStyle/>
          <a:p>
            <a:pPr marL="0" indent="0">
              <a:buNone/>
            </a:pPr>
            <a:r>
              <a:rPr lang="fr-FR" b="1" dirty="0"/>
              <a:t>Enjeux pédagogiques</a:t>
            </a:r>
          </a:p>
          <a:p>
            <a:pPr>
              <a:buFontTx/>
              <a:buChar char="-"/>
            </a:pPr>
            <a:r>
              <a:rPr lang="fr-FR" b="1" dirty="0"/>
              <a:t>Impact fort de l’apprentissage du geste d’écriture </a:t>
            </a:r>
            <a:r>
              <a:rPr lang="fr-FR" dirty="0"/>
              <a:t>et de </a:t>
            </a:r>
            <a:r>
              <a:rPr lang="fr-FR" b="1" dirty="0"/>
              <a:t>stratégies de copies efficaces </a:t>
            </a:r>
            <a:r>
              <a:rPr lang="fr-FR" dirty="0"/>
              <a:t>sur le reste de la scolarité</a:t>
            </a:r>
          </a:p>
          <a:p>
            <a:pPr>
              <a:buFontTx/>
              <a:buChar char="-"/>
            </a:pPr>
            <a:r>
              <a:rPr lang="fr-FR" b="1" dirty="0"/>
              <a:t>Intégrer un geste sûr</a:t>
            </a:r>
            <a:r>
              <a:rPr lang="fr-FR" dirty="0"/>
              <a:t>, </a:t>
            </a:r>
            <a:r>
              <a:rPr lang="fr-FR" b="1" dirty="0"/>
              <a:t>automatisé et peu fatigant </a:t>
            </a:r>
            <a:r>
              <a:rPr lang="fr-FR" dirty="0"/>
              <a:t>permet à l’élève de </a:t>
            </a:r>
            <a:r>
              <a:rPr lang="fr-FR" b="1" dirty="0"/>
              <a:t>garder ses capacités cognitives </a:t>
            </a:r>
            <a:r>
              <a:rPr lang="fr-FR" dirty="0"/>
              <a:t>pour la </a:t>
            </a:r>
            <a:r>
              <a:rPr lang="fr-FR" b="1" dirty="0"/>
              <a:t>forme orthographique </a:t>
            </a:r>
            <a:r>
              <a:rPr lang="fr-FR" dirty="0"/>
              <a:t>puis pour le </a:t>
            </a:r>
            <a:r>
              <a:rPr lang="fr-FR" b="1" dirty="0"/>
              <a:t>contenu</a:t>
            </a:r>
            <a:r>
              <a:rPr lang="fr-FR" dirty="0"/>
              <a:t> de ce qu’il y a à écrire </a:t>
            </a:r>
            <a:r>
              <a:rPr lang="fr-FR" b="1" dirty="0"/>
              <a:t>dans tous les domaines</a:t>
            </a:r>
          </a:p>
          <a:p>
            <a:pPr>
              <a:buFontTx/>
              <a:buChar char="-"/>
            </a:pPr>
            <a:r>
              <a:rPr lang="fr-FR" dirty="0"/>
              <a:t>A l’inverse, un mauvais geste ou un faible degré d’automatisation entraîne une fatigue et une lenteur qui démotivent et peuvent mener à des stratégies d’évitement du passage à l’écrit</a:t>
            </a:r>
          </a:p>
        </p:txBody>
      </p:sp>
    </p:spTree>
    <p:extLst>
      <p:ext uri="{BB962C8B-B14F-4D97-AF65-F5344CB8AC3E}">
        <p14:creationId xmlns:p14="http://schemas.microsoft.com/office/powerpoint/2010/main" val="226734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53B2-0CD1-94F6-3C10-BBB6F65953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547CC8C-37B1-47C5-EF62-F10036F82918}"/>
              </a:ext>
            </a:extLst>
          </p:cNvPr>
          <p:cNvSpPr>
            <a:spLocks noGrp="1"/>
          </p:cNvSpPr>
          <p:nvPr>
            <p:ph type="title"/>
          </p:nvPr>
        </p:nvSpPr>
        <p:spPr/>
        <p:txBody>
          <a:bodyPr>
            <a:normAutofit/>
          </a:bodyPr>
          <a:lstStyle/>
          <a:p>
            <a:r>
              <a:rPr lang="fr-FR" sz="2400" dirty="0"/>
              <a:t>Séquence n°2</a:t>
            </a:r>
            <a:br>
              <a:rPr lang="fr-FR" sz="2400" dirty="0"/>
            </a:br>
            <a:r>
              <a:rPr lang="fr-FR" sz="2400" b="0" i="1" dirty="0"/>
              <a:t>Apprendre à écrire en écriture cursive</a:t>
            </a:r>
            <a:endParaRPr lang="fr-FR" sz="2400" dirty="0"/>
          </a:p>
        </p:txBody>
      </p:sp>
      <p:sp>
        <p:nvSpPr>
          <p:cNvPr id="3" name="Espace réservé du contenu 2">
            <a:extLst>
              <a:ext uri="{FF2B5EF4-FFF2-40B4-BE49-F238E27FC236}">
                <a16:creationId xmlns:a16="http://schemas.microsoft.com/office/drawing/2014/main" id="{397F22E1-11B6-276A-758A-AB29AD40394E}"/>
              </a:ext>
            </a:extLst>
          </p:cNvPr>
          <p:cNvSpPr>
            <a:spLocks noGrp="1"/>
          </p:cNvSpPr>
          <p:nvPr>
            <p:ph idx="1"/>
          </p:nvPr>
        </p:nvSpPr>
        <p:spPr>
          <a:xfrm>
            <a:off x="521208" y="2578608"/>
            <a:ext cx="11155680" cy="3904488"/>
          </a:xfrm>
        </p:spPr>
        <p:txBody>
          <a:bodyPr/>
          <a:lstStyle/>
          <a:p>
            <a:pPr marL="0" indent="0">
              <a:spcBef>
                <a:spcPts val="0"/>
              </a:spcBef>
              <a:buNone/>
            </a:pPr>
            <a:r>
              <a:rPr lang="fr-FR" b="1" dirty="0"/>
              <a:t>Eclairage de la recherche autour de l’écriture manuscrite</a:t>
            </a:r>
          </a:p>
          <a:p>
            <a:pPr marL="0" indent="0">
              <a:spcBef>
                <a:spcPts val="0"/>
              </a:spcBef>
              <a:buNone/>
            </a:pPr>
            <a:r>
              <a:rPr lang="fr-FR" sz="1400" dirty="0"/>
              <a:t>L’écriture manuscrite </a:t>
            </a:r>
            <a:r>
              <a:rPr lang="fr-FR" sz="1400" b="1" dirty="0"/>
              <a:t>facilite et amplifie les apprentissages</a:t>
            </a:r>
            <a:r>
              <a:rPr lang="fr-FR" sz="1400" dirty="0"/>
              <a:t>, notamment orthographiques et rédactionnels.</a:t>
            </a:r>
          </a:p>
          <a:p>
            <a:pPr marL="0" indent="0">
              <a:spcBef>
                <a:spcPts val="0"/>
              </a:spcBef>
              <a:buNone/>
            </a:pPr>
            <a:r>
              <a:rPr lang="fr-FR" sz="1400" dirty="0"/>
              <a:t>Le tracé des lettres est associé à un </a:t>
            </a:r>
            <a:r>
              <a:rPr lang="fr-FR" sz="1400" b="1" dirty="0"/>
              <a:t>programme moteur qui devient une aide à la mémorisation</a:t>
            </a:r>
            <a:r>
              <a:rPr lang="fr-FR" sz="1400" dirty="0"/>
              <a:t>.</a:t>
            </a:r>
          </a:p>
          <a:p>
            <a:pPr marL="0" indent="0">
              <a:spcBef>
                <a:spcPts val="0"/>
              </a:spcBef>
              <a:buNone/>
            </a:pPr>
            <a:r>
              <a:rPr lang="fr-FR" sz="1400" dirty="0"/>
              <a:t>La graphomotricité est une </a:t>
            </a:r>
            <a:r>
              <a:rPr lang="fr-FR" sz="1400" b="1" dirty="0"/>
              <a:t>activité complexe</a:t>
            </a:r>
            <a:r>
              <a:rPr lang="fr-FR" sz="1400" dirty="0"/>
              <a:t>, et la vitesse d’écriture ne sera optimale que vers 13-14 ans.</a:t>
            </a:r>
          </a:p>
          <a:p>
            <a:pPr marL="0" indent="0">
              <a:spcBef>
                <a:spcPts val="0"/>
              </a:spcBef>
              <a:buNone/>
            </a:pPr>
            <a:r>
              <a:rPr lang="fr-FR" sz="1400" dirty="0"/>
              <a:t>Les élèves reproduisent les lettres d’abord grâce à des mouvements lents et courts, l’œil guidant le crayon. Ils automatisent ensuite des programmes moteurs en se fondant sur un retour perceptif, puis par une anticipation du geste en amont de sa réalisation. Cette maitrise nécessite de </a:t>
            </a:r>
            <a:r>
              <a:rPr lang="fr-FR" sz="1400" b="1" dirty="0"/>
              <a:t>s’exercer régulièrement, sur des séances courtes, sur une longue durée</a:t>
            </a:r>
            <a:r>
              <a:rPr lang="fr-FR" sz="1400" dirty="0"/>
              <a:t>.</a:t>
            </a:r>
          </a:p>
          <a:p>
            <a:pPr marL="0" indent="0">
              <a:spcBef>
                <a:spcPts val="0"/>
              </a:spcBef>
              <a:buNone/>
            </a:pPr>
            <a:endParaRPr lang="fr-FR" sz="1400" dirty="0"/>
          </a:p>
          <a:p>
            <a:pPr marL="0" indent="0">
              <a:spcBef>
                <a:spcPts val="0"/>
              </a:spcBef>
              <a:buNone/>
            </a:pPr>
            <a:r>
              <a:rPr lang="fr-FR" sz="1600" b="1" dirty="0"/>
              <a:t>Tenues de crayon considérées comme « matures »</a:t>
            </a:r>
          </a:p>
          <a:p>
            <a:pPr marL="0" indent="0">
              <a:buNone/>
            </a:pPr>
            <a:endParaRPr lang="fr-FR" dirty="0"/>
          </a:p>
          <a:p>
            <a:pPr marL="0" indent="0">
              <a:buNone/>
            </a:pPr>
            <a:endParaRPr lang="fr-FR" dirty="0"/>
          </a:p>
        </p:txBody>
      </p:sp>
      <p:pic>
        <p:nvPicPr>
          <p:cNvPr id="4" name="Image 3" descr="Une image contenant croquis, origami&#10;&#10;Le contenu généré par l’IA peut être incorrect.">
            <a:extLst>
              <a:ext uri="{FF2B5EF4-FFF2-40B4-BE49-F238E27FC236}">
                <a16:creationId xmlns:a16="http://schemas.microsoft.com/office/drawing/2014/main" id="{03370DB1-5514-92AE-C43E-E0EB2FBF0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0" y="4795901"/>
            <a:ext cx="5760720" cy="1687195"/>
          </a:xfrm>
          <a:prstGeom prst="rect">
            <a:avLst/>
          </a:prstGeom>
        </p:spPr>
      </p:pic>
    </p:spTree>
    <p:extLst>
      <p:ext uri="{BB962C8B-B14F-4D97-AF65-F5344CB8AC3E}">
        <p14:creationId xmlns:p14="http://schemas.microsoft.com/office/powerpoint/2010/main" val="84834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206F2-F274-6672-73A4-C03EB989FB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9E126E-570F-1982-AD4F-F45E6F2E2690}"/>
              </a:ext>
            </a:extLst>
          </p:cNvPr>
          <p:cNvSpPr>
            <a:spLocks noGrp="1"/>
          </p:cNvSpPr>
          <p:nvPr>
            <p:ph type="title"/>
          </p:nvPr>
        </p:nvSpPr>
        <p:spPr/>
        <p:txBody>
          <a:bodyPr>
            <a:normAutofit/>
          </a:bodyPr>
          <a:lstStyle/>
          <a:p>
            <a:r>
              <a:rPr lang="fr-FR" sz="2400" dirty="0"/>
              <a:t>Séquence n°2</a:t>
            </a:r>
            <a:br>
              <a:rPr lang="fr-FR" sz="2400" dirty="0"/>
            </a:br>
            <a:r>
              <a:rPr lang="fr-FR" sz="2400" b="0" i="1" dirty="0"/>
              <a:t>Apprendre à écrire en écriture cursive</a:t>
            </a:r>
            <a:endParaRPr lang="fr-FR" sz="2400" dirty="0"/>
          </a:p>
        </p:txBody>
      </p:sp>
      <p:sp>
        <p:nvSpPr>
          <p:cNvPr id="3" name="Espace réservé du contenu 2">
            <a:extLst>
              <a:ext uri="{FF2B5EF4-FFF2-40B4-BE49-F238E27FC236}">
                <a16:creationId xmlns:a16="http://schemas.microsoft.com/office/drawing/2014/main" id="{950AD849-7CB2-F651-D88B-AEF8036EE383}"/>
              </a:ext>
            </a:extLst>
          </p:cNvPr>
          <p:cNvSpPr>
            <a:spLocks noGrp="1"/>
          </p:cNvSpPr>
          <p:nvPr>
            <p:ph idx="1"/>
          </p:nvPr>
        </p:nvSpPr>
        <p:spPr/>
        <p:txBody>
          <a:bodyPr>
            <a:normAutofit fontScale="92500" lnSpcReduction="10000"/>
          </a:bodyPr>
          <a:lstStyle/>
          <a:p>
            <a:pPr marL="0" indent="0">
              <a:spcBef>
                <a:spcPts val="0"/>
              </a:spcBef>
              <a:buNone/>
            </a:pPr>
            <a:r>
              <a:rPr lang="fr-FR" b="1" dirty="0"/>
              <a:t>Démarche d’enseignement, </a:t>
            </a:r>
            <a:r>
              <a:rPr lang="fr-FR" dirty="0"/>
              <a:t>progressive et structurée visant l’acquisition des compétences graphiques fondamentales</a:t>
            </a:r>
          </a:p>
          <a:p>
            <a:pPr marL="0" indent="0">
              <a:spcBef>
                <a:spcPts val="0"/>
              </a:spcBef>
              <a:buNone/>
            </a:pPr>
            <a:endParaRPr lang="fr-FR" dirty="0"/>
          </a:p>
          <a:p>
            <a:pPr>
              <a:spcBef>
                <a:spcPts val="0"/>
              </a:spcBef>
              <a:buFontTx/>
              <a:buChar char="-"/>
            </a:pPr>
            <a:r>
              <a:rPr lang="fr-FR" sz="1600" dirty="0"/>
              <a:t>Dès la classe de CP, </a:t>
            </a:r>
            <a:r>
              <a:rPr lang="fr-FR" sz="1600" b="1" dirty="0"/>
              <a:t>pratique régulière </a:t>
            </a:r>
            <a:r>
              <a:rPr lang="fr-FR" sz="1600" dirty="0"/>
              <a:t>de l’écriture cursive et de la copie</a:t>
            </a:r>
          </a:p>
          <a:p>
            <a:pPr>
              <a:spcBef>
                <a:spcPts val="0"/>
              </a:spcBef>
              <a:buFontTx/>
              <a:buChar char="-"/>
            </a:pPr>
            <a:r>
              <a:rPr lang="fr-FR" sz="1600" b="1" dirty="0"/>
              <a:t>Séances quotidiennes </a:t>
            </a:r>
            <a:r>
              <a:rPr lang="fr-FR" sz="1600" dirty="0"/>
              <a:t>organisées sur des </a:t>
            </a:r>
            <a:r>
              <a:rPr lang="fr-FR" sz="1600" b="1" dirty="0"/>
              <a:t>temps courts de 10 à 15 minutes </a:t>
            </a:r>
            <a:r>
              <a:rPr lang="fr-FR" sz="1600" dirty="0"/>
              <a:t>(alternance copie/geste d’écriture cursive)</a:t>
            </a:r>
          </a:p>
          <a:p>
            <a:pPr marL="0" indent="0">
              <a:spcBef>
                <a:spcPts val="0"/>
              </a:spcBef>
              <a:buNone/>
            </a:pPr>
            <a:r>
              <a:rPr lang="fr-FR" sz="1600" dirty="0"/>
              <a:t>*Ne faire écrire que ce que l’on a enseigné (exemple : </a:t>
            </a:r>
            <a:r>
              <a:rPr lang="fr-FR" sz="1600" i="1" dirty="0"/>
              <a:t>septembre </a:t>
            </a:r>
            <a:r>
              <a:rPr lang="fr-FR" sz="1600" dirty="0"/>
              <a:t>uniquement après entrainement de la liaison </a:t>
            </a:r>
            <a:r>
              <a:rPr lang="fr-FR" sz="1600" i="1" dirty="0" err="1"/>
              <a:t>br</a:t>
            </a:r>
            <a:r>
              <a:rPr lang="fr-FR" sz="1600" dirty="0"/>
              <a:t>)</a:t>
            </a:r>
          </a:p>
          <a:p>
            <a:pPr marL="0" indent="0">
              <a:spcBef>
                <a:spcPts val="0"/>
              </a:spcBef>
              <a:buNone/>
            </a:pPr>
            <a:r>
              <a:rPr lang="fr-FR" sz="1600" dirty="0"/>
              <a:t>*</a:t>
            </a:r>
            <a:r>
              <a:rPr lang="fr-FR" sz="1600" b="1" dirty="0"/>
              <a:t>Modéliser régulièrement le geste </a:t>
            </a:r>
            <a:r>
              <a:rPr lang="fr-FR" sz="1600" dirty="0"/>
              <a:t>en écrivant devant les élèves et </a:t>
            </a:r>
            <a:r>
              <a:rPr lang="fr-FR" sz="1600" b="1" dirty="0"/>
              <a:t>en verbalisant ce qu’on fait</a:t>
            </a:r>
          </a:p>
          <a:p>
            <a:pPr marL="0" indent="0">
              <a:spcBef>
                <a:spcPts val="0"/>
              </a:spcBef>
              <a:buNone/>
            </a:pPr>
            <a:r>
              <a:rPr lang="fr-FR" sz="1600" dirty="0"/>
              <a:t>*Prendre le temps d’installer une </a:t>
            </a:r>
            <a:r>
              <a:rPr lang="fr-FR" sz="1600" b="1" dirty="0"/>
              <a:t>bonne posture pour soutenir le geste</a:t>
            </a:r>
            <a:r>
              <a:rPr lang="fr-FR" sz="1600" dirty="0"/>
              <a:t>, surtout en période 1</a:t>
            </a:r>
          </a:p>
          <a:p>
            <a:pPr marL="0" indent="0">
              <a:spcBef>
                <a:spcPts val="0"/>
              </a:spcBef>
              <a:buNone/>
            </a:pPr>
            <a:r>
              <a:rPr lang="fr-FR" sz="1600" dirty="0"/>
              <a:t>*Lier constamment l’écriture et la lecture en veillant à ce que </a:t>
            </a:r>
            <a:r>
              <a:rPr lang="fr-FR" sz="1600" b="1" dirty="0"/>
              <a:t>les élèves lisent (oralisent) ce qu’ils écrivent</a:t>
            </a:r>
          </a:p>
          <a:p>
            <a:pPr>
              <a:spcBef>
                <a:spcPts val="0"/>
              </a:spcBef>
              <a:buFontTx/>
              <a:buChar char="-"/>
            </a:pPr>
            <a:endParaRPr lang="fr-FR" sz="1600" dirty="0"/>
          </a:p>
          <a:p>
            <a:pPr marL="0" indent="0">
              <a:spcBef>
                <a:spcPts val="0"/>
              </a:spcBef>
              <a:buNone/>
            </a:pPr>
            <a:r>
              <a:rPr lang="fr-FR" sz="1600" b="1" dirty="0"/>
              <a:t>Points de vigilance </a:t>
            </a:r>
            <a:r>
              <a:rPr lang="fr-FR" sz="1600" dirty="0"/>
              <a:t>:</a:t>
            </a:r>
          </a:p>
          <a:p>
            <a:pPr marL="0" indent="0">
              <a:spcBef>
                <a:spcPts val="0"/>
              </a:spcBef>
              <a:buNone/>
            </a:pPr>
            <a:r>
              <a:rPr lang="fr-FR" sz="1600" dirty="0"/>
              <a:t>*supports variés et adaptés aux capacités des élèves (</a:t>
            </a:r>
            <a:r>
              <a:rPr lang="fr-FR" sz="1600" b="1" dirty="0"/>
              <a:t>éviter les modèles trop grands </a:t>
            </a:r>
            <a:r>
              <a:rPr lang="fr-FR" sz="1600" dirty="0"/>
              <a:t>– écarts de plus de 3mm)</a:t>
            </a:r>
          </a:p>
          <a:p>
            <a:pPr marL="0" indent="0">
              <a:spcBef>
                <a:spcPts val="0"/>
              </a:spcBef>
              <a:buNone/>
            </a:pPr>
            <a:r>
              <a:rPr lang="fr-FR" sz="1600" dirty="0"/>
              <a:t>*progressivité : commencer par l’apprentissage moteur avant de passer à la copie de mots, puis de phrases courtes</a:t>
            </a:r>
          </a:p>
          <a:p>
            <a:pPr marL="0" indent="0">
              <a:spcBef>
                <a:spcPts val="0"/>
              </a:spcBef>
              <a:buNone/>
            </a:pPr>
            <a:r>
              <a:rPr lang="fr-FR" sz="1600" dirty="0"/>
              <a:t>*attention particulière : posture de l’élève, position de l’élève face au support à copier, tenue du crayon, orientation du support d’écriture et sens de rotation des lettres cursives</a:t>
            </a:r>
          </a:p>
        </p:txBody>
      </p:sp>
    </p:spTree>
    <p:extLst>
      <p:ext uri="{BB962C8B-B14F-4D97-AF65-F5344CB8AC3E}">
        <p14:creationId xmlns:p14="http://schemas.microsoft.com/office/powerpoint/2010/main" val="147459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1680A-C162-1249-86BE-078074A5E7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8F089BC-28EB-8F8C-41D3-F50D74F6608C}"/>
              </a:ext>
            </a:extLst>
          </p:cNvPr>
          <p:cNvSpPr>
            <a:spLocks noGrp="1"/>
          </p:cNvSpPr>
          <p:nvPr>
            <p:ph type="title"/>
          </p:nvPr>
        </p:nvSpPr>
        <p:spPr/>
        <p:txBody>
          <a:bodyPr>
            <a:normAutofit/>
          </a:bodyPr>
          <a:lstStyle/>
          <a:p>
            <a:r>
              <a:rPr lang="fr-FR" sz="2400" dirty="0"/>
              <a:t>Séquence n°2</a:t>
            </a:r>
            <a:br>
              <a:rPr lang="fr-FR" sz="2400" dirty="0"/>
            </a:br>
            <a:r>
              <a:rPr lang="fr-FR" sz="2400" b="0" i="1" dirty="0"/>
              <a:t>Apprendre à écrire en écriture cursive</a:t>
            </a:r>
            <a:endParaRPr lang="fr-FR" sz="2400" dirty="0"/>
          </a:p>
        </p:txBody>
      </p:sp>
      <p:sp>
        <p:nvSpPr>
          <p:cNvPr id="3" name="Espace réservé du contenu 2">
            <a:extLst>
              <a:ext uri="{FF2B5EF4-FFF2-40B4-BE49-F238E27FC236}">
                <a16:creationId xmlns:a16="http://schemas.microsoft.com/office/drawing/2014/main" id="{CC9D055F-AB0A-E9FB-F806-87EF8E29A7B7}"/>
              </a:ext>
            </a:extLst>
          </p:cNvPr>
          <p:cNvSpPr>
            <a:spLocks noGrp="1"/>
          </p:cNvSpPr>
          <p:nvPr>
            <p:ph idx="1"/>
          </p:nvPr>
        </p:nvSpPr>
        <p:spPr/>
        <p:txBody>
          <a:bodyPr>
            <a:normAutofit fontScale="92500" lnSpcReduction="10000"/>
          </a:bodyPr>
          <a:lstStyle/>
          <a:p>
            <a:pPr marL="0" indent="0">
              <a:buNone/>
            </a:pPr>
            <a:r>
              <a:rPr lang="fr-FR" b="1" dirty="0"/>
              <a:t>Rendre accessibles les apprentissages pour tous</a:t>
            </a:r>
          </a:p>
          <a:p>
            <a:r>
              <a:rPr lang="fr-FR" dirty="0"/>
              <a:t>Les exercices de copie et d’écriture sont précédés d’un </a:t>
            </a:r>
            <a:r>
              <a:rPr lang="fr-FR" b="1" dirty="0"/>
              <a:t>temps d’observation et d’analyse du modèle</a:t>
            </a:r>
            <a:r>
              <a:rPr lang="fr-FR" dirty="0"/>
              <a:t>, guidé par le professeur, permettant ainsi aux élèves d’</a:t>
            </a:r>
            <a:r>
              <a:rPr lang="fr-FR" b="1" dirty="0"/>
              <a:t>identifier les difficultés potentielles </a:t>
            </a:r>
            <a:r>
              <a:rPr lang="fr-FR" dirty="0"/>
              <a:t>et de </a:t>
            </a:r>
            <a:r>
              <a:rPr lang="fr-FR" b="1" dirty="0"/>
              <a:t>mémoriser les éléments à reproduire</a:t>
            </a:r>
            <a:r>
              <a:rPr lang="fr-FR" dirty="0"/>
              <a:t>. </a:t>
            </a:r>
          </a:p>
          <a:p>
            <a:r>
              <a:rPr lang="fr-FR" dirty="0"/>
              <a:t>L’enseignant accompagne ce travail en mobilisant une </a:t>
            </a:r>
            <a:r>
              <a:rPr lang="fr-FR" b="1" dirty="0"/>
              <a:t>différenciation ajustée </a:t>
            </a:r>
            <a:r>
              <a:rPr lang="fr-FR" dirty="0"/>
              <a:t>pour tenir compte des rythmes d’apprentissage individuels, notamment à travers l’adaptation de la longueur des textes, la mise à disposition d’outils d’aide appropriés (lignages adaptés, guides d’écriture), la proximité ou non du modèle, le nombre de retour au modèle autorisé, etc. </a:t>
            </a:r>
          </a:p>
          <a:p>
            <a:r>
              <a:rPr lang="fr-FR" dirty="0"/>
              <a:t>Les </a:t>
            </a:r>
            <a:r>
              <a:rPr lang="fr-FR" b="1" dirty="0"/>
              <a:t>réussites</a:t>
            </a:r>
            <a:r>
              <a:rPr lang="fr-FR" dirty="0"/>
              <a:t> sont </a:t>
            </a:r>
            <a:r>
              <a:rPr lang="fr-FR" b="1" dirty="0"/>
              <a:t>valorisées</a:t>
            </a:r>
            <a:r>
              <a:rPr lang="fr-FR" dirty="0"/>
              <a:t> pour maintenir la motivation des élèves dans ces activités exigeantes mais essentielles à la construction de leur autonomie dans la production d'écrits. </a:t>
            </a:r>
          </a:p>
          <a:p>
            <a:r>
              <a:rPr lang="fr-FR" dirty="0"/>
              <a:t>L'objectif est d'</a:t>
            </a:r>
            <a:r>
              <a:rPr lang="fr-FR" b="1" dirty="0"/>
              <a:t>augmenter progressivement l'empan mnésique </a:t>
            </a:r>
            <a:r>
              <a:rPr lang="fr-FR" dirty="0"/>
              <a:t>(groupe de lettres en mémoire à court terme qui est copié par l'élève après chaque retour au modèle).</a:t>
            </a:r>
          </a:p>
          <a:p>
            <a:pPr marL="0" indent="0">
              <a:buNone/>
            </a:pPr>
            <a:endParaRPr lang="fr-FR" b="1" dirty="0"/>
          </a:p>
        </p:txBody>
      </p:sp>
    </p:spTree>
    <p:extLst>
      <p:ext uri="{BB962C8B-B14F-4D97-AF65-F5344CB8AC3E}">
        <p14:creationId xmlns:p14="http://schemas.microsoft.com/office/powerpoint/2010/main" val="53433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5834-04F0-CCA6-FCDC-97C2445ABD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8C768B2-EFBF-B8B7-3A54-D91D0D2A4C0E}"/>
              </a:ext>
            </a:extLst>
          </p:cNvPr>
          <p:cNvSpPr>
            <a:spLocks noGrp="1"/>
          </p:cNvSpPr>
          <p:nvPr>
            <p:ph type="title"/>
          </p:nvPr>
        </p:nvSpPr>
        <p:spPr/>
        <p:txBody>
          <a:bodyPr>
            <a:normAutofit/>
          </a:bodyPr>
          <a:lstStyle/>
          <a:p>
            <a:r>
              <a:rPr lang="fr-FR" sz="2400" dirty="0"/>
              <a:t>Séquence n°2</a:t>
            </a:r>
            <a:br>
              <a:rPr lang="fr-FR" sz="2400" dirty="0"/>
            </a:br>
            <a:r>
              <a:rPr lang="fr-FR" sz="2400" b="0" i="1" dirty="0"/>
              <a:t>Apprendre à écrire en écriture cursive</a:t>
            </a:r>
            <a:endParaRPr lang="fr-FR" sz="2400" dirty="0"/>
          </a:p>
        </p:txBody>
      </p:sp>
      <p:sp>
        <p:nvSpPr>
          <p:cNvPr id="3" name="Espace réservé du contenu 2">
            <a:extLst>
              <a:ext uri="{FF2B5EF4-FFF2-40B4-BE49-F238E27FC236}">
                <a16:creationId xmlns:a16="http://schemas.microsoft.com/office/drawing/2014/main" id="{58732B49-9ABB-CC5A-B894-2A434F7A77E4}"/>
              </a:ext>
            </a:extLst>
          </p:cNvPr>
          <p:cNvSpPr>
            <a:spLocks noGrp="1"/>
          </p:cNvSpPr>
          <p:nvPr>
            <p:ph idx="1"/>
          </p:nvPr>
        </p:nvSpPr>
        <p:spPr/>
        <p:txBody>
          <a:bodyPr/>
          <a:lstStyle/>
          <a:p>
            <a:pPr marL="0" indent="0">
              <a:buNone/>
            </a:pPr>
            <a:r>
              <a:rPr lang="fr-FR" sz="2200" b="1" dirty="0"/>
              <a:t>Déroulement de la séquence</a:t>
            </a:r>
          </a:p>
          <a:p>
            <a:pPr marL="0" indent="0">
              <a:buNone/>
            </a:pPr>
            <a:endParaRPr lang="fr-FR" b="1" dirty="0"/>
          </a:p>
        </p:txBody>
      </p:sp>
      <p:pic>
        <p:nvPicPr>
          <p:cNvPr id="4" name="Image 3" descr="Une image contenant texte, capture d’écran, Police, ligne&#10;&#10;Le contenu généré par l’IA peut être incorrect.">
            <a:extLst>
              <a:ext uri="{FF2B5EF4-FFF2-40B4-BE49-F238E27FC236}">
                <a16:creationId xmlns:a16="http://schemas.microsoft.com/office/drawing/2014/main" id="{87A54436-791E-61DD-BEF3-861D45580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112" y="3018773"/>
            <a:ext cx="8430017" cy="3219189"/>
          </a:xfrm>
          <a:prstGeom prst="rect">
            <a:avLst/>
          </a:prstGeom>
        </p:spPr>
      </p:pic>
    </p:spTree>
    <p:extLst>
      <p:ext uri="{BB962C8B-B14F-4D97-AF65-F5344CB8AC3E}">
        <p14:creationId xmlns:p14="http://schemas.microsoft.com/office/powerpoint/2010/main" val="288308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B4A6-23A3-BADF-6CFA-D484D7AAD27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2B7959-0792-CA16-DCC4-D360C314D8AB}"/>
              </a:ext>
            </a:extLst>
          </p:cNvPr>
          <p:cNvSpPr>
            <a:spLocks noGrp="1"/>
          </p:cNvSpPr>
          <p:nvPr>
            <p:ph type="title"/>
          </p:nvPr>
        </p:nvSpPr>
        <p:spPr/>
        <p:txBody>
          <a:bodyPr>
            <a:normAutofit/>
          </a:bodyPr>
          <a:lstStyle/>
          <a:p>
            <a:r>
              <a:rPr lang="fr-FR" sz="2400" dirty="0"/>
              <a:t>Séquence n°2</a:t>
            </a:r>
            <a:br>
              <a:rPr lang="fr-FR" sz="2400" dirty="0"/>
            </a:br>
            <a:r>
              <a:rPr lang="fr-FR" sz="2400" b="0" i="1" dirty="0"/>
              <a:t>Apprendre à écrire en écriture cursive</a:t>
            </a:r>
            <a:br>
              <a:rPr lang="fr-FR" sz="2400" b="0" i="1" dirty="0"/>
            </a:br>
            <a:r>
              <a:rPr lang="fr-FR" sz="2000" dirty="0"/>
              <a:t>Focus 1 : Apprendre à écrire en écriture cursive et commencer à automatiser le geste</a:t>
            </a:r>
          </a:p>
        </p:txBody>
      </p:sp>
      <p:sp>
        <p:nvSpPr>
          <p:cNvPr id="3" name="Espace réservé du contenu 2">
            <a:extLst>
              <a:ext uri="{FF2B5EF4-FFF2-40B4-BE49-F238E27FC236}">
                <a16:creationId xmlns:a16="http://schemas.microsoft.com/office/drawing/2014/main" id="{060BE06D-51AB-57AA-2184-87C9D9815BBB}"/>
              </a:ext>
            </a:extLst>
          </p:cNvPr>
          <p:cNvSpPr>
            <a:spLocks noGrp="1"/>
          </p:cNvSpPr>
          <p:nvPr>
            <p:ph idx="1"/>
          </p:nvPr>
        </p:nvSpPr>
        <p:spPr/>
        <p:txBody>
          <a:bodyPr>
            <a:normAutofit fontScale="92500" lnSpcReduction="20000"/>
          </a:bodyPr>
          <a:lstStyle/>
          <a:p>
            <a:pPr marL="0" indent="0">
              <a:spcBef>
                <a:spcPts val="0"/>
              </a:spcBef>
              <a:buNone/>
            </a:pPr>
            <a:r>
              <a:rPr lang="fr-FR" sz="1600" b="1" dirty="0"/>
              <a:t>Conduire les séances d’écriture sur deux jours, </a:t>
            </a:r>
            <a:r>
              <a:rPr lang="fr-FR" sz="1600" b="1" u="sng" dirty="0"/>
              <a:t>en lien avec la progression des CGP en décodage</a:t>
            </a:r>
          </a:p>
          <a:p>
            <a:pPr marL="0" indent="0">
              <a:spcBef>
                <a:spcPts val="0"/>
              </a:spcBef>
              <a:buNone/>
            </a:pPr>
            <a:r>
              <a:rPr lang="fr-FR" sz="1600" b="1" dirty="0"/>
              <a:t>Objectifs</a:t>
            </a:r>
            <a:r>
              <a:rPr lang="fr-FR" sz="1600" dirty="0"/>
              <a:t> :</a:t>
            </a:r>
          </a:p>
          <a:p>
            <a:pPr>
              <a:spcBef>
                <a:spcPts val="0"/>
              </a:spcBef>
            </a:pPr>
            <a:r>
              <a:rPr lang="fr-FR" sz="1600" dirty="0"/>
              <a:t>Acquérir le geste adapté pour tracer correctement les lettres cursives et</a:t>
            </a:r>
          </a:p>
          <a:p>
            <a:pPr>
              <a:spcBef>
                <a:spcPts val="0"/>
              </a:spcBef>
            </a:pPr>
            <a:r>
              <a:rPr lang="fr-FR" sz="1600" dirty="0"/>
              <a:t>Les enchainer en levant le moins possible le crayon</a:t>
            </a:r>
          </a:p>
          <a:p>
            <a:pPr marL="0" indent="0">
              <a:spcBef>
                <a:spcPts val="0"/>
              </a:spcBef>
              <a:buNone/>
            </a:pPr>
            <a:r>
              <a:rPr lang="fr-FR" sz="1600" b="1" dirty="0"/>
              <a:t>Modalités et temporalité </a:t>
            </a:r>
            <a:r>
              <a:rPr lang="fr-FR" sz="1600" dirty="0"/>
              <a:t>:</a:t>
            </a:r>
          </a:p>
          <a:p>
            <a:pPr marL="0" indent="0">
              <a:spcBef>
                <a:spcPts val="0"/>
              </a:spcBef>
              <a:buNone/>
            </a:pPr>
            <a:r>
              <a:rPr lang="fr-FR" sz="1600" dirty="0"/>
              <a:t>Travail en petits groupes (éventuellement un groupe de besoin dirigé), modèles manuscrits préparés en amont par le professeur sur un cahier petit format, séances quotidiennes</a:t>
            </a:r>
          </a:p>
          <a:p>
            <a:pPr marL="0" indent="0">
              <a:spcBef>
                <a:spcPts val="0"/>
              </a:spcBef>
              <a:buNone/>
            </a:pPr>
            <a:r>
              <a:rPr lang="fr-FR" sz="1600" b="1" dirty="0"/>
              <a:t>Déroulement</a:t>
            </a:r>
            <a:r>
              <a:rPr lang="fr-FR" sz="1600" dirty="0"/>
              <a:t> :</a:t>
            </a:r>
          </a:p>
          <a:p>
            <a:pPr marL="0" indent="0">
              <a:spcBef>
                <a:spcPts val="0"/>
              </a:spcBef>
              <a:buNone/>
            </a:pPr>
            <a:r>
              <a:rPr lang="fr-FR" sz="1600" u="sng" dirty="0"/>
              <a:t>Temps 1 </a:t>
            </a:r>
            <a:r>
              <a:rPr lang="fr-FR" sz="1600" dirty="0"/>
              <a:t>: rituel de motricité fine, explicitation de l’objectif de séance et anticipation des points de vigilance, réalisation réitérée du tracé avec verbalisation du geste modélisé par l’enseignant</a:t>
            </a:r>
          </a:p>
          <a:p>
            <a:pPr marL="0" indent="0">
              <a:spcBef>
                <a:spcPts val="0"/>
              </a:spcBef>
              <a:buNone/>
            </a:pPr>
            <a:r>
              <a:rPr lang="fr-FR" sz="1600" u="sng" dirty="0"/>
              <a:t>Temps 2 </a:t>
            </a:r>
            <a:r>
              <a:rPr lang="fr-FR" sz="1600" dirty="0"/>
              <a:t>: avec guidage de l’enseignant, puis seuls, réalisation par les élèves de chaque lettre dans l’espace, avec leur doigt (mémorisation du geste). Entrainement sur l’ardoise en verbalisant le geste.</a:t>
            </a:r>
          </a:p>
          <a:p>
            <a:pPr marL="0" indent="0">
              <a:spcBef>
                <a:spcPts val="0"/>
              </a:spcBef>
              <a:buNone/>
            </a:pPr>
            <a:r>
              <a:rPr lang="fr-FR" sz="1600" dirty="0"/>
              <a:t>Pour les liaisons entre les lettres, modélisation du geste réitérée avec vocalisation des sons produits par l’enseignant</a:t>
            </a:r>
          </a:p>
          <a:p>
            <a:pPr marL="0" indent="0">
              <a:spcBef>
                <a:spcPts val="0"/>
              </a:spcBef>
              <a:buNone/>
            </a:pPr>
            <a:r>
              <a:rPr lang="fr-FR" sz="1600" u="sng" dirty="0"/>
              <a:t>Temps 3 </a:t>
            </a:r>
            <a:r>
              <a:rPr lang="fr-FR" sz="1600" dirty="0"/>
              <a:t>: entrainement sur le cahier, en vocalisant à voix basse (lien avec l’apprentissage de la lecture),  confrontation de leur production au modèle (entourer les réalisations les plus réussies)</a:t>
            </a:r>
          </a:p>
          <a:p>
            <a:pPr marL="0" indent="0">
              <a:spcBef>
                <a:spcPts val="0"/>
              </a:spcBef>
              <a:buNone/>
            </a:pPr>
            <a:r>
              <a:rPr lang="fr-FR" sz="1600" b="1" dirty="0"/>
              <a:t>Points de vigilance </a:t>
            </a:r>
            <a:r>
              <a:rPr lang="fr-FR" sz="1600" dirty="0"/>
              <a:t>: vérifier et reprendre systématiquement les éléments problématiques (posture, tenue de l’outil, etc…)</a:t>
            </a:r>
          </a:p>
          <a:p>
            <a:pPr marL="0" indent="0">
              <a:spcBef>
                <a:spcPts val="0"/>
              </a:spcBef>
              <a:buNone/>
            </a:pPr>
            <a:r>
              <a:rPr lang="fr-FR" sz="1600" b="1" dirty="0"/>
              <a:t>Différenciation</a:t>
            </a:r>
            <a:r>
              <a:rPr lang="fr-FR" sz="1600" dirty="0"/>
              <a:t> : adaptation outils et supports en fonction des problématiques identifiées chez les élèves</a:t>
            </a:r>
          </a:p>
          <a:p>
            <a:pPr marL="0" indent="0">
              <a:buNone/>
            </a:pPr>
            <a:endParaRPr lang="fr-FR" dirty="0"/>
          </a:p>
        </p:txBody>
      </p:sp>
    </p:spTree>
    <p:extLst>
      <p:ext uri="{BB962C8B-B14F-4D97-AF65-F5344CB8AC3E}">
        <p14:creationId xmlns:p14="http://schemas.microsoft.com/office/powerpoint/2010/main" val="239767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7702-78A6-3A4D-3D3C-8518695198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6AA6A8E-E982-595F-0F10-AD50EDB2E52C}"/>
              </a:ext>
            </a:extLst>
          </p:cNvPr>
          <p:cNvSpPr>
            <a:spLocks noGrp="1"/>
          </p:cNvSpPr>
          <p:nvPr>
            <p:ph type="title"/>
          </p:nvPr>
        </p:nvSpPr>
        <p:spPr/>
        <p:txBody>
          <a:bodyPr>
            <a:normAutofit/>
          </a:bodyPr>
          <a:lstStyle/>
          <a:p>
            <a:r>
              <a:rPr lang="fr-FR" sz="2400" dirty="0"/>
              <a:t>Séquence n°2</a:t>
            </a:r>
            <a:br>
              <a:rPr lang="fr-FR" sz="2400" dirty="0"/>
            </a:br>
            <a:r>
              <a:rPr lang="fr-FR" sz="2400" b="0" i="1" dirty="0"/>
              <a:t>Apprendre à écrire en écriture cursive</a:t>
            </a:r>
            <a:br>
              <a:rPr lang="fr-FR" sz="2400" b="0" i="1" dirty="0"/>
            </a:br>
            <a:r>
              <a:rPr lang="fr-FR" sz="2000" dirty="0"/>
              <a:t>Focus 2 : Copier et acquérir des stratégies de copie</a:t>
            </a:r>
          </a:p>
        </p:txBody>
      </p:sp>
      <p:sp>
        <p:nvSpPr>
          <p:cNvPr id="3" name="Espace réservé du contenu 2">
            <a:extLst>
              <a:ext uri="{FF2B5EF4-FFF2-40B4-BE49-F238E27FC236}">
                <a16:creationId xmlns:a16="http://schemas.microsoft.com/office/drawing/2014/main" id="{924A6165-1307-5F22-C26C-F7FC548F1AC7}"/>
              </a:ext>
            </a:extLst>
          </p:cNvPr>
          <p:cNvSpPr>
            <a:spLocks noGrp="1"/>
          </p:cNvSpPr>
          <p:nvPr>
            <p:ph idx="1"/>
          </p:nvPr>
        </p:nvSpPr>
        <p:spPr/>
        <p:txBody>
          <a:bodyPr>
            <a:normAutofit lnSpcReduction="10000"/>
          </a:bodyPr>
          <a:lstStyle/>
          <a:p>
            <a:pPr marL="0" indent="0">
              <a:spcBef>
                <a:spcPts val="0"/>
              </a:spcBef>
              <a:buNone/>
            </a:pPr>
            <a:r>
              <a:rPr lang="fr-FR" sz="1600" b="1" dirty="0"/>
              <a:t>Objectif</a:t>
            </a:r>
            <a:r>
              <a:rPr lang="fr-FR" sz="1600" dirty="0"/>
              <a:t> : être capable de copier de manière efficace un modèle préalablement lu, en mettant en œuvre des procédures :</a:t>
            </a:r>
          </a:p>
          <a:p>
            <a:pPr>
              <a:spcBef>
                <a:spcPts val="0"/>
              </a:spcBef>
              <a:buFontTx/>
              <a:buChar char="-"/>
            </a:pPr>
            <a:r>
              <a:rPr lang="fr-FR" sz="1600" dirty="0"/>
              <a:t>découper en empans mémorisables la phrase à copier;</a:t>
            </a:r>
          </a:p>
          <a:p>
            <a:pPr>
              <a:spcBef>
                <a:spcPts val="0"/>
              </a:spcBef>
              <a:buFontTx/>
              <a:buChar char="-"/>
            </a:pPr>
            <a:r>
              <a:rPr lang="fr-FR" sz="1600" dirty="0"/>
              <a:t>repérer les difficultés graphiques et linguistiques;</a:t>
            </a:r>
          </a:p>
          <a:p>
            <a:pPr>
              <a:spcBef>
                <a:spcPts val="0"/>
              </a:spcBef>
              <a:buFontTx/>
              <a:buChar char="-"/>
            </a:pPr>
            <a:r>
              <a:rPr lang="fr-FR" sz="1600" dirty="0"/>
              <a:t>respecter les normes de présentation.</a:t>
            </a:r>
          </a:p>
          <a:p>
            <a:pPr marL="0" indent="0">
              <a:spcBef>
                <a:spcPts val="0"/>
              </a:spcBef>
              <a:buNone/>
            </a:pPr>
            <a:r>
              <a:rPr lang="fr-FR" sz="1600" b="1" dirty="0"/>
              <a:t>Critère de réussite </a:t>
            </a:r>
            <a:r>
              <a:rPr lang="fr-FR" sz="1600" dirty="0"/>
              <a:t>: en milieu de CP, copier en une minute une phrase de 15 lettres environ, 30 lettres au CE1, 50 lettres au CE2</a:t>
            </a:r>
          </a:p>
          <a:p>
            <a:pPr marL="0" indent="0">
              <a:spcBef>
                <a:spcPts val="0"/>
              </a:spcBef>
              <a:buNone/>
            </a:pPr>
            <a:r>
              <a:rPr lang="fr-FR" sz="1600" b="1" dirty="0"/>
              <a:t>Modalités</a:t>
            </a:r>
            <a:r>
              <a:rPr lang="fr-FR" sz="1600" dirty="0"/>
              <a:t> : travail individuel, le plus souvent en classe entière. Relecture par binôme.</a:t>
            </a:r>
          </a:p>
          <a:p>
            <a:pPr marL="0" indent="0">
              <a:spcBef>
                <a:spcPts val="0"/>
              </a:spcBef>
              <a:buNone/>
            </a:pPr>
            <a:r>
              <a:rPr lang="fr-FR" sz="1600" b="1" dirty="0"/>
              <a:t>Déroulement</a:t>
            </a:r>
            <a:r>
              <a:rPr lang="fr-FR" sz="1600" dirty="0"/>
              <a:t> :</a:t>
            </a:r>
          </a:p>
          <a:p>
            <a:pPr marL="0" indent="0">
              <a:spcBef>
                <a:spcPts val="0"/>
              </a:spcBef>
              <a:buNone/>
            </a:pPr>
            <a:r>
              <a:rPr lang="fr-FR" sz="1600" u="sng" dirty="0"/>
              <a:t>Temps 1 </a:t>
            </a:r>
            <a:r>
              <a:rPr lang="fr-FR" sz="1600" dirty="0"/>
              <a:t>: explicitation objectif séance, lecture itérée de la phrase à copier, repérage des éventuelles difficultés graphiques ou orthographiques, modélisation et verbalisation de la méthodologie de la copie par l’enseignant</a:t>
            </a:r>
          </a:p>
          <a:p>
            <a:pPr marL="0" indent="0">
              <a:spcBef>
                <a:spcPts val="0"/>
              </a:spcBef>
              <a:buNone/>
            </a:pPr>
            <a:r>
              <a:rPr lang="fr-FR" sz="1600" u="sng" dirty="0"/>
              <a:t>Temps 2 </a:t>
            </a:r>
            <a:r>
              <a:rPr lang="fr-FR" sz="1600" dirty="0"/>
              <a:t>: copie par les élèves sur le cahier. Variable d’ajustement : la place du modèle pour réduire progressivement le nombre de retours vers le modèle</a:t>
            </a:r>
          </a:p>
          <a:p>
            <a:pPr marL="0" indent="0">
              <a:spcBef>
                <a:spcPts val="0"/>
              </a:spcBef>
              <a:buNone/>
            </a:pPr>
            <a:r>
              <a:rPr lang="fr-FR" sz="1600" u="sng" dirty="0"/>
              <a:t>Temps 3 </a:t>
            </a:r>
            <a:r>
              <a:rPr lang="fr-FR" sz="1600" dirty="0"/>
              <a:t>: relecture, puis échange avec binôme pour vérification. Retour sur réussites et difficultés rencontrées, progrès réalisés et à venir</a:t>
            </a:r>
          </a:p>
          <a:p>
            <a:pPr marL="0" indent="0">
              <a:spcBef>
                <a:spcPts val="0"/>
              </a:spcBef>
              <a:buNone/>
            </a:pPr>
            <a:r>
              <a:rPr lang="fr-FR" sz="1600" b="1" dirty="0"/>
              <a:t>Différenciation</a:t>
            </a:r>
            <a:r>
              <a:rPr lang="fr-FR" sz="1600" dirty="0"/>
              <a:t> : Distance au modèle adaptée (progressivité), méthodologie (empans à mettre en mémoire et à copier)</a:t>
            </a:r>
          </a:p>
        </p:txBody>
      </p:sp>
    </p:spTree>
    <p:extLst>
      <p:ext uri="{BB962C8B-B14F-4D97-AF65-F5344CB8AC3E}">
        <p14:creationId xmlns:p14="http://schemas.microsoft.com/office/powerpoint/2010/main" val="728700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BA796-6B10-2A11-D9DB-6596E8C1326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CDA6540-CABE-F5F2-CD89-B736992E9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DE486E1-085A-40AB-1856-44CB7D4E696E}"/>
              </a:ext>
            </a:extLst>
          </p:cNvPr>
          <p:cNvSpPr>
            <a:spLocks noGrp="1"/>
          </p:cNvSpPr>
          <p:nvPr>
            <p:ph type="ctrTitle"/>
          </p:nvPr>
        </p:nvSpPr>
        <p:spPr>
          <a:xfrm>
            <a:off x="517870" y="978408"/>
            <a:ext cx="6117661" cy="5509478"/>
          </a:xfrm>
        </p:spPr>
        <p:txBody>
          <a:bodyPr anchor="t">
            <a:normAutofit fontScale="90000"/>
          </a:bodyPr>
          <a:lstStyle/>
          <a:p>
            <a:r>
              <a:rPr lang="fr-FR" sz="3400" dirty="0"/>
              <a:t>Proposition de séquence n°3</a:t>
            </a:r>
            <a:br>
              <a:rPr lang="fr-FR" sz="3400" dirty="0"/>
            </a:br>
            <a:r>
              <a:rPr lang="fr-FR" sz="2400" b="0" i="1" dirty="0"/>
              <a:t>Enrichir son vocabulaire dans toutes les disciplines</a:t>
            </a:r>
            <a:br>
              <a:rPr lang="fr-FR" sz="1800" b="0" i="1" dirty="0">
                <a:latin typeface="+mn-lt"/>
              </a:rPr>
            </a:br>
            <a:br>
              <a:rPr lang="fr-FR" sz="1800" b="0" i="1" dirty="0">
                <a:latin typeface="+mn-lt"/>
              </a:rPr>
            </a:br>
            <a:r>
              <a:rPr lang="fr-FR" sz="1800" u="sng" dirty="0">
                <a:latin typeface="+mn-lt"/>
              </a:rPr>
              <a:t>Objectifs</a:t>
            </a:r>
            <a:r>
              <a:rPr lang="fr-FR" sz="1800" dirty="0">
                <a:latin typeface="+mn-lt"/>
              </a:rPr>
              <a:t> : Enrichir son vocabulaire dans tous les enseignements (exemple en lien avec l’EPS)</a:t>
            </a:r>
            <a:br>
              <a:rPr lang="fr-FR" sz="1800" dirty="0">
                <a:latin typeface="+mn-lt"/>
              </a:rPr>
            </a:br>
            <a:r>
              <a:rPr lang="fr-FR" sz="1800" b="0" dirty="0">
                <a:latin typeface="+mn-lt"/>
              </a:rPr>
              <a:t>- Etablir des relations entre les mots par catégorisation</a:t>
            </a:r>
            <a:br>
              <a:rPr lang="fr-FR" sz="1800" b="0" dirty="0">
                <a:latin typeface="+mn-lt"/>
              </a:rPr>
            </a:br>
            <a:r>
              <a:rPr lang="fr-FR" sz="1800" b="0" dirty="0">
                <a:latin typeface="+mn-lt"/>
              </a:rPr>
              <a:t>- Réemployer le vocabulaire étudié dans des phrases, dans des contextes variés de situations d’oral ou d’écrit</a:t>
            </a:r>
            <a:br>
              <a:rPr lang="fr-FR" sz="1800" b="0" dirty="0">
                <a:latin typeface="+mn-lt"/>
              </a:rPr>
            </a:br>
            <a:r>
              <a:rPr lang="fr-FR" sz="1800" b="0" dirty="0">
                <a:latin typeface="+mn-lt"/>
              </a:rPr>
              <a:t>- Mémoriser l’orthographe lexicale</a:t>
            </a:r>
            <a:br>
              <a:rPr lang="fr-FR" sz="1800" b="0" dirty="0">
                <a:latin typeface="+mn-lt"/>
              </a:rPr>
            </a:br>
            <a:r>
              <a:rPr lang="fr-FR" sz="1800" b="0" dirty="0">
                <a:latin typeface="+mn-lt"/>
              </a:rPr>
              <a:t>- Développer les stratégies d’inférence pour comprendre le sens de mots inconnus</a:t>
            </a:r>
            <a:br>
              <a:rPr lang="fr-FR" sz="1800" dirty="0">
                <a:latin typeface="+mn-lt"/>
              </a:rPr>
            </a:br>
            <a:br>
              <a:rPr lang="fr-FR" sz="2400" b="0" dirty="0">
                <a:latin typeface="+mn-lt"/>
              </a:rPr>
            </a:br>
            <a:r>
              <a:rPr lang="fr-FR" sz="1800" dirty="0">
                <a:latin typeface="+mn-lt"/>
              </a:rPr>
              <a:t>Focus 1 </a:t>
            </a:r>
            <a:r>
              <a:rPr lang="fr-FR" sz="1800" b="0" dirty="0">
                <a:latin typeface="+mn-lt"/>
              </a:rPr>
              <a:t>: Structurer le vocabulaire : la catégorisation</a:t>
            </a:r>
            <a:br>
              <a:rPr lang="fr-FR" sz="1800" dirty="0">
                <a:latin typeface="+mn-lt"/>
              </a:rPr>
            </a:br>
            <a:r>
              <a:rPr lang="fr-FR" sz="1800" dirty="0">
                <a:latin typeface="+mn-lt"/>
              </a:rPr>
              <a:t>Focus 2 </a:t>
            </a:r>
            <a:r>
              <a:rPr lang="fr-FR" sz="1800" b="0" dirty="0">
                <a:latin typeface="+mn-lt"/>
              </a:rPr>
              <a:t>: Réactiver le lexique appris dans les activités orales et écrites qui permettent la mémorisation</a:t>
            </a:r>
            <a:br>
              <a:rPr lang="fr-FR" sz="1800" b="0" dirty="0">
                <a:latin typeface="+mn-lt"/>
              </a:rPr>
            </a:br>
            <a:br>
              <a:rPr lang="fr-FR" sz="1800" b="0" dirty="0">
                <a:latin typeface="+mn-lt"/>
              </a:rPr>
            </a:br>
            <a:br>
              <a:rPr lang="fr-FR" sz="2400" b="0" dirty="0">
                <a:latin typeface="+mn-lt"/>
              </a:rPr>
            </a:br>
            <a:endParaRPr lang="fr-FR" sz="2400" b="0" dirty="0">
              <a:latin typeface="+mn-lt"/>
            </a:endParaRPr>
          </a:p>
        </p:txBody>
      </p:sp>
      <p:sp>
        <p:nvSpPr>
          <p:cNvPr id="27" name="Rectangle 26">
            <a:extLst>
              <a:ext uri="{FF2B5EF4-FFF2-40B4-BE49-F238E27FC236}">
                <a16:creationId xmlns:a16="http://schemas.microsoft.com/office/drawing/2014/main" id="{EACBC648-5E01-43EA-6A65-3C93828E0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Police, logiciel&#10;&#10;Le contenu généré par l’IA peut être incorrect.">
            <a:extLst>
              <a:ext uri="{FF2B5EF4-FFF2-40B4-BE49-F238E27FC236}">
                <a16:creationId xmlns:a16="http://schemas.microsoft.com/office/drawing/2014/main" id="{8834D043-752C-D44F-1DB4-2D57C3D23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541" y="738896"/>
            <a:ext cx="1871077" cy="2616892"/>
          </a:xfrm>
          <a:prstGeom prst="rect">
            <a:avLst/>
          </a:prstGeom>
        </p:spPr>
      </p:pic>
      <p:pic>
        <p:nvPicPr>
          <p:cNvPr id="4" name="Picture 3" descr="Bureau d’école avec livres et crayons avec tableau noir dans le fond">
            <a:extLst>
              <a:ext uri="{FF2B5EF4-FFF2-40B4-BE49-F238E27FC236}">
                <a16:creationId xmlns:a16="http://schemas.microsoft.com/office/drawing/2014/main" id="{4687AEE7-D4B7-844C-6C37-072F621A899D}"/>
              </a:ext>
            </a:extLst>
          </p:cNvPr>
          <p:cNvPicPr>
            <a:picLocks noChangeAspect="1"/>
          </p:cNvPicPr>
          <p:nvPr/>
        </p:nvPicPr>
        <p:blipFill>
          <a:blip r:embed="rId4"/>
          <a:srcRect l="3884" t="23391" r="5207"/>
          <a:stretch>
            <a:fillRect/>
          </a:stretch>
        </p:blipFill>
        <p:spPr>
          <a:xfrm>
            <a:off x="7668867" y="3903781"/>
            <a:ext cx="4038425" cy="2271622"/>
          </a:xfrm>
          <a:prstGeom prst="rect">
            <a:avLst/>
          </a:prstGeom>
        </p:spPr>
      </p:pic>
      <p:sp>
        <p:nvSpPr>
          <p:cNvPr id="29" name="Rectangle 28">
            <a:extLst>
              <a:ext uri="{FF2B5EF4-FFF2-40B4-BE49-F238E27FC236}">
                <a16:creationId xmlns:a16="http://schemas.microsoft.com/office/drawing/2014/main" id="{8E8107A7-3437-ED13-6116-C6CC24BC7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3932" y="6300216"/>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63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638C3-15F0-3F61-28EF-E5841F09DFC7}"/>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p>
        </p:txBody>
      </p:sp>
      <p:sp>
        <p:nvSpPr>
          <p:cNvPr id="3" name="Espace réservé du contenu 2">
            <a:extLst>
              <a:ext uri="{FF2B5EF4-FFF2-40B4-BE49-F238E27FC236}">
                <a16:creationId xmlns:a16="http://schemas.microsoft.com/office/drawing/2014/main" id="{69D1D3C8-71A4-CE7F-D308-016749E93197}"/>
              </a:ext>
            </a:extLst>
          </p:cNvPr>
          <p:cNvSpPr>
            <a:spLocks noGrp="1"/>
          </p:cNvSpPr>
          <p:nvPr>
            <p:ph idx="1"/>
          </p:nvPr>
        </p:nvSpPr>
        <p:spPr>
          <a:xfrm>
            <a:off x="521208" y="2091847"/>
            <a:ext cx="11155680" cy="4254089"/>
          </a:xfrm>
        </p:spPr>
        <p:txBody>
          <a:bodyPr/>
          <a:lstStyle/>
          <a:p>
            <a:pPr marL="0" indent="0">
              <a:buNone/>
            </a:pPr>
            <a:r>
              <a:rPr lang="fr-FR" b="1" dirty="0"/>
              <a:t>Eléments de progression</a:t>
            </a:r>
          </a:p>
          <a:p>
            <a:pPr marL="0" indent="0">
              <a:buNone/>
            </a:pPr>
            <a:endParaRPr lang="fr-FR" b="1" dirty="0"/>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0DFF41CC-007A-E1E6-4930-8A8C3C2AE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11" y="2655518"/>
            <a:ext cx="8102795" cy="3827579"/>
          </a:xfrm>
          <a:prstGeom prst="rect">
            <a:avLst/>
          </a:prstGeom>
        </p:spPr>
      </p:pic>
    </p:spTree>
    <p:extLst>
      <p:ext uri="{BB962C8B-B14F-4D97-AF65-F5344CB8AC3E}">
        <p14:creationId xmlns:p14="http://schemas.microsoft.com/office/powerpoint/2010/main" val="869517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234B2-0457-A928-7FCA-C132236026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EE872E-AF6F-002D-1617-1E1E562C27A6}"/>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br>
              <a:rPr lang="fr-FR" sz="2400" b="0" i="1" dirty="0"/>
            </a:br>
            <a:endParaRPr lang="fr-FR" sz="2400" i="1" dirty="0"/>
          </a:p>
        </p:txBody>
      </p:sp>
      <p:sp>
        <p:nvSpPr>
          <p:cNvPr id="3" name="Espace réservé du contenu 2">
            <a:extLst>
              <a:ext uri="{FF2B5EF4-FFF2-40B4-BE49-F238E27FC236}">
                <a16:creationId xmlns:a16="http://schemas.microsoft.com/office/drawing/2014/main" id="{961C23A5-5E9A-E716-9295-A60E44CAA6BB}"/>
              </a:ext>
            </a:extLst>
          </p:cNvPr>
          <p:cNvSpPr>
            <a:spLocks noGrp="1"/>
          </p:cNvSpPr>
          <p:nvPr>
            <p:ph idx="1"/>
          </p:nvPr>
        </p:nvSpPr>
        <p:spPr/>
        <p:txBody>
          <a:bodyPr/>
          <a:lstStyle/>
          <a:p>
            <a:pPr marL="0" indent="0">
              <a:spcBef>
                <a:spcPts val="0"/>
              </a:spcBef>
              <a:buNone/>
            </a:pPr>
            <a:r>
              <a:rPr lang="fr-FR" b="1" dirty="0"/>
              <a:t>Points de vigilance</a:t>
            </a:r>
          </a:p>
          <a:p>
            <a:pPr marL="0" indent="0">
              <a:spcBef>
                <a:spcPts val="0"/>
              </a:spcBef>
              <a:buNone/>
            </a:pPr>
            <a:r>
              <a:rPr lang="fr-FR" dirty="0"/>
              <a:t>Le </a:t>
            </a:r>
            <a:r>
              <a:rPr lang="fr-FR" b="1" dirty="0"/>
              <a:t>nombre de mots/expressions </a:t>
            </a:r>
            <a:r>
              <a:rPr lang="fr-FR" dirty="0"/>
              <a:t>d’un réseau visé dépend :</a:t>
            </a:r>
          </a:p>
          <a:p>
            <a:pPr>
              <a:spcBef>
                <a:spcPts val="0"/>
              </a:spcBef>
            </a:pPr>
            <a:r>
              <a:rPr lang="fr-FR" dirty="0"/>
              <a:t>de l’</a:t>
            </a:r>
            <a:r>
              <a:rPr lang="fr-FR" b="1" dirty="0"/>
              <a:t>âge des élèves </a:t>
            </a:r>
            <a:r>
              <a:rPr lang="fr-FR" dirty="0"/>
              <a:t>;</a:t>
            </a:r>
          </a:p>
          <a:p>
            <a:pPr>
              <a:spcBef>
                <a:spcPts val="0"/>
              </a:spcBef>
            </a:pPr>
            <a:r>
              <a:rPr lang="fr-FR" dirty="0"/>
              <a:t>du choix de </a:t>
            </a:r>
            <a:r>
              <a:rPr lang="fr-FR" b="1" dirty="0"/>
              <a:t>type de réseau </a:t>
            </a:r>
            <a:r>
              <a:rPr lang="fr-FR" dirty="0"/>
              <a:t>(un réseau morphologique contiendra moins de mots qu’un réseau autour d’un champ lexical des mathématiques par exemple) ;</a:t>
            </a:r>
          </a:p>
          <a:p>
            <a:pPr>
              <a:spcBef>
                <a:spcPts val="0"/>
              </a:spcBef>
            </a:pPr>
            <a:r>
              <a:rPr lang="fr-FR" dirty="0"/>
              <a:t>du choix de</a:t>
            </a:r>
            <a:r>
              <a:rPr lang="fr-FR" b="1" dirty="0"/>
              <a:t> type de catégorisation travaillé </a:t>
            </a:r>
            <a:r>
              <a:rPr lang="fr-FR" dirty="0"/>
              <a:t>: antonymie/synonymie/hypéronymie/polysémie ;</a:t>
            </a:r>
          </a:p>
          <a:p>
            <a:pPr>
              <a:spcBef>
                <a:spcPts val="0"/>
              </a:spcBef>
            </a:pPr>
            <a:r>
              <a:rPr lang="fr-FR" dirty="0"/>
              <a:t>de ce que le professeur a observé des </a:t>
            </a:r>
            <a:r>
              <a:rPr lang="fr-FR" b="1" dirty="0"/>
              <a:t>connaissances de chacun de ses élèves</a:t>
            </a:r>
            <a:r>
              <a:rPr lang="fr-FR" dirty="0"/>
              <a:t>.</a:t>
            </a:r>
          </a:p>
          <a:p>
            <a:pPr marL="0" indent="0">
              <a:spcBef>
                <a:spcPts val="0"/>
              </a:spcBef>
              <a:buNone/>
            </a:pPr>
            <a:r>
              <a:rPr lang="fr-FR" b="1" dirty="0"/>
              <a:t>Des incontournables </a:t>
            </a:r>
          </a:p>
          <a:p>
            <a:pPr>
              <a:spcBef>
                <a:spcPts val="0"/>
              </a:spcBef>
            </a:pPr>
            <a:r>
              <a:rPr lang="fr-FR" dirty="0"/>
              <a:t>le nombre de mots à catégoriser est obligatoirement </a:t>
            </a:r>
            <a:r>
              <a:rPr lang="fr-FR" b="1" dirty="0"/>
              <a:t>restreint</a:t>
            </a:r>
            <a:r>
              <a:rPr lang="fr-FR" dirty="0"/>
              <a:t> (de 10 à 15 mots enseignés) ;</a:t>
            </a:r>
          </a:p>
          <a:p>
            <a:pPr>
              <a:spcBef>
                <a:spcPts val="0"/>
              </a:spcBef>
            </a:pPr>
            <a:r>
              <a:rPr lang="fr-FR" dirty="0"/>
              <a:t>un réseau doit </a:t>
            </a:r>
            <a:r>
              <a:rPr lang="fr-FR" b="1" dirty="0"/>
              <a:t>s’enrichir année après année </a:t>
            </a:r>
            <a:r>
              <a:rPr lang="fr-FR" dirty="0"/>
              <a:t>;</a:t>
            </a:r>
          </a:p>
          <a:p>
            <a:pPr>
              <a:spcBef>
                <a:spcPts val="0"/>
              </a:spcBef>
            </a:pPr>
            <a:r>
              <a:rPr lang="fr-FR" dirty="0"/>
              <a:t>quand le vocabulaire est travaillé à partir d’une situation disciplinaire, il est nécessaire, lorsque le cas se présente, de </a:t>
            </a:r>
            <a:r>
              <a:rPr lang="fr-FR" b="1" dirty="0"/>
              <a:t>clarifier le sens commun du mot et celui spécifique </a:t>
            </a:r>
            <a:r>
              <a:rPr lang="fr-FR" dirty="0"/>
              <a:t>(rappel de la polysémie)</a:t>
            </a:r>
          </a:p>
        </p:txBody>
      </p:sp>
    </p:spTree>
    <p:extLst>
      <p:ext uri="{BB962C8B-B14F-4D97-AF65-F5344CB8AC3E}">
        <p14:creationId xmlns:p14="http://schemas.microsoft.com/office/powerpoint/2010/main" val="117758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30CF7-ECBF-8A15-9D22-1F1ABFF5B083}"/>
              </a:ext>
            </a:extLst>
          </p:cNvPr>
          <p:cNvSpPr>
            <a:spLocks noGrp="1"/>
          </p:cNvSpPr>
          <p:nvPr>
            <p:ph type="title"/>
          </p:nvPr>
        </p:nvSpPr>
        <p:spPr/>
        <p:txBody>
          <a:bodyPr/>
          <a:lstStyle/>
          <a:p>
            <a:r>
              <a:rPr lang="fr-FR" dirty="0"/>
              <a:t>Enjeux pédagogiques du cycle 2</a:t>
            </a:r>
          </a:p>
        </p:txBody>
      </p:sp>
      <p:sp>
        <p:nvSpPr>
          <p:cNvPr id="3" name="Espace réservé du contenu 2">
            <a:extLst>
              <a:ext uri="{FF2B5EF4-FFF2-40B4-BE49-F238E27FC236}">
                <a16:creationId xmlns:a16="http://schemas.microsoft.com/office/drawing/2014/main" id="{07B44849-0F5E-AA19-3C17-F4DB00D5F23B}"/>
              </a:ext>
            </a:extLst>
          </p:cNvPr>
          <p:cNvSpPr>
            <a:spLocks noGrp="1"/>
          </p:cNvSpPr>
          <p:nvPr>
            <p:ph idx="1"/>
          </p:nvPr>
        </p:nvSpPr>
        <p:spPr>
          <a:xfrm>
            <a:off x="521208" y="1872343"/>
            <a:ext cx="11155680" cy="4473593"/>
          </a:xfrm>
        </p:spPr>
        <p:txBody>
          <a:bodyPr>
            <a:normAutofit fontScale="92500" lnSpcReduction="20000"/>
          </a:bodyPr>
          <a:lstStyle/>
          <a:p>
            <a:r>
              <a:rPr lang="fr-FR" b="1" dirty="0"/>
              <a:t>Rôle essentiel du cycle 2 </a:t>
            </a:r>
            <a:r>
              <a:rPr lang="fr-FR" dirty="0"/>
              <a:t>dans l’enseignement du français, pensé tout en progressivité et </a:t>
            </a:r>
            <a:r>
              <a:rPr lang="fr-FR" b="1" dirty="0"/>
              <a:t>en articulation avec l’école maternelle</a:t>
            </a:r>
            <a:r>
              <a:rPr lang="fr-FR" dirty="0"/>
              <a:t> d’une part et </a:t>
            </a:r>
            <a:r>
              <a:rPr lang="fr-FR" b="1" dirty="0"/>
              <a:t>le cycle 3 </a:t>
            </a:r>
            <a:r>
              <a:rPr lang="fr-FR" dirty="0"/>
              <a:t>voire au-delà d’autre part;</a:t>
            </a:r>
          </a:p>
          <a:p>
            <a:r>
              <a:rPr lang="fr-FR" dirty="0"/>
              <a:t>Dès l’entrée au CP, </a:t>
            </a:r>
            <a:r>
              <a:rPr lang="fr-FR" b="1" dirty="0"/>
              <a:t>apprentissage formel et structuré de la lecture et de l’écriture </a:t>
            </a:r>
            <a:r>
              <a:rPr lang="fr-FR" dirty="0"/>
              <a:t>en appui sur les habiletés langagières, cognitives et prédictives développées au cycle 1;</a:t>
            </a:r>
          </a:p>
          <a:p>
            <a:r>
              <a:rPr lang="fr-FR" dirty="0"/>
              <a:t>Au cours du cycle 2, chaque élève doit acquérir les </a:t>
            </a:r>
            <a:r>
              <a:rPr lang="fr-FR" b="1" dirty="0"/>
              <a:t>fondements de la langue française</a:t>
            </a:r>
            <a:r>
              <a:rPr lang="fr-FR" dirty="0"/>
              <a:t>, </a:t>
            </a:r>
            <a:r>
              <a:rPr lang="fr-FR" b="1" dirty="0"/>
              <a:t>tant à l’écrit qu’à l’oral</a:t>
            </a:r>
            <a:r>
              <a:rPr lang="fr-FR" dirty="0"/>
              <a:t>;</a:t>
            </a:r>
          </a:p>
          <a:p>
            <a:r>
              <a:rPr lang="fr-FR" dirty="0"/>
              <a:t>La lecture et l’écriture constituent le cœur de l’enseignement du français </a:t>
            </a:r>
            <a:r>
              <a:rPr lang="fr-FR" b="1" dirty="0"/>
              <a:t>en articulation avec les autres champs de la discipline</a:t>
            </a:r>
            <a:r>
              <a:rPr lang="fr-FR" dirty="0"/>
              <a:t> et </a:t>
            </a:r>
            <a:r>
              <a:rPr lang="fr-FR" b="1" dirty="0"/>
              <a:t>les</a:t>
            </a:r>
            <a:r>
              <a:rPr lang="fr-FR" dirty="0"/>
              <a:t> </a:t>
            </a:r>
            <a:r>
              <a:rPr lang="fr-FR" b="1" dirty="0"/>
              <a:t>autres domaines d’enseignement</a:t>
            </a:r>
            <a:r>
              <a:rPr lang="fr-FR" dirty="0"/>
              <a:t>;</a:t>
            </a:r>
          </a:p>
          <a:p>
            <a:r>
              <a:rPr lang="fr-FR" dirty="0"/>
              <a:t>Chaque composante du français fait l’objet d’un </a:t>
            </a:r>
            <a:r>
              <a:rPr lang="fr-FR" b="1" dirty="0"/>
              <a:t>apprentissage quotidien</a:t>
            </a:r>
            <a:r>
              <a:rPr lang="fr-FR" dirty="0"/>
              <a:t>, </a:t>
            </a:r>
            <a:r>
              <a:rPr lang="fr-FR" b="1" dirty="0"/>
              <a:t>structuré et progressif</a:t>
            </a:r>
            <a:r>
              <a:rPr lang="fr-FR" dirty="0"/>
              <a:t>, rigoureux et organisé;</a:t>
            </a:r>
          </a:p>
          <a:p>
            <a:r>
              <a:rPr lang="fr-FR" dirty="0"/>
              <a:t>Cette exigence permettra de </a:t>
            </a:r>
            <a:r>
              <a:rPr lang="fr-FR" b="1" dirty="0"/>
              <a:t>repérer d’éventuelles difficultés</a:t>
            </a:r>
            <a:r>
              <a:rPr lang="fr-FR" dirty="0"/>
              <a:t>, d’en identifier la nature et l’importance et de </a:t>
            </a:r>
            <a:r>
              <a:rPr lang="fr-FR" b="1" dirty="0"/>
              <a:t>penser des interventions adaptées </a:t>
            </a:r>
            <a:r>
              <a:rPr lang="fr-FR" dirty="0"/>
              <a:t>qui, mises en œuvre de manière précoce, permettront d’y remédier;</a:t>
            </a:r>
          </a:p>
          <a:p>
            <a:r>
              <a:rPr lang="fr-FR" dirty="0"/>
              <a:t>Les </a:t>
            </a:r>
            <a:r>
              <a:rPr lang="fr-FR" b="1" dirty="0"/>
              <a:t>dix heures dévolues à l’enseignement du français ne sauraient suffire</a:t>
            </a:r>
            <a:r>
              <a:rPr lang="fr-FR" dirty="0"/>
              <a:t>; c’est donc dans un réseau concerté d’actions conjointes et dans une pluralité de disciplines que ce travail complexe doit s’appréhender;</a:t>
            </a:r>
          </a:p>
          <a:p>
            <a:r>
              <a:rPr lang="fr-FR" b="1" dirty="0"/>
              <a:t>Deux leviers essentiels </a:t>
            </a:r>
            <a:r>
              <a:rPr lang="fr-FR" dirty="0"/>
              <a:t>: la polyvalence du professeur des écoles et la réflexion partagée en équipe de cycle.</a:t>
            </a:r>
          </a:p>
          <a:p>
            <a:endParaRPr lang="fr-FR" dirty="0"/>
          </a:p>
        </p:txBody>
      </p:sp>
    </p:spTree>
    <p:extLst>
      <p:ext uri="{BB962C8B-B14F-4D97-AF65-F5344CB8AC3E}">
        <p14:creationId xmlns:p14="http://schemas.microsoft.com/office/powerpoint/2010/main" val="3627693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105B3-783B-BF31-BB61-74C518F656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7BCE3A-FEED-D30A-0658-2D451FE42B04}"/>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p>
        </p:txBody>
      </p:sp>
      <p:sp>
        <p:nvSpPr>
          <p:cNvPr id="3" name="Espace réservé du contenu 2">
            <a:extLst>
              <a:ext uri="{FF2B5EF4-FFF2-40B4-BE49-F238E27FC236}">
                <a16:creationId xmlns:a16="http://schemas.microsoft.com/office/drawing/2014/main" id="{1A166F33-21F5-1E99-90B1-B9F2FCCED7AB}"/>
              </a:ext>
            </a:extLst>
          </p:cNvPr>
          <p:cNvSpPr>
            <a:spLocks noGrp="1"/>
          </p:cNvSpPr>
          <p:nvPr>
            <p:ph idx="1"/>
          </p:nvPr>
        </p:nvSpPr>
        <p:spPr/>
        <p:txBody>
          <a:bodyPr/>
          <a:lstStyle/>
          <a:p>
            <a:pPr marL="0" indent="0">
              <a:buNone/>
            </a:pPr>
            <a:r>
              <a:rPr lang="fr-FR" b="1" dirty="0"/>
              <a:t>Enjeux pédagogiques</a:t>
            </a:r>
          </a:p>
          <a:p>
            <a:pPr>
              <a:buFontTx/>
              <a:buChar char="-"/>
            </a:pPr>
            <a:r>
              <a:rPr lang="fr-FR" b="1" dirty="0"/>
              <a:t>S’exprimer</a:t>
            </a:r>
            <a:r>
              <a:rPr lang="fr-FR" dirty="0"/>
              <a:t> à l’oral et à l’écrit </a:t>
            </a:r>
            <a:r>
              <a:rPr lang="fr-FR" b="1" dirty="0"/>
              <a:t>le plus précisément possible</a:t>
            </a:r>
          </a:p>
          <a:p>
            <a:pPr>
              <a:buFontTx/>
              <a:buChar char="-"/>
            </a:pPr>
            <a:r>
              <a:rPr lang="fr-FR" b="1" dirty="0"/>
              <a:t>Comprendre à l’oral et à l’écrit </a:t>
            </a:r>
            <a:r>
              <a:rPr lang="fr-FR" dirty="0"/>
              <a:t>(identification des mots et compréhension de phrases puis de textes)</a:t>
            </a:r>
          </a:p>
        </p:txBody>
      </p:sp>
    </p:spTree>
    <p:extLst>
      <p:ext uri="{BB962C8B-B14F-4D97-AF65-F5344CB8AC3E}">
        <p14:creationId xmlns:p14="http://schemas.microsoft.com/office/powerpoint/2010/main" val="2628372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86B5E-05B6-6130-A338-7D4EF272F8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A9A6A8-C92E-0B6A-2B06-D0170A256912}"/>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p>
        </p:txBody>
      </p:sp>
      <p:sp>
        <p:nvSpPr>
          <p:cNvPr id="3" name="Espace réservé du contenu 2">
            <a:extLst>
              <a:ext uri="{FF2B5EF4-FFF2-40B4-BE49-F238E27FC236}">
                <a16:creationId xmlns:a16="http://schemas.microsoft.com/office/drawing/2014/main" id="{0B0A0761-C09D-298E-03DA-A23C43F3FB57}"/>
              </a:ext>
            </a:extLst>
          </p:cNvPr>
          <p:cNvSpPr>
            <a:spLocks noGrp="1"/>
          </p:cNvSpPr>
          <p:nvPr>
            <p:ph idx="1"/>
          </p:nvPr>
        </p:nvSpPr>
        <p:spPr/>
        <p:txBody>
          <a:bodyPr/>
          <a:lstStyle/>
          <a:p>
            <a:pPr marL="0" indent="0">
              <a:buNone/>
            </a:pPr>
            <a:r>
              <a:rPr lang="fr-FR" b="1" dirty="0"/>
              <a:t>Eclairage de la recherche autour de la mémorisation</a:t>
            </a:r>
          </a:p>
          <a:p>
            <a:pPr marL="0" indent="0">
              <a:buNone/>
            </a:pPr>
            <a:r>
              <a:rPr lang="fr-FR" b="1" dirty="0"/>
              <a:t>Trois étapes </a:t>
            </a:r>
            <a:r>
              <a:rPr lang="fr-FR" dirty="0"/>
              <a:t>permettent de mémoriser des mots et de les réutiliser dans des phrases :</a:t>
            </a:r>
          </a:p>
          <a:p>
            <a:r>
              <a:rPr lang="fr-FR" dirty="0"/>
              <a:t>l’</a:t>
            </a:r>
            <a:r>
              <a:rPr lang="fr-FR" b="1" dirty="0"/>
              <a:t>encodage</a:t>
            </a:r>
            <a:r>
              <a:rPr lang="fr-FR" dirty="0"/>
              <a:t> en mémoire</a:t>
            </a:r>
          </a:p>
          <a:p>
            <a:pPr marL="0" indent="0">
              <a:buNone/>
            </a:pPr>
            <a:r>
              <a:rPr lang="fr-FR" dirty="0"/>
              <a:t>⚠️ </a:t>
            </a:r>
            <a:r>
              <a:rPr lang="fr-FR" u="sng" dirty="0"/>
              <a:t>Importance d’opposer dès le départ des mots de sonorité proche (poule/boule)</a:t>
            </a:r>
          </a:p>
          <a:p>
            <a:r>
              <a:rPr lang="fr-FR" dirty="0"/>
              <a:t>le </a:t>
            </a:r>
            <a:r>
              <a:rPr lang="fr-FR" b="1" dirty="0"/>
              <a:t>stockage</a:t>
            </a:r>
            <a:r>
              <a:rPr lang="fr-FR" dirty="0"/>
              <a:t> en mémoire opéré en réseaux</a:t>
            </a:r>
          </a:p>
          <a:p>
            <a:r>
              <a:rPr lang="fr-FR" dirty="0"/>
              <a:t>la </a:t>
            </a:r>
            <a:r>
              <a:rPr lang="fr-FR" b="1" dirty="0"/>
              <a:t>récupération</a:t>
            </a:r>
            <a:r>
              <a:rPr lang="fr-FR" dirty="0"/>
              <a:t> par le biais d’activités de rebrassage et de transfert à effectuer régulièrement</a:t>
            </a:r>
          </a:p>
        </p:txBody>
      </p:sp>
    </p:spTree>
    <p:extLst>
      <p:ext uri="{BB962C8B-B14F-4D97-AF65-F5344CB8AC3E}">
        <p14:creationId xmlns:p14="http://schemas.microsoft.com/office/powerpoint/2010/main" val="88513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E3740-8CFF-F879-117B-A6BC31080D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380D54-5E5C-A44D-CB30-5184CAEB8458}"/>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p>
        </p:txBody>
      </p:sp>
      <p:sp>
        <p:nvSpPr>
          <p:cNvPr id="3" name="Espace réservé du contenu 2">
            <a:extLst>
              <a:ext uri="{FF2B5EF4-FFF2-40B4-BE49-F238E27FC236}">
                <a16:creationId xmlns:a16="http://schemas.microsoft.com/office/drawing/2014/main" id="{A227D0D7-E1C4-D5B7-13F1-EFC4806E3703}"/>
              </a:ext>
            </a:extLst>
          </p:cNvPr>
          <p:cNvSpPr>
            <a:spLocks noGrp="1"/>
          </p:cNvSpPr>
          <p:nvPr>
            <p:ph idx="1"/>
          </p:nvPr>
        </p:nvSpPr>
        <p:spPr>
          <a:xfrm>
            <a:off x="521208" y="1796143"/>
            <a:ext cx="11155680" cy="4549793"/>
          </a:xfrm>
        </p:spPr>
        <p:txBody>
          <a:bodyPr/>
          <a:lstStyle/>
          <a:p>
            <a:pPr marL="0" indent="0">
              <a:buNone/>
            </a:pPr>
            <a:r>
              <a:rPr lang="fr-FR" b="1" dirty="0"/>
              <a:t>Démarche d’enseignement</a:t>
            </a:r>
          </a:p>
          <a:p>
            <a:pPr marL="0" indent="0">
              <a:buNone/>
            </a:pPr>
            <a:endParaRPr lang="fr-FR" b="1" dirty="0"/>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D7F0BB37-9E35-9236-252F-BB51A7B05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59" y="2272792"/>
            <a:ext cx="8563001" cy="4241800"/>
          </a:xfrm>
          <a:prstGeom prst="rect">
            <a:avLst/>
          </a:prstGeom>
        </p:spPr>
      </p:pic>
    </p:spTree>
    <p:extLst>
      <p:ext uri="{BB962C8B-B14F-4D97-AF65-F5344CB8AC3E}">
        <p14:creationId xmlns:p14="http://schemas.microsoft.com/office/powerpoint/2010/main" val="188123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58558-4FA3-FB28-C706-2835B91B7CF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805D642-1CE1-EE5E-BB4E-C0BA00DB74D3}"/>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p>
        </p:txBody>
      </p:sp>
      <p:sp>
        <p:nvSpPr>
          <p:cNvPr id="3" name="Espace réservé du contenu 2">
            <a:extLst>
              <a:ext uri="{FF2B5EF4-FFF2-40B4-BE49-F238E27FC236}">
                <a16:creationId xmlns:a16="http://schemas.microsoft.com/office/drawing/2014/main" id="{A1555BF9-846F-56C3-ACF9-1BA9AA765B3E}"/>
              </a:ext>
            </a:extLst>
          </p:cNvPr>
          <p:cNvSpPr>
            <a:spLocks noGrp="1"/>
          </p:cNvSpPr>
          <p:nvPr>
            <p:ph idx="1"/>
          </p:nvPr>
        </p:nvSpPr>
        <p:spPr/>
        <p:txBody>
          <a:bodyPr/>
          <a:lstStyle/>
          <a:p>
            <a:pPr marL="0" indent="0">
              <a:buNone/>
            </a:pPr>
            <a:r>
              <a:rPr lang="fr-FR" b="1" dirty="0"/>
              <a:t>Evaluation : modalités et exemples</a:t>
            </a:r>
          </a:p>
          <a:p>
            <a:pPr marL="0" indent="0">
              <a:buNone/>
            </a:pPr>
            <a:r>
              <a:rPr lang="fr-FR" b="1" dirty="0"/>
              <a:t>En appui sur une grille </a:t>
            </a:r>
            <a:r>
              <a:rPr lang="fr-FR" dirty="0"/>
              <a:t>pour observer et évaluer chacun tout au long de la démarche et du parcours d’apprentissage, le professeur évalue que l’élève est capable de :</a:t>
            </a:r>
          </a:p>
          <a:p>
            <a:r>
              <a:rPr lang="fr-FR" b="1" dirty="0"/>
              <a:t>mémoriser</a:t>
            </a:r>
            <a:r>
              <a:rPr lang="fr-FR" dirty="0"/>
              <a:t> le vocabulaire enseigné ;</a:t>
            </a:r>
          </a:p>
          <a:p>
            <a:r>
              <a:rPr lang="fr-FR" b="1" dirty="0"/>
              <a:t>utiliser</a:t>
            </a:r>
            <a:r>
              <a:rPr lang="fr-FR" dirty="0"/>
              <a:t> ce vocabulaire </a:t>
            </a:r>
            <a:r>
              <a:rPr lang="fr-FR" b="1" dirty="0"/>
              <a:t>dans des phra</a:t>
            </a:r>
            <a:r>
              <a:rPr lang="fr-FR" dirty="0"/>
              <a:t>ses ;</a:t>
            </a:r>
          </a:p>
          <a:p>
            <a:r>
              <a:rPr lang="fr-FR" b="1" dirty="0"/>
              <a:t>catégoriser</a:t>
            </a:r>
            <a:r>
              <a:rPr lang="fr-FR" dirty="0"/>
              <a:t> le corpus proposé ;</a:t>
            </a:r>
          </a:p>
          <a:p>
            <a:r>
              <a:rPr lang="fr-FR" b="1" dirty="0"/>
              <a:t>verbaliser les caractéristiques </a:t>
            </a:r>
            <a:r>
              <a:rPr lang="fr-FR" dirty="0"/>
              <a:t>des différentes catégories </a:t>
            </a:r>
            <a:r>
              <a:rPr lang="fr-FR" b="1" dirty="0"/>
              <a:t>et justifier </a:t>
            </a:r>
            <a:r>
              <a:rPr lang="fr-FR" dirty="0"/>
              <a:t>les choix opérés :</a:t>
            </a:r>
          </a:p>
          <a:p>
            <a:r>
              <a:rPr lang="fr-FR" b="1" dirty="0"/>
              <a:t>nommer</a:t>
            </a:r>
            <a:r>
              <a:rPr lang="fr-FR" dirty="0"/>
              <a:t> </a:t>
            </a:r>
            <a:r>
              <a:rPr lang="fr-FR" b="1" dirty="0"/>
              <a:t>les catégories </a:t>
            </a:r>
            <a:r>
              <a:rPr lang="fr-FR" dirty="0"/>
              <a:t>(cf. grille) ;</a:t>
            </a:r>
          </a:p>
          <a:p>
            <a:r>
              <a:rPr lang="fr-FR" b="1" dirty="0"/>
              <a:t>comprendre des mots nouveaux en contexte </a:t>
            </a:r>
            <a:r>
              <a:rPr lang="fr-FR" dirty="0"/>
              <a:t>(en lien avec les stratégies d’inférence).</a:t>
            </a:r>
          </a:p>
          <a:p>
            <a:endParaRPr lang="fr-FR" dirty="0"/>
          </a:p>
        </p:txBody>
      </p:sp>
    </p:spTree>
    <p:extLst>
      <p:ext uri="{BB962C8B-B14F-4D97-AF65-F5344CB8AC3E}">
        <p14:creationId xmlns:p14="http://schemas.microsoft.com/office/powerpoint/2010/main" val="3623083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BCF37-DDFA-BE9D-22C1-06BE8E7E10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554804-0C91-883A-CE27-0C324F3762B8}"/>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p>
        </p:txBody>
      </p:sp>
      <p:sp>
        <p:nvSpPr>
          <p:cNvPr id="3" name="Espace réservé du contenu 2">
            <a:extLst>
              <a:ext uri="{FF2B5EF4-FFF2-40B4-BE49-F238E27FC236}">
                <a16:creationId xmlns:a16="http://schemas.microsoft.com/office/drawing/2014/main" id="{74A9E716-BFF6-5427-B659-04AAE3C9E055}"/>
              </a:ext>
            </a:extLst>
          </p:cNvPr>
          <p:cNvSpPr>
            <a:spLocks noGrp="1"/>
          </p:cNvSpPr>
          <p:nvPr>
            <p:ph idx="1"/>
          </p:nvPr>
        </p:nvSpPr>
        <p:spPr>
          <a:xfrm>
            <a:off x="521208" y="2029216"/>
            <a:ext cx="11155680" cy="4316720"/>
          </a:xfrm>
        </p:spPr>
        <p:txBody>
          <a:bodyPr/>
          <a:lstStyle/>
          <a:p>
            <a:pPr marL="0" indent="0">
              <a:buNone/>
            </a:pPr>
            <a:r>
              <a:rPr lang="fr-FR" b="1" dirty="0"/>
              <a:t>Exemple de grille d’observables (champ lexical travaillé)</a:t>
            </a:r>
          </a:p>
          <a:p>
            <a:pPr marL="0" indent="0">
              <a:buNone/>
            </a:pPr>
            <a:endParaRPr lang="fr-FR" b="1" dirty="0"/>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2524DBDE-D005-E9C2-D1B8-D78958E54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12" y="2441448"/>
            <a:ext cx="8461248" cy="4213860"/>
          </a:xfrm>
          <a:prstGeom prst="rect">
            <a:avLst/>
          </a:prstGeom>
        </p:spPr>
      </p:pic>
    </p:spTree>
    <p:extLst>
      <p:ext uri="{BB962C8B-B14F-4D97-AF65-F5344CB8AC3E}">
        <p14:creationId xmlns:p14="http://schemas.microsoft.com/office/powerpoint/2010/main" val="2076317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128C-50B0-D322-5FA4-4B356EE5F9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2F670C-5CB9-3E19-BD02-992686E06FF2}"/>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p>
        </p:txBody>
      </p:sp>
      <p:sp>
        <p:nvSpPr>
          <p:cNvPr id="3" name="Espace réservé du contenu 2">
            <a:extLst>
              <a:ext uri="{FF2B5EF4-FFF2-40B4-BE49-F238E27FC236}">
                <a16:creationId xmlns:a16="http://schemas.microsoft.com/office/drawing/2014/main" id="{F98BFC2B-03CC-35CF-F821-067FCD3D2730}"/>
              </a:ext>
            </a:extLst>
          </p:cNvPr>
          <p:cNvSpPr>
            <a:spLocks noGrp="1"/>
          </p:cNvSpPr>
          <p:nvPr>
            <p:ph idx="1"/>
          </p:nvPr>
        </p:nvSpPr>
        <p:spPr/>
        <p:txBody>
          <a:bodyPr>
            <a:normAutofit fontScale="92500" lnSpcReduction="10000"/>
          </a:bodyPr>
          <a:lstStyle/>
          <a:p>
            <a:pPr marL="0" indent="0">
              <a:buNone/>
            </a:pPr>
            <a:r>
              <a:rPr lang="fr-FR" b="1" dirty="0"/>
              <a:t>Déroulement de la séquence</a:t>
            </a:r>
          </a:p>
          <a:p>
            <a:pPr marL="0" indent="0">
              <a:buNone/>
            </a:pPr>
            <a:r>
              <a:rPr lang="fr-FR" sz="1400" dirty="0"/>
              <a:t>La séquence de vocabulaire comporte 6 séances et s’appuie sur le vécu des élèves lors d’une séquence d’EPS autour de la course (4 à 5 séances).</a:t>
            </a:r>
          </a:p>
          <a:p>
            <a:pPr marL="0" indent="0">
              <a:buNone/>
            </a:pPr>
            <a:r>
              <a:rPr lang="fr-FR" sz="1400" b="1" dirty="0"/>
              <a:t>Etape 1 - Apporter des mots nouveaux</a:t>
            </a:r>
          </a:p>
          <a:p>
            <a:pPr marL="0" indent="0">
              <a:buNone/>
            </a:pPr>
            <a:r>
              <a:rPr lang="fr-FR" sz="1400" dirty="0"/>
              <a:t>1.1. Rencontrer des mots nouveaux en lien avec la séquence d’EPS (20 minutes environ, en collectif)</a:t>
            </a:r>
          </a:p>
          <a:p>
            <a:pPr marL="0" indent="0">
              <a:buNone/>
            </a:pPr>
            <a:r>
              <a:rPr lang="fr-FR" sz="1400" dirty="0"/>
              <a:t>1.2. Collecter des mots (20 minutes environ, à l’oral en collectif ou à l’écrit, individuellement/en binôme sur un support dédié)</a:t>
            </a:r>
          </a:p>
          <a:p>
            <a:pPr marL="0" indent="0">
              <a:buNone/>
            </a:pPr>
            <a:r>
              <a:rPr lang="fr-FR" sz="1400" b="1" i="1" dirty="0"/>
              <a:t>« Si je vous dis le mot « course », à quels autres mots cela vous fait-il penser ? »</a:t>
            </a:r>
          </a:p>
          <a:p>
            <a:pPr marL="0" indent="0">
              <a:buNone/>
            </a:pPr>
            <a:r>
              <a:rPr lang="fr-FR" sz="1400" b="1" dirty="0"/>
              <a:t>Etape 2 -  Structurer le vocabulaire</a:t>
            </a:r>
          </a:p>
          <a:p>
            <a:pPr marL="0" indent="0">
              <a:buNone/>
            </a:pPr>
            <a:r>
              <a:rPr lang="fr-FR" sz="1400" u="sng" dirty="0"/>
              <a:t>Focus 1</a:t>
            </a:r>
            <a:r>
              <a:rPr lang="fr-FR" sz="1400" dirty="0"/>
              <a:t> : une séance de catégorisation et une séance d’institutionnalisation</a:t>
            </a:r>
          </a:p>
          <a:p>
            <a:pPr marL="0" indent="0">
              <a:buNone/>
            </a:pPr>
            <a:r>
              <a:rPr lang="fr-FR" sz="1400" b="1" dirty="0"/>
              <a:t>Etape 3 -  Réactiver le vocabulaire appris dans les activités orales et écrites qui permettent la mémorisation</a:t>
            </a:r>
          </a:p>
          <a:p>
            <a:pPr marL="0" indent="0">
              <a:buNone/>
            </a:pPr>
            <a:r>
              <a:rPr lang="fr-FR" sz="1400" u="sng" dirty="0"/>
              <a:t>Focus 2 </a:t>
            </a:r>
            <a:r>
              <a:rPr lang="fr-FR" sz="1400" dirty="0"/>
              <a:t>: une séance de jeux pour manipuler le corpus (30 minutes)</a:t>
            </a:r>
          </a:p>
          <a:p>
            <a:pPr marL="0" indent="0">
              <a:buNone/>
            </a:pPr>
            <a:r>
              <a:rPr lang="fr-FR" sz="1400" dirty="0"/>
              <a:t>deux séances d’ateliers jeux pour réutiliser le vocabulaire enseigné (20 à 25 minutes environ)</a:t>
            </a:r>
          </a:p>
        </p:txBody>
      </p:sp>
    </p:spTree>
    <p:extLst>
      <p:ext uri="{BB962C8B-B14F-4D97-AF65-F5344CB8AC3E}">
        <p14:creationId xmlns:p14="http://schemas.microsoft.com/office/powerpoint/2010/main" val="423481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BA9A2-8026-11E6-6A43-582D313118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A204247-4E77-3173-F81C-7B59D943F24A}"/>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p>
        </p:txBody>
      </p:sp>
      <p:sp>
        <p:nvSpPr>
          <p:cNvPr id="3" name="Espace réservé du contenu 2">
            <a:extLst>
              <a:ext uri="{FF2B5EF4-FFF2-40B4-BE49-F238E27FC236}">
                <a16:creationId xmlns:a16="http://schemas.microsoft.com/office/drawing/2014/main" id="{E2964DC0-266F-6F6F-DCFC-B82793E553E7}"/>
              </a:ext>
            </a:extLst>
          </p:cNvPr>
          <p:cNvSpPr>
            <a:spLocks noGrp="1"/>
          </p:cNvSpPr>
          <p:nvPr>
            <p:ph idx="1"/>
          </p:nvPr>
        </p:nvSpPr>
        <p:spPr/>
        <p:txBody>
          <a:bodyPr/>
          <a:lstStyle/>
          <a:p>
            <a:pPr marL="0" indent="0">
              <a:buNone/>
            </a:pPr>
            <a:r>
              <a:rPr lang="fr-FR" b="1" dirty="0"/>
              <a:t>Exemple de corpus visé à l’issue de la séquence (les mots en gras doivent être acquis par tous)</a:t>
            </a:r>
          </a:p>
          <a:p>
            <a:pPr marL="0" indent="0">
              <a:buNone/>
            </a:pPr>
            <a:endParaRPr lang="fr-FR" b="1" dirty="0"/>
          </a:p>
        </p:txBody>
      </p:sp>
      <p:pic>
        <p:nvPicPr>
          <p:cNvPr id="4" name="Image 3" descr="Une image contenant texte, Police, blanc, document&#10;&#10;Le contenu généré par l’IA peut être incorrect.">
            <a:extLst>
              <a:ext uri="{FF2B5EF4-FFF2-40B4-BE49-F238E27FC236}">
                <a16:creationId xmlns:a16="http://schemas.microsoft.com/office/drawing/2014/main" id="{C4498152-41F9-09A8-EEFE-BEC52CEDC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12" y="3429001"/>
            <a:ext cx="8666466" cy="2094978"/>
          </a:xfrm>
          <a:prstGeom prst="rect">
            <a:avLst/>
          </a:prstGeom>
        </p:spPr>
      </p:pic>
    </p:spTree>
    <p:extLst>
      <p:ext uri="{BB962C8B-B14F-4D97-AF65-F5344CB8AC3E}">
        <p14:creationId xmlns:p14="http://schemas.microsoft.com/office/powerpoint/2010/main" val="2416532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92D24-0596-F7AA-9289-30B0BCA689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051A665-48D7-7AA4-AA0C-F47B46E4F727}"/>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br>
              <a:rPr lang="fr-FR" sz="2400" b="0" i="1" dirty="0"/>
            </a:br>
            <a:r>
              <a:rPr lang="fr-FR" sz="2000" dirty="0"/>
              <a:t>FOCUS 1 : structurer le vocabulaire – la catégorisation</a:t>
            </a:r>
            <a:endParaRPr lang="fr-FR" sz="2000" b="0" i="1" dirty="0"/>
          </a:p>
        </p:txBody>
      </p:sp>
      <p:sp>
        <p:nvSpPr>
          <p:cNvPr id="3" name="Espace réservé du contenu 2">
            <a:extLst>
              <a:ext uri="{FF2B5EF4-FFF2-40B4-BE49-F238E27FC236}">
                <a16:creationId xmlns:a16="http://schemas.microsoft.com/office/drawing/2014/main" id="{1B0EBCBB-BAB3-3323-CAD1-0429E942BCBF}"/>
              </a:ext>
            </a:extLst>
          </p:cNvPr>
          <p:cNvSpPr>
            <a:spLocks noGrp="1"/>
          </p:cNvSpPr>
          <p:nvPr>
            <p:ph idx="1"/>
          </p:nvPr>
        </p:nvSpPr>
        <p:spPr/>
        <p:txBody>
          <a:bodyPr>
            <a:normAutofit fontScale="92500" lnSpcReduction="10000"/>
          </a:bodyPr>
          <a:lstStyle/>
          <a:p>
            <a:pPr marL="0" indent="0">
              <a:spcBef>
                <a:spcPts val="0"/>
              </a:spcBef>
              <a:buNone/>
            </a:pPr>
            <a:r>
              <a:rPr lang="fr-FR" sz="1500" b="1" dirty="0"/>
              <a:t>Objectifs</a:t>
            </a:r>
            <a:r>
              <a:rPr lang="fr-FR" sz="1500" dirty="0"/>
              <a:t> : permettre aux élèves de structurer le vocabulaire rencontré et collecté selon des critères morphologiques afin de mieux le mémoriser</a:t>
            </a:r>
          </a:p>
          <a:p>
            <a:pPr marL="0" indent="0">
              <a:spcBef>
                <a:spcPts val="0"/>
              </a:spcBef>
              <a:buNone/>
            </a:pPr>
            <a:r>
              <a:rPr lang="fr-FR" sz="1500" b="1" dirty="0"/>
              <a:t>Critères de réussite </a:t>
            </a:r>
            <a:r>
              <a:rPr lang="fr-FR" sz="1500" dirty="0"/>
              <a:t>:</a:t>
            </a:r>
          </a:p>
          <a:p>
            <a:pPr>
              <a:spcBef>
                <a:spcPts val="0"/>
              </a:spcBef>
            </a:pPr>
            <a:r>
              <a:rPr lang="fr-FR" sz="1500" dirty="0"/>
              <a:t>Les catégories proposées portent sur le sens et la forme des mots.</a:t>
            </a:r>
          </a:p>
          <a:p>
            <a:pPr>
              <a:spcBef>
                <a:spcPts val="0"/>
              </a:spcBef>
            </a:pPr>
            <a:r>
              <a:rPr lang="fr-FR" sz="1500" dirty="0"/>
              <a:t>Les élèves sont capables de justifier les choix opérés.</a:t>
            </a:r>
          </a:p>
          <a:p>
            <a:pPr marL="0" indent="0">
              <a:spcBef>
                <a:spcPts val="0"/>
              </a:spcBef>
              <a:buNone/>
            </a:pPr>
            <a:r>
              <a:rPr lang="fr-FR" sz="1500" b="1" dirty="0"/>
              <a:t>Modalités </a:t>
            </a:r>
            <a:r>
              <a:rPr lang="fr-FR" sz="1500" dirty="0"/>
              <a:t>:</a:t>
            </a:r>
          </a:p>
          <a:p>
            <a:pPr marL="0" indent="0">
              <a:spcBef>
                <a:spcPts val="0"/>
              </a:spcBef>
              <a:buNone/>
            </a:pPr>
            <a:r>
              <a:rPr lang="fr-FR" sz="1500" dirty="0"/>
              <a:t>En petits groupes - Selon les besoins des élèves : atelier guidé ou travail autonome en groupes homogènes ou hétérogènes</a:t>
            </a:r>
          </a:p>
          <a:p>
            <a:pPr marL="0" indent="0">
              <a:spcBef>
                <a:spcPts val="0"/>
              </a:spcBef>
              <a:buNone/>
            </a:pPr>
            <a:r>
              <a:rPr lang="fr-FR" sz="1500" dirty="0"/>
              <a:t>Mots collectés donnés sous forme d’étiquettes</a:t>
            </a:r>
          </a:p>
          <a:p>
            <a:pPr marL="0" indent="0">
              <a:spcBef>
                <a:spcPts val="0"/>
              </a:spcBef>
              <a:buNone/>
            </a:pPr>
            <a:endParaRPr lang="fr-FR" sz="1500" dirty="0"/>
          </a:p>
          <a:p>
            <a:pPr marL="0" indent="0">
              <a:spcBef>
                <a:spcPts val="0"/>
              </a:spcBef>
              <a:buNone/>
            </a:pPr>
            <a:r>
              <a:rPr lang="fr-FR" sz="1500" b="1" dirty="0"/>
              <a:t>Déroulement</a:t>
            </a:r>
            <a:r>
              <a:rPr lang="fr-FR" sz="1500" dirty="0"/>
              <a:t> :</a:t>
            </a:r>
          </a:p>
          <a:p>
            <a:pPr marL="0" indent="0">
              <a:spcBef>
                <a:spcPts val="0"/>
              </a:spcBef>
              <a:buNone/>
            </a:pPr>
            <a:r>
              <a:rPr lang="fr-FR" sz="1500" u="sng" dirty="0"/>
              <a:t>Temps 1 </a:t>
            </a:r>
            <a:r>
              <a:rPr lang="fr-FR" sz="1500" dirty="0"/>
              <a:t>: mise en réussite (15 minutes environ)</a:t>
            </a:r>
          </a:p>
          <a:p>
            <a:pPr marL="0" indent="0">
              <a:spcBef>
                <a:spcPts val="0"/>
              </a:spcBef>
              <a:buNone/>
            </a:pPr>
            <a:r>
              <a:rPr lang="fr-FR" sz="1500" dirty="0"/>
              <a:t>- Contextualisation de la séance dans le domaine travaillé : annonce de l’objectif  et de la consigne « classer, trier ces mots, c’est-à-dire en mettre plusieurs ensemble,  en étant capable d’expliquer pourquoi ».</a:t>
            </a:r>
          </a:p>
          <a:p>
            <a:pPr marL="0" indent="0">
              <a:spcBef>
                <a:spcPts val="0"/>
              </a:spcBef>
              <a:buNone/>
            </a:pPr>
            <a:r>
              <a:rPr lang="fr-FR" sz="1500" dirty="0"/>
              <a:t>Rappel : « </a:t>
            </a:r>
            <a:r>
              <a:rPr lang="fr-FR" sz="1500" i="1" dirty="0"/>
              <a:t>En vocabulaire, on s’intéresse au sens des mots ou à la manière dont ils sont fabriqués. </a:t>
            </a:r>
            <a:r>
              <a:rPr lang="fr-FR" sz="1500" dirty="0"/>
              <a:t>»</a:t>
            </a:r>
          </a:p>
          <a:p>
            <a:pPr marL="0" indent="0">
              <a:spcBef>
                <a:spcPts val="0"/>
              </a:spcBef>
              <a:buNone/>
            </a:pPr>
            <a:r>
              <a:rPr lang="fr-FR" sz="1500" b="1" dirty="0"/>
              <a:t>Exemple de corpus à catégoriser : courir – ralentir – la course – l’arrivée – rapide –  lent – arriver – endurante – lentement – un coureur – la rapidité – rapidement – l’endurance – accélérer – une accélération </a:t>
            </a:r>
            <a:r>
              <a:rPr lang="fr-FR" sz="1500" dirty="0"/>
              <a:t>(</a:t>
            </a:r>
            <a:r>
              <a:rPr lang="fr-FR" sz="1600" dirty="0"/>
              <a:t>⚠️</a:t>
            </a:r>
            <a:r>
              <a:rPr lang="fr-FR" sz="1500" dirty="0"/>
              <a:t> déchiffrabilité à respecter)</a:t>
            </a:r>
          </a:p>
          <a:p>
            <a:pPr marL="0" indent="0">
              <a:spcBef>
                <a:spcPts val="0"/>
              </a:spcBef>
              <a:buNone/>
            </a:pPr>
            <a:r>
              <a:rPr lang="fr-FR" sz="1500" dirty="0"/>
              <a:t>- Amorce de catégorisation par un élève au tableau, validation ou non des quelques propositions par le groupe classe, puis le professeur</a:t>
            </a:r>
          </a:p>
          <a:p>
            <a:pPr marL="0" indent="0">
              <a:buNone/>
            </a:pPr>
            <a:endParaRPr lang="fr-FR" dirty="0"/>
          </a:p>
        </p:txBody>
      </p:sp>
    </p:spTree>
    <p:extLst>
      <p:ext uri="{BB962C8B-B14F-4D97-AF65-F5344CB8AC3E}">
        <p14:creationId xmlns:p14="http://schemas.microsoft.com/office/powerpoint/2010/main" val="657105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41A7-A99C-9E83-00F6-A08C85641D6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7B428F1-F32B-7B63-9771-FC6069BBF5EF}"/>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br>
              <a:rPr lang="fr-FR" sz="2400" b="0" i="1" dirty="0"/>
            </a:br>
            <a:r>
              <a:rPr lang="fr-FR" sz="2000" dirty="0"/>
              <a:t>FOCUS 1 : structurer le vocabulaire – </a:t>
            </a:r>
            <a:r>
              <a:rPr lang="fr-FR" sz="2000"/>
              <a:t>la catégorisation</a:t>
            </a:r>
            <a:endParaRPr lang="fr-FR" sz="2000" b="0" i="1" dirty="0"/>
          </a:p>
        </p:txBody>
      </p:sp>
      <p:sp>
        <p:nvSpPr>
          <p:cNvPr id="3" name="Espace réservé du contenu 2">
            <a:extLst>
              <a:ext uri="{FF2B5EF4-FFF2-40B4-BE49-F238E27FC236}">
                <a16:creationId xmlns:a16="http://schemas.microsoft.com/office/drawing/2014/main" id="{F97B9AD5-751A-47E1-7553-68997E6BCB01}"/>
              </a:ext>
            </a:extLst>
          </p:cNvPr>
          <p:cNvSpPr>
            <a:spLocks noGrp="1"/>
          </p:cNvSpPr>
          <p:nvPr>
            <p:ph idx="1"/>
          </p:nvPr>
        </p:nvSpPr>
        <p:spPr/>
        <p:txBody>
          <a:bodyPr>
            <a:normAutofit lnSpcReduction="10000"/>
          </a:bodyPr>
          <a:lstStyle/>
          <a:p>
            <a:pPr marL="0" indent="0">
              <a:spcBef>
                <a:spcPts val="0"/>
              </a:spcBef>
              <a:buNone/>
            </a:pPr>
            <a:r>
              <a:rPr lang="fr-FR" sz="1500" u="sng" dirty="0"/>
              <a:t>Temps 2 </a:t>
            </a:r>
            <a:r>
              <a:rPr lang="fr-FR" sz="1500" dirty="0"/>
              <a:t>: activité différenciée des élèves (20 minutes environ)</a:t>
            </a:r>
          </a:p>
          <a:p>
            <a:pPr marL="0" indent="0">
              <a:spcBef>
                <a:spcPts val="0"/>
              </a:spcBef>
              <a:buNone/>
            </a:pPr>
            <a:r>
              <a:rPr lang="fr-FR" sz="1500" dirty="0"/>
              <a:t>En trinôme, proposer une catégorisation et être capable de justifier son choix</a:t>
            </a:r>
          </a:p>
          <a:p>
            <a:pPr marL="0" indent="0">
              <a:spcBef>
                <a:spcPts val="0"/>
              </a:spcBef>
              <a:buNone/>
            </a:pPr>
            <a:r>
              <a:rPr lang="fr-FR" sz="1500" dirty="0"/>
              <a:t>Critères de catégorisation possibles : focalisation sur le sens des mots, sur la forme des mots</a:t>
            </a:r>
          </a:p>
          <a:p>
            <a:pPr marL="0" indent="0">
              <a:spcBef>
                <a:spcPts val="0"/>
              </a:spcBef>
              <a:buNone/>
            </a:pPr>
            <a:endParaRPr lang="fr-FR" sz="1500" dirty="0"/>
          </a:p>
          <a:p>
            <a:pPr marL="0" indent="0">
              <a:spcBef>
                <a:spcPts val="0"/>
              </a:spcBef>
              <a:buNone/>
            </a:pPr>
            <a:r>
              <a:rPr lang="fr-FR" sz="1500" u="sng" dirty="0"/>
              <a:t>Temps 3 </a:t>
            </a:r>
            <a:r>
              <a:rPr lang="fr-FR" sz="1500" dirty="0"/>
              <a:t>: institutionnalisation (20 minutes environ)</a:t>
            </a:r>
          </a:p>
          <a:p>
            <a:pPr marL="0" indent="0">
              <a:spcBef>
                <a:spcPts val="0"/>
              </a:spcBef>
              <a:buNone/>
            </a:pPr>
            <a:r>
              <a:rPr lang="fr-FR" sz="1500" dirty="0"/>
              <a:t>- Affichage des productions pour comparaison. Débattre, justifier et parvenir à un consensus</a:t>
            </a:r>
          </a:p>
          <a:p>
            <a:pPr marL="0" indent="0">
              <a:spcBef>
                <a:spcPts val="0"/>
              </a:spcBef>
              <a:buNone/>
            </a:pPr>
            <a:r>
              <a:rPr lang="fr-FR" sz="1500" dirty="0"/>
              <a:t>- Verbalisation des apprentissages réalisés, production de la trace écrite</a:t>
            </a:r>
          </a:p>
          <a:p>
            <a:pPr marL="0" indent="0">
              <a:spcBef>
                <a:spcPts val="0"/>
              </a:spcBef>
              <a:buNone/>
            </a:pPr>
            <a:r>
              <a:rPr lang="fr-FR" sz="1500" b="1" i="1" dirty="0"/>
              <a:t>Exemple de trace écrite : On dit que « courir », « course » et « coureur » sont des mots de la même famille car ils parlent de la même chose « courir » et ils contiennent des lettres en commun : cour ».</a:t>
            </a:r>
          </a:p>
          <a:p>
            <a:pPr marL="0" indent="0">
              <a:spcBef>
                <a:spcPts val="0"/>
              </a:spcBef>
              <a:buNone/>
            </a:pPr>
            <a:endParaRPr lang="fr-FR" sz="1500" b="1" i="1" dirty="0"/>
          </a:p>
          <a:p>
            <a:pPr marL="0" indent="0">
              <a:spcBef>
                <a:spcPts val="0"/>
              </a:spcBef>
              <a:buNone/>
            </a:pPr>
            <a:r>
              <a:rPr lang="fr-FR" sz="1500" b="1" dirty="0"/>
              <a:t>Différenciation</a:t>
            </a:r>
            <a:r>
              <a:rPr lang="fr-FR" sz="1500" dirty="0"/>
              <a:t> :</a:t>
            </a:r>
          </a:p>
          <a:p>
            <a:pPr>
              <a:spcBef>
                <a:spcPts val="0"/>
              </a:spcBef>
            </a:pPr>
            <a:r>
              <a:rPr lang="fr-FR" sz="1500" dirty="0"/>
              <a:t>Constitution des groupes en fonction du degré d'acquisition des élèves et éventuellement d’un groupe de besoin dirigé par le professeur</a:t>
            </a:r>
          </a:p>
          <a:p>
            <a:pPr>
              <a:spcBef>
                <a:spcPts val="0"/>
              </a:spcBef>
            </a:pPr>
            <a:r>
              <a:rPr lang="fr-FR" sz="1500" dirty="0"/>
              <a:t>Quantité de mots à classer tout en veillant à ce que les catégories envisagées puissent se faire</a:t>
            </a:r>
          </a:p>
          <a:p>
            <a:pPr>
              <a:spcBef>
                <a:spcPts val="0"/>
              </a:spcBef>
            </a:pPr>
            <a:r>
              <a:rPr lang="fr-FR" sz="1500" dirty="0"/>
              <a:t>Illustration des mots par des images pour les élèves non-décodeurs</a:t>
            </a:r>
          </a:p>
          <a:p>
            <a:pPr marL="0" indent="0">
              <a:spcBef>
                <a:spcPts val="0"/>
              </a:spcBef>
              <a:buNone/>
            </a:pPr>
            <a:endParaRPr lang="fr-FR" dirty="0"/>
          </a:p>
          <a:p>
            <a:pPr marL="0" indent="0">
              <a:buNone/>
            </a:pPr>
            <a:endParaRPr lang="fr-FR" dirty="0"/>
          </a:p>
        </p:txBody>
      </p:sp>
    </p:spTree>
    <p:extLst>
      <p:ext uri="{BB962C8B-B14F-4D97-AF65-F5344CB8AC3E}">
        <p14:creationId xmlns:p14="http://schemas.microsoft.com/office/powerpoint/2010/main" val="3179553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E4BB8-CA47-070F-184F-889973B8AD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76C819-8922-3FE5-A7CA-E51D7B866291}"/>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br>
              <a:rPr lang="fr-FR" sz="2400" b="0" i="1" dirty="0"/>
            </a:br>
            <a:r>
              <a:rPr lang="fr-FR" sz="2000" dirty="0"/>
              <a:t>FOCUS 2 : réactiver le lexique appris dans les activités orales et écrites – la mémorisation</a:t>
            </a:r>
            <a:endParaRPr lang="fr-FR" sz="2000" b="0" i="1" dirty="0"/>
          </a:p>
        </p:txBody>
      </p:sp>
      <p:sp>
        <p:nvSpPr>
          <p:cNvPr id="3" name="Espace réservé du contenu 2">
            <a:extLst>
              <a:ext uri="{FF2B5EF4-FFF2-40B4-BE49-F238E27FC236}">
                <a16:creationId xmlns:a16="http://schemas.microsoft.com/office/drawing/2014/main" id="{78562651-AA90-FBE3-08A3-6BEADDF27885}"/>
              </a:ext>
            </a:extLst>
          </p:cNvPr>
          <p:cNvSpPr>
            <a:spLocks noGrp="1"/>
          </p:cNvSpPr>
          <p:nvPr>
            <p:ph idx="1"/>
          </p:nvPr>
        </p:nvSpPr>
        <p:spPr/>
        <p:txBody>
          <a:bodyPr>
            <a:normAutofit/>
          </a:bodyPr>
          <a:lstStyle/>
          <a:p>
            <a:pPr marL="0" indent="0">
              <a:spcBef>
                <a:spcPts val="0"/>
              </a:spcBef>
              <a:buNone/>
            </a:pPr>
            <a:r>
              <a:rPr lang="fr-FR" sz="1600" b="1" dirty="0"/>
              <a:t>Après la phase de catégorisation et tout au long de l’année</a:t>
            </a:r>
          </a:p>
          <a:p>
            <a:pPr marL="0" indent="0">
              <a:spcBef>
                <a:spcPts val="0"/>
              </a:spcBef>
              <a:buNone/>
            </a:pPr>
            <a:r>
              <a:rPr lang="fr-FR" sz="1600" b="1" dirty="0"/>
              <a:t>Objectifs </a:t>
            </a:r>
            <a:r>
              <a:rPr lang="fr-FR" sz="1600" dirty="0"/>
              <a:t>:</a:t>
            </a:r>
          </a:p>
          <a:p>
            <a:pPr>
              <a:spcBef>
                <a:spcPts val="0"/>
              </a:spcBef>
            </a:pPr>
            <a:r>
              <a:rPr lang="fr-FR" sz="1600" dirty="0"/>
              <a:t>Entraîner et manipuler le corpus pour le mémoriser</a:t>
            </a:r>
          </a:p>
          <a:p>
            <a:pPr>
              <a:spcBef>
                <a:spcPts val="0"/>
              </a:spcBef>
            </a:pPr>
            <a:r>
              <a:rPr lang="fr-FR" sz="1600" dirty="0"/>
              <a:t>Réinvestir et transférer à l’oral et à l’écrit</a:t>
            </a:r>
          </a:p>
          <a:p>
            <a:pPr marL="0" indent="0">
              <a:spcBef>
                <a:spcPts val="0"/>
              </a:spcBef>
              <a:buNone/>
            </a:pPr>
            <a:r>
              <a:rPr lang="fr-FR" sz="1600" b="1" dirty="0"/>
              <a:t>Déroulement</a:t>
            </a:r>
          </a:p>
          <a:p>
            <a:pPr marL="0" indent="0">
              <a:spcBef>
                <a:spcPts val="0"/>
              </a:spcBef>
              <a:buNone/>
            </a:pPr>
            <a:r>
              <a:rPr lang="fr-FR" sz="1600" dirty="0"/>
              <a:t>Une séance de présentation des jeux (30 minutes) et deux séances d’ateliers jeux (20 à 25 minutes)</a:t>
            </a:r>
          </a:p>
          <a:p>
            <a:pPr marL="0" indent="0">
              <a:spcBef>
                <a:spcPts val="0"/>
              </a:spcBef>
              <a:buNone/>
            </a:pPr>
            <a:endParaRPr lang="fr-FR" sz="1600" dirty="0"/>
          </a:p>
        </p:txBody>
      </p:sp>
      <p:pic>
        <p:nvPicPr>
          <p:cNvPr id="4" name="Image 3" descr="Une image contenant texte, Police, nombre, capture d’écran&#10;&#10;Le contenu généré par l’IA peut être incorrect.">
            <a:extLst>
              <a:ext uri="{FF2B5EF4-FFF2-40B4-BE49-F238E27FC236}">
                <a16:creationId xmlns:a16="http://schemas.microsoft.com/office/drawing/2014/main" id="{9AD8A4BA-ADFD-AE7F-00AD-E84F18A2D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26" y="4372356"/>
            <a:ext cx="5760720" cy="2110740"/>
          </a:xfrm>
          <a:prstGeom prst="rect">
            <a:avLst/>
          </a:prstGeom>
        </p:spPr>
      </p:pic>
    </p:spTree>
    <p:extLst>
      <p:ext uri="{BB962C8B-B14F-4D97-AF65-F5344CB8AC3E}">
        <p14:creationId xmlns:p14="http://schemas.microsoft.com/office/powerpoint/2010/main" val="33834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1172D-D870-9A8B-6AF3-B6B53FB08717}"/>
              </a:ext>
            </a:extLst>
          </p:cNvPr>
          <p:cNvSpPr>
            <a:spLocks noGrp="1"/>
          </p:cNvSpPr>
          <p:nvPr>
            <p:ph type="title"/>
          </p:nvPr>
        </p:nvSpPr>
        <p:spPr/>
        <p:txBody>
          <a:bodyPr/>
          <a:lstStyle/>
          <a:p>
            <a:r>
              <a:rPr lang="fr-FR" dirty="0"/>
              <a:t>Recommandations pédagogiques et gestes professionnels associés</a:t>
            </a:r>
          </a:p>
        </p:txBody>
      </p:sp>
      <p:sp>
        <p:nvSpPr>
          <p:cNvPr id="3" name="Espace réservé du contenu 2">
            <a:extLst>
              <a:ext uri="{FF2B5EF4-FFF2-40B4-BE49-F238E27FC236}">
                <a16:creationId xmlns:a16="http://schemas.microsoft.com/office/drawing/2014/main" id="{81AEBBFF-C520-2159-FD8D-4E135977833E}"/>
              </a:ext>
            </a:extLst>
          </p:cNvPr>
          <p:cNvSpPr>
            <a:spLocks noGrp="1"/>
          </p:cNvSpPr>
          <p:nvPr>
            <p:ph idx="1"/>
          </p:nvPr>
        </p:nvSpPr>
        <p:spPr/>
        <p:txBody>
          <a:bodyPr>
            <a:noAutofit/>
          </a:bodyPr>
          <a:lstStyle/>
          <a:p>
            <a:pPr>
              <a:spcBef>
                <a:spcPts val="0"/>
              </a:spcBef>
            </a:pPr>
            <a:r>
              <a:rPr lang="fr-FR" sz="1300" b="1" dirty="0"/>
              <a:t>Une démarche d’enseignement structuré, progressif et explicite*, en 4 temps :</a:t>
            </a:r>
          </a:p>
          <a:p>
            <a:pPr marL="342900" indent="-342900">
              <a:spcBef>
                <a:spcPts val="0"/>
              </a:spcBef>
              <a:buAutoNum type="arabicPeriod"/>
            </a:pPr>
            <a:r>
              <a:rPr lang="fr-FR" sz="1300" dirty="0"/>
              <a:t>Définition des objectifs et mise en réussite</a:t>
            </a:r>
          </a:p>
          <a:p>
            <a:pPr marL="342900" indent="-342900">
              <a:spcBef>
                <a:spcPts val="0"/>
              </a:spcBef>
              <a:buAutoNum type="arabicPeriod"/>
            </a:pPr>
            <a:r>
              <a:rPr lang="fr-FR" sz="1300" dirty="0"/>
              <a:t>Mise en activité différenciée des élèves</a:t>
            </a:r>
          </a:p>
          <a:p>
            <a:pPr marL="342900" indent="-342900">
              <a:spcBef>
                <a:spcPts val="0"/>
              </a:spcBef>
              <a:buAutoNum type="arabicPeriod"/>
            </a:pPr>
            <a:r>
              <a:rPr lang="fr-FR" sz="1300" dirty="0"/>
              <a:t>Institutionnalisation, retour réflexif</a:t>
            </a:r>
          </a:p>
          <a:p>
            <a:pPr marL="342900" indent="-342900">
              <a:spcBef>
                <a:spcPts val="0"/>
              </a:spcBef>
              <a:buAutoNum type="arabicPeriod"/>
            </a:pPr>
            <a:r>
              <a:rPr lang="fr-FR" sz="1300" dirty="0"/>
              <a:t>Automatisation, réinvestissement, transfert</a:t>
            </a:r>
          </a:p>
          <a:p>
            <a:pPr marL="0" indent="0">
              <a:spcBef>
                <a:spcPts val="0"/>
              </a:spcBef>
              <a:buNone/>
            </a:pPr>
            <a:endParaRPr lang="fr-FR" sz="1300" dirty="0"/>
          </a:p>
          <a:p>
            <a:pPr>
              <a:spcBef>
                <a:spcPts val="0"/>
              </a:spcBef>
            </a:pPr>
            <a:r>
              <a:rPr lang="fr-FR" sz="1300" b="1" dirty="0"/>
              <a:t>La place de l’erreur</a:t>
            </a:r>
          </a:p>
          <a:p>
            <a:pPr marL="0" indent="0">
              <a:spcBef>
                <a:spcPts val="0"/>
              </a:spcBef>
              <a:buNone/>
            </a:pPr>
            <a:r>
              <a:rPr lang="fr-FR" sz="1300" dirty="0"/>
              <a:t>En situation d’erreur, il est essentiel d’aider l’élève à l’identifier afin qu’il puisse en comprendre les causes et la règle sous-jacente mais aussi améliorer son raisonnement. Pour cela, le professeur favorise, encourage et accompagne la réflexion de l’élève en lui proposant des rétroactions régulières sur son travail.</a:t>
            </a:r>
          </a:p>
          <a:p>
            <a:pPr marL="0" indent="0">
              <a:spcBef>
                <a:spcPts val="0"/>
              </a:spcBef>
              <a:buNone/>
            </a:pPr>
            <a:endParaRPr lang="fr-FR" sz="1300" dirty="0"/>
          </a:p>
          <a:p>
            <a:pPr>
              <a:spcBef>
                <a:spcPts val="0"/>
              </a:spcBef>
            </a:pPr>
            <a:r>
              <a:rPr lang="fr-FR" sz="1300" b="1" dirty="0"/>
              <a:t>La place et le rôle de la verbalisation par l’élève</a:t>
            </a:r>
          </a:p>
          <a:p>
            <a:pPr marL="0" indent="0">
              <a:spcBef>
                <a:spcPts val="0"/>
              </a:spcBef>
              <a:buNone/>
            </a:pPr>
            <a:r>
              <a:rPr lang="fr-FR" sz="1300" dirty="0"/>
              <a:t>Le professeur encourage et favorise la verbalisation et l’explication des objets d’apprentissage afin d’en assurer une meilleure compréhension.</a:t>
            </a:r>
          </a:p>
          <a:p>
            <a:pPr marL="0" indent="0">
              <a:spcBef>
                <a:spcPts val="0"/>
              </a:spcBef>
              <a:buNone/>
            </a:pPr>
            <a:endParaRPr lang="fr-FR" sz="1300" b="1" dirty="0"/>
          </a:p>
          <a:p>
            <a:pPr>
              <a:spcBef>
                <a:spcPts val="0"/>
              </a:spcBef>
            </a:pPr>
            <a:r>
              <a:rPr lang="fr-FR" sz="1300" b="1" dirty="0"/>
              <a:t>Le suivi et l’évaluation des progrès des élèves</a:t>
            </a:r>
          </a:p>
          <a:p>
            <a:pPr marL="0" indent="0">
              <a:spcBef>
                <a:spcPts val="0"/>
              </a:spcBef>
              <a:buNone/>
            </a:pPr>
            <a:r>
              <a:rPr lang="fr-FR" sz="1300" dirty="0"/>
              <a:t>Suivre régulièrement la progression des élèves, par l’observation directe et/ou l’utilisation d’outils d’évaluation, permet d’ajuster les activités en fonction des acquis des élèves, en tenant compte de leurs progrès et de leurs difficultés.</a:t>
            </a:r>
          </a:p>
        </p:txBody>
      </p:sp>
    </p:spTree>
    <p:extLst>
      <p:ext uri="{BB962C8B-B14F-4D97-AF65-F5344CB8AC3E}">
        <p14:creationId xmlns:p14="http://schemas.microsoft.com/office/powerpoint/2010/main" val="2505059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1ED3A-99E9-250C-CB5F-97CC733841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7A6D22-6FC7-2EC2-8921-5B70EEF4194C}"/>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br>
              <a:rPr lang="fr-FR" sz="2400" b="0" i="1" dirty="0"/>
            </a:br>
            <a:r>
              <a:rPr lang="fr-FR" sz="2000" dirty="0"/>
              <a:t>FOCUS 2 : réactiver le lexique appris dans les activités orales et écrites – la mémorisation</a:t>
            </a:r>
            <a:endParaRPr lang="fr-FR" sz="2000" b="0" i="1" dirty="0"/>
          </a:p>
        </p:txBody>
      </p:sp>
      <p:sp>
        <p:nvSpPr>
          <p:cNvPr id="3" name="Espace réservé du contenu 2">
            <a:extLst>
              <a:ext uri="{FF2B5EF4-FFF2-40B4-BE49-F238E27FC236}">
                <a16:creationId xmlns:a16="http://schemas.microsoft.com/office/drawing/2014/main" id="{7FC4FBE3-5C6C-215A-4556-A7AED9DF687E}"/>
              </a:ext>
            </a:extLst>
          </p:cNvPr>
          <p:cNvSpPr>
            <a:spLocks noGrp="1"/>
          </p:cNvSpPr>
          <p:nvPr>
            <p:ph idx="1"/>
          </p:nvPr>
        </p:nvSpPr>
        <p:spPr/>
        <p:txBody>
          <a:bodyPr>
            <a:normAutofit lnSpcReduction="10000"/>
          </a:bodyPr>
          <a:lstStyle/>
          <a:p>
            <a:pPr>
              <a:spcBef>
                <a:spcPts val="0"/>
              </a:spcBef>
            </a:pPr>
            <a:r>
              <a:rPr lang="fr-FR" sz="1600" dirty="0"/>
              <a:t>Exemple d’entrainement </a:t>
            </a:r>
            <a:r>
              <a:rPr lang="fr-FR" sz="1600" b="1" dirty="0"/>
              <a:t>fluence de mots </a:t>
            </a:r>
            <a:r>
              <a:rPr lang="fr-FR" sz="1600" dirty="0"/>
              <a:t>pour les élèves bons et très bons décodeurs (par groupes de trois)</a:t>
            </a:r>
          </a:p>
          <a:p>
            <a:pPr>
              <a:spcBef>
                <a:spcPts val="0"/>
              </a:spcBef>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marL="0" indent="0">
              <a:spcBef>
                <a:spcPts val="0"/>
              </a:spcBef>
              <a:buNone/>
            </a:pPr>
            <a:endParaRPr lang="fr-FR" sz="1600" dirty="0"/>
          </a:p>
          <a:p>
            <a:pPr>
              <a:spcBef>
                <a:spcPts val="0"/>
              </a:spcBef>
            </a:pPr>
            <a:r>
              <a:rPr lang="fr-FR" sz="1600" dirty="0"/>
              <a:t>Lecture fluide et expressive d’un texte sur l’univers de la course : reformulation orale d’un texte entendu, en remobilisant le vocabulaire et les tournures syntaxiques découvertes</a:t>
            </a:r>
          </a:p>
          <a:p>
            <a:pPr marL="0" indent="0">
              <a:spcBef>
                <a:spcPts val="0"/>
              </a:spcBef>
              <a:buNone/>
            </a:pPr>
            <a:endParaRPr lang="fr-FR" sz="1600" dirty="0"/>
          </a:p>
          <a:p>
            <a:pPr marL="0" indent="0">
              <a:spcBef>
                <a:spcPts val="0"/>
              </a:spcBef>
              <a:buNone/>
            </a:pPr>
            <a:endParaRPr lang="fr-FR" sz="1600" dirty="0"/>
          </a:p>
          <a:p>
            <a:pPr>
              <a:spcBef>
                <a:spcPts val="0"/>
              </a:spcBef>
            </a:pPr>
            <a:endParaRPr lang="fr-FR" sz="1600" b="1" dirty="0"/>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613BFAB7-D2C7-16E3-568F-E1E246FF0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27" y="2862998"/>
            <a:ext cx="5760720" cy="2534920"/>
          </a:xfrm>
          <a:prstGeom prst="rect">
            <a:avLst/>
          </a:prstGeom>
        </p:spPr>
      </p:pic>
    </p:spTree>
    <p:extLst>
      <p:ext uri="{BB962C8B-B14F-4D97-AF65-F5344CB8AC3E}">
        <p14:creationId xmlns:p14="http://schemas.microsoft.com/office/powerpoint/2010/main" val="2325796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D584-7A69-2AD7-FFA4-0309CC2813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7C0B44-2E7F-836A-DDD5-E28837B9A87E}"/>
              </a:ext>
            </a:extLst>
          </p:cNvPr>
          <p:cNvSpPr>
            <a:spLocks noGrp="1"/>
          </p:cNvSpPr>
          <p:nvPr>
            <p:ph type="title"/>
          </p:nvPr>
        </p:nvSpPr>
        <p:spPr/>
        <p:txBody>
          <a:bodyPr>
            <a:normAutofit/>
          </a:bodyPr>
          <a:lstStyle/>
          <a:p>
            <a:r>
              <a:rPr lang="fr-FR" sz="2400" dirty="0"/>
              <a:t>Séquence n° 3 </a:t>
            </a:r>
            <a:br>
              <a:rPr lang="fr-FR" sz="2400" dirty="0"/>
            </a:br>
            <a:r>
              <a:rPr lang="fr-FR" sz="2400" b="0" i="1" dirty="0"/>
              <a:t>Enrichir son vocabulaire dans toutes les disciplines</a:t>
            </a:r>
            <a:br>
              <a:rPr lang="fr-FR" sz="2400" b="0" i="1" dirty="0"/>
            </a:br>
            <a:r>
              <a:rPr lang="fr-FR" sz="2000" dirty="0"/>
              <a:t>FOCUS 2 : réactiver le lexique appris dans les activités orales et écrites – </a:t>
            </a:r>
            <a:r>
              <a:rPr lang="fr-FR" sz="2000"/>
              <a:t>la mémorisation</a:t>
            </a:r>
            <a:endParaRPr lang="fr-FR" sz="2000" b="0" i="1" dirty="0"/>
          </a:p>
        </p:txBody>
      </p:sp>
      <p:sp>
        <p:nvSpPr>
          <p:cNvPr id="3" name="Espace réservé du contenu 2">
            <a:extLst>
              <a:ext uri="{FF2B5EF4-FFF2-40B4-BE49-F238E27FC236}">
                <a16:creationId xmlns:a16="http://schemas.microsoft.com/office/drawing/2014/main" id="{9B79CEA5-1E37-01F3-FDD0-4F51A318D789}"/>
              </a:ext>
            </a:extLst>
          </p:cNvPr>
          <p:cNvSpPr>
            <a:spLocks noGrp="1"/>
          </p:cNvSpPr>
          <p:nvPr>
            <p:ph idx="1"/>
          </p:nvPr>
        </p:nvSpPr>
        <p:spPr/>
        <p:txBody>
          <a:bodyPr>
            <a:normAutofit lnSpcReduction="10000"/>
          </a:bodyPr>
          <a:lstStyle/>
          <a:p>
            <a:pPr marL="0" indent="0">
              <a:buNone/>
            </a:pPr>
            <a:r>
              <a:rPr lang="fr-FR" b="1" dirty="0"/>
              <a:t>Prolongements interdisciplinaires</a:t>
            </a:r>
          </a:p>
          <a:p>
            <a:pPr marL="0" indent="0">
              <a:buNone/>
            </a:pPr>
            <a:r>
              <a:rPr lang="fr-FR" dirty="0"/>
              <a:t>En parallèle, et tout au long de l'année, le professeur enrichit le réseau lexical dans tous les domaines disciplinaires.</a:t>
            </a:r>
          </a:p>
          <a:p>
            <a:r>
              <a:rPr lang="fr-FR" u="sng" dirty="0"/>
              <a:t>Lecture compréhension</a:t>
            </a:r>
            <a:r>
              <a:rPr lang="fr-FR" dirty="0"/>
              <a:t> : lecture de la fable de La Fontaine - Le lièvre et la tortue.</a:t>
            </a:r>
          </a:p>
          <a:p>
            <a:r>
              <a:rPr lang="fr-FR" u="sng" dirty="0"/>
              <a:t>Production écrite </a:t>
            </a:r>
            <a:r>
              <a:rPr lang="fr-FR" dirty="0"/>
              <a:t>: écrire une phrase pour raconter une course, décrire une image où des personnages courent, en utilisant le vocabulaire appris.</a:t>
            </a:r>
          </a:p>
          <a:p>
            <a:r>
              <a:rPr lang="fr-FR" u="sng" dirty="0"/>
              <a:t>Production orale </a:t>
            </a:r>
            <a:r>
              <a:rPr lang="fr-FR" dirty="0"/>
              <a:t>:</a:t>
            </a:r>
          </a:p>
          <a:p>
            <a:pPr marL="0" indent="0">
              <a:buNone/>
            </a:pPr>
            <a:r>
              <a:rPr lang="fr-FR" dirty="0"/>
              <a:t>- raconter la fable du lièvre et de la tortue en utilisant le vocabulaire appris.</a:t>
            </a:r>
          </a:p>
          <a:p>
            <a:pPr marL="0" indent="0">
              <a:buNone/>
            </a:pPr>
            <a:r>
              <a:rPr lang="fr-FR" dirty="0"/>
              <a:t>- jeu de rôle : faire mimer la fable du lièvre et de la tortue par deux élèves. Un narrateur doit raconter aux spectateurs l'histoire ainsi mimée en utilisant le vocabulaire enseigné.</a:t>
            </a:r>
          </a:p>
          <a:p>
            <a:pPr marL="0" indent="0">
              <a:buNone/>
            </a:pPr>
            <a:endParaRPr lang="fr-FR" b="1" dirty="0"/>
          </a:p>
        </p:txBody>
      </p:sp>
    </p:spTree>
    <p:extLst>
      <p:ext uri="{BB962C8B-B14F-4D97-AF65-F5344CB8AC3E}">
        <p14:creationId xmlns:p14="http://schemas.microsoft.com/office/powerpoint/2010/main" val="1630675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6CB11F-235E-0457-1A9B-7CCF0DC254F1}"/>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8773941-1B53-853E-69CF-396A817C7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21BC7E8-95FC-4C02-00CD-B0BD1375655F}"/>
              </a:ext>
            </a:extLst>
          </p:cNvPr>
          <p:cNvSpPr>
            <a:spLocks noGrp="1"/>
          </p:cNvSpPr>
          <p:nvPr>
            <p:ph type="ctrTitle"/>
          </p:nvPr>
        </p:nvSpPr>
        <p:spPr>
          <a:xfrm>
            <a:off x="521208" y="978407"/>
            <a:ext cx="5019419" cy="5361294"/>
          </a:xfrm>
        </p:spPr>
        <p:txBody>
          <a:bodyPr anchor="t">
            <a:noAutofit/>
          </a:bodyPr>
          <a:lstStyle/>
          <a:p>
            <a:pPr marL="342900" indent="-342900">
              <a:lnSpc>
                <a:spcPct val="90000"/>
              </a:lnSpc>
              <a:spcBef>
                <a:spcPts val="0"/>
              </a:spcBef>
              <a:buFont typeface="Wingdings" pitchFamily="2" charset="2"/>
              <a:buChar char="§"/>
            </a:pPr>
            <a:r>
              <a:rPr lang="fr-FR" sz="2400" dirty="0"/>
              <a:t>Ressources complémentaires</a:t>
            </a:r>
            <a:br>
              <a:rPr lang="fr-FR" sz="2400" dirty="0"/>
            </a:br>
            <a:br>
              <a:rPr lang="fr-FR" sz="2400" b="0" dirty="0"/>
            </a:br>
            <a:r>
              <a:rPr lang="fr-FR" sz="1600" b="0" dirty="0">
                <a:sym typeface="Wingdings" pitchFamily="2" charset="2"/>
              </a:rPr>
              <a:t> Pour enseigner le vocabulaire à l’école maternelle, collection Guides fondamentaux, MENJ (2020)</a:t>
            </a:r>
            <a:br>
              <a:rPr lang="fr-FR" sz="1600" b="0" dirty="0">
                <a:sym typeface="Wingdings" pitchFamily="2" charset="2"/>
              </a:rPr>
            </a:br>
            <a:r>
              <a:rPr lang="fr-FR" sz="1100" b="0" dirty="0">
                <a:sym typeface="Wingdings" pitchFamily="2" charset="2"/>
                <a:hlinkClick r:id="rId2"/>
              </a:rPr>
              <a:t>https://eduscol.education.fr/document/299/download?attachment</a:t>
            </a:r>
            <a:br>
              <a:rPr lang="fr-FR" sz="1200" b="0" dirty="0">
                <a:sym typeface="Wingdings" pitchFamily="2" charset="2"/>
              </a:rPr>
            </a:br>
            <a:br>
              <a:rPr lang="fr-FR" sz="2000" b="0" dirty="0"/>
            </a:br>
            <a:r>
              <a:rPr lang="fr-FR" sz="1600" b="0" dirty="0">
                <a:sym typeface="Wingdings" pitchFamily="2" charset="2"/>
              </a:rPr>
              <a:t> Pour enseigner la lecture et l’écriture au CP, collection Guides fondamentaux, MENJ (2019)</a:t>
            </a:r>
            <a:br>
              <a:rPr lang="fr-FR" sz="1600" b="0" dirty="0">
                <a:sym typeface="Wingdings" pitchFamily="2" charset="2"/>
              </a:rPr>
            </a:br>
            <a:r>
              <a:rPr lang="fr-FR" sz="1100" b="0" dirty="0">
                <a:sym typeface="Wingdings" pitchFamily="2" charset="2"/>
                <a:hlinkClick r:id="rId3"/>
              </a:rPr>
              <a:t>https://eduscol.education.fr/document/1508/download?attachment</a:t>
            </a:r>
            <a:br>
              <a:rPr lang="fr-FR" sz="1200" b="0" dirty="0">
                <a:sym typeface="Wingdings" pitchFamily="2" charset="2"/>
              </a:rPr>
            </a:br>
            <a:br>
              <a:rPr lang="fr-FR" sz="1600" b="0" dirty="0"/>
            </a:br>
            <a:r>
              <a:rPr lang="fr-FR" sz="1600" b="0" dirty="0">
                <a:sym typeface="Wingdings" pitchFamily="2" charset="2"/>
              </a:rPr>
              <a:t> </a:t>
            </a:r>
            <a:r>
              <a:rPr lang="fr-FR" sz="1600" b="0" dirty="0"/>
              <a:t>Comment faciliter l’acquisition du vocabulaire à l’école maternelle ?</a:t>
            </a:r>
            <a:br>
              <a:rPr lang="fr-FR" sz="1600" b="0" i="1" dirty="0"/>
            </a:br>
            <a:r>
              <a:rPr lang="fr-FR" sz="1100" b="0" i="1" dirty="0">
                <a:hlinkClick r:id="rId4"/>
              </a:rPr>
              <a:t>https://www.reseau-canope.fr/fileadmin/user_upload/Projets/conseil_scientifique_education_nationale/CSEN_Synthese_acquisition_vocabulaire_maternelle_WEB.pdf</a:t>
            </a:r>
            <a:br>
              <a:rPr lang="fr-FR" sz="1100" b="0" i="1" dirty="0"/>
            </a:br>
            <a:br>
              <a:rPr lang="fr-FR" sz="1600" b="0" dirty="0"/>
            </a:br>
            <a:r>
              <a:rPr lang="fr-FR" sz="1600" b="0" dirty="0">
                <a:sym typeface="Wingdings" pitchFamily="2" charset="2"/>
              </a:rPr>
              <a:t> </a:t>
            </a:r>
            <a:r>
              <a:rPr lang="fr-FR" sz="1600" b="0" dirty="0"/>
              <a:t>Guide pour enseigner le vocabulaire à l’école élémentaire, Micheline CELLIER, Retz (2020)</a:t>
            </a:r>
            <a:br>
              <a:rPr lang="fr-FR" sz="1000" b="0" i="1" dirty="0"/>
            </a:br>
            <a:br>
              <a:rPr lang="fr-FR" sz="1600" b="0" i="1" dirty="0"/>
            </a:br>
            <a:br>
              <a:rPr lang="fr-FR" sz="1600" b="0" dirty="0"/>
            </a:br>
            <a:r>
              <a:rPr lang="fr-FR" sz="1600" b="0" dirty="0">
                <a:sym typeface="Wingdings" pitchFamily="2" charset="2"/>
              </a:rPr>
              <a:t> </a:t>
            </a:r>
            <a:r>
              <a:rPr lang="fr-FR" sz="1600" b="0" dirty="0"/>
              <a:t>Enseigner le vocabulaire sur le site Eduscol</a:t>
            </a:r>
            <a:br>
              <a:rPr lang="fr-FR" sz="1600" b="0" dirty="0"/>
            </a:br>
            <a:r>
              <a:rPr lang="fr-FR" sz="1100" b="0" dirty="0">
                <a:hlinkClick r:id="rId5"/>
              </a:rPr>
              <a:t>https://eduscol.education.fr/184/enseigner-le-vocabulaire</a:t>
            </a:r>
            <a:br>
              <a:rPr lang="fr-FR" sz="1600" b="0" dirty="0"/>
            </a:br>
            <a:endParaRPr lang="fr-FR" sz="1600" b="0" i="1" dirty="0"/>
          </a:p>
        </p:txBody>
      </p:sp>
      <p:sp>
        <p:nvSpPr>
          <p:cNvPr id="27" name="Rectangle 26">
            <a:extLst>
              <a:ext uri="{FF2B5EF4-FFF2-40B4-BE49-F238E27FC236}">
                <a16:creationId xmlns:a16="http://schemas.microsoft.com/office/drawing/2014/main" id="{A58E1591-1369-9182-02CE-D7EC2B47D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15107EDD-DA0C-3A9D-EE03-7696D27D2B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1135" y="508088"/>
            <a:ext cx="2007152" cy="2807208"/>
          </a:xfrm>
          <a:prstGeom prst="rect">
            <a:avLst/>
          </a:prstGeom>
        </p:spPr>
      </p:pic>
      <p:pic>
        <p:nvPicPr>
          <p:cNvPr id="4" name="Picture 3" descr="Bureau d’école avec livres et crayons avec tableau noir dans le fond">
            <a:extLst>
              <a:ext uri="{FF2B5EF4-FFF2-40B4-BE49-F238E27FC236}">
                <a16:creationId xmlns:a16="http://schemas.microsoft.com/office/drawing/2014/main" id="{51FE8B91-E5B6-F563-D28A-5FDBC430675F}"/>
              </a:ext>
            </a:extLst>
          </p:cNvPr>
          <p:cNvPicPr>
            <a:picLocks noChangeAspect="1"/>
          </p:cNvPicPr>
          <p:nvPr/>
        </p:nvPicPr>
        <p:blipFill>
          <a:blip r:embed="rId7"/>
          <a:srcRect l="3884" t="23391" r="5207"/>
          <a:stretch>
            <a:fillRect/>
          </a:stretch>
        </p:blipFill>
        <p:spPr>
          <a:xfrm>
            <a:off x="6687232" y="3532493"/>
            <a:ext cx="4990572" cy="2807208"/>
          </a:xfrm>
          <a:prstGeom prst="rect">
            <a:avLst/>
          </a:prstGeom>
        </p:spPr>
      </p:pic>
    </p:spTree>
    <p:extLst>
      <p:ext uri="{BB962C8B-B14F-4D97-AF65-F5344CB8AC3E}">
        <p14:creationId xmlns:p14="http://schemas.microsoft.com/office/powerpoint/2010/main" val="240954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5A6A71-259D-42E4-1C55-0963872EF553}"/>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7A7C490-FB0D-4946-BDB7-1CF2F58DA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4E0C2C2-7F35-6059-5EE5-9B08A4723D19}"/>
              </a:ext>
            </a:extLst>
          </p:cNvPr>
          <p:cNvSpPr>
            <a:spLocks noGrp="1"/>
          </p:cNvSpPr>
          <p:nvPr>
            <p:ph type="ctrTitle"/>
          </p:nvPr>
        </p:nvSpPr>
        <p:spPr>
          <a:xfrm>
            <a:off x="517870" y="978408"/>
            <a:ext cx="6117661" cy="5509478"/>
          </a:xfrm>
        </p:spPr>
        <p:txBody>
          <a:bodyPr anchor="t">
            <a:normAutofit fontScale="90000"/>
          </a:bodyPr>
          <a:lstStyle/>
          <a:p>
            <a:r>
              <a:rPr lang="fr-FR" sz="3400" dirty="0"/>
              <a:t>Proposition de séquence n°1</a:t>
            </a:r>
            <a:br>
              <a:rPr lang="fr-FR" sz="3400" dirty="0"/>
            </a:br>
            <a:r>
              <a:rPr lang="fr-FR" sz="2400" b="0" i="1" dirty="0">
                <a:latin typeface="+mn-lt"/>
              </a:rPr>
              <a:t>Acquérir le décodage et l’encodage des CGP et entrer dans la lecture à voix haute</a:t>
            </a:r>
            <a:br>
              <a:rPr lang="fr-FR" sz="1800" b="0" i="1" dirty="0">
                <a:latin typeface="+mn-lt"/>
              </a:rPr>
            </a:br>
            <a:br>
              <a:rPr lang="fr-FR" sz="1800" b="0" i="1" dirty="0">
                <a:latin typeface="+mn-lt"/>
              </a:rPr>
            </a:br>
            <a:r>
              <a:rPr lang="fr-FR" sz="1800" u="sng" dirty="0">
                <a:latin typeface="+mn-lt"/>
              </a:rPr>
              <a:t>Objectifs</a:t>
            </a:r>
            <a:r>
              <a:rPr lang="fr-FR" sz="1800" dirty="0">
                <a:latin typeface="+mn-lt"/>
              </a:rPr>
              <a:t> :</a:t>
            </a:r>
            <a:br>
              <a:rPr lang="fr-FR" sz="1800" dirty="0">
                <a:latin typeface="+mn-lt"/>
              </a:rPr>
            </a:br>
            <a:r>
              <a:rPr lang="fr-FR" sz="1800" b="0" dirty="0">
                <a:latin typeface="+mn-lt"/>
              </a:rPr>
              <a:t>- Décoder des mots rapidement;</a:t>
            </a:r>
            <a:br>
              <a:rPr lang="fr-FR" sz="1800" b="0" dirty="0">
                <a:latin typeface="+mn-lt"/>
              </a:rPr>
            </a:br>
            <a:r>
              <a:rPr lang="fr-FR" sz="1800" b="0" dirty="0">
                <a:latin typeface="+mn-lt"/>
              </a:rPr>
              <a:t>- Les identifier pour parvenir à lire et comprendre des textes variés en fonction des profils des élèves</a:t>
            </a:r>
            <a:br>
              <a:rPr lang="fr-FR" sz="2400" b="0" dirty="0">
                <a:latin typeface="+mn-lt"/>
              </a:rPr>
            </a:br>
            <a:br>
              <a:rPr lang="fr-FR" sz="2400" b="0" dirty="0">
                <a:latin typeface="+mn-lt"/>
              </a:rPr>
            </a:br>
            <a:r>
              <a:rPr lang="fr-FR" sz="1800" dirty="0">
                <a:latin typeface="+mn-lt"/>
              </a:rPr>
              <a:t>Focus 1 </a:t>
            </a:r>
            <a:r>
              <a:rPr lang="fr-FR" sz="1800" b="0" dirty="0">
                <a:latin typeface="+mn-lt"/>
              </a:rPr>
              <a:t>: Séances ritualisées sur la précision et la vitesse de lecture</a:t>
            </a:r>
            <a:br>
              <a:rPr lang="fr-FR" sz="1800" dirty="0">
                <a:latin typeface="+mn-lt"/>
              </a:rPr>
            </a:br>
            <a:r>
              <a:rPr lang="fr-FR" sz="1800" dirty="0">
                <a:latin typeface="+mn-lt"/>
              </a:rPr>
              <a:t>Focus 2 </a:t>
            </a:r>
            <a:r>
              <a:rPr lang="fr-FR" sz="1800" b="0" dirty="0">
                <a:latin typeface="+mn-lt"/>
              </a:rPr>
              <a:t>: Séances ritualisées pour l’entrainement à la fluence et à la lecture à voix haute de phrases et de textes (prosodie : phrasé et expressivité)</a:t>
            </a:r>
            <a:br>
              <a:rPr lang="fr-FR" sz="1800" b="0" dirty="0">
                <a:latin typeface="+mn-lt"/>
              </a:rPr>
            </a:br>
            <a:br>
              <a:rPr lang="fr-FR" sz="1800" b="0" dirty="0">
                <a:latin typeface="+mn-lt"/>
              </a:rPr>
            </a:br>
            <a:r>
              <a:rPr lang="fr-FR" sz="1800" dirty="0">
                <a:latin typeface="+mn-lt"/>
              </a:rPr>
              <a:t>Intention : Proposer aux enseignants des modalités de travail pour conduire des ateliers différenciés au CP, permettant à chaque élève de progresser selon ses besoins.</a:t>
            </a:r>
            <a:br>
              <a:rPr lang="fr-FR" sz="2400" dirty="0">
                <a:latin typeface="+mn-lt"/>
              </a:rPr>
            </a:br>
            <a:br>
              <a:rPr lang="fr-FR" sz="2400" b="0" dirty="0">
                <a:latin typeface="+mn-lt"/>
              </a:rPr>
            </a:br>
            <a:endParaRPr lang="fr-FR" sz="2400" b="0" dirty="0">
              <a:latin typeface="+mn-lt"/>
            </a:endParaRPr>
          </a:p>
        </p:txBody>
      </p:sp>
      <p:sp>
        <p:nvSpPr>
          <p:cNvPr id="27" name="Rectangle 2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Police, logiciel&#10;&#10;Le contenu généré par l’IA peut être incorrect.">
            <a:extLst>
              <a:ext uri="{FF2B5EF4-FFF2-40B4-BE49-F238E27FC236}">
                <a16:creationId xmlns:a16="http://schemas.microsoft.com/office/drawing/2014/main" id="{7EC7A096-4237-033C-DDAB-D3148E9B4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541" y="738896"/>
            <a:ext cx="1871077" cy="2616892"/>
          </a:xfrm>
          <a:prstGeom prst="rect">
            <a:avLst/>
          </a:prstGeom>
        </p:spPr>
      </p:pic>
      <p:pic>
        <p:nvPicPr>
          <p:cNvPr id="4" name="Picture 3" descr="Bureau d’école avec livres et crayons avec tableau noir dans le fond">
            <a:extLst>
              <a:ext uri="{FF2B5EF4-FFF2-40B4-BE49-F238E27FC236}">
                <a16:creationId xmlns:a16="http://schemas.microsoft.com/office/drawing/2014/main" id="{50E8BB65-6D00-7F96-614E-CEDA23F03DDE}"/>
              </a:ext>
            </a:extLst>
          </p:cNvPr>
          <p:cNvPicPr>
            <a:picLocks noChangeAspect="1"/>
          </p:cNvPicPr>
          <p:nvPr/>
        </p:nvPicPr>
        <p:blipFill>
          <a:blip r:embed="rId4"/>
          <a:srcRect l="3884" t="23391" r="5207"/>
          <a:stretch>
            <a:fillRect/>
          </a:stretch>
        </p:blipFill>
        <p:spPr>
          <a:xfrm>
            <a:off x="7668867" y="3903781"/>
            <a:ext cx="4038425" cy="2271622"/>
          </a:xfrm>
          <a:prstGeom prst="rect">
            <a:avLst/>
          </a:prstGeom>
        </p:spPr>
      </p:pic>
      <p:sp>
        <p:nvSpPr>
          <p:cNvPr id="29" name="Rectangle 28">
            <a:extLst>
              <a:ext uri="{FF2B5EF4-FFF2-40B4-BE49-F238E27FC236}">
                <a16:creationId xmlns:a16="http://schemas.microsoft.com/office/drawing/2014/main" id="{53BB1470-DDA7-4554-BF35-EB663308F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3932" y="6300216"/>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62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ED1436-4C5E-24E7-FB5B-21ADAB27B310}"/>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endParaRPr lang="fr-FR" sz="2400" dirty="0"/>
          </a:p>
        </p:txBody>
      </p:sp>
      <p:sp>
        <p:nvSpPr>
          <p:cNvPr id="3" name="Espace réservé du contenu 2">
            <a:extLst>
              <a:ext uri="{FF2B5EF4-FFF2-40B4-BE49-F238E27FC236}">
                <a16:creationId xmlns:a16="http://schemas.microsoft.com/office/drawing/2014/main" id="{90AFFBD4-9C68-D9B3-700F-DFD034B8D868}"/>
              </a:ext>
            </a:extLst>
          </p:cNvPr>
          <p:cNvSpPr>
            <a:spLocks noGrp="1"/>
          </p:cNvSpPr>
          <p:nvPr>
            <p:ph idx="1"/>
          </p:nvPr>
        </p:nvSpPr>
        <p:spPr>
          <a:xfrm>
            <a:off x="521208" y="2079320"/>
            <a:ext cx="11155680" cy="4266615"/>
          </a:xfrm>
        </p:spPr>
        <p:txBody>
          <a:bodyPr/>
          <a:lstStyle/>
          <a:p>
            <a:pPr marL="0" indent="0">
              <a:buNone/>
            </a:pPr>
            <a:r>
              <a:rPr lang="fr-FR" b="1" dirty="0"/>
              <a:t>Eléments de progression</a:t>
            </a:r>
          </a:p>
          <a:p>
            <a:pPr marL="0" indent="0">
              <a:buNone/>
            </a:pPr>
            <a:endParaRPr lang="fr-FR" b="1" dirty="0"/>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5757F5F0-8396-B542-53C1-FABAA0301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12" y="2651252"/>
            <a:ext cx="8290685" cy="3622040"/>
          </a:xfrm>
          <a:prstGeom prst="rect">
            <a:avLst/>
          </a:prstGeom>
        </p:spPr>
      </p:pic>
    </p:spTree>
    <p:extLst>
      <p:ext uri="{BB962C8B-B14F-4D97-AF65-F5344CB8AC3E}">
        <p14:creationId xmlns:p14="http://schemas.microsoft.com/office/powerpoint/2010/main" val="197188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6ABD-6791-FB59-2B12-BC9EA2EF6B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B4D759-27F0-1C47-ADA2-7D0FCC64D5E0}"/>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endParaRPr lang="fr-FR" sz="2400" dirty="0"/>
          </a:p>
        </p:txBody>
      </p:sp>
      <p:sp>
        <p:nvSpPr>
          <p:cNvPr id="3" name="Espace réservé du contenu 2">
            <a:extLst>
              <a:ext uri="{FF2B5EF4-FFF2-40B4-BE49-F238E27FC236}">
                <a16:creationId xmlns:a16="http://schemas.microsoft.com/office/drawing/2014/main" id="{62716509-39D2-F3CC-690C-E31EA4729B29}"/>
              </a:ext>
            </a:extLst>
          </p:cNvPr>
          <p:cNvSpPr>
            <a:spLocks noGrp="1"/>
          </p:cNvSpPr>
          <p:nvPr>
            <p:ph idx="1"/>
          </p:nvPr>
        </p:nvSpPr>
        <p:spPr>
          <a:xfrm>
            <a:off x="521208" y="2057400"/>
            <a:ext cx="11155680" cy="4288536"/>
          </a:xfrm>
        </p:spPr>
        <p:txBody>
          <a:bodyPr/>
          <a:lstStyle/>
          <a:p>
            <a:pPr marL="0" indent="0">
              <a:buNone/>
            </a:pPr>
            <a:r>
              <a:rPr lang="fr-FR" b="1" dirty="0"/>
              <a:t>Eléments de progression</a:t>
            </a:r>
          </a:p>
          <a:p>
            <a:pPr marL="0" indent="0">
              <a:buNone/>
            </a:pPr>
            <a:endParaRPr lang="fr-FR" b="1" dirty="0"/>
          </a:p>
        </p:txBody>
      </p:sp>
      <p:pic>
        <p:nvPicPr>
          <p:cNvPr id="7" name="Image 6" descr="Une image contenant texte, capture d’écran, Police, nombre&#10;&#10;Le contenu généré par l’IA peut être incorrect.">
            <a:extLst>
              <a:ext uri="{FF2B5EF4-FFF2-40B4-BE49-F238E27FC236}">
                <a16:creationId xmlns:a16="http://schemas.microsoft.com/office/drawing/2014/main" id="{6E680C83-E0DA-D469-467D-61B23D401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12" y="2627123"/>
            <a:ext cx="8215529" cy="3578860"/>
          </a:xfrm>
          <a:prstGeom prst="rect">
            <a:avLst/>
          </a:prstGeom>
        </p:spPr>
      </p:pic>
    </p:spTree>
    <p:extLst>
      <p:ext uri="{BB962C8B-B14F-4D97-AF65-F5344CB8AC3E}">
        <p14:creationId xmlns:p14="http://schemas.microsoft.com/office/powerpoint/2010/main" val="202589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B0A06-937B-8093-77B4-4E930ADED0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F38DF8-9E24-A4FD-86F7-EAC5FBD17E2A}"/>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endParaRPr lang="fr-FR" sz="2400" dirty="0"/>
          </a:p>
        </p:txBody>
      </p:sp>
      <p:sp>
        <p:nvSpPr>
          <p:cNvPr id="3" name="Espace réservé du contenu 2">
            <a:extLst>
              <a:ext uri="{FF2B5EF4-FFF2-40B4-BE49-F238E27FC236}">
                <a16:creationId xmlns:a16="http://schemas.microsoft.com/office/drawing/2014/main" id="{090E5FCB-3E40-047C-8E60-FF93215FD01E}"/>
              </a:ext>
            </a:extLst>
          </p:cNvPr>
          <p:cNvSpPr>
            <a:spLocks noGrp="1"/>
          </p:cNvSpPr>
          <p:nvPr>
            <p:ph idx="1"/>
          </p:nvPr>
        </p:nvSpPr>
        <p:spPr/>
        <p:txBody>
          <a:bodyPr/>
          <a:lstStyle/>
          <a:p>
            <a:pPr marL="0" indent="0">
              <a:buNone/>
            </a:pPr>
            <a:r>
              <a:rPr lang="fr-FR" b="1" dirty="0"/>
              <a:t>Enjeux pédagogiques de la classe de CP - Permettre à tous les élèves </a:t>
            </a:r>
            <a:r>
              <a:rPr lang="fr-FR" dirty="0"/>
              <a:t>:</a:t>
            </a:r>
          </a:p>
          <a:p>
            <a:pPr marL="0" indent="0">
              <a:buNone/>
            </a:pPr>
            <a:endParaRPr lang="fr-FR" dirty="0"/>
          </a:p>
          <a:p>
            <a:pPr>
              <a:buFontTx/>
              <a:buChar char="-"/>
            </a:pPr>
            <a:r>
              <a:rPr lang="fr-FR" dirty="0"/>
              <a:t>d’acquérir l’ensemble des CGP pour accéder à la lecture </a:t>
            </a:r>
            <a:r>
              <a:rPr lang="fr-FR" b="1" dirty="0"/>
              <a:t>en voie indirecte</a:t>
            </a:r>
            <a:r>
              <a:rPr lang="fr-FR" dirty="0"/>
              <a:t>;</a:t>
            </a:r>
          </a:p>
          <a:p>
            <a:pPr>
              <a:buFontTx/>
              <a:buChar char="-"/>
            </a:pPr>
            <a:r>
              <a:rPr lang="fr-FR" dirty="0"/>
              <a:t>d’acquérir progressivement une lecture </a:t>
            </a:r>
            <a:r>
              <a:rPr lang="fr-FR" b="1" dirty="0"/>
              <a:t>en voie directe </a:t>
            </a:r>
            <a:r>
              <a:rPr lang="fr-FR" dirty="0"/>
              <a:t>à travers l’identification des mots grâce à une prise d’indices graphophonologiques rapide et à la mémorisation orthographique et lexicale des mots;</a:t>
            </a:r>
          </a:p>
          <a:p>
            <a:pPr>
              <a:buFontTx/>
              <a:buChar char="-"/>
            </a:pPr>
            <a:r>
              <a:rPr lang="fr-FR" dirty="0"/>
              <a:t>de commencer à lire avec une </a:t>
            </a:r>
            <a:r>
              <a:rPr lang="fr-FR" b="1" dirty="0"/>
              <a:t>prosodie adaptée</a:t>
            </a:r>
            <a:r>
              <a:rPr lang="fr-FR" dirty="0"/>
              <a:t>.</a:t>
            </a:r>
          </a:p>
        </p:txBody>
      </p:sp>
    </p:spTree>
    <p:extLst>
      <p:ext uri="{BB962C8B-B14F-4D97-AF65-F5344CB8AC3E}">
        <p14:creationId xmlns:p14="http://schemas.microsoft.com/office/powerpoint/2010/main" val="64505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B5369-4390-23F5-3DB7-C549EDC9E5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BC06D0C-6BD3-B430-C97C-7D08C3D6830B}"/>
              </a:ext>
            </a:extLst>
          </p:cNvPr>
          <p:cNvSpPr>
            <a:spLocks noGrp="1"/>
          </p:cNvSpPr>
          <p:nvPr>
            <p:ph type="title"/>
          </p:nvPr>
        </p:nvSpPr>
        <p:spPr/>
        <p:txBody>
          <a:bodyPr>
            <a:normAutofit/>
          </a:bodyPr>
          <a:lstStyle/>
          <a:p>
            <a:r>
              <a:rPr lang="fr-FR" sz="2400" dirty="0"/>
              <a:t>Séquence n°1</a:t>
            </a:r>
            <a:br>
              <a:rPr lang="fr-FR" sz="2400" dirty="0"/>
            </a:br>
            <a:r>
              <a:rPr lang="fr-FR" sz="2400" b="0" i="1" dirty="0"/>
              <a:t>Acquérir le décodage et l’encodage des CGP et entrer dans la lecture à voix haute</a:t>
            </a:r>
            <a:endParaRPr lang="fr-FR" sz="2400" dirty="0"/>
          </a:p>
        </p:txBody>
      </p:sp>
      <p:sp>
        <p:nvSpPr>
          <p:cNvPr id="3" name="Espace réservé du contenu 2">
            <a:extLst>
              <a:ext uri="{FF2B5EF4-FFF2-40B4-BE49-F238E27FC236}">
                <a16:creationId xmlns:a16="http://schemas.microsoft.com/office/drawing/2014/main" id="{58FC4778-1FAB-1161-8CA9-303272432915}"/>
              </a:ext>
            </a:extLst>
          </p:cNvPr>
          <p:cNvSpPr>
            <a:spLocks noGrp="1"/>
          </p:cNvSpPr>
          <p:nvPr>
            <p:ph idx="1"/>
          </p:nvPr>
        </p:nvSpPr>
        <p:spPr>
          <a:xfrm>
            <a:off x="521208" y="2166257"/>
            <a:ext cx="11155680" cy="4179679"/>
          </a:xfrm>
        </p:spPr>
        <p:txBody>
          <a:bodyPr/>
          <a:lstStyle/>
          <a:p>
            <a:pPr marL="0" indent="0">
              <a:buNone/>
            </a:pPr>
            <a:r>
              <a:rPr lang="fr-FR" b="1" dirty="0"/>
              <a:t>Eclairage de la recherche autour de la fluence</a:t>
            </a:r>
          </a:p>
          <a:p>
            <a:pPr marL="0" indent="0">
              <a:buNone/>
            </a:pPr>
            <a:r>
              <a:rPr lang="fr-FR" dirty="0"/>
              <a:t>« Le danger de limiter la fluence en lecture au nombre de mots lus correctement en une minute, c’est de confondre lire vite et lire bien. » </a:t>
            </a:r>
            <a:r>
              <a:rPr lang="fr-FR" sz="1200" dirty="0"/>
              <a:t>Erika GODDE, maîtresse de conférences en psychologie du développement et des apprentissages, INSPE de Bourgogne</a:t>
            </a:r>
          </a:p>
          <a:p>
            <a:pPr marL="0" indent="0">
              <a:buNone/>
            </a:pPr>
            <a:r>
              <a:rPr lang="fr-FR" dirty="0"/>
              <a:t>La fluence s’articule autour de quatre dimensions qui s’évaluent respectivement ainsi </a:t>
            </a:r>
          </a:p>
          <a:p>
            <a:pPr marL="0" indent="0">
              <a:buNone/>
            </a:pPr>
            <a:endParaRPr lang="fr-FR" sz="1200" dirty="0"/>
          </a:p>
        </p:txBody>
      </p:sp>
      <p:graphicFrame>
        <p:nvGraphicFramePr>
          <p:cNvPr id="4" name="Tableau 3">
            <a:extLst>
              <a:ext uri="{FF2B5EF4-FFF2-40B4-BE49-F238E27FC236}">
                <a16:creationId xmlns:a16="http://schemas.microsoft.com/office/drawing/2014/main" id="{39D94F9F-ADAE-07ED-2A07-83848AC64ED9}"/>
              </a:ext>
            </a:extLst>
          </p:cNvPr>
          <p:cNvGraphicFramePr>
            <a:graphicFrameLocks noGrp="1"/>
          </p:cNvGraphicFramePr>
          <p:nvPr>
            <p:extLst>
              <p:ext uri="{D42A27DB-BD31-4B8C-83A1-F6EECF244321}">
                <p14:modId xmlns:p14="http://schemas.microsoft.com/office/powerpoint/2010/main" val="3019878425"/>
              </p:ext>
            </p:extLst>
          </p:nvPr>
        </p:nvGraphicFramePr>
        <p:xfrm>
          <a:off x="816429" y="3766458"/>
          <a:ext cx="9993085" cy="2710541"/>
        </p:xfrm>
        <a:graphic>
          <a:graphicData uri="http://schemas.openxmlformats.org/drawingml/2006/table">
            <a:tbl>
              <a:tblPr firstRow="1" bandRow="1">
                <a:tableStyleId>{22838BEF-8BB2-4498-84A7-C5851F593DF1}</a:tableStyleId>
              </a:tblPr>
              <a:tblGrid>
                <a:gridCol w="2774865">
                  <a:extLst>
                    <a:ext uri="{9D8B030D-6E8A-4147-A177-3AD203B41FA5}">
                      <a16:colId xmlns:a16="http://schemas.microsoft.com/office/drawing/2014/main" val="33756168"/>
                    </a:ext>
                  </a:extLst>
                </a:gridCol>
                <a:gridCol w="3887192">
                  <a:extLst>
                    <a:ext uri="{9D8B030D-6E8A-4147-A177-3AD203B41FA5}">
                      <a16:colId xmlns:a16="http://schemas.microsoft.com/office/drawing/2014/main" val="4231050708"/>
                    </a:ext>
                  </a:extLst>
                </a:gridCol>
                <a:gridCol w="3331028">
                  <a:extLst>
                    <a:ext uri="{9D8B030D-6E8A-4147-A177-3AD203B41FA5}">
                      <a16:colId xmlns:a16="http://schemas.microsoft.com/office/drawing/2014/main" val="146557602"/>
                    </a:ext>
                  </a:extLst>
                </a:gridCol>
              </a:tblGrid>
              <a:tr h="724371">
                <a:tc>
                  <a:txBody>
                    <a:bodyPr/>
                    <a:lstStyle/>
                    <a:p>
                      <a:r>
                        <a:rPr lang="fr-FR" sz="1800" dirty="0"/>
                        <a:t>Dimension</a:t>
                      </a:r>
                    </a:p>
                  </a:txBody>
                  <a:tcPr/>
                </a:tc>
                <a:tc>
                  <a:txBody>
                    <a:bodyPr/>
                    <a:lstStyle/>
                    <a:p>
                      <a:r>
                        <a:rPr lang="fr-FR" sz="1800" dirty="0"/>
                        <a:t>Indicateurs d’évaluation</a:t>
                      </a:r>
                    </a:p>
                  </a:txBody>
                  <a:tcPr/>
                </a:tc>
                <a:tc>
                  <a:txBody>
                    <a:bodyPr/>
                    <a:lstStyle/>
                    <a:p>
                      <a:r>
                        <a:rPr lang="fr-FR" sz="1800" dirty="0"/>
                        <a:t>Support à privilégier pour l’entrainement</a:t>
                      </a:r>
                    </a:p>
                  </a:txBody>
                  <a:tcPr/>
                </a:tc>
                <a:extLst>
                  <a:ext uri="{0D108BD9-81ED-4DB2-BD59-A6C34878D82A}">
                    <a16:rowId xmlns:a16="http://schemas.microsoft.com/office/drawing/2014/main" val="1639597293"/>
                  </a:ext>
                </a:extLst>
              </a:tr>
              <a:tr h="440929">
                <a:tc>
                  <a:txBody>
                    <a:bodyPr/>
                    <a:lstStyle/>
                    <a:p>
                      <a:r>
                        <a:rPr lang="fr-FR" sz="1800" dirty="0"/>
                        <a:t>décodage (précision)</a:t>
                      </a:r>
                    </a:p>
                  </a:txBody>
                  <a:tcPr/>
                </a:tc>
                <a:tc>
                  <a:txBody>
                    <a:bodyPr/>
                    <a:lstStyle/>
                    <a:p>
                      <a:r>
                        <a:rPr lang="fr-FR" sz="1800" dirty="0"/>
                        <a:t>NMCLM*</a:t>
                      </a:r>
                    </a:p>
                  </a:txBody>
                  <a:tcPr/>
                </a:tc>
                <a:tc>
                  <a:txBody>
                    <a:bodyPr/>
                    <a:lstStyle/>
                    <a:p>
                      <a:r>
                        <a:rPr lang="fr-FR" sz="1800" dirty="0"/>
                        <a:t>syllabes et mots</a:t>
                      </a:r>
                    </a:p>
                  </a:txBody>
                  <a:tcPr/>
                </a:tc>
                <a:extLst>
                  <a:ext uri="{0D108BD9-81ED-4DB2-BD59-A6C34878D82A}">
                    <a16:rowId xmlns:a16="http://schemas.microsoft.com/office/drawing/2014/main" val="2310418008"/>
                  </a:ext>
                </a:extLst>
              </a:tr>
              <a:tr h="440929">
                <a:tc>
                  <a:txBody>
                    <a:bodyPr/>
                    <a:lstStyle/>
                    <a:p>
                      <a:r>
                        <a:rPr lang="fr-FR" sz="1800" dirty="0"/>
                        <a:t>vitesse de lecture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NMCLM*</a:t>
                      </a:r>
                    </a:p>
                  </a:txBody>
                  <a:tcPr/>
                </a:tc>
                <a:tc>
                  <a:txBody>
                    <a:bodyPr/>
                    <a:lstStyle/>
                    <a:p>
                      <a:r>
                        <a:rPr lang="fr-FR" sz="1800" dirty="0"/>
                        <a:t>syllabes et mots</a:t>
                      </a:r>
                    </a:p>
                  </a:txBody>
                  <a:tcPr/>
                </a:tc>
                <a:extLst>
                  <a:ext uri="{0D108BD9-81ED-4DB2-BD59-A6C34878D82A}">
                    <a16:rowId xmlns:a16="http://schemas.microsoft.com/office/drawing/2014/main" val="3420941972"/>
                  </a:ext>
                </a:extLst>
              </a:tr>
              <a:tr h="663383">
                <a:tc>
                  <a:txBody>
                    <a:bodyPr/>
                    <a:lstStyle/>
                    <a:p>
                      <a:r>
                        <a:rPr lang="fr-FR" sz="1800" dirty="0"/>
                        <a:t>phrasé</a:t>
                      </a:r>
                    </a:p>
                  </a:txBody>
                  <a:tcPr/>
                </a:tc>
                <a:tc>
                  <a:txBody>
                    <a:bodyPr/>
                    <a:lstStyle/>
                    <a:p>
                      <a:r>
                        <a:rPr lang="fr-FR" sz="1800" dirty="0"/>
                        <a:t>pauses et intonation//ponctuation-syntaxe, liaisons, articulation</a:t>
                      </a:r>
                    </a:p>
                  </a:txBody>
                  <a:tcPr/>
                </a:tc>
                <a:tc>
                  <a:txBody>
                    <a:bodyPr/>
                    <a:lstStyle/>
                    <a:p>
                      <a:r>
                        <a:rPr lang="fr-FR" sz="1800" dirty="0"/>
                        <a:t>phrases</a:t>
                      </a:r>
                    </a:p>
                  </a:txBody>
                  <a:tcPr/>
                </a:tc>
                <a:extLst>
                  <a:ext uri="{0D108BD9-81ED-4DB2-BD59-A6C34878D82A}">
                    <a16:rowId xmlns:a16="http://schemas.microsoft.com/office/drawing/2014/main" val="3138371829"/>
                  </a:ext>
                </a:extLst>
              </a:tr>
              <a:tr h="440929">
                <a:tc>
                  <a:txBody>
                    <a:bodyPr/>
                    <a:lstStyle/>
                    <a:p>
                      <a:r>
                        <a:rPr lang="fr-FR" sz="1800" dirty="0"/>
                        <a:t>expressivité</a:t>
                      </a:r>
                    </a:p>
                  </a:txBody>
                  <a:tcPr/>
                </a:tc>
                <a:tc>
                  <a:txBody>
                    <a:bodyPr/>
                    <a:lstStyle/>
                    <a:p>
                      <a:r>
                        <a:rPr lang="fr-FR" sz="1800" dirty="0"/>
                        <a:t>variations rythme, mélodie, intensité</a:t>
                      </a:r>
                    </a:p>
                  </a:txBody>
                  <a:tcPr/>
                </a:tc>
                <a:tc>
                  <a:txBody>
                    <a:bodyPr/>
                    <a:lstStyle/>
                    <a:p>
                      <a:r>
                        <a:rPr lang="fr-FR" sz="1800" dirty="0"/>
                        <a:t>textes</a:t>
                      </a:r>
                    </a:p>
                  </a:txBody>
                  <a:tcPr/>
                </a:tc>
                <a:extLst>
                  <a:ext uri="{0D108BD9-81ED-4DB2-BD59-A6C34878D82A}">
                    <a16:rowId xmlns:a16="http://schemas.microsoft.com/office/drawing/2014/main" val="1776747226"/>
                  </a:ext>
                </a:extLst>
              </a:tr>
            </a:tbl>
          </a:graphicData>
        </a:graphic>
      </p:graphicFrame>
    </p:spTree>
    <p:extLst>
      <p:ext uri="{BB962C8B-B14F-4D97-AF65-F5344CB8AC3E}">
        <p14:creationId xmlns:p14="http://schemas.microsoft.com/office/powerpoint/2010/main" val="94447153"/>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13701</TotalTime>
  <Words>11142</Words>
  <Application>Microsoft Macintosh PowerPoint</Application>
  <PresentationFormat>Grand écran</PresentationFormat>
  <Paragraphs>572</Paragraphs>
  <Slides>42</Slides>
  <Notes>25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Aptos</vt:lpstr>
      <vt:lpstr>Arial</vt:lpstr>
      <vt:lpstr>Bierstadt</vt:lpstr>
      <vt:lpstr>Neue Haas Grotesk Text Pro</vt:lpstr>
      <vt:lpstr>Wingdings</vt:lpstr>
      <vt:lpstr>GestaltVTI</vt:lpstr>
      <vt:lpstr>Présentation livret d’accompagnement du programme français CP</vt:lpstr>
      <vt:lpstr>SOMMAIRE DU LIVRET   Enjeux pédagogiques du cycle 2   Recommandations pédagogiques et gestes professionnels associés   Proposition de séquence n°1 :  Acquérir le décodage et l’encodage des CGP et entrer dans la lecture à voix haute   Proposition de séquence n°2 : Apprendre à écrire en écriture cursive   Proposition de séquence n°3 : Enrichir son vocabulaire dans toutes les disciplines</vt:lpstr>
      <vt:lpstr>Enjeux pédagogiques du cycle 2</vt:lpstr>
      <vt:lpstr>Recommandations pédagogiques et gestes professionnels associés</vt:lpstr>
      <vt:lpstr>Proposition de séquence n°1 Acquérir le décodage et l’encodage des CGP et entrer dans la lecture à voix haute  Objectifs : - Décoder des mots rapidement; - Les identifier pour parvenir à lire et comprendre des textes variés en fonction des profils des élèves  Focus 1 : Séances ritualisées sur la précision et la vitesse de lecture Focus 2 : Séances ritualisées pour l’entrainement à la fluence et à la lecture à voix haute de phrases et de textes (prosodie : phrasé et expressivité)  Intention : Proposer aux enseignants des modalités de travail pour conduire des ateliers différenciés au CP, permettant à chaque élève de progresser selon ses besoins.  </vt:lpstr>
      <vt:lpstr>Séquence n°1 Acquérir le décodage et l’encodage des CGP et entrer dans la lecture à voix haute</vt:lpstr>
      <vt:lpstr>Séquence n°1 Acquérir le décodage et l’encodage des CGP et entrer dans la lecture à voix haute</vt:lpstr>
      <vt:lpstr>Séquence n°1 Acquérir le décodage et l’encodage des CGP et entrer dans la lecture à voix haute</vt:lpstr>
      <vt:lpstr>Séquence n°1 Acquérir le décodage et l’encodage des CGP et entrer dans la lecture à voix haute</vt:lpstr>
      <vt:lpstr>Séquence n°1 Acquérir le décodage et l’encodage des CGP et entrer dans la lecture à voix haute</vt:lpstr>
      <vt:lpstr>Séquence n°1 Acquérir le décodage et l’encodage des CGP et entrer dans la lecture à voix haute</vt:lpstr>
      <vt:lpstr>Séquence n°1 Acquérir le décodage et l’encodage des CGP et entrer dans la lecture à voix haute  Déroulement de la séquence   </vt:lpstr>
      <vt:lpstr>Séquence n°1 Acquérir le décodage et l’encodage des CGP et entrer dans la lecture à voix haute FOCUS 1 : précision et vitesse de lecture</vt:lpstr>
      <vt:lpstr>Séquence n°1 Acquérir le décodage et l’encodage des CGP et entrer dans la lecture à voix haute FOCUS 1 : précision et vitesse de lecture</vt:lpstr>
      <vt:lpstr>Séquence n°1 Acquérir le décodage et l’encodage des CGP et entrer dans la lecture à voix haute FOCUS 2 : entrainement à la fluence et à la lecture à voix haute de phrases et de textes  (prosodie : phrasé et expressivité)</vt:lpstr>
      <vt:lpstr>Séquence n°1 Acquérir le décodage et l’encodage des CGP et entrer dans la lecture à voix haute FOCUS 2 : entrainement à la fluence et à la lecture à voix haute de phrases et de textes  (prosodie : phrasé et expressivité)</vt:lpstr>
      <vt:lpstr>Séquence n°1 Acquérir le décodage et l’encodage des CGP et entrer dans la lecture à voix haute POINTS DE VIGILANCE = LIENS LECTURE/COMPREHENSION</vt:lpstr>
      <vt:lpstr>Proposition de séquence n°2 Apprendre à écrire en écriture cursive  Objectifs :  - Apprendre à écrire en écriture cursive et commencer à automatiser le geste (Focus 1 )  - Copier et acquérir des stratégies de copie (Focus 2 )     </vt:lpstr>
      <vt:lpstr>Séquence n°2 Apprendre à écrire en écriture cursive</vt:lpstr>
      <vt:lpstr>Séquence n°2 Apprendre à écrire en écriture cursive</vt:lpstr>
      <vt:lpstr>Séquence n°2 Apprendre à écrire en écriture cursive</vt:lpstr>
      <vt:lpstr>Séquence n°2 Apprendre à écrire en écriture cursive</vt:lpstr>
      <vt:lpstr>Séquence n°2 Apprendre à écrire en écriture cursive</vt:lpstr>
      <vt:lpstr>Séquence n°2 Apprendre à écrire en écriture cursive</vt:lpstr>
      <vt:lpstr>Séquence n°2 Apprendre à écrire en écriture cursive Focus 1 : Apprendre à écrire en écriture cursive et commencer à automatiser le geste</vt:lpstr>
      <vt:lpstr>Séquence n°2 Apprendre à écrire en écriture cursive Focus 2 : Copier et acquérir des stratégies de copie</vt:lpstr>
      <vt:lpstr>Proposition de séquence n°3 Enrichir son vocabulaire dans toutes les disciplines  Objectifs : Enrichir son vocabulaire dans tous les enseignements (exemple en lien avec l’EPS) - Etablir des relations entre les mots par catégorisation - Réemployer le vocabulaire étudié dans des phrases, dans des contextes variés de situations d’oral ou d’écrit - Mémoriser l’orthographe lexicale - Développer les stratégies d’inférence pour comprendre le sens de mots inconnus  Focus 1 : Structurer le vocabulaire : la catégorisation Focus 2 : Réactiver le lexique appris dans les activités orales et écrites qui permettent la mémorisation   </vt:lpstr>
      <vt:lpstr>Séquence n° 3  Enrichir son vocabulaire dans toutes les disciplines</vt:lpstr>
      <vt:lpstr>Séquence n° 3  Enrichir son vocabulaire dans toutes les disciplines </vt:lpstr>
      <vt:lpstr>Séquence n° 3  Enrichir son vocabulaire dans toutes les disciplines</vt:lpstr>
      <vt:lpstr>Séquence n° 3  Enrichir son vocabulaire dans toutes les disciplines</vt:lpstr>
      <vt:lpstr>Séquence n° 3  Enrichir son vocabulaire dans toutes les disciplines</vt:lpstr>
      <vt:lpstr>Séquence n° 3  Enrichir son vocabulaire dans toutes les disciplines</vt:lpstr>
      <vt:lpstr>Séquence n° 3  Enrichir son vocabulaire dans toutes les disciplines</vt:lpstr>
      <vt:lpstr>Séquence n° 3  Enrichir son vocabulaire dans toutes les disciplines</vt:lpstr>
      <vt:lpstr>Séquence n° 3  Enrichir son vocabulaire dans toutes les disciplines</vt:lpstr>
      <vt:lpstr>Séquence n° 3  Enrichir son vocabulaire dans toutes les disciplines FOCUS 1 : structurer le vocabulaire – la catégorisation</vt:lpstr>
      <vt:lpstr>Séquence n° 3  Enrichir son vocabulaire dans toutes les disciplines FOCUS 1 : structurer le vocabulaire – la catégorisation</vt:lpstr>
      <vt:lpstr>Séquence n° 3  Enrichir son vocabulaire dans toutes les disciplines FOCUS 2 : réactiver le lexique appris dans les activités orales et écrites – la mémorisation</vt:lpstr>
      <vt:lpstr>Séquence n° 3  Enrichir son vocabulaire dans toutes les disciplines FOCUS 2 : réactiver le lexique appris dans les activités orales et écrites – la mémorisation</vt:lpstr>
      <vt:lpstr>Séquence n° 3  Enrichir son vocabulaire dans toutes les disciplines FOCUS 2 : réactiver le lexique appris dans les activités orales et écrites – la mémorisation</vt:lpstr>
      <vt:lpstr>Ressources complémentaires   Pour enseigner le vocabulaire à l’école maternelle, collection Guides fondamentaux, MENJ (2020) https://eduscol.education.fr/document/299/download?attachment   Pour enseigner la lecture et l’écriture au CP, collection Guides fondamentaux, MENJ (2019) https://eduscol.education.fr/document/1508/download?attachment   Comment faciliter l’acquisition du vocabulaire à l’école maternelle ? https://www.reseau-canope.fr/fileadmin/user_upload/Projets/conseil_scientifique_education_nationale/CSEN_Synthese_acquisition_vocabulaire_maternelle_WEB.pdf   Guide pour enseigner le vocabulaire à l’école élémentaire, Micheline CELLIER, Retz (2020)    Enseigner le vocabulaire sur le site Eduscol https://eduscol.education.fr/184/enseigner-le-vocabulaire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Marie-Chantal Jenny</dc:creator>
  <cp:lastModifiedBy>Marie-Chantal Jenny</cp:lastModifiedBy>
  <cp:revision>247</cp:revision>
  <dcterms:created xsi:type="dcterms:W3CDTF">2025-10-22T14:49:03Z</dcterms:created>
  <dcterms:modified xsi:type="dcterms:W3CDTF">2025-11-19T21:15:05Z</dcterms:modified>
</cp:coreProperties>
</file>