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3" r:id="rId1"/>
  </p:sldMasterIdLst>
  <p:notesMasterIdLst>
    <p:notesMasterId r:id="rId40"/>
  </p:notesMasterIdLst>
  <p:sldIdLst>
    <p:sldId id="256" r:id="rId2"/>
    <p:sldId id="257" r:id="rId3"/>
    <p:sldId id="261" r:id="rId4"/>
    <p:sldId id="262" r:id="rId5"/>
    <p:sldId id="258" r:id="rId6"/>
    <p:sldId id="264" r:id="rId7"/>
    <p:sldId id="272" r:id="rId8"/>
    <p:sldId id="268" r:id="rId9"/>
    <p:sldId id="309" r:id="rId10"/>
    <p:sldId id="269" r:id="rId11"/>
    <p:sldId id="270" r:id="rId12"/>
    <p:sldId id="271" r:id="rId13"/>
    <p:sldId id="278" r:id="rId14"/>
    <p:sldId id="274" r:id="rId15"/>
    <p:sldId id="281" r:id="rId16"/>
    <p:sldId id="310" r:id="rId17"/>
    <p:sldId id="279" r:id="rId18"/>
    <p:sldId id="282" r:id="rId19"/>
    <p:sldId id="311" r:id="rId20"/>
    <p:sldId id="283" r:id="rId21"/>
    <p:sldId id="267" r:id="rId22"/>
    <p:sldId id="292" r:id="rId23"/>
    <p:sldId id="293" r:id="rId24"/>
    <p:sldId id="294" r:id="rId25"/>
    <p:sldId id="295" r:id="rId26"/>
    <p:sldId id="296" r:id="rId27"/>
    <p:sldId id="297" r:id="rId28"/>
    <p:sldId id="298" r:id="rId29"/>
    <p:sldId id="299" r:id="rId30"/>
    <p:sldId id="300" r:id="rId31"/>
    <p:sldId id="313" r:id="rId32"/>
    <p:sldId id="301" r:id="rId33"/>
    <p:sldId id="312" r:id="rId34"/>
    <p:sldId id="314" r:id="rId35"/>
    <p:sldId id="302" r:id="rId36"/>
    <p:sldId id="304" r:id="rId37"/>
    <p:sldId id="308" r:id="rId38"/>
    <p:sldId id="307" r:id="rId3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5BB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Style foncé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Style moyen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Style moyen 4 - Accentuation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0505E3EF-67EA-436B-97B2-0124C06EBD24}" styleName="Style moyen 4 - Accentuation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075"/>
    <p:restoredTop sz="90952"/>
  </p:normalViewPr>
  <p:slideViewPr>
    <p:cSldViewPr snapToGrid="0">
      <p:cViewPr>
        <p:scale>
          <a:sx n="60" d="100"/>
          <a:sy n="60" d="100"/>
        </p:scale>
        <p:origin x="2072" y="-440"/>
      </p:cViewPr>
      <p:guideLst/>
    </p:cSldViewPr>
  </p:slideViewPr>
  <p:notesTextViewPr>
    <p:cViewPr>
      <p:scale>
        <a:sx n="1" d="1"/>
        <a:sy n="1" d="1"/>
      </p:scale>
      <p:origin x="0" y="0"/>
    </p:cViewPr>
  </p:notesTextViewPr>
  <p:notesViewPr>
    <p:cSldViewPr snapToGrid="0">
      <p:cViewPr>
        <p:scale>
          <a:sx n="161" d="100"/>
          <a:sy n="161" d="100"/>
        </p:scale>
        <p:origin x="2952" y="-342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6CC2F3-5D6A-6E49-AA67-E7C87610E131}" type="datetimeFigureOut">
              <a:rPr lang="fr-FR" smtClean="0"/>
              <a:t>06/03/2026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86889A-6AC0-BA4D-8482-9E25F81D78D8}" type="slidenum">
              <a:rPr lang="fr-FR" smtClean="0"/>
              <a:t>‹N°›</a:t>
            </a:fld>
            <a:endParaRPr lang="fr-FR"/>
          </a:p>
        </p:txBody>
      </p:sp>
    </p:spTree>
    <p:extLst>
      <p:ext uri="{BB962C8B-B14F-4D97-AF65-F5344CB8AC3E}">
        <p14:creationId xmlns:p14="http://schemas.microsoft.com/office/powerpoint/2010/main" val="1798098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entre-alain-savary.ens-lyon.fr/CAS/documents/images/focales-de-roland-goigoux-octobre-2017/view"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a:t>
            </a:fld>
            <a:endParaRPr lang="fr-FR"/>
          </a:p>
        </p:txBody>
      </p:sp>
    </p:spTree>
    <p:extLst>
      <p:ext uri="{BB962C8B-B14F-4D97-AF65-F5344CB8AC3E}">
        <p14:creationId xmlns:p14="http://schemas.microsoft.com/office/powerpoint/2010/main" val="21295831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a:t>
            </a:fld>
            <a:endParaRPr lang="fr-FR"/>
          </a:p>
        </p:txBody>
      </p:sp>
    </p:spTree>
    <p:extLst>
      <p:ext uri="{BB962C8B-B14F-4D97-AF65-F5344CB8AC3E}">
        <p14:creationId xmlns:p14="http://schemas.microsoft.com/office/powerpoint/2010/main" val="36165640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3</a:t>
            </a:fld>
            <a:endParaRPr lang="fr-FR"/>
          </a:p>
        </p:txBody>
      </p:sp>
    </p:spTree>
    <p:extLst>
      <p:ext uri="{BB962C8B-B14F-4D97-AF65-F5344CB8AC3E}">
        <p14:creationId xmlns:p14="http://schemas.microsoft.com/office/powerpoint/2010/main" val="29519741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*Les recherches en sciences cognitives montrent que pour apprendre efficacement, les élèves doivent </a:t>
            </a:r>
            <a:r>
              <a:rPr lang="fr-FR" sz="1200" b="1" kern="1200" dirty="0">
                <a:solidFill>
                  <a:schemeClr val="tx1"/>
                </a:solidFill>
                <a:effectLst/>
                <a:latin typeface="+mn-lt"/>
                <a:ea typeface="+mn-ea"/>
                <a:cs typeface="+mn-cs"/>
              </a:rPr>
              <a:t>comprendre ce qui est attendu d’eux</a:t>
            </a:r>
            <a:r>
              <a:rPr lang="fr-FR" sz="1200" kern="1200" dirty="0">
                <a:solidFill>
                  <a:schemeClr val="tx1"/>
                </a:solidFill>
                <a:effectLst/>
                <a:latin typeface="+mn-lt"/>
                <a:ea typeface="+mn-ea"/>
                <a:cs typeface="+mn-cs"/>
              </a:rPr>
              <a:t>, identifier les </a:t>
            </a:r>
            <a:r>
              <a:rPr lang="fr-FR" sz="1200" b="1" kern="1200" dirty="0">
                <a:solidFill>
                  <a:schemeClr val="tx1"/>
                </a:solidFill>
                <a:effectLst/>
                <a:latin typeface="+mn-lt"/>
                <a:ea typeface="+mn-ea"/>
                <a:cs typeface="+mn-cs"/>
              </a:rPr>
              <a:t>obstacles </a:t>
            </a:r>
            <a:r>
              <a:rPr lang="fr-FR" sz="1200" kern="1200" dirty="0">
                <a:solidFill>
                  <a:schemeClr val="tx1"/>
                </a:solidFill>
                <a:effectLst/>
                <a:latin typeface="+mn-lt"/>
                <a:ea typeface="+mn-ea"/>
                <a:cs typeface="+mn-cs"/>
              </a:rPr>
              <a:t>cognitifs susceptibles de freiner leur progression, et disposer de </a:t>
            </a:r>
            <a:r>
              <a:rPr lang="fr-FR" sz="1200" b="1" kern="1200" dirty="0">
                <a:solidFill>
                  <a:schemeClr val="tx1"/>
                </a:solidFill>
                <a:effectLst/>
                <a:latin typeface="+mn-lt"/>
                <a:ea typeface="+mn-ea"/>
                <a:cs typeface="+mn-cs"/>
              </a:rPr>
              <a:t>stratégies</a:t>
            </a:r>
            <a:r>
              <a:rPr lang="fr-FR" sz="1200" kern="1200" dirty="0">
                <a:solidFill>
                  <a:schemeClr val="tx1"/>
                </a:solidFill>
                <a:effectLst/>
                <a:latin typeface="+mn-lt"/>
                <a:ea typeface="+mn-ea"/>
                <a:cs typeface="+mn-cs"/>
              </a:rPr>
              <a:t> adaptées pour les surmonter. L’enseignant joue alors un rôle clé en guidant les élèves, en structurant les savoirs, et en leur fournissant des outils concrets pour réussir. = </a:t>
            </a:r>
            <a:r>
              <a:rPr lang="fr-FR" sz="1200" b="1" kern="1200" dirty="0">
                <a:solidFill>
                  <a:schemeClr val="tx1"/>
                </a:solidFill>
                <a:effectLst/>
                <a:latin typeface="+mn-lt"/>
                <a:ea typeface="+mn-ea"/>
                <a:cs typeface="+mn-cs"/>
              </a:rPr>
              <a:t>EXPLICITATION</a:t>
            </a:r>
          </a:p>
          <a:p>
            <a:r>
              <a:rPr lang="fr-FR" sz="1200" kern="1200" dirty="0">
                <a:solidFill>
                  <a:schemeClr val="tx1"/>
                </a:solidFill>
                <a:effectLst/>
                <a:latin typeface="+mn-lt"/>
                <a:ea typeface="+mn-ea"/>
                <a:cs typeface="+mn-cs"/>
              </a:rPr>
              <a:t>Toutefois, si cette démarche peut s’avérer particulièrement efficace, </a:t>
            </a:r>
            <a:r>
              <a:rPr lang="fr-FR" sz="1200" u="sng" kern="1200" dirty="0">
                <a:solidFill>
                  <a:schemeClr val="tx1"/>
                </a:solidFill>
                <a:effectLst/>
                <a:latin typeface="+mn-lt"/>
                <a:ea typeface="+mn-ea"/>
                <a:cs typeface="+mn-cs"/>
              </a:rPr>
              <a:t>elle ne peut être mobilisée de manière systématique</a:t>
            </a:r>
            <a:r>
              <a:rPr lang="fr-FR" sz="1200" kern="1200" dirty="0">
                <a:solidFill>
                  <a:schemeClr val="tx1"/>
                </a:solidFill>
                <a:effectLst/>
                <a:latin typeface="+mn-lt"/>
                <a:ea typeface="+mn-ea"/>
                <a:cs typeface="+mn-cs"/>
              </a:rPr>
              <a:t>, quels que soient le contenu ou la situation d’enseignement. Son efficacité repose donc sur une mise en œuvre réfléchie, attentive aux spécificités de chaque situation d’apprentissage, des contenus enseignés et des profils d’élèves.</a:t>
            </a:r>
          </a:p>
          <a:p>
            <a:r>
              <a:rPr lang="fr-FR" sz="1200" kern="1200" dirty="0">
                <a:solidFill>
                  <a:schemeClr val="tx1"/>
                </a:solidFill>
                <a:effectLst/>
                <a:latin typeface="+mn-lt"/>
                <a:ea typeface="+mn-ea"/>
                <a:cs typeface="+mn-cs"/>
              </a:rPr>
              <a:t>Pour que cette approche produise pleinement ses effets, elle doit s’appuyer sur une capacité de l’enseignant à ajuster ses interventions et à différencier ses pratiques. C’est en conjuguant les apports des sciences cognitives avec une fine compréhension des besoins des élèves et une approche pédagogique souple et réactive que l’on crée les conditions d’un apprentissage à la fois efficace et durable. = </a:t>
            </a:r>
            <a:r>
              <a:rPr lang="fr-FR" sz="1200" b="1" kern="1200" dirty="0">
                <a:solidFill>
                  <a:schemeClr val="tx1"/>
                </a:solidFill>
                <a:effectLst/>
                <a:latin typeface="+mn-lt"/>
                <a:ea typeface="+mn-ea"/>
                <a:cs typeface="+mn-cs"/>
              </a:rPr>
              <a:t>PLANIFIER</a:t>
            </a:r>
            <a:r>
              <a:rPr lang="fr-FR" sz="1200" kern="1200" dirty="0">
                <a:solidFill>
                  <a:schemeClr val="tx1"/>
                </a:solidFill>
                <a:effectLst/>
                <a:latin typeface="+mn-lt"/>
                <a:ea typeface="+mn-ea"/>
                <a:cs typeface="+mn-cs"/>
              </a:rPr>
              <a:t> SA CLASSE, </a:t>
            </a:r>
            <a:r>
              <a:rPr lang="fr-FR" sz="1200" b="1" kern="1200" dirty="0">
                <a:solidFill>
                  <a:schemeClr val="tx1"/>
                </a:solidFill>
                <a:effectLst/>
                <a:latin typeface="+mn-lt"/>
                <a:ea typeface="+mn-ea"/>
                <a:cs typeface="+mn-cs"/>
              </a:rPr>
              <a:t>REGULER</a:t>
            </a:r>
            <a:r>
              <a:rPr lang="fr-FR" sz="1200" kern="1200" dirty="0">
                <a:solidFill>
                  <a:schemeClr val="tx1"/>
                </a:solidFill>
                <a:effectLst/>
                <a:latin typeface="+mn-lt"/>
                <a:ea typeface="+mn-ea"/>
                <a:cs typeface="+mn-cs"/>
              </a:rPr>
              <a:t> LE GROUPE,</a:t>
            </a:r>
            <a:r>
              <a:rPr lang="fr-FR" sz="1200" b="1" kern="1200" dirty="0">
                <a:solidFill>
                  <a:schemeClr val="tx1"/>
                </a:solidFill>
                <a:effectLst/>
                <a:latin typeface="+mn-lt"/>
                <a:ea typeface="+mn-ea"/>
                <a:cs typeface="+mn-cs"/>
              </a:rPr>
              <a:t> DIFFERENCIER </a:t>
            </a:r>
            <a:r>
              <a:rPr lang="fr-FR" sz="1200" kern="1200" dirty="0">
                <a:solidFill>
                  <a:schemeClr val="tx1"/>
                </a:solidFill>
                <a:effectLst/>
                <a:latin typeface="+mn-lt"/>
                <a:ea typeface="+mn-ea"/>
                <a:cs typeface="+mn-cs"/>
              </a:rPr>
              <a:t>ET </a:t>
            </a:r>
            <a:r>
              <a:rPr lang="fr-FR" sz="1200" b="1" kern="1200" dirty="0">
                <a:solidFill>
                  <a:schemeClr val="tx1"/>
                </a:solidFill>
                <a:effectLst/>
                <a:latin typeface="+mn-lt"/>
                <a:ea typeface="+mn-ea"/>
                <a:cs typeface="+mn-cs"/>
              </a:rPr>
              <a:t>MOTIVER</a:t>
            </a:r>
            <a:r>
              <a:rPr lang="fr-FR" sz="1200" kern="1200" dirty="0">
                <a:solidFill>
                  <a:schemeClr val="tx1"/>
                </a:solidFill>
                <a:effectLst/>
                <a:latin typeface="+mn-lt"/>
                <a:ea typeface="+mn-ea"/>
                <a:cs typeface="+mn-cs"/>
              </a:rPr>
              <a:t> LE GROUPE (cf. les cinq focales de GOIGOUX)</a:t>
            </a:r>
          </a:p>
          <a:p>
            <a:r>
              <a:rPr lang="fr-FR" sz="800" dirty="0">
                <a:hlinkClick r:id="rId3"/>
              </a:rPr>
              <a:t>https://centre-alain-savary.ens-lyon.fr/CAS/documents/images/focales-de-roland-goigoux-octobre-2017/view</a:t>
            </a:r>
            <a:endParaRPr lang="fr-FR" sz="800" dirty="0"/>
          </a:p>
          <a:p>
            <a:endParaRPr lang="fr-FR" sz="800" kern="1200" dirty="0">
              <a:solidFill>
                <a:schemeClr val="tx1"/>
              </a:solidFill>
              <a:effectLst/>
              <a:latin typeface="+mn-lt"/>
              <a:ea typeface="+mn-ea"/>
              <a:cs typeface="+mn-cs"/>
            </a:endParaRPr>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4</a:t>
            </a:fld>
            <a:endParaRPr lang="fr-FR"/>
          </a:p>
        </p:txBody>
      </p:sp>
    </p:spTree>
    <p:extLst>
      <p:ext uri="{BB962C8B-B14F-4D97-AF65-F5344CB8AC3E}">
        <p14:creationId xmlns:p14="http://schemas.microsoft.com/office/powerpoint/2010/main" val="637472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1100" dirty="0"/>
              <a:t>L’objet de cette fiche est de proposer des pistes d’entraînements différenciés visant à :</a:t>
            </a:r>
          </a:p>
          <a:p>
            <a:pPr marL="171450" indent="-171450">
              <a:buFont typeface="Arial" panose="020B0604020202020204" pitchFamily="34" charset="0"/>
              <a:buChar char="•"/>
            </a:pPr>
            <a:r>
              <a:rPr lang="fr-FR" sz="1100" dirty="0"/>
              <a:t>automatiser les compétences de décodage et d’encodage des mots (cf. Focus 1);</a:t>
            </a:r>
          </a:p>
          <a:p>
            <a:pPr marL="171450" indent="-171450">
              <a:buFont typeface="Arial" panose="020B0604020202020204" pitchFamily="34" charset="0"/>
              <a:buChar char="•"/>
            </a:pPr>
            <a:r>
              <a:rPr lang="fr-FR" sz="1100" dirty="0"/>
              <a:t>faire acquérir des compétences de lecture orale de phrases et de textes (cf. Focus 2).</a:t>
            </a: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5</a:t>
            </a:fld>
            <a:endParaRPr lang="fr-FR"/>
          </a:p>
        </p:txBody>
      </p:sp>
    </p:spTree>
    <p:extLst>
      <p:ext uri="{BB962C8B-B14F-4D97-AF65-F5344CB8AC3E}">
        <p14:creationId xmlns:p14="http://schemas.microsoft.com/office/powerpoint/2010/main" val="42023815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6</a:t>
            </a:fld>
            <a:endParaRPr lang="fr-FR"/>
          </a:p>
        </p:txBody>
      </p:sp>
    </p:spTree>
    <p:extLst>
      <p:ext uri="{BB962C8B-B14F-4D97-AF65-F5344CB8AC3E}">
        <p14:creationId xmlns:p14="http://schemas.microsoft.com/office/powerpoint/2010/main" val="5536327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7</a:t>
            </a:fld>
            <a:endParaRPr lang="fr-FR"/>
          </a:p>
        </p:txBody>
      </p:sp>
    </p:spTree>
    <p:extLst>
      <p:ext uri="{BB962C8B-B14F-4D97-AF65-F5344CB8AC3E}">
        <p14:creationId xmlns:p14="http://schemas.microsoft.com/office/powerpoint/2010/main" val="1177513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800" b="1" i="0" u="sng" dirty="0"/>
              <a:t>ENJEUX PEDAGOGIQUES </a:t>
            </a:r>
            <a:r>
              <a:rPr lang="fr-FR" sz="800" dirty="0"/>
              <a:t>: Au CE1, l’enseignement du décodage/encodage répond à différents objectifs </a:t>
            </a:r>
            <a:r>
              <a:rPr lang="fr-FR" sz="800" b="1" dirty="0"/>
              <a:t>pour la lecture elle-même </a:t>
            </a:r>
          </a:p>
          <a:p>
            <a:endParaRPr lang="fr-FR" sz="800" dirty="0"/>
          </a:p>
          <a:p>
            <a:r>
              <a:rPr lang="fr-FR" sz="800" b="1" dirty="0"/>
              <a:t>À l’échelle du mot</a:t>
            </a:r>
            <a:r>
              <a:rPr lang="fr-FR" sz="800" dirty="0"/>
              <a:t>, l’élève est amené à :</a:t>
            </a:r>
          </a:p>
          <a:p>
            <a:pPr marL="171450" indent="-171450">
              <a:buFontTx/>
              <a:buChar char="-"/>
            </a:pPr>
            <a:r>
              <a:rPr lang="fr-FR" sz="800" dirty="0"/>
              <a:t>automatiser le décodage des correspondances graphophonémiques (CGP) apprises au CP afin de pouvoir déchiffrer avec exactitude n’importe quel mot ; lecture en voie indirecte</a:t>
            </a:r>
            <a:r>
              <a:rPr lang="fr-FR" sz="800" b="1" dirty="0"/>
              <a:t>1</a:t>
            </a:r>
            <a:r>
              <a:rPr lang="fr-FR" sz="800" dirty="0"/>
              <a:t> (</a:t>
            </a:r>
            <a:r>
              <a:rPr lang="fr-FR" sz="800" u="sng" dirty="0"/>
              <a:t>Voir livret CP</a:t>
            </a:r>
            <a:r>
              <a:rPr lang="fr-FR" sz="800" dirty="0"/>
              <a:t>). </a:t>
            </a:r>
            <a:r>
              <a:rPr lang="fr-FR" sz="800" u="sng" dirty="0"/>
              <a:t>Le guide « La lecture et l’écriture au CE1 » propose un exemple de progression dans la consolidation des graphèmes complexes </a:t>
            </a:r>
            <a:r>
              <a:rPr lang="fr-FR" sz="800" dirty="0"/>
              <a:t>;</a:t>
            </a:r>
          </a:p>
          <a:p>
            <a:endParaRPr lang="fr-FR" sz="800" dirty="0"/>
          </a:p>
          <a:p>
            <a:pPr marL="171450" indent="-171450">
              <a:buFontTx/>
              <a:buChar char="-"/>
            </a:pPr>
            <a:r>
              <a:rPr lang="fr-FR" sz="800" dirty="0"/>
              <a:t>identifier directement l’ensemble des mots courants ; lecture en voie directe</a:t>
            </a:r>
            <a:r>
              <a:rPr lang="fr-FR" sz="800" b="1" dirty="0"/>
              <a:t>2</a:t>
            </a:r>
            <a:r>
              <a:rPr lang="fr-FR" sz="800" dirty="0"/>
              <a:t> (cf. Focus 1).</a:t>
            </a:r>
          </a:p>
          <a:p>
            <a:endParaRPr lang="fr-FR" sz="800" dirty="0"/>
          </a:p>
          <a:p>
            <a:r>
              <a:rPr lang="fr-FR" sz="800" b="1" dirty="0"/>
              <a:t>À l’échelle de la phrase puis du texte</a:t>
            </a:r>
            <a:r>
              <a:rPr lang="fr-FR" sz="800" dirty="0"/>
              <a:t>, il est amené à :</a:t>
            </a:r>
          </a:p>
          <a:p>
            <a:pPr marL="171450" indent="-171450">
              <a:buFontTx/>
              <a:buChar char="-"/>
            </a:pPr>
            <a:r>
              <a:rPr lang="fr-FR" sz="800" dirty="0"/>
              <a:t>lire, en fin d’année, un texte adapté à son niveau de lecture avec une vitesse de 70 mots par  minute ;</a:t>
            </a:r>
          </a:p>
          <a:p>
            <a:endParaRPr lang="fr-FR" sz="800" dirty="0"/>
          </a:p>
          <a:p>
            <a:pPr marL="171450" indent="-171450">
              <a:buFontTx/>
              <a:buChar char="-"/>
            </a:pPr>
            <a:r>
              <a:rPr lang="fr-FR" sz="800" dirty="0"/>
              <a:t>lire à voix haute des phrases puis des textes narratifs, documentaires et prescriptifs en respectant </a:t>
            </a:r>
            <a:r>
              <a:rPr lang="fr-FR" sz="800" b="1" dirty="0"/>
              <a:t>tous les signes de ponctuation et les groupes de souffle </a:t>
            </a:r>
            <a:r>
              <a:rPr lang="fr-FR" sz="800" dirty="0"/>
              <a:t>(cf. Focus 2) ;</a:t>
            </a:r>
          </a:p>
          <a:p>
            <a:endParaRPr lang="fr-FR" sz="800" dirty="0"/>
          </a:p>
          <a:p>
            <a:pPr marL="171450" indent="-171450">
              <a:buFontTx/>
              <a:buChar char="-"/>
            </a:pPr>
            <a:r>
              <a:rPr lang="fr-FR" sz="800" dirty="0"/>
              <a:t>commencer à lire un texte de manière expressive (voir livret CE2).</a:t>
            </a:r>
          </a:p>
          <a:p>
            <a:endParaRPr lang="fr-FR" sz="800" dirty="0"/>
          </a:p>
          <a:p>
            <a:r>
              <a:rPr lang="fr-FR" sz="600" i="1" dirty="0"/>
              <a:t>1. La lecture en voie indirecte est la conversion graphème/phonème qui permet l’établissement d’une représentation phonologique du mot, utilisée ensuite pour accéder aux représentations lexicales.</a:t>
            </a:r>
          </a:p>
          <a:p>
            <a:r>
              <a:rPr lang="fr-FR" sz="600" i="1" dirty="0"/>
              <a:t>2. Lecture en voie directe : le mot est identifié par sa forme orthographique et par son sens (répertoire lexical).</a:t>
            </a:r>
          </a:p>
          <a:p>
            <a:r>
              <a:rPr lang="fr-FR" sz="600" i="1" dirty="0"/>
              <a:t>La lecture en voie directe est automatique et donc peu coûteuse cognitivement.</a:t>
            </a:r>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8</a:t>
            </a:fld>
            <a:endParaRPr lang="fr-FR" dirty="0"/>
          </a:p>
        </p:txBody>
      </p:sp>
    </p:spTree>
    <p:extLst>
      <p:ext uri="{BB962C8B-B14F-4D97-AF65-F5344CB8AC3E}">
        <p14:creationId xmlns:p14="http://schemas.microsoft.com/office/powerpoint/2010/main" val="7258050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EF8C17-9BDF-FDBF-F1A8-A7FA1D582DB6}"/>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0F5FF0D-95DE-729D-C66F-FA95195E2C13}"/>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0A8CCE88-4203-64FC-BF8B-38069F883F0B}"/>
              </a:ext>
            </a:extLst>
          </p:cNvPr>
          <p:cNvSpPr>
            <a:spLocks noGrp="1"/>
          </p:cNvSpPr>
          <p:nvPr>
            <p:ph type="body" idx="1"/>
          </p:nvPr>
        </p:nvSpPr>
        <p:spPr/>
        <p:txBody>
          <a:bodyPr/>
          <a:lstStyle/>
          <a:p>
            <a:r>
              <a:rPr lang="fr-FR" sz="800" b="1" i="0" u="sng" dirty="0"/>
              <a:t>ENJEUX PEDAGOGIQUES</a:t>
            </a:r>
            <a:r>
              <a:rPr lang="fr-FR" sz="800" b="1" i="0" u="none" dirty="0"/>
              <a:t> : </a:t>
            </a:r>
            <a:r>
              <a:rPr lang="fr-FR" sz="800" dirty="0"/>
              <a:t>Au CE1, l’enseignement du décodage/encodage répond à différents objectifs, </a:t>
            </a:r>
            <a:r>
              <a:rPr lang="fr-FR" sz="800" b="1" dirty="0"/>
              <a:t>en articulation avec les autres champs de la discipline</a:t>
            </a:r>
          </a:p>
          <a:p>
            <a:endParaRPr lang="fr-FR" sz="800" dirty="0"/>
          </a:p>
          <a:p>
            <a:r>
              <a:rPr lang="fr-FR" sz="800" dirty="0"/>
              <a:t>Au cours de séances collectives quotidiennes d’enseignement de l’</a:t>
            </a:r>
            <a:r>
              <a:rPr lang="fr-FR" sz="800" b="1" dirty="0"/>
              <a:t>écriture cursive</a:t>
            </a:r>
            <a:r>
              <a:rPr lang="fr-FR" sz="800" dirty="0"/>
              <a:t>, les élèves :</a:t>
            </a:r>
          </a:p>
          <a:p>
            <a:pPr marL="171450" indent="-171450">
              <a:buFontTx/>
              <a:buChar char="-"/>
            </a:pPr>
            <a:r>
              <a:rPr lang="fr-FR" sz="800" dirty="0"/>
              <a:t>automatisent le geste d’écriture cursive des lettres minuscules et acquièrent progressivement le geste graphique des lettres majuscules en suivant une progression par famille de geste. Cette automatisation de l’écriture favorise la mémorisation des CGP ;</a:t>
            </a:r>
          </a:p>
          <a:p>
            <a:endParaRPr lang="fr-FR" sz="800" dirty="0"/>
          </a:p>
          <a:p>
            <a:pPr marL="171450" indent="-171450">
              <a:buFontTx/>
              <a:buChar char="-"/>
            </a:pPr>
            <a:r>
              <a:rPr lang="fr-FR" sz="800" dirty="0"/>
              <a:t>s’exercent à l’encodage à travers la production d’écrits courts.</a:t>
            </a:r>
          </a:p>
          <a:p>
            <a:endParaRPr lang="fr-FR" sz="800" dirty="0"/>
          </a:p>
          <a:p>
            <a:r>
              <a:rPr lang="fr-FR" sz="800" dirty="0"/>
              <a:t>Au cours de séances collectives de </a:t>
            </a:r>
            <a:r>
              <a:rPr lang="fr-FR" sz="800" b="1" dirty="0"/>
              <a:t>vocabulaire</a:t>
            </a:r>
            <a:r>
              <a:rPr lang="fr-FR" sz="800" dirty="0"/>
              <a:t> et grâce aux apports du professeur, les élèves :</a:t>
            </a:r>
          </a:p>
          <a:p>
            <a:pPr marL="171450" indent="-171450">
              <a:buFontTx/>
              <a:buChar char="-"/>
            </a:pPr>
            <a:r>
              <a:rPr lang="fr-FR" sz="800" dirty="0"/>
              <a:t>développent leur répertoire lexical ;</a:t>
            </a:r>
          </a:p>
          <a:p>
            <a:endParaRPr lang="fr-FR" sz="800" dirty="0"/>
          </a:p>
          <a:p>
            <a:pPr marL="171450" indent="-171450">
              <a:buFontTx/>
              <a:buChar char="-"/>
            </a:pPr>
            <a:r>
              <a:rPr lang="fr-FR" sz="800" dirty="0"/>
              <a:t>mémorisent l’orthographe lexicale de mots réguliers et irréguliers et s’entraînent à les écrire dans le contexte de dictées quotidiennes ;</a:t>
            </a:r>
          </a:p>
          <a:p>
            <a:endParaRPr lang="fr-FR" sz="800" dirty="0"/>
          </a:p>
          <a:p>
            <a:pPr marL="171450" indent="-171450">
              <a:buFontTx/>
              <a:buChar char="-"/>
            </a:pPr>
            <a:r>
              <a:rPr lang="fr-FR" sz="800" dirty="0"/>
              <a:t>repèrent les lettres muettes finales morphologiques afin de ne pas les oraliser mais de les orthographier.</a:t>
            </a:r>
          </a:p>
          <a:p>
            <a:endParaRPr lang="fr-FR" sz="800" dirty="0"/>
          </a:p>
          <a:p>
            <a:r>
              <a:rPr lang="fr-FR" sz="800" dirty="0"/>
              <a:t>Au cours de séances collectives d’</a:t>
            </a:r>
            <a:r>
              <a:rPr lang="fr-FR" sz="800" b="1" dirty="0"/>
              <a:t>orthographe grammaticale</a:t>
            </a:r>
            <a:r>
              <a:rPr lang="fr-FR" sz="800" dirty="0"/>
              <a:t>, les élèves :</a:t>
            </a:r>
          </a:p>
          <a:p>
            <a:pPr marL="171450" indent="-171450">
              <a:buFontTx/>
              <a:buChar char="-"/>
            </a:pPr>
            <a:r>
              <a:rPr lang="fr-FR" sz="800" dirty="0"/>
              <a:t> renforcent leurs connaissances des morphèmes grammaticaux (marques muettes du pluriel : s, x ; du féminin : e ; désinences verbales) tant en réception (lecture) qu’en production (écriture).</a:t>
            </a:r>
          </a:p>
          <a:p>
            <a:endParaRPr lang="fr-FR" dirty="0"/>
          </a:p>
        </p:txBody>
      </p:sp>
      <p:sp>
        <p:nvSpPr>
          <p:cNvPr id="4" name="Espace réservé du numéro de diapositive 3">
            <a:extLst>
              <a:ext uri="{FF2B5EF4-FFF2-40B4-BE49-F238E27FC236}">
                <a16:creationId xmlns:a16="http://schemas.microsoft.com/office/drawing/2014/main" id="{CC99F5E0-3530-3D73-E1F3-6C476EA80BD7}"/>
              </a:ext>
            </a:extLst>
          </p:cNvPr>
          <p:cNvSpPr>
            <a:spLocks noGrp="1"/>
          </p:cNvSpPr>
          <p:nvPr>
            <p:ph type="sldNum" sz="quarter" idx="5"/>
          </p:nvPr>
        </p:nvSpPr>
        <p:spPr/>
        <p:txBody>
          <a:bodyPr/>
          <a:lstStyle/>
          <a:p>
            <a:fld id="{B286889A-6AC0-BA4D-8482-9E25F81D78D8}" type="slidenum">
              <a:rPr lang="fr-FR" smtClean="0"/>
              <a:t>9</a:t>
            </a:fld>
            <a:endParaRPr lang="fr-FR" dirty="0"/>
          </a:p>
        </p:txBody>
      </p:sp>
    </p:spTree>
    <p:extLst>
      <p:ext uri="{BB962C8B-B14F-4D97-AF65-F5344CB8AC3E}">
        <p14:creationId xmlns:p14="http://schemas.microsoft.com/office/powerpoint/2010/main" val="22548762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1000" dirty="0"/>
              <a:t>*NMCLM = nombre de mots correctement lus en une minute</a:t>
            </a:r>
          </a:p>
          <a:p>
            <a:r>
              <a:rPr lang="fr-FR" sz="1000" dirty="0"/>
              <a:t>La prosodie (= phrasé et expressivité) est intimement liée à la compréhension :</a:t>
            </a:r>
          </a:p>
          <a:p>
            <a:r>
              <a:rPr lang="fr-FR" sz="1000" dirty="0"/>
              <a:t>*le phrasé nécessite de comprendre la syntaxe. Des pauses mal placées entravent la compréhension</a:t>
            </a:r>
          </a:p>
          <a:p>
            <a:r>
              <a:rPr lang="fr-FR" sz="1000" dirty="0"/>
              <a:t>*l’expressivité nécessite une compréhension fine du texte (littérale et inférentielle, notamment au niveau des sentiments des personnages et des intentions de l’auteur).</a:t>
            </a: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10</a:t>
            </a:fld>
            <a:endParaRPr lang="fr-FR"/>
          </a:p>
        </p:txBody>
      </p:sp>
    </p:spTree>
    <p:extLst>
      <p:ext uri="{BB962C8B-B14F-4D97-AF65-F5344CB8AC3E}">
        <p14:creationId xmlns:p14="http://schemas.microsoft.com/office/powerpoint/2010/main" val="40018748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11</a:t>
            </a:fld>
            <a:endParaRPr lang="fr-FR"/>
          </a:p>
        </p:txBody>
      </p:sp>
    </p:spTree>
    <p:extLst>
      <p:ext uri="{BB962C8B-B14F-4D97-AF65-F5344CB8AC3E}">
        <p14:creationId xmlns:p14="http://schemas.microsoft.com/office/powerpoint/2010/main" val="10993218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b="1" dirty="0"/>
              <a:t>Ces points de vigilance énoncés dans le livret d’accompagnement CP demeurent valables pour le CE1.</a:t>
            </a: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12</a:t>
            </a:fld>
            <a:endParaRPr lang="fr-FR"/>
          </a:p>
        </p:txBody>
      </p:sp>
    </p:spTree>
    <p:extLst>
      <p:ext uri="{BB962C8B-B14F-4D97-AF65-F5344CB8AC3E}">
        <p14:creationId xmlns:p14="http://schemas.microsoft.com/office/powerpoint/2010/main" val="5758147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13</a:t>
            </a:fld>
            <a:endParaRPr lang="fr-FR"/>
          </a:p>
        </p:txBody>
      </p:sp>
    </p:spTree>
    <p:extLst>
      <p:ext uri="{BB962C8B-B14F-4D97-AF65-F5344CB8AC3E}">
        <p14:creationId xmlns:p14="http://schemas.microsoft.com/office/powerpoint/2010/main" val="8169322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14</a:t>
            </a:fld>
            <a:endParaRPr lang="fr-FR"/>
          </a:p>
        </p:txBody>
      </p:sp>
    </p:spTree>
    <p:extLst>
      <p:ext uri="{BB962C8B-B14F-4D97-AF65-F5344CB8AC3E}">
        <p14:creationId xmlns:p14="http://schemas.microsoft.com/office/powerpoint/2010/main" val="31276643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sz="1000"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15</a:t>
            </a:fld>
            <a:endParaRPr lang="fr-FR"/>
          </a:p>
        </p:txBody>
      </p:sp>
    </p:spTree>
    <p:extLst>
      <p:ext uri="{BB962C8B-B14F-4D97-AF65-F5344CB8AC3E}">
        <p14:creationId xmlns:p14="http://schemas.microsoft.com/office/powerpoint/2010/main" val="29947136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CAD883-1F1D-D68D-4DB9-5302A2AE0C2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B0EA94E-21A3-D4E2-6874-77A7421C5A86}"/>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500EC45F-F74A-A03F-7385-9EA4B874B69A}"/>
              </a:ext>
            </a:extLst>
          </p:cNvPr>
          <p:cNvSpPr>
            <a:spLocks noGrp="1"/>
          </p:cNvSpPr>
          <p:nvPr>
            <p:ph type="body" idx="1"/>
          </p:nvPr>
        </p:nvSpPr>
        <p:spPr/>
        <p:txBody>
          <a:bodyPr/>
          <a:lstStyle/>
          <a:p>
            <a:endParaRPr lang="fr-FR" sz="1000" dirty="0"/>
          </a:p>
          <a:p>
            <a:endParaRPr lang="fr-FR" dirty="0"/>
          </a:p>
        </p:txBody>
      </p:sp>
      <p:sp>
        <p:nvSpPr>
          <p:cNvPr id="4" name="Espace réservé du numéro de diapositive 3">
            <a:extLst>
              <a:ext uri="{FF2B5EF4-FFF2-40B4-BE49-F238E27FC236}">
                <a16:creationId xmlns:a16="http://schemas.microsoft.com/office/drawing/2014/main" id="{AD8E2BC8-F509-3DDE-99A3-3172AA99BCC2}"/>
              </a:ext>
            </a:extLst>
          </p:cNvPr>
          <p:cNvSpPr>
            <a:spLocks noGrp="1"/>
          </p:cNvSpPr>
          <p:nvPr>
            <p:ph type="sldNum" sz="quarter" idx="5"/>
          </p:nvPr>
        </p:nvSpPr>
        <p:spPr/>
        <p:txBody>
          <a:bodyPr/>
          <a:lstStyle/>
          <a:p>
            <a:fld id="{B286889A-6AC0-BA4D-8482-9E25F81D78D8}" type="slidenum">
              <a:rPr lang="fr-FR" smtClean="0"/>
              <a:t>16</a:t>
            </a:fld>
            <a:endParaRPr lang="fr-FR"/>
          </a:p>
        </p:txBody>
      </p:sp>
      <p:sp>
        <p:nvSpPr>
          <p:cNvPr id="5" name="ZoneTexte 4">
            <a:extLst>
              <a:ext uri="{FF2B5EF4-FFF2-40B4-BE49-F238E27FC236}">
                <a16:creationId xmlns:a16="http://schemas.microsoft.com/office/drawing/2014/main" id="{582B1AD2-A660-AF63-C9F6-D49FDF371682}"/>
              </a:ext>
            </a:extLst>
          </p:cNvPr>
          <p:cNvSpPr txBox="1"/>
          <p:nvPr/>
        </p:nvSpPr>
        <p:spPr>
          <a:xfrm>
            <a:off x="685801" y="4876800"/>
            <a:ext cx="5486400" cy="3785652"/>
          </a:xfrm>
          <a:prstGeom prst="rect">
            <a:avLst/>
          </a:prstGeom>
          <a:noFill/>
        </p:spPr>
        <p:txBody>
          <a:bodyPr wrap="square" rtlCol="0">
            <a:spAutoFit/>
          </a:bodyPr>
          <a:lstStyle/>
          <a:p>
            <a:r>
              <a:rPr lang="fr-FR" sz="1000" b="1" dirty="0"/>
              <a:t>Jour 2 – Séance en autonomie pour le groupe ou profil 1</a:t>
            </a:r>
            <a:endParaRPr lang="fr-FR" sz="1000" dirty="0"/>
          </a:p>
          <a:p>
            <a:r>
              <a:rPr lang="fr-FR" sz="1000" dirty="0"/>
              <a:t>Les élèves s’entraînent individuellement ou en trinômes (chronométreur/vérificateur/lecteur) à lire en autonomie la liste de CGP ou de mots le plus vite possible, avec différents outils à disposition (chronomètre, minuteur, tableau de score, chuchoteur, etc.).</a:t>
            </a:r>
          </a:p>
          <a:p>
            <a:r>
              <a:rPr lang="fr-FR" sz="1000" dirty="0"/>
              <a:t>En complément de cet entraînement sur les supports du jour 1, des outils numériques permettant de renforcer ces « gammes » de lecture peuvent être proposés aux élèves dès qu’ils ont autoévalué une amélioration significative de leur fluence.</a:t>
            </a:r>
          </a:p>
          <a:p>
            <a:endParaRPr lang="fr-FR" sz="1000" dirty="0"/>
          </a:p>
          <a:p>
            <a:r>
              <a:rPr lang="fr-FR" sz="1000" b="1" dirty="0"/>
              <a:t>Jour 3 – Séance en atelier guidé pour le groupe ou profil 1</a:t>
            </a:r>
            <a:endParaRPr lang="fr-FR" sz="1000" dirty="0"/>
          </a:p>
          <a:p>
            <a:r>
              <a:rPr lang="fr-FR" sz="1000" dirty="0"/>
              <a:t>La séance se déroule sur le même modèle que celle du jour 1.</a:t>
            </a:r>
          </a:p>
          <a:p>
            <a:r>
              <a:rPr lang="fr-FR" sz="1000" b="1" dirty="0"/>
              <a:t>Temps 1 – Définition des objectifs et mise en réussite</a:t>
            </a:r>
            <a:endParaRPr lang="fr-FR" sz="1000" dirty="0"/>
          </a:p>
          <a:p>
            <a:r>
              <a:rPr lang="fr-FR" sz="1000" dirty="0"/>
              <a:t>Relecture non chronométrée de la grille de fluence du jour 1 (évaluation intermédiaire).</a:t>
            </a:r>
          </a:p>
          <a:p>
            <a:r>
              <a:rPr lang="fr-FR" sz="1000" b="1" dirty="0"/>
              <a:t>Temps 2 – Mise en activité différenciée des élèves</a:t>
            </a:r>
            <a:endParaRPr lang="fr-FR" sz="1000" dirty="0"/>
          </a:p>
          <a:p>
            <a:r>
              <a:rPr lang="fr-FR" sz="1000" dirty="0"/>
              <a:t>Évaluation intermédiaire chronométrée avec l’enseignant à l’issue de laquelle l’élève copie en</a:t>
            </a:r>
          </a:p>
          <a:p>
            <a:r>
              <a:rPr lang="fr-FR" sz="1000" dirty="0"/>
              <a:t>écriture cursive tout ou partie de la liste dès lors qu’il maîtrise le geste graphique.</a:t>
            </a:r>
          </a:p>
          <a:p>
            <a:r>
              <a:rPr lang="fr-FR" sz="1000" b="1" dirty="0"/>
              <a:t>Temps 3 – Institutionnalisation, retour réflexif</a:t>
            </a:r>
            <a:endParaRPr lang="fr-FR" sz="1000" dirty="0"/>
          </a:p>
          <a:p>
            <a:r>
              <a:rPr lang="fr-FR" sz="1000" dirty="0"/>
              <a:t>Synthèse des acquis, point sur les difficultés rencontrées.</a:t>
            </a:r>
          </a:p>
          <a:p>
            <a:r>
              <a:rPr lang="fr-FR" sz="1000" dirty="0"/>
              <a:t>Présentation de l’objectif de travail du temps d’entraînement autonome du jour 4.</a:t>
            </a:r>
          </a:p>
          <a:p>
            <a:endParaRPr lang="fr-FR" sz="1000" dirty="0"/>
          </a:p>
          <a:p>
            <a:r>
              <a:rPr lang="fr-FR" sz="1000" b="1" dirty="0"/>
              <a:t>Jour 4 – Séance en autonomie pour les élèves du groupe ou profil 1</a:t>
            </a:r>
            <a:endParaRPr lang="fr-FR" sz="1000" dirty="0"/>
          </a:p>
          <a:p>
            <a:r>
              <a:rPr lang="fr-FR" sz="1000" dirty="0"/>
              <a:t>Les élèves s’entraînent à améliorer leur précédent score en nombre de CGP ou de mots</a:t>
            </a:r>
          </a:p>
          <a:p>
            <a:r>
              <a:rPr lang="fr-FR" sz="1000" dirty="0"/>
              <a:t>correctement lus par minute.</a:t>
            </a:r>
          </a:p>
          <a:p>
            <a:endParaRPr lang="fr-FR" sz="1000" dirty="0"/>
          </a:p>
          <a:p>
            <a:endParaRPr lang="fr-FR" sz="1000" dirty="0"/>
          </a:p>
        </p:txBody>
      </p:sp>
    </p:spTree>
    <p:extLst>
      <p:ext uri="{BB962C8B-B14F-4D97-AF65-F5344CB8AC3E}">
        <p14:creationId xmlns:p14="http://schemas.microsoft.com/office/powerpoint/2010/main" val="42438019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900" b="1" dirty="0"/>
              <a:t>Exemple de progression pour travailler le phrasé (cf. annexe du Focus 2 : des exercices possibles)</a:t>
            </a:r>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17</a:t>
            </a:fld>
            <a:endParaRPr lang="fr-FR"/>
          </a:p>
        </p:txBody>
      </p:sp>
      <p:pic>
        <p:nvPicPr>
          <p:cNvPr id="5" name="Image 4">
            <a:extLst>
              <a:ext uri="{FF2B5EF4-FFF2-40B4-BE49-F238E27FC236}">
                <a16:creationId xmlns:a16="http://schemas.microsoft.com/office/drawing/2014/main" id="{C9D3980C-1F33-27CC-27DA-A8607ABE89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4698824"/>
            <a:ext cx="5127978" cy="1611665"/>
          </a:xfrm>
          <a:prstGeom prst="rect">
            <a:avLst/>
          </a:prstGeom>
        </p:spPr>
      </p:pic>
    </p:spTree>
    <p:extLst>
      <p:ext uri="{BB962C8B-B14F-4D97-AF65-F5344CB8AC3E}">
        <p14:creationId xmlns:p14="http://schemas.microsoft.com/office/powerpoint/2010/main" val="3847661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a:xfrm>
            <a:off x="685800" y="4400550"/>
            <a:ext cx="5486400" cy="3733910"/>
          </a:xfrm>
        </p:spPr>
        <p:txBody>
          <a:bodyPr/>
          <a:lstStyle/>
          <a:p>
            <a:endParaRPr lang="fr-FR" sz="600"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18</a:t>
            </a:fld>
            <a:endParaRPr lang="fr-FR"/>
          </a:p>
        </p:txBody>
      </p:sp>
    </p:spTree>
    <p:extLst>
      <p:ext uri="{BB962C8B-B14F-4D97-AF65-F5344CB8AC3E}">
        <p14:creationId xmlns:p14="http://schemas.microsoft.com/office/powerpoint/2010/main" val="5351438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751DF-6B3B-675B-CE42-7B72A99CF9B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47D524A-2CAA-F0D9-773C-286CCC719A61}"/>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CE5C1C01-338F-E276-144D-7F46A6275212}"/>
              </a:ext>
            </a:extLst>
          </p:cNvPr>
          <p:cNvSpPr>
            <a:spLocks noGrp="1"/>
          </p:cNvSpPr>
          <p:nvPr>
            <p:ph type="body" idx="1"/>
          </p:nvPr>
        </p:nvSpPr>
        <p:spPr>
          <a:xfrm>
            <a:off x="685800" y="4400550"/>
            <a:ext cx="5486400" cy="3733910"/>
          </a:xfrm>
        </p:spPr>
        <p:txBody>
          <a:bodyPr/>
          <a:lstStyle/>
          <a:p>
            <a:endParaRPr lang="fr-FR" sz="600" dirty="0"/>
          </a:p>
          <a:p>
            <a:endParaRPr lang="fr-FR" dirty="0"/>
          </a:p>
        </p:txBody>
      </p:sp>
      <p:sp>
        <p:nvSpPr>
          <p:cNvPr id="4" name="Espace réservé du numéro de diapositive 3">
            <a:extLst>
              <a:ext uri="{FF2B5EF4-FFF2-40B4-BE49-F238E27FC236}">
                <a16:creationId xmlns:a16="http://schemas.microsoft.com/office/drawing/2014/main" id="{B35E429C-F41E-A20F-1FB3-C6B131D54BDA}"/>
              </a:ext>
            </a:extLst>
          </p:cNvPr>
          <p:cNvSpPr>
            <a:spLocks noGrp="1"/>
          </p:cNvSpPr>
          <p:nvPr>
            <p:ph type="sldNum" sz="quarter" idx="5"/>
          </p:nvPr>
        </p:nvSpPr>
        <p:spPr/>
        <p:txBody>
          <a:bodyPr/>
          <a:lstStyle/>
          <a:p>
            <a:fld id="{B286889A-6AC0-BA4D-8482-9E25F81D78D8}" type="slidenum">
              <a:rPr lang="fr-FR" smtClean="0"/>
              <a:t>19</a:t>
            </a:fld>
            <a:endParaRPr lang="fr-FR"/>
          </a:p>
        </p:txBody>
      </p:sp>
    </p:spTree>
    <p:extLst>
      <p:ext uri="{BB962C8B-B14F-4D97-AF65-F5344CB8AC3E}">
        <p14:creationId xmlns:p14="http://schemas.microsoft.com/office/powerpoint/2010/main" val="38514697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55B125-B095-CE14-5191-8B36832731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EEF5EE0-ED72-FA85-1A85-58F30D022BDC}"/>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DE36872F-CD92-B11B-66D7-90F1935B9649}"/>
              </a:ext>
            </a:extLst>
          </p:cNvPr>
          <p:cNvSpPr>
            <a:spLocks noGrp="1"/>
          </p:cNvSpPr>
          <p:nvPr>
            <p:ph type="body" idx="1"/>
          </p:nvPr>
        </p:nvSpPr>
        <p:spPr>
          <a:xfrm>
            <a:off x="685800" y="4400550"/>
            <a:ext cx="5486400" cy="3733910"/>
          </a:xfrm>
        </p:spPr>
        <p:txBody>
          <a:bodyPr/>
          <a:lstStyle/>
          <a:p>
            <a:endParaRPr lang="fr-FR" sz="1000" dirty="0"/>
          </a:p>
          <a:p>
            <a:endParaRPr lang="fr-FR" sz="1000" kern="1200" dirty="0">
              <a:solidFill>
                <a:schemeClr val="tx1"/>
              </a:solidFill>
              <a:effectLst/>
              <a:latin typeface="+mn-lt"/>
              <a:ea typeface="+mn-ea"/>
              <a:cs typeface="+mn-cs"/>
            </a:endParaRPr>
          </a:p>
          <a:p>
            <a:endParaRPr lang="fr-FR" sz="600" dirty="0"/>
          </a:p>
          <a:p>
            <a:endParaRPr lang="fr-FR" dirty="0"/>
          </a:p>
        </p:txBody>
      </p:sp>
      <p:sp>
        <p:nvSpPr>
          <p:cNvPr id="4" name="Espace réservé du numéro de diapositive 3">
            <a:extLst>
              <a:ext uri="{FF2B5EF4-FFF2-40B4-BE49-F238E27FC236}">
                <a16:creationId xmlns:a16="http://schemas.microsoft.com/office/drawing/2014/main" id="{DDA0C410-474D-63BA-526E-BB3CAC5284BE}"/>
              </a:ext>
            </a:extLst>
          </p:cNvPr>
          <p:cNvSpPr>
            <a:spLocks noGrp="1"/>
          </p:cNvSpPr>
          <p:nvPr>
            <p:ph type="sldNum" sz="quarter" idx="5"/>
          </p:nvPr>
        </p:nvSpPr>
        <p:spPr/>
        <p:txBody>
          <a:bodyPr/>
          <a:lstStyle/>
          <a:p>
            <a:fld id="{B286889A-6AC0-BA4D-8482-9E25F81D78D8}" type="slidenum">
              <a:rPr lang="fr-FR" smtClean="0"/>
              <a:t>20</a:t>
            </a:fld>
            <a:endParaRPr lang="fr-FR"/>
          </a:p>
        </p:txBody>
      </p:sp>
    </p:spTree>
    <p:extLst>
      <p:ext uri="{BB962C8B-B14F-4D97-AF65-F5344CB8AC3E}">
        <p14:creationId xmlns:p14="http://schemas.microsoft.com/office/powerpoint/2010/main" val="2963709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8F74E-9CCA-18B8-D44D-71B0C658E64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371A894-AAF9-5F18-F8AD-25A2DD662894}"/>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2FCCC694-2CC0-A589-26A2-5B97E47CE38D}"/>
              </a:ext>
            </a:extLst>
          </p:cNvPr>
          <p:cNvSpPr>
            <a:spLocks noGrp="1"/>
          </p:cNvSpPr>
          <p:nvPr>
            <p:ph type="body" idx="1"/>
          </p:nvPr>
        </p:nvSpPr>
        <p:spPr/>
        <p:txBody>
          <a:bodyPr/>
          <a:lstStyle/>
          <a:p>
            <a:r>
              <a:rPr lang="fr-FR" sz="1000" dirty="0"/>
              <a:t>L’enseignement du vocabulaire est prioritaire dans les nouveaux programmes de 2024.</a:t>
            </a:r>
          </a:p>
          <a:p>
            <a:endParaRPr lang="fr-FR" sz="1000" dirty="0"/>
          </a:p>
          <a:p>
            <a:r>
              <a:rPr lang="fr-FR" sz="1000" dirty="0"/>
              <a:t>« Dans la continuité du cycle 1, le cycle 2 a pour mission d'enrichir le vocabulaire de chaque élève. C'est en effet, le vocabulaire maitrisé par l'élève qui facilite l'identification des mots et la compréhension en lecture. C'est aussi l'étendue et la précision du lexique qui permet à l'élève de s'exprimer à l'oral et à l'écrit le plus justement possible. »</a:t>
            </a:r>
          </a:p>
          <a:p>
            <a:endParaRPr lang="fr-FR" sz="1000" dirty="0"/>
          </a:p>
          <a:p>
            <a:r>
              <a:rPr lang="fr-FR" sz="1000" dirty="0"/>
              <a:t>Au cycle 2 : « L'apprentissage du vocabulaire, spontané dans les premières années de vie, enrichi significativement dès le cycle 1, doit faire l’objet d’un </a:t>
            </a:r>
            <a:r>
              <a:rPr lang="fr-FR" sz="1000" b="1" dirty="0"/>
              <a:t>enseignement quotidien, explicite et structuré</a:t>
            </a:r>
            <a:r>
              <a:rPr lang="fr-FR" sz="1000" dirty="0"/>
              <a:t> </a:t>
            </a:r>
            <a:r>
              <a:rPr lang="fr-FR" sz="1000" b="1" dirty="0"/>
              <a:t>lors de séances dédiées</a:t>
            </a:r>
            <a:r>
              <a:rPr lang="fr-FR" sz="1000" dirty="0"/>
              <a:t> distinctes de celles de grammaire et d'orthographe. »</a:t>
            </a:r>
          </a:p>
          <a:p>
            <a:endParaRPr lang="fr-FR" dirty="0"/>
          </a:p>
        </p:txBody>
      </p:sp>
      <p:sp>
        <p:nvSpPr>
          <p:cNvPr id="4" name="Espace réservé du numéro de diapositive 3">
            <a:extLst>
              <a:ext uri="{FF2B5EF4-FFF2-40B4-BE49-F238E27FC236}">
                <a16:creationId xmlns:a16="http://schemas.microsoft.com/office/drawing/2014/main" id="{B998D8A9-DA80-1EB1-E9F7-5C8F367B7D11}"/>
              </a:ext>
            </a:extLst>
          </p:cNvPr>
          <p:cNvSpPr>
            <a:spLocks noGrp="1"/>
          </p:cNvSpPr>
          <p:nvPr>
            <p:ph type="sldNum" sz="quarter" idx="5"/>
          </p:nvPr>
        </p:nvSpPr>
        <p:spPr/>
        <p:txBody>
          <a:bodyPr/>
          <a:lstStyle/>
          <a:p>
            <a:fld id="{B286889A-6AC0-BA4D-8482-9E25F81D78D8}" type="slidenum">
              <a:rPr lang="fr-FR" smtClean="0"/>
              <a:t>21</a:t>
            </a:fld>
            <a:endParaRPr lang="fr-FR"/>
          </a:p>
        </p:txBody>
      </p:sp>
    </p:spTree>
    <p:extLst>
      <p:ext uri="{BB962C8B-B14F-4D97-AF65-F5344CB8AC3E}">
        <p14:creationId xmlns:p14="http://schemas.microsoft.com/office/powerpoint/2010/main" val="21988776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22</a:t>
            </a:fld>
            <a:endParaRPr lang="fr-FR"/>
          </a:p>
        </p:txBody>
      </p:sp>
    </p:spTree>
    <p:extLst>
      <p:ext uri="{BB962C8B-B14F-4D97-AF65-F5344CB8AC3E}">
        <p14:creationId xmlns:p14="http://schemas.microsoft.com/office/powerpoint/2010/main" val="22990410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r>
              <a:rPr lang="fr-FR" dirty="0"/>
              <a:t> </a:t>
            </a:r>
          </a:p>
        </p:txBody>
      </p:sp>
      <p:sp>
        <p:nvSpPr>
          <p:cNvPr id="3" name="Espace réservé des notes 2"/>
          <p:cNvSpPr>
            <a:spLocks noGrp="1"/>
          </p:cNvSpPr>
          <p:nvPr>
            <p:ph type="body" idx="1"/>
          </p:nvPr>
        </p:nvSpPr>
        <p:spPr/>
        <p:txBody>
          <a:bodyPr/>
          <a:lstStyle/>
          <a:p>
            <a:r>
              <a:rPr lang="fr-FR" sz="1000" b="1" dirty="0"/>
              <a:t>exemple de réseau morphologique </a:t>
            </a:r>
            <a:r>
              <a:rPr lang="fr-FR" sz="1000" dirty="0"/>
              <a:t>autour du suffixe « ette » qui signifie « plus petit » :</a:t>
            </a:r>
          </a:p>
          <a:p>
            <a:r>
              <a:rPr lang="fr-FR" sz="1000" dirty="0"/>
              <a:t>fillette, maisonnette, poulette, fermette, balayette, chouquette, etc.</a:t>
            </a:r>
          </a:p>
          <a:p>
            <a:endParaRPr lang="fr-FR" sz="1000" dirty="0"/>
          </a:p>
          <a:p>
            <a:r>
              <a:rPr lang="fr-FR" sz="1000" dirty="0"/>
              <a:t>Un réseau, enrichi année après année, dans la continuité du travail mené à l’école maternelle (exemple : le vocabulaire en relation avec l’alimentation pourra compter une bonne soixantaine de mots, de différentes classes grammaticales en fin de CE2).</a:t>
            </a:r>
          </a:p>
          <a:p>
            <a:endParaRPr lang="fr-FR" sz="1000" dirty="0"/>
          </a:p>
          <a:p>
            <a:r>
              <a:rPr lang="fr-FR" sz="1000" b="1" dirty="0"/>
              <a:t>Exemple </a:t>
            </a:r>
            <a:r>
              <a:rPr lang="fr-FR" sz="1000" dirty="0"/>
              <a:t>: sur les 5 réseaux étudiés par période, au CE1 : la moitié peut être issue des projets de la classe (œuvre littéraire, cycle sportif, projet artistique, etc.). L'autre moitié peut être fondée sur l'enrichissement de réseaux précédemment étudiés (réseaux disciplinaires, vocabulaire du temps, de l'espace, du vivant, etc.).</a:t>
            </a:r>
          </a:p>
          <a:p>
            <a:endParaRPr lang="fr-FR" sz="1000" dirty="0"/>
          </a:p>
          <a:p>
            <a:r>
              <a:rPr lang="fr-FR" sz="1000" dirty="0"/>
              <a:t>Quand le vocabulaire est travaillé à partir d'une situation disciplinaire, il est nécessaire, lorsque le cas se présente, de </a:t>
            </a:r>
            <a:r>
              <a:rPr lang="fr-FR" sz="1000" b="1" dirty="0"/>
              <a:t>clarifier auprès des élèves le sens commun du mot et celui spécifique qu'il peut prendre lorsqu'il est utilisé dans une discipline particulière </a:t>
            </a:r>
            <a:r>
              <a:rPr lang="fr-FR" sz="1000" dirty="0"/>
              <a:t>(rappel de la polysémie).</a:t>
            </a:r>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23</a:t>
            </a:fld>
            <a:endParaRPr lang="fr-FR"/>
          </a:p>
        </p:txBody>
      </p:sp>
    </p:spTree>
    <p:extLst>
      <p:ext uri="{BB962C8B-B14F-4D97-AF65-F5344CB8AC3E}">
        <p14:creationId xmlns:p14="http://schemas.microsoft.com/office/powerpoint/2010/main" val="164927905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24</a:t>
            </a:fld>
            <a:endParaRPr lang="fr-FR"/>
          </a:p>
        </p:txBody>
      </p:sp>
    </p:spTree>
    <p:extLst>
      <p:ext uri="{BB962C8B-B14F-4D97-AF65-F5344CB8AC3E}">
        <p14:creationId xmlns:p14="http://schemas.microsoft.com/office/powerpoint/2010/main" val="34789033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1000" dirty="0"/>
              <a:t>• </a:t>
            </a:r>
            <a:r>
              <a:rPr lang="fr-FR" sz="1000" b="1" dirty="0"/>
              <a:t>l'encodage en mémoire </a:t>
            </a:r>
            <a:r>
              <a:rPr lang="fr-FR" sz="1000" dirty="0"/>
              <a:t>: exposition aux mots en contexte dans des phrases (en réception : les élèves entendent le professeur utiliser des mots et des tournures syntaxiques et en production les élèves utilisent eux-mêmes les mots entendus);</a:t>
            </a:r>
          </a:p>
          <a:p>
            <a:endParaRPr lang="fr-FR" sz="1000" dirty="0"/>
          </a:p>
          <a:p>
            <a:r>
              <a:rPr lang="fr-FR" sz="1000" dirty="0"/>
              <a:t>• le </a:t>
            </a:r>
            <a:r>
              <a:rPr lang="fr-FR" sz="1000" b="1" dirty="0"/>
              <a:t>stockage en mémoire </a:t>
            </a:r>
            <a:r>
              <a:rPr lang="fr-FR" sz="1000" dirty="0"/>
              <a:t>s'opère en </a:t>
            </a:r>
            <a:r>
              <a:rPr lang="fr-FR" sz="1000" b="1" dirty="0"/>
              <a:t>réseaux</a:t>
            </a:r>
            <a:r>
              <a:rPr lang="fr-FR" sz="1000" dirty="0"/>
              <a:t> formés autour de  réseaux sémantiques (champs lexicaux), de réseaux morphologiques et de proximité phonologique</a:t>
            </a:r>
          </a:p>
          <a:p>
            <a:r>
              <a:rPr lang="fr-FR" sz="1000" b="1" u="sng" dirty="0"/>
              <a:t>(poule/boule/roule/coule/moule)</a:t>
            </a:r>
            <a:r>
              <a:rPr lang="fr-FR" sz="1000" dirty="0"/>
              <a:t> ;</a:t>
            </a:r>
          </a:p>
          <a:p>
            <a:endParaRPr lang="fr-FR" sz="1000" dirty="0"/>
          </a:p>
          <a:p>
            <a:r>
              <a:rPr lang="fr-FR" sz="1000" dirty="0"/>
              <a:t>• la </a:t>
            </a:r>
            <a:r>
              <a:rPr lang="fr-FR" sz="1000" b="1" dirty="0"/>
              <a:t>récupération par le biais d'activités de rebrassage et de transfert</a:t>
            </a:r>
            <a:r>
              <a:rPr lang="fr-FR" sz="1000" dirty="0"/>
              <a:t> : extraire de la mémoire est une opération complexe qui peut nécessiter l'aide du professeur par une recontextualisation, une réactivation des liens avec les autres apprentissages. Cette récupération régulière doit avoir lieu toute l'année et tout au long de la scolarité pour permettre une production orale ou écrite réfléchie et adaptée à différents contextes.</a:t>
            </a:r>
          </a:p>
          <a:p>
            <a:endParaRPr lang="fr-FR" dirty="0"/>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25</a:t>
            </a:fld>
            <a:endParaRPr lang="fr-FR"/>
          </a:p>
        </p:txBody>
      </p:sp>
    </p:spTree>
    <p:extLst>
      <p:ext uri="{BB962C8B-B14F-4D97-AF65-F5344CB8AC3E}">
        <p14:creationId xmlns:p14="http://schemas.microsoft.com/office/powerpoint/2010/main" val="3079069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000" dirty="0"/>
              <a:t>Dans la continuité du travail mené au cycle 1 et aux cycles 2 et 3, la démarche d’enseignement, telle que définie dans les programmes, est constituée de </a:t>
            </a:r>
            <a:r>
              <a:rPr lang="fr-FR" sz="1000" b="1" dirty="0"/>
              <a:t>trois grandes étapes </a:t>
            </a:r>
            <a:r>
              <a:rPr lang="fr-FR" sz="1000" dirty="0"/>
              <a:t>au cours desquelles peuvent </a:t>
            </a:r>
            <a:r>
              <a:rPr lang="fr-FR" sz="1000" b="1" dirty="0"/>
              <a:t>alterner des temps de travail collectif et des activités guidées en atelier ou en autonomie (entraînements</a:t>
            </a:r>
            <a:r>
              <a:rPr lang="fr-FR" sz="1000" dirty="0"/>
              <a:t>).</a:t>
            </a:r>
          </a:p>
          <a:p>
            <a:endParaRPr lang="fr-FR" sz="1000" dirty="0"/>
          </a:p>
          <a:p>
            <a:endParaRPr lang="fr-FR" sz="1000" dirty="0"/>
          </a:p>
          <a:p>
            <a:r>
              <a:rPr lang="fr-FR" sz="1000" dirty="0"/>
              <a:t>Une fleur lexicale est un schéma en forme de fleur. Le mot étudié est écrit au centre de la fleur. Les mots qui lui sont liés (synonymes, mots du même champ lexical, mots dérivés, expressions, etc.) sont écrits dans les pétales.</a:t>
            </a:r>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26</a:t>
            </a:fld>
            <a:endParaRPr lang="fr-FR"/>
          </a:p>
        </p:txBody>
      </p:sp>
    </p:spTree>
    <p:extLst>
      <p:ext uri="{BB962C8B-B14F-4D97-AF65-F5344CB8AC3E}">
        <p14:creationId xmlns:p14="http://schemas.microsoft.com/office/powerpoint/2010/main" val="99376638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27</a:t>
            </a:fld>
            <a:endParaRPr lang="fr-FR"/>
          </a:p>
        </p:txBody>
      </p:sp>
    </p:spTree>
    <p:extLst>
      <p:ext uri="{BB962C8B-B14F-4D97-AF65-F5344CB8AC3E}">
        <p14:creationId xmlns:p14="http://schemas.microsoft.com/office/powerpoint/2010/main" val="2607270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28</a:t>
            </a:fld>
            <a:endParaRPr lang="fr-FR"/>
          </a:p>
        </p:txBody>
      </p:sp>
    </p:spTree>
    <p:extLst>
      <p:ext uri="{BB962C8B-B14F-4D97-AF65-F5344CB8AC3E}">
        <p14:creationId xmlns:p14="http://schemas.microsoft.com/office/powerpoint/2010/main" val="26541764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a:xfrm>
            <a:off x="685800" y="4400549"/>
            <a:ext cx="5486400" cy="3945333"/>
          </a:xfrm>
        </p:spPr>
        <p:txBody>
          <a:bodyPr/>
          <a:lstStyle/>
          <a:p>
            <a:r>
              <a:rPr lang="fr-FR" sz="1000" dirty="0"/>
              <a:t>Dans chacun des focus suivants sont présentés des principes généraux, transférables et complémentaires, illustrés par des exemples. </a:t>
            </a:r>
          </a:p>
          <a:p>
            <a:endParaRPr lang="fr-FR" sz="1000" dirty="0"/>
          </a:p>
          <a:p>
            <a:r>
              <a:rPr lang="fr-FR" sz="1000" b="1" dirty="0"/>
              <a:t>En amont de la séquence de vocabulaire</a:t>
            </a:r>
            <a:r>
              <a:rPr lang="fr-FR" sz="1000" dirty="0"/>
              <a:t>, durant une séquence de questionner le monde du vivant, de la matière et des objets sur l’alimentation, </a:t>
            </a:r>
            <a:r>
              <a:rPr lang="fr-FR" sz="1000" b="1" dirty="0"/>
              <a:t>les élèves auront travaillé autour de la notion d’équilibre alimentaire</a:t>
            </a:r>
            <a:r>
              <a:rPr lang="fr-FR" sz="1000" dirty="0"/>
              <a:t>. Ils ont tous pris connaissance d’un certain nombre de mots qui seront enrichis par des apports du professeur durant la séquence de vocabulaire.</a:t>
            </a:r>
          </a:p>
          <a:p>
            <a:r>
              <a:rPr lang="fr-FR" sz="1000" dirty="0"/>
              <a:t>Cette </a:t>
            </a:r>
            <a:r>
              <a:rPr lang="fr-FR" sz="1000" b="1" dirty="0"/>
              <a:t>phase de nourrissage </a:t>
            </a:r>
            <a:r>
              <a:rPr lang="fr-FR" sz="1000" dirty="0"/>
              <a:t>lors d’une séquence sur les sciences permet aux élèves :</a:t>
            </a:r>
          </a:p>
          <a:p>
            <a:r>
              <a:rPr lang="fr-FR" sz="1000" dirty="0"/>
              <a:t>• de réactiver les mots étudiés au cycle 1 et en CP en s’appuyant notamment sur les supports construits précédemment (jeux, fleurs lexicales, boîtes à mots, référentiels individuels et collectifs, grilles de fluence lexicale, etc.) ;</a:t>
            </a:r>
          </a:p>
          <a:p>
            <a:r>
              <a:rPr lang="fr-FR" sz="1000" dirty="0"/>
              <a:t>• d’enrichir le bagage lexical précédant, par la rencontre avec un nouveau corpus de base commun issu des nouvelles notions rencontrées au cours de la séquence de questionner du monde (exemple : origine des aliments, équilibre alimentaire, composition de plats, familles d’aliments, noms de repas, etc.).</a:t>
            </a:r>
          </a:p>
          <a:p>
            <a:endParaRPr lang="fr-FR" sz="1000" dirty="0"/>
          </a:p>
          <a:p>
            <a:r>
              <a:rPr lang="fr-FR" sz="1000" dirty="0"/>
              <a:t>En amont de la séquence de vocabulaire, le professeur prépare sa séquence en :</a:t>
            </a:r>
          </a:p>
          <a:p>
            <a:r>
              <a:rPr lang="fr-FR" sz="1000" b="1" dirty="0"/>
              <a:t>• anticipant les mots</a:t>
            </a:r>
            <a:r>
              <a:rPr lang="fr-FR" sz="1000" dirty="0"/>
              <a:t> qu’il souhaite que ses élèves comprennent et sachent utiliser au terme de la séquence ;</a:t>
            </a:r>
          </a:p>
          <a:p>
            <a:r>
              <a:rPr lang="fr-FR" sz="1000" b="1" dirty="0"/>
              <a:t>• choisissant les mots du corpus </a:t>
            </a:r>
            <a:r>
              <a:rPr lang="fr-FR" sz="1000" dirty="0"/>
              <a:t>qu’il donnera à catégoriser afin de faire travailler la modalité de catégorisation ciblée : catégorisation sur des critères morphologiques/sémantiques/ phonologiques (catégorisation sémantique dans l’exemple proposé, afin de mémoriser les hyperonymes ciblés).</a:t>
            </a:r>
          </a:p>
          <a:p>
            <a:endParaRPr lang="fr-FR" sz="1000" dirty="0"/>
          </a:p>
          <a:p>
            <a:r>
              <a:rPr lang="fr-FR" sz="1000" dirty="0"/>
              <a:t>La séquence de vocabulaire associée, organisée en trois étapes, comporte différentes séances.</a:t>
            </a:r>
          </a:p>
          <a:p>
            <a:endParaRPr lang="fr-FR" sz="1000" dirty="0"/>
          </a:p>
          <a:p>
            <a:endParaRPr lang="fr-FR" sz="1100"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29</a:t>
            </a:fld>
            <a:endParaRPr lang="fr-FR"/>
          </a:p>
        </p:txBody>
      </p:sp>
    </p:spTree>
    <p:extLst>
      <p:ext uri="{BB962C8B-B14F-4D97-AF65-F5344CB8AC3E}">
        <p14:creationId xmlns:p14="http://schemas.microsoft.com/office/powerpoint/2010/main" val="10110318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pPr marL="171450" indent="-171450">
              <a:buFont typeface="Arial" panose="020B0604020202020204" pitchFamily="34" charset="0"/>
              <a:buChar char="•"/>
            </a:pPr>
            <a:r>
              <a:rPr lang="fr-FR" sz="1100" dirty="0">
                <a:sym typeface="Wingdings" pitchFamily="2" charset="2"/>
              </a:rPr>
              <a:t>Le corpus proposé ici liste ce qui est visé </a:t>
            </a:r>
            <a:r>
              <a:rPr lang="fr-FR" sz="1100" u="sng" dirty="0">
                <a:sym typeface="Wingdings" pitchFamily="2" charset="2"/>
              </a:rPr>
              <a:t>à l’issue des séquences de sciences et de vocabulaire</a:t>
            </a:r>
            <a:r>
              <a:rPr lang="fr-FR" sz="1100" dirty="0">
                <a:sym typeface="Wingdings" pitchFamily="2" charset="2"/>
              </a:rPr>
              <a:t>.</a:t>
            </a:r>
          </a:p>
          <a:p>
            <a:pPr marL="171450" indent="-171450">
              <a:buFont typeface="Arial" panose="020B0604020202020204" pitchFamily="34" charset="0"/>
              <a:buChar char="•"/>
            </a:pPr>
            <a:endParaRPr lang="fr-FR" sz="1100" dirty="0">
              <a:sym typeface="Wingdings" pitchFamily="2" charset="2"/>
            </a:endParaRPr>
          </a:p>
          <a:p>
            <a:endParaRPr lang="fr-FR" dirty="0"/>
          </a:p>
          <a:p>
            <a:r>
              <a:rPr lang="fr-FR" dirty="0"/>
              <a:t>Le corpus est ensuite </a:t>
            </a:r>
            <a:r>
              <a:rPr lang="fr-FR" b="1" dirty="0"/>
              <a:t>enrichi toute l’année </a:t>
            </a:r>
            <a:r>
              <a:rPr lang="fr-FR" dirty="0"/>
              <a:t>et </a:t>
            </a:r>
            <a:r>
              <a:rPr lang="fr-FR" b="1" dirty="0"/>
              <a:t>tout au long de l’école primaire </a:t>
            </a:r>
            <a:r>
              <a:rPr lang="fr-FR" dirty="0"/>
              <a:t>grâce à des apports du professeur, dans </a:t>
            </a:r>
            <a:r>
              <a:rPr lang="fr-FR" b="1" dirty="0"/>
              <a:t>tous les domaines disciplinaires</a:t>
            </a:r>
            <a:r>
              <a:rPr lang="fr-FR" dirty="0"/>
              <a:t>, des </a:t>
            </a:r>
            <a:r>
              <a:rPr lang="fr-FR" b="1" dirty="0"/>
              <a:t>lectures</a:t>
            </a:r>
            <a:r>
              <a:rPr lang="fr-FR" dirty="0"/>
              <a:t>, des </a:t>
            </a:r>
            <a:r>
              <a:rPr lang="fr-FR" b="1" dirty="0"/>
              <a:t>projets de classe</a:t>
            </a:r>
            <a:r>
              <a:rPr lang="fr-FR" dirty="0"/>
              <a:t>, etc. </a:t>
            </a:r>
          </a:p>
          <a:p>
            <a:endParaRPr lang="fr-FR" dirty="0"/>
          </a:p>
          <a:p>
            <a:r>
              <a:rPr lang="fr-FR" dirty="0"/>
              <a:t>Il </a:t>
            </a:r>
            <a:r>
              <a:rPr lang="fr-FR" b="1" dirty="0"/>
              <a:t>a vocation à être transmis au niveau suivant sous forme collective </a:t>
            </a:r>
            <a:r>
              <a:rPr lang="fr-FR" dirty="0"/>
              <a:t>(affiches à disposition sur un portant dans la salle des maîtres, avec une couleur par niveau de classe, cahier collectif de classe avec les différents réseaux travaillés dans l’année, etc.) </a:t>
            </a:r>
            <a:r>
              <a:rPr lang="fr-FR" b="1" dirty="0"/>
              <a:t>ou individuelle </a:t>
            </a:r>
            <a:r>
              <a:rPr lang="fr-FR" dirty="0"/>
              <a:t>(cahier de l’élève). </a:t>
            </a:r>
          </a:p>
          <a:p>
            <a:endParaRPr lang="fr-FR" dirty="0"/>
          </a:p>
          <a:p>
            <a:r>
              <a:rPr lang="fr-FR" b="1" dirty="0"/>
              <a:t>Pour les thématiques transversales définies en équipe</a:t>
            </a:r>
            <a:r>
              <a:rPr lang="fr-FR" dirty="0"/>
              <a:t>, et </a:t>
            </a:r>
            <a:r>
              <a:rPr lang="fr-FR" b="1" dirty="0"/>
              <a:t>enrichies chaque année</a:t>
            </a:r>
            <a:r>
              <a:rPr lang="fr-FR" dirty="0"/>
              <a:t> </a:t>
            </a:r>
            <a:r>
              <a:rPr lang="fr-FR" u="sng" dirty="0"/>
              <a:t>: prévoir de laisser des pages vierges pouvant être complétées au cours des années suivantes </a:t>
            </a:r>
            <a:r>
              <a:rPr lang="fr-FR" dirty="0"/>
              <a:t>(Exemple : réseau du vocabulaire des mathématiques, du temps, de l’espace, etc.).</a:t>
            </a:r>
          </a:p>
          <a:p>
            <a:endParaRPr lang="fr-FR"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30</a:t>
            </a:fld>
            <a:endParaRPr lang="fr-FR"/>
          </a:p>
        </p:txBody>
      </p:sp>
    </p:spTree>
    <p:extLst>
      <p:ext uri="{BB962C8B-B14F-4D97-AF65-F5344CB8AC3E}">
        <p14:creationId xmlns:p14="http://schemas.microsoft.com/office/powerpoint/2010/main" val="13569533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634724-BE66-5B98-DC54-2C2ACBE5C6A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E0C0297D-CE56-98D2-C289-28C2BF3D6F2C}"/>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C51AE13D-1ACC-AC47-4949-3213C214E153}"/>
              </a:ext>
            </a:extLst>
          </p:cNvPr>
          <p:cNvSpPr>
            <a:spLocks noGrp="1"/>
          </p:cNvSpPr>
          <p:nvPr>
            <p:ph type="body" idx="1"/>
          </p:nvPr>
        </p:nvSpPr>
        <p:spPr/>
        <p:txBody>
          <a:bodyPr/>
          <a:lstStyle/>
          <a:p>
            <a:endParaRPr lang="fr-FR" dirty="0"/>
          </a:p>
          <a:p>
            <a:endParaRPr lang="fr-FR" dirty="0"/>
          </a:p>
          <a:p>
            <a:endParaRPr lang="fr-FR" dirty="0"/>
          </a:p>
        </p:txBody>
      </p:sp>
      <p:sp>
        <p:nvSpPr>
          <p:cNvPr id="4" name="Espace réservé du numéro de diapositive 3">
            <a:extLst>
              <a:ext uri="{FF2B5EF4-FFF2-40B4-BE49-F238E27FC236}">
                <a16:creationId xmlns:a16="http://schemas.microsoft.com/office/drawing/2014/main" id="{971FB431-A79C-9659-EC9F-9659CA4AFD71}"/>
              </a:ext>
            </a:extLst>
          </p:cNvPr>
          <p:cNvSpPr>
            <a:spLocks noGrp="1"/>
          </p:cNvSpPr>
          <p:nvPr>
            <p:ph type="sldNum" sz="quarter" idx="5"/>
          </p:nvPr>
        </p:nvSpPr>
        <p:spPr/>
        <p:txBody>
          <a:bodyPr/>
          <a:lstStyle/>
          <a:p>
            <a:fld id="{B286889A-6AC0-BA4D-8482-9E25F81D78D8}" type="slidenum">
              <a:rPr lang="fr-FR" smtClean="0"/>
              <a:t>31</a:t>
            </a:fld>
            <a:endParaRPr lang="fr-FR"/>
          </a:p>
        </p:txBody>
      </p:sp>
      <p:sp>
        <p:nvSpPr>
          <p:cNvPr id="5" name="ZoneTexte 4">
            <a:extLst>
              <a:ext uri="{FF2B5EF4-FFF2-40B4-BE49-F238E27FC236}">
                <a16:creationId xmlns:a16="http://schemas.microsoft.com/office/drawing/2014/main" id="{84827171-7B0D-F431-579C-A9092DB4432A}"/>
              </a:ext>
            </a:extLst>
          </p:cNvPr>
          <p:cNvSpPr txBox="1"/>
          <p:nvPr/>
        </p:nvSpPr>
        <p:spPr>
          <a:xfrm>
            <a:off x="685800" y="4639733"/>
            <a:ext cx="5486399" cy="1107996"/>
          </a:xfrm>
          <a:prstGeom prst="rect">
            <a:avLst/>
          </a:prstGeom>
          <a:noFill/>
        </p:spPr>
        <p:txBody>
          <a:bodyPr wrap="square" rtlCol="0">
            <a:spAutoFit/>
          </a:bodyPr>
          <a:lstStyle/>
          <a:p>
            <a:r>
              <a:rPr lang="fr-FR" sz="1000" dirty="0"/>
              <a:t>Tout au long de la séquence de questionner le monde, tous les élèves entendent une partie des mots du corpus visé. Le corpus initial devra être enrichi lors de la séance de vocabulaire sur l’alimentation ou en classe grâce à des apports du professeur et des apports d’autres élèves.</a:t>
            </a:r>
          </a:p>
          <a:p>
            <a:endParaRPr lang="fr-FR" dirty="0"/>
          </a:p>
          <a:p>
            <a:endParaRPr lang="fr-FR" dirty="0"/>
          </a:p>
        </p:txBody>
      </p:sp>
    </p:spTree>
    <p:extLst>
      <p:ext uri="{BB962C8B-B14F-4D97-AF65-F5344CB8AC3E}">
        <p14:creationId xmlns:p14="http://schemas.microsoft.com/office/powerpoint/2010/main" val="21140286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r>
              <a:rPr lang="fr-FR" sz="1000" b="1" dirty="0"/>
              <a:t>Points de vigilance</a:t>
            </a:r>
          </a:p>
          <a:p>
            <a:r>
              <a:rPr lang="fr-FR" sz="1000" dirty="0"/>
              <a:t>Pendant les séances de questionner le monde et de vocabulaire, le professeur veille à formuler et à faire reformuler un lexique riche et précis. </a:t>
            </a:r>
            <a:r>
              <a:rPr lang="fr-FR" sz="1000" b="1" dirty="0"/>
              <a:t>Le niveau de langue employé par le professeur sur le plan syntaxique et lexical, doit constituer une référence pour l’élève</a:t>
            </a:r>
            <a:r>
              <a:rPr lang="fr-FR" sz="1000" dirty="0"/>
              <a:t>.</a:t>
            </a:r>
          </a:p>
          <a:p>
            <a:endParaRPr lang="fr-FR" sz="1000" dirty="0"/>
          </a:p>
          <a:p>
            <a:r>
              <a:rPr lang="fr-FR" sz="1000" dirty="0"/>
              <a:t>Les mots enseignés doivent permettre à des élèves de l’âge du CE1 de communiquer et de comprendre les propos lus et entendus. (Cf. enjeux)</a:t>
            </a:r>
          </a:p>
          <a:p>
            <a:r>
              <a:rPr lang="fr-FR" sz="1000" b="1" dirty="0"/>
              <a:t>Ce sont donc des mots d’usage courant du champ lexical de l’alimentation que le professeur enrichit autant et dès que possible, pour faire progresser au mieux tous les élèves.</a:t>
            </a:r>
          </a:p>
          <a:p>
            <a:endParaRPr lang="fr-FR" sz="1000" b="1" dirty="0"/>
          </a:p>
          <a:p>
            <a:r>
              <a:rPr lang="fr-FR" sz="1000" b="1" dirty="0"/>
              <a:t>Choix des mots pour la catégorisation</a:t>
            </a:r>
          </a:p>
          <a:p>
            <a:r>
              <a:rPr lang="fr-FR" sz="1000" dirty="0"/>
              <a:t>Le </a:t>
            </a:r>
            <a:r>
              <a:rPr lang="fr-FR" sz="1000" b="1" dirty="0"/>
              <a:t>professeur note les mots ou collocations </a:t>
            </a:r>
            <a:r>
              <a:rPr lang="fr-FR" sz="1000" dirty="0"/>
              <a:t>sur une affiche/au tableau/en utilisant le TNI.</a:t>
            </a:r>
          </a:p>
          <a:p>
            <a:r>
              <a:rPr lang="fr-FR" sz="1000" dirty="0"/>
              <a:t>Il en </a:t>
            </a:r>
            <a:r>
              <a:rPr lang="fr-FR" sz="1000" b="1" dirty="0"/>
              <a:t>sélectionne</a:t>
            </a:r>
            <a:r>
              <a:rPr lang="fr-FR" sz="1000" dirty="0"/>
              <a:t> certains, qu’il recopie sur des étiquettes individuelles en vue de la séance de catégorisation retenue (un jeu pour deux ou trois élèves) et collectives (grand format). </a:t>
            </a:r>
          </a:p>
          <a:p>
            <a:endParaRPr lang="fr-FR" sz="1000" dirty="0"/>
          </a:p>
          <a:p>
            <a:r>
              <a:rPr lang="fr-FR" sz="1000" b="1" dirty="0"/>
              <a:t>Ici l’objectif de la séquence de vocabulaire est de mémoriser les hyperonymes ciblés </a:t>
            </a:r>
            <a:r>
              <a:rPr lang="fr-FR" sz="1000" dirty="0"/>
              <a:t>: </a:t>
            </a:r>
            <a:r>
              <a:rPr lang="fr-FR" sz="1000" u="sng" dirty="0"/>
              <a:t>repas, plat culinaire, famille d’aliments </a:t>
            </a:r>
            <a:r>
              <a:rPr lang="fr-FR" sz="1000" dirty="0"/>
              <a:t>(produits laitiers/laitages, matières grasses, féculents, boissons, viandes, poissons et œufs, sucre et sucreries, fruits et légumes</a:t>
            </a:r>
            <a:r>
              <a:rPr lang="fr-FR" sz="1000" u="sng" dirty="0"/>
              <a:t>), actions, mots pour décrire et des représentants hyponymes de chaque catégori</a:t>
            </a:r>
            <a:r>
              <a:rPr lang="fr-FR" sz="1000" dirty="0"/>
              <a:t>e (exemple : petit-déjeuner est un hyponyme de l’hyperonyme repas).</a:t>
            </a:r>
          </a:p>
          <a:p>
            <a:endParaRPr lang="fr-FR" sz="1000" b="1"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32</a:t>
            </a:fld>
            <a:endParaRPr lang="fr-FR"/>
          </a:p>
        </p:txBody>
      </p:sp>
    </p:spTree>
    <p:extLst>
      <p:ext uri="{BB962C8B-B14F-4D97-AF65-F5344CB8AC3E}">
        <p14:creationId xmlns:p14="http://schemas.microsoft.com/office/powerpoint/2010/main" val="21239033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a:xfrm>
            <a:off x="685800" y="4321037"/>
            <a:ext cx="5486400" cy="3600450"/>
          </a:xfrm>
        </p:spPr>
        <p:txBody>
          <a:bodyPr/>
          <a:lstStyle/>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33</a:t>
            </a:fld>
            <a:endParaRPr lang="fr-FR"/>
          </a:p>
        </p:txBody>
      </p:sp>
    </p:spTree>
    <p:extLst>
      <p:ext uri="{BB962C8B-B14F-4D97-AF65-F5344CB8AC3E}">
        <p14:creationId xmlns:p14="http://schemas.microsoft.com/office/powerpoint/2010/main" val="212390335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A03AA-83C8-8EB9-50AA-A91D3C7E7E58}"/>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196744D8-170B-7CE4-B2AF-E88239AD9866}"/>
              </a:ext>
            </a:extLst>
          </p:cNvPr>
          <p:cNvSpPr>
            <a:spLocks noGrp="1" noRot="1" noChangeAspect="1"/>
          </p:cNvSpPr>
          <p:nvPr>
            <p:ph type="sldImg"/>
          </p:nvPr>
        </p:nvSpPr>
        <p:spPr/>
        <p:txBody>
          <a:bodyPr/>
          <a:lstStyle/>
          <a:p>
            <a:endParaRPr lang="fr-FR"/>
          </a:p>
        </p:txBody>
      </p:sp>
      <p:sp>
        <p:nvSpPr>
          <p:cNvPr id="3" name="Espace réservé des notes 2">
            <a:extLst>
              <a:ext uri="{FF2B5EF4-FFF2-40B4-BE49-F238E27FC236}">
                <a16:creationId xmlns:a16="http://schemas.microsoft.com/office/drawing/2014/main" id="{59F59A5E-B0C7-202C-647C-949E7286F67A}"/>
              </a:ext>
            </a:extLst>
          </p:cNvPr>
          <p:cNvSpPr>
            <a:spLocks noGrp="1"/>
          </p:cNvSpPr>
          <p:nvPr>
            <p:ph type="body" idx="1"/>
          </p:nvPr>
        </p:nvSpPr>
        <p:spPr>
          <a:xfrm>
            <a:off x="685800" y="4321037"/>
            <a:ext cx="5486400" cy="3600450"/>
          </a:xfrm>
        </p:spPr>
        <p:txBody>
          <a:bodyPr/>
          <a:lstStyle/>
          <a:p>
            <a:r>
              <a:rPr lang="fr-FR" sz="800" b="1" dirty="0"/>
              <a:t>Déroulement</a:t>
            </a:r>
            <a:endParaRPr lang="fr-FR" sz="800" dirty="0"/>
          </a:p>
          <a:p>
            <a:r>
              <a:rPr lang="fr-FR" sz="800" dirty="0"/>
              <a:t>En petits groupes (binôme ou groupe de trois).</a:t>
            </a:r>
          </a:p>
          <a:p>
            <a:r>
              <a:rPr lang="fr-FR" sz="800" dirty="0"/>
              <a:t>Selon les besoins des élèves : atelier guidé par le professeur ou travail autonome en groupes homogènes ou hétérogènes.</a:t>
            </a:r>
          </a:p>
          <a:p>
            <a:r>
              <a:rPr lang="fr-FR" sz="800" dirty="0"/>
              <a:t>Les mots collectés sont donnés aux élèves (sous forme d’étiquettes) qu’ils doivent trier, regrouper, classer, pour donner un titre à chaque groupement (catégorie).</a:t>
            </a:r>
          </a:p>
          <a:p>
            <a:endParaRPr lang="fr-FR" sz="800" dirty="0"/>
          </a:p>
          <a:p>
            <a:r>
              <a:rPr lang="fr-FR" sz="800" b="1" dirty="0"/>
              <a:t>Temps 1 – Annonce des objectifs et mise en réussite</a:t>
            </a:r>
            <a:endParaRPr lang="fr-FR" sz="800" dirty="0"/>
          </a:p>
          <a:p>
            <a:r>
              <a:rPr lang="fr-FR" sz="800" dirty="0"/>
              <a:t>Le professeur annonce que les élèves vont travailler en vocabulaire.</a:t>
            </a:r>
          </a:p>
          <a:p>
            <a:r>
              <a:rPr lang="fr-FR" sz="800" dirty="0"/>
              <a:t>Il leur demande de rappeler ce que l’on étudie lors d’une séance de vocabulaire.</a:t>
            </a:r>
          </a:p>
          <a:p>
            <a:r>
              <a:rPr lang="fr-FR" sz="800" dirty="0"/>
              <a:t>Les élèves peuvent s’appuyer sur un affichage collectif du type : « Le vocabulaire : Je réfléchis au sens des mots. J’observe comment ils sont fabriqués.»</a:t>
            </a:r>
          </a:p>
          <a:p>
            <a:r>
              <a:rPr lang="fr-FR" sz="800" dirty="0"/>
              <a:t>Pour la mise en réussite, le professeur utilise le TNI ou affiche une vingtaine de mots écrits sur des étiquettes grand format au tableau.</a:t>
            </a:r>
          </a:p>
          <a:p>
            <a:r>
              <a:rPr lang="fr-FR" sz="800" u="sng" dirty="0"/>
              <a:t>Exemple de corpus à catégoriser afin de travailler l’hyperonymie ciblée </a:t>
            </a:r>
            <a:r>
              <a:rPr lang="fr-FR" sz="800" dirty="0"/>
              <a:t>: </a:t>
            </a:r>
            <a:r>
              <a:rPr lang="fr-FR" sz="800" b="1" i="1" dirty="0"/>
              <a:t>repas, plats culinaires, sept familles d’aliments (laitages/produits laitiers – fruits et légumes – féculents – viandes, œuf et poissons – boissons – sucre et sucreries – matières grasses), actions, mots pour décrire.</a:t>
            </a:r>
          </a:p>
          <a:p>
            <a:r>
              <a:rPr lang="fr-FR" sz="800" dirty="0"/>
              <a:t>Le choix a été fait de proposer des mots polysémiques (exemple un repas riche) ainsi que des mots pouvant appartenir à plusieurs catégories (ex. : le beurre est un produit laitier, il fait également partie des matières grasses), et ce, afin de travailler la flexibilité mentale des élèves : Faisselle, fromage blanc, endives, agrumes, pois chiche, lentilles, cabillaud, fruits de mer, petit- déjeuner, déjeuner, dîner, équilibrer, alléger, beurre, charcuterie, lait, café, cassonade, confiture, copieux, riche, allégé, équilibré, collation, pot-au-feu, ragoût, omelette, composer, élaborer.</a:t>
            </a:r>
          </a:p>
          <a:p>
            <a:endParaRPr lang="fr-FR" sz="800" dirty="0"/>
          </a:p>
          <a:p>
            <a:r>
              <a:rPr lang="fr-FR" sz="800" dirty="0"/>
              <a:t>Le professeur demande aux élèves de </a:t>
            </a:r>
            <a:r>
              <a:rPr lang="fr-FR" sz="800" b="1" dirty="0"/>
              <a:t>classer, trier ces mots, c’est-à-dire d’en mettre plusieurs</a:t>
            </a:r>
          </a:p>
          <a:p>
            <a:r>
              <a:rPr lang="fr-FR" sz="800" b="1" dirty="0"/>
              <a:t>ensemble en étant capable d’expliquer pourquoi.</a:t>
            </a:r>
          </a:p>
          <a:p>
            <a:r>
              <a:rPr lang="fr-FR" sz="800" b="1" dirty="0"/>
              <a:t>Il rappelle qu’en vocabulaire, on s’intéresse au sens des mots ou à la manière dont ils sont fabriqués.</a:t>
            </a:r>
          </a:p>
          <a:p>
            <a:endParaRPr lang="fr-FR" sz="800" b="1" dirty="0"/>
          </a:p>
          <a:p>
            <a:r>
              <a:rPr lang="fr-FR" sz="800" dirty="0"/>
              <a:t>Un élève vient au tableau amorcer une catégorisation (quelques étiquettes mises ensemble) et justifie son choix. Le groupe classe valide ou invalide la proposition. Le professeur justifie pourquoi il valide ou non les propositions.</a:t>
            </a:r>
          </a:p>
          <a:p>
            <a:endParaRPr lang="fr-FR" dirty="0"/>
          </a:p>
        </p:txBody>
      </p:sp>
      <p:sp>
        <p:nvSpPr>
          <p:cNvPr id="4" name="Espace réservé du numéro de diapositive 3">
            <a:extLst>
              <a:ext uri="{FF2B5EF4-FFF2-40B4-BE49-F238E27FC236}">
                <a16:creationId xmlns:a16="http://schemas.microsoft.com/office/drawing/2014/main" id="{68CF04EB-45F4-38DE-744A-A4BF4CB147A5}"/>
              </a:ext>
            </a:extLst>
          </p:cNvPr>
          <p:cNvSpPr>
            <a:spLocks noGrp="1"/>
          </p:cNvSpPr>
          <p:nvPr>
            <p:ph type="sldNum" sz="quarter" idx="5"/>
          </p:nvPr>
        </p:nvSpPr>
        <p:spPr/>
        <p:txBody>
          <a:bodyPr/>
          <a:lstStyle/>
          <a:p>
            <a:fld id="{B286889A-6AC0-BA4D-8482-9E25F81D78D8}" type="slidenum">
              <a:rPr lang="fr-FR" smtClean="0"/>
              <a:t>34</a:t>
            </a:fld>
            <a:endParaRPr lang="fr-FR"/>
          </a:p>
        </p:txBody>
      </p:sp>
    </p:spTree>
    <p:extLst>
      <p:ext uri="{BB962C8B-B14F-4D97-AF65-F5344CB8AC3E}">
        <p14:creationId xmlns:p14="http://schemas.microsoft.com/office/powerpoint/2010/main" val="21919387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a:xfrm>
            <a:off x="685800" y="4400549"/>
            <a:ext cx="5486400" cy="3892477"/>
          </a:xfrm>
        </p:spPr>
        <p:txBody>
          <a:bodyPr/>
          <a:lstStyle/>
          <a:p>
            <a:r>
              <a:rPr lang="fr-FR" sz="700" b="1" dirty="0"/>
              <a:t>Temps 2 : activité différenciée des élèves. (20 minutes environ)</a:t>
            </a:r>
            <a:endParaRPr lang="fr-FR" sz="700" dirty="0"/>
          </a:p>
          <a:p>
            <a:r>
              <a:rPr lang="fr-FR" sz="700" b="1" dirty="0"/>
              <a:t>Modalités</a:t>
            </a:r>
            <a:endParaRPr lang="fr-FR" sz="700" dirty="0"/>
          </a:p>
          <a:p>
            <a:r>
              <a:rPr lang="fr-FR" sz="700" dirty="0"/>
              <a:t>Les élèves, par petits groupes (trinômes) reçoivent une enveloppe avec le même jeu d'étiquettes.</a:t>
            </a:r>
          </a:p>
          <a:p>
            <a:r>
              <a:rPr lang="fr-FR" sz="700" dirty="0"/>
              <a:t>Ils se mettent d'accord pour proposer une catégorisation en devant être capables de justifier leurs choix.</a:t>
            </a:r>
          </a:p>
          <a:p>
            <a:r>
              <a:rPr lang="fr-FR" sz="700" dirty="0"/>
              <a:t>En premier lieu, une catégorisation libre des élèves est réalisée.</a:t>
            </a:r>
          </a:p>
          <a:p>
            <a:r>
              <a:rPr lang="fr-FR" sz="700" b="1" u="sng" dirty="0"/>
              <a:t>Catégories possibles </a:t>
            </a:r>
            <a:r>
              <a:rPr lang="fr-FR" sz="700" dirty="0"/>
              <a:t>:</a:t>
            </a:r>
          </a:p>
          <a:p>
            <a:r>
              <a:rPr lang="fr-FR" sz="700" b="1" dirty="0"/>
              <a:t>- les choses que l’on fait </a:t>
            </a:r>
            <a:r>
              <a:rPr lang="fr-FR" sz="700" dirty="0"/>
              <a:t>: </a:t>
            </a:r>
            <a:r>
              <a:rPr lang="fr-FR" sz="700" i="1" dirty="0"/>
              <a:t>alléger, équilibrer, dîner, déjeuner, petit-déjeuner, composer, élaborer</a:t>
            </a:r>
            <a:r>
              <a:rPr lang="fr-FR" sz="700" dirty="0"/>
              <a:t> ;</a:t>
            </a:r>
          </a:p>
          <a:p>
            <a:r>
              <a:rPr lang="fr-FR" sz="700" b="1" dirty="0"/>
              <a:t>- les mots qui disent comment sont les repas </a:t>
            </a:r>
            <a:r>
              <a:rPr lang="fr-FR" sz="700" dirty="0"/>
              <a:t>: </a:t>
            </a:r>
            <a:r>
              <a:rPr lang="fr-FR" sz="700" i="1" dirty="0"/>
              <a:t>allégé, équilibré, riche/copieux </a:t>
            </a:r>
            <a:r>
              <a:rPr lang="fr-FR" sz="700" dirty="0"/>
              <a:t>;</a:t>
            </a:r>
          </a:p>
          <a:p>
            <a:r>
              <a:rPr lang="fr-FR" sz="700" dirty="0"/>
              <a:t>- </a:t>
            </a:r>
            <a:r>
              <a:rPr lang="fr-FR" sz="700" b="1" dirty="0"/>
              <a:t>les noms de familles d’aliments</a:t>
            </a:r>
            <a:r>
              <a:rPr lang="fr-FR" sz="700" dirty="0"/>
              <a:t> </a:t>
            </a:r>
            <a:r>
              <a:rPr lang="fr-FR" sz="700" i="1" dirty="0"/>
              <a:t>: </a:t>
            </a:r>
            <a:r>
              <a:rPr lang="fr-FR" sz="700" b="1" i="1" dirty="0"/>
              <a:t>laitages/produits laitiers </a:t>
            </a:r>
            <a:r>
              <a:rPr lang="fr-FR" sz="700" dirty="0"/>
              <a:t>(lait, fromage blanc, beurre, faisselle), </a:t>
            </a:r>
            <a:r>
              <a:rPr lang="fr-FR" sz="700" b="1" i="1" dirty="0"/>
              <a:t>fruits et légumes</a:t>
            </a:r>
            <a:r>
              <a:rPr lang="fr-FR" sz="700" dirty="0"/>
              <a:t> (endive, agrume, lentilles, pois chiches</a:t>
            </a:r>
            <a:r>
              <a:rPr lang="fr-FR" sz="700" i="1" dirty="0"/>
              <a:t>),</a:t>
            </a:r>
            <a:r>
              <a:rPr lang="fr-FR" sz="700" b="1" i="1" dirty="0"/>
              <a:t> féculents </a:t>
            </a:r>
            <a:r>
              <a:rPr lang="fr-FR" sz="700" dirty="0"/>
              <a:t>(lentilles, pois chiche</a:t>
            </a:r>
            <a:r>
              <a:rPr lang="fr-FR" sz="700" i="1" dirty="0"/>
              <a:t>), </a:t>
            </a:r>
            <a:r>
              <a:rPr lang="fr-FR" sz="700" b="1" i="1" dirty="0"/>
              <a:t>viandes, œuf et poissons </a:t>
            </a:r>
            <a:r>
              <a:rPr lang="fr-FR" sz="700" dirty="0"/>
              <a:t>(cabillaud, fruits de mer, omelette, pot au feu, ragoût), boissons (café, lait), sucre et sucreries (cassonade, confiture), </a:t>
            </a:r>
            <a:r>
              <a:rPr lang="fr-FR" sz="700" b="1" i="1" dirty="0"/>
              <a:t>matières grasses </a:t>
            </a:r>
            <a:r>
              <a:rPr lang="fr-FR" sz="700" dirty="0"/>
              <a:t>(beurre, charcuterie) ;</a:t>
            </a:r>
          </a:p>
          <a:p>
            <a:r>
              <a:rPr lang="fr-FR" sz="700" dirty="0"/>
              <a:t>- </a:t>
            </a:r>
            <a:r>
              <a:rPr lang="fr-FR" sz="700" b="1" dirty="0"/>
              <a:t>les noms de repas </a:t>
            </a:r>
            <a:r>
              <a:rPr lang="fr-FR" sz="700" dirty="0"/>
              <a:t>: le déjeuner, la collation, le petit-déjeuner, le dîner.</a:t>
            </a:r>
          </a:p>
          <a:p>
            <a:r>
              <a:rPr lang="fr-FR" sz="700" b="1" u="sng" dirty="0"/>
              <a:t>Exemple de catégorisation qui ne pourra pas être validée en temps 3 : </a:t>
            </a:r>
          </a:p>
          <a:p>
            <a:r>
              <a:rPr lang="fr-FR" sz="700" dirty="0"/>
              <a:t>- classement en fonction du nombre de lettres : ragoût, endive, agrume (six lettres) ; faisselle, omelette (huit lettres) ;</a:t>
            </a:r>
          </a:p>
          <a:p>
            <a:r>
              <a:rPr lang="fr-FR" sz="700" dirty="0"/>
              <a:t>- classement en fonction de la lettre initiale : faisselle, fromage blanc (commencent par la lettre F).</a:t>
            </a:r>
            <a:endParaRPr lang="fr-FR" sz="700" b="1" u="sng" dirty="0"/>
          </a:p>
          <a:p>
            <a:r>
              <a:rPr lang="fr-FR" sz="700" b="1" dirty="0"/>
              <a:t>Points de vigilance </a:t>
            </a:r>
          </a:p>
          <a:p>
            <a:r>
              <a:rPr lang="fr-FR" sz="700" dirty="0"/>
              <a:t>-Choix du corpus à faire catégoriser :  </a:t>
            </a:r>
            <a:r>
              <a:rPr lang="fr-FR" sz="700" b="1" dirty="0"/>
              <a:t>les mots et leur quantité sont choisis par le professeur en fonction du degré de connaissance et de maîtrise des élèves, de la collecte opérée et des intentions de classement.</a:t>
            </a:r>
          </a:p>
          <a:p>
            <a:r>
              <a:rPr lang="fr-FR" sz="700" b="1" dirty="0"/>
              <a:t>-Le nom du sous-domaine est l’hyperonyme de la catégorie.</a:t>
            </a:r>
          </a:p>
          <a:p>
            <a:endParaRPr lang="fr-FR" sz="700" b="1" dirty="0"/>
          </a:p>
          <a:p>
            <a:r>
              <a:rPr lang="fr-FR" sz="700" b="1" dirty="0"/>
              <a:t>Temps 3 : institutionnalisation et retour réflexif</a:t>
            </a:r>
          </a:p>
          <a:p>
            <a:r>
              <a:rPr lang="fr-FR" sz="700" dirty="0"/>
              <a:t>-Les productions sont affichées pour être comparées. </a:t>
            </a:r>
          </a:p>
          <a:p>
            <a:r>
              <a:rPr lang="fr-FR" sz="700" dirty="0"/>
              <a:t>- En collectif, instaurer un débat pour arriver à un classement commun à l'ensemble de la classe. C'est lors de ce temps que les élèves justifient leur choix.</a:t>
            </a:r>
          </a:p>
          <a:p>
            <a:r>
              <a:rPr lang="fr-FR" sz="700" dirty="0"/>
              <a:t>-  Le professeur anime le débat et laisse les élèves exprimer leurs choix. </a:t>
            </a:r>
            <a:r>
              <a:rPr lang="fr-FR" sz="700" i="1" dirty="0"/>
              <a:t>Dans le corpus de mots proposé, le mot« lait » peut, par exemple appartenir à la catégorie « boisson » ou à celle des « produits laitiers ».</a:t>
            </a:r>
          </a:p>
          <a:p>
            <a:r>
              <a:rPr lang="fr-FR" sz="700" dirty="0"/>
              <a:t>-  Il valide ou non les propositions en fonction de critères lexicaux.</a:t>
            </a:r>
          </a:p>
          <a:p>
            <a:r>
              <a:rPr lang="fr-FR" sz="700" dirty="0"/>
              <a:t>- Puis le professeur </a:t>
            </a:r>
            <a:r>
              <a:rPr lang="fr-FR" sz="700" b="1" dirty="0"/>
              <a:t>détermine les hyperonymes qu’il souhaite faire acquérir</a:t>
            </a:r>
            <a:r>
              <a:rPr lang="fr-FR" sz="700" dirty="0"/>
              <a:t>. Exemple : repas, plat culinaire, les sept familles d’aliments (laitages/produits laitiers – fruits et légumes, féculents, viandes, œuf et poissons, boissons, sucre et sucreries, matières grasses, actions, mots pour décrire comment sont les repas.</a:t>
            </a:r>
          </a:p>
          <a:p>
            <a:r>
              <a:rPr lang="fr-FR" sz="700" dirty="0"/>
              <a:t>Les élèves doivent catégoriser selon les hyperonymes définis. Un exemple collectif est fait au tableau qui sert de référentiel.</a:t>
            </a:r>
          </a:p>
          <a:p>
            <a:r>
              <a:rPr lang="fr-FR" sz="700" dirty="0"/>
              <a:t>Repas : la collation, le déjeuner, le petit-déjeuner, le dîner.</a:t>
            </a:r>
          </a:p>
          <a:p>
            <a:r>
              <a:rPr lang="fr-FR" sz="700" dirty="0"/>
              <a:t>Plats cuisinés : une omelette, du pot-au-feu, un ragoût ; un plat de lentilles.</a:t>
            </a:r>
          </a:p>
          <a:p>
            <a:r>
              <a:rPr lang="fr-FR" sz="700" dirty="0"/>
              <a:t>Les sept familles d’aliments :</a:t>
            </a:r>
          </a:p>
          <a:p>
            <a:r>
              <a:rPr lang="fr-FR" sz="700" dirty="0"/>
              <a:t>- laitages/produits laitiers : le beurre, la faisselle, le lait, le fromage blanc ;</a:t>
            </a:r>
          </a:p>
          <a:p>
            <a:r>
              <a:rPr lang="fr-FR" sz="700" dirty="0"/>
              <a:t>- fruits et légumes : une endive, des agrumes ;</a:t>
            </a:r>
          </a:p>
          <a:p>
            <a:r>
              <a:rPr lang="fr-FR" sz="700" dirty="0"/>
              <a:t>- féculents : des lentilles, des pois chiches ;</a:t>
            </a:r>
          </a:p>
          <a:p>
            <a:r>
              <a:rPr lang="fr-FR" sz="700" dirty="0"/>
              <a:t>- viandes, œuf et poissons : du cabillaud, des fruits de mer ;</a:t>
            </a:r>
          </a:p>
          <a:p>
            <a:r>
              <a:rPr lang="fr-FR" sz="700" dirty="0"/>
              <a:t>- boissons : café, lait ;</a:t>
            </a:r>
          </a:p>
          <a:p>
            <a:r>
              <a:rPr lang="fr-FR" sz="700" dirty="0"/>
              <a:t>- sucre et sucreries : la cassonade, la confiture ;</a:t>
            </a:r>
          </a:p>
          <a:p>
            <a:r>
              <a:rPr lang="fr-FR" sz="700" dirty="0"/>
              <a:t>- matières grasses : le beurre, la charcuterie ;</a:t>
            </a:r>
          </a:p>
          <a:p>
            <a:r>
              <a:rPr lang="fr-FR" sz="700" dirty="0"/>
              <a:t>- actions : équilibrer, alléger ; composer, élaborer ;</a:t>
            </a:r>
          </a:p>
          <a:p>
            <a:r>
              <a:rPr lang="fr-FR" sz="700" dirty="0"/>
              <a:t>- mots pour décrire comment sont les repas : riche, léger, copieux, équilibré.</a:t>
            </a:r>
          </a:p>
          <a:p>
            <a:r>
              <a:rPr lang="fr-FR" sz="700" dirty="0"/>
              <a:t>Le corpus est enrichi toute l’année et tout au long de l’école primaire grâce à des apports du professeur, dans tous les domaines disciplinaires, des lectures, des projets de classe, etc. Il a vocation à être transmis au niveau suivant sous forme collective (affiches à disposition sur un portant dans la salle des maîtres, avec une couleur par niveau de classe, cahier collectif de classe avec les différents réseaux travaillés dans l’année, etc.) ou individuelle (cahier de l’élève). Pour les thématiques transversales définies en équipe, et enrichies chaque année : prévoir de laisser des pages vierges pouvant être complétées au cours des années suivantes (Exemple : réseau du vocabulaire des mathématiques, du temps, de l’espace, etc.).</a:t>
            </a:r>
          </a:p>
          <a:p>
            <a:r>
              <a:rPr lang="fr-FR" sz="700" dirty="0"/>
              <a:t>Exemples d’enrichissements que le professeur introduit et définit :</a:t>
            </a:r>
          </a:p>
          <a:p>
            <a:r>
              <a:rPr lang="fr-FR" sz="700" dirty="0"/>
              <a:t>•les expressions : manger comme quatre, avoir un appétit d’oiseau, déjeuner sur le pouce, manger sainement ;</a:t>
            </a:r>
          </a:p>
          <a:p>
            <a:r>
              <a:rPr lang="fr-FR" sz="700" dirty="0"/>
              <a:t>• des nouveaux mots du corpus initial anticipés par le professeur : frugal, pantagruélique, fève, etc. ;</a:t>
            </a:r>
          </a:p>
          <a:p>
            <a:r>
              <a:rPr lang="fr-FR" sz="700" dirty="0"/>
              <a:t>des propositions des élèves eux-mêmes ;</a:t>
            </a:r>
          </a:p>
          <a:p>
            <a:r>
              <a:rPr lang="fr-FR" sz="700" dirty="0"/>
              <a:t>des nouveaux mots hyperonymes pourront être ajoutés en cours d’année : lieux de restauration, métiers de bouche, etc.</a:t>
            </a:r>
          </a:p>
          <a:p>
            <a:r>
              <a:rPr lang="fr-FR" sz="700" b="1" dirty="0"/>
              <a:t>Différenciation</a:t>
            </a:r>
          </a:p>
          <a:p>
            <a:r>
              <a:rPr lang="fr-FR" sz="700" dirty="0"/>
              <a:t>-Les groupes sont constitués en fonction du degré d’acquisition des élèves et éventuellement en groupes de besoins, dirigés par le professeur.</a:t>
            </a:r>
          </a:p>
          <a:p>
            <a:r>
              <a:rPr lang="fr-FR" sz="700" dirty="0"/>
              <a:t>-Le professeur adapte la quantité de mots à classer tout en veillant à ce que les catégorises envisagées puissent se faire.</a:t>
            </a:r>
          </a:p>
          <a:p>
            <a:endParaRPr lang="fr-FR" sz="700" dirty="0"/>
          </a:p>
          <a:p>
            <a:endParaRPr lang="fr-FR" sz="700"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35</a:t>
            </a:fld>
            <a:endParaRPr lang="fr-FR"/>
          </a:p>
        </p:txBody>
      </p:sp>
    </p:spTree>
    <p:extLst>
      <p:ext uri="{BB962C8B-B14F-4D97-AF65-F5344CB8AC3E}">
        <p14:creationId xmlns:p14="http://schemas.microsoft.com/office/powerpoint/2010/main" val="41356202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b="1"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36</a:t>
            </a:fld>
            <a:endParaRPr lang="fr-FR"/>
          </a:p>
        </p:txBody>
      </p:sp>
      <p:sp>
        <p:nvSpPr>
          <p:cNvPr id="7" name="ZoneTexte 6">
            <a:extLst>
              <a:ext uri="{FF2B5EF4-FFF2-40B4-BE49-F238E27FC236}">
                <a16:creationId xmlns:a16="http://schemas.microsoft.com/office/drawing/2014/main" id="{FB9FFFC4-ED1D-FA1B-593C-FE55F7D394D5}"/>
              </a:ext>
            </a:extLst>
          </p:cNvPr>
          <p:cNvSpPr txBox="1"/>
          <p:nvPr/>
        </p:nvSpPr>
        <p:spPr>
          <a:xfrm>
            <a:off x="631599" y="4572000"/>
            <a:ext cx="5700600" cy="3323987"/>
          </a:xfrm>
          <a:prstGeom prst="rect">
            <a:avLst/>
          </a:prstGeom>
          <a:noFill/>
        </p:spPr>
        <p:txBody>
          <a:bodyPr wrap="none" rtlCol="0">
            <a:spAutoFit/>
          </a:bodyPr>
          <a:lstStyle/>
          <a:p>
            <a:r>
              <a:rPr lang="fr-FR" sz="1000" b="1" dirty="0"/>
              <a:t>Situation de transfert</a:t>
            </a:r>
            <a:r>
              <a:rPr lang="fr-FR" sz="1000" dirty="0"/>
              <a:t> </a:t>
            </a:r>
            <a:r>
              <a:rPr lang="fr-FR" sz="1000" b="1" dirty="0"/>
              <a:t>1</a:t>
            </a:r>
            <a:r>
              <a:rPr lang="fr-FR" sz="1000" dirty="0"/>
              <a:t> </a:t>
            </a:r>
            <a:r>
              <a:rPr lang="fr-FR" sz="1000" b="1" dirty="0"/>
              <a:t>: à l’oral</a:t>
            </a:r>
            <a:endParaRPr lang="fr-FR" sz="1000" dirty="0"/>
          </a:p>
          <a:p>
            <a:r>
              <a:rPr lang="fr-FR" sz="1000" dirty="0"/>
              <a:t>« Présentez en 3 minutes un repas équilibré, que vous aurez imaginé, en utilisant le vocabulaire</a:t>
            </a:r>
          </a:p>
          <a:p>
            <a:r>
              <a:rPr lang="fr-FR" sz="1000" dirty="0"/>
              <a:t>appris. ».</a:t>
            </a:r>
          </a:p>
          <a:p>
            <a:r>
              <a:rPr lang="fr-FR" sz="1000" b="1" dirty="0"/>
              <a:t>Temps 1 – Annonce des objectifs et mise en réussite</a:t>
            </a:r>
            <a:endParaRPr lang="fr-FR" sz="1000" dirty="0"/>
          </a:p>
          <a:p>
            <a:r>
              <a:rPr lang="fr-FR" sz="1000" dirty="0"/>
              <a:t>Définition de l’objectif du projet : dans le cadre de la « Semaine du goût », présenter le travail sur</a:t>
            </a:r>
          </a:p>
          <a:p>
            <a:r>
              <a:rPr lang="fr-FR" sz="1000" dirty="0"/>
              <a:t>l’alimentation de la classe, à une autre classe chargée d’élaborer le repas correspondant.</a:t>
            </a:r>
          </a:p>
          <a:p>
            <a:r>
              <a:rPr lang="fr-FR" sz="1000" dirty="0"/>
              <a:t>Mise en réussite :</a:t>
            </a:r>
          </a:p>
          <a:p>
            <a:r>
              <a:rPr lang="fr-FR" sz="1000" dirty="0"/>
              <a:t>• réactivation du vocabulaire appris à l’aide du référentiel, si nécessaire ;</a:t>
            </a:r>
          </a:p>
          <a:p>
            <a:r>
              <a:rPr lang="fr-FR" sz="1000" dirty="0"/>
              <a:t>• exemples oraux donnés par le professeur ou par les élèves : « Pour que mon repas soit équilibré, je</a:t>
            </a:r>
          </a:p>
          <a:p>
            <a:r>
              <a:rPr lang="fr-FR" sz="1000" dirty="0"/>
              <a:t>dois penser à… ».</a:t>
            </a:r>
          </a:p>
          <a:p>
            <a:r>
              <a:rPr lang="fr-FR" sz="1000" b="1" dirty="0"/>
              <a:t>Temps 2 – Activité différenciée des élèves</a:t>
            </a:r>
            <a:endParaRPr lang="fr-FR" sz="1000" dirty="0"/>
          </a:p>
          <a:p>
            <a:r>
              <a:rPr lang="fr-FR" sz="1000" dirty="0"/>
              <a:t>Le professeur prend en charge les élèves les moins à l’aise à l’oral dans le cadre d’un atelier guidé.</a:t>
            </a:r>
          </a:p>
          <a:p>
            <a:r>
              <a:rPr lang="fr-FR" sz="1000" dirty="0"/>
              <a:t>Les autres élèves travaillent en autonomie en trinômes.</a:t>
            </a:r>
          </a:p>
          <a:p>
            <a:r>
              <a:rPr lang="fr-FR" sz="1000" dirty="0"/>
              <a:t>Le professeur profite de certains moments de son atelier guidé pour circuler auprès des autres</a:t>
            </a:r>
          </a:p>
          <a:p>
            <a:r>
              <a:rPr lang="fr-FR" sz="1000" dirty="0"/>
              <a:t>élèves. Il fait des retours et propose des outils concernant la forme et le fond des productions</a:t>
            </a:r>
          </a:p>
          <a:p>
            <a:r>
              <a:rPr lang="fr-FR" sz="1000" dirty="0"/>
              <a:t>orales.</a:t>
            </a:r>
          </a:p>
          <a:p>
            <a:r>
              <a:rPr lang="fr-FR" sz="1000" b="1" dirty="0"/>
              <a:t>Temps 3 – Institutionnalisation</a:t>
            </a:r>
            <a:endParaRPr lang="fr-FR" sz="1000" dirty="0"/>
          </a:p>
          <a:p>
            <a:r>
              <a:rPr lang="fr-FR" sz="1000" dirty="0"/>
              <a:t>Chaque trinôme présente en 3 minutes le repas qu’il a conçu. Les autres élèves évaluent leur</a:t>
            </a:r>
          </a:p>
          <a:p>
            <a:r>
              <a:rPr lang="fr-FR" sz="1000" dirty="0"/>
              <a:t>proposition (prise en compte du vocabulaire et respect de l’équilibre alimentaire).</a:t>
            </a:r>
          </a:p>
          <a:p>
            <a:r>
              <a:rPr lang="fr-FR" sz="1000" b="1" i="1" dirty="0"/>
              <a:t>Différenciation : les élèves ayant du mal à mémoriser leur menu peuvent s’appuyer sur les</a:t>
            </a:r>
          </a:p>
          <a:p>
            <a:r>
              <a:rPr lang="fr-FR" sz="1000" b="1" i="1" dirty="0"/>
              <a:t>étiquettes du référentiel commun.</a:t>
            </a:r>
          </a:p>
        </p:txBody>
      </p:sp>
    </p:spTree>
    <p:extLst>
      <p:ext uri="{BB962C8B-B14F-4D97-AF65-F5344CB8AC3E}">
        <p14:creationId xmlns:p14="http://schemas.microsoft.com/office/powerpoint/2010/main" val="25345081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a:xfrm>
            <a:off x="685800" y="4297183"/>
            <a:ext cx="5486400" cy="3600450"/>
          </a:xfrm>
        </p:spPr>
        <p:txBody>
          <a:bodyPr/>
          <a:lstStyle/>
          <a:p>
            <a:endParaRPr lang="fr-FR" dirty="0"/>
          </a:p>
          <a:p>
            <a:endParaRPr lang="fr-FR" dirty="0"/>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37</a:t>
            </a:fld>
            <a:endParaRPr lang="fr-FR"/>
          </a:p>
        </p:txBody>
      </p:sp>
      <p:sp>
        <p:nvSpPr>
          <p:cNvPr id="5" name="ZoneTexte 4">
            <a:extLst>
              <a:ext uri="{FF2B5EF4-FFF2-40B4-BE49-F238E27FC236}">
                <a16:creationId xmlns:a16="http://schemas.microsoft.com/office/drawing/2014/main" id="{401A2D39-6EB1-364C-7AEB-1CBF5F67A1E1}"/>
              </a:ext>
            </a:extLst>
          </p:cNvPr>
          <p:cNvSpPr txBox="1"/>
          <p:nvPr/>
        </p:nvSpPr>
        <p:spPr>
          <a:xfrm>
            <a:off x="813021" y="4627660"/>
            <a:ext cx="5486400" cy="4278094"/>
          </a:xfrm>
          <a:prstGeom prst="rect">
            <a:avLst/>
          </a:prstGeom>
          <a:noFill/>
        </p:spPr>
        <p:txBody>
          <a:bodyPr wrap="square" rtlCol="0">
            <a:spAutoFit/>
          </a:bodyPr>
          <a:lstStyle/>
          <a:p>
            <a:r>
              <a:rPr lang="fr-FR" sz="800" b="1" dirty="0"/>
              <a:t>Situation de transfert 2 : à l’écrit</a:t>
            </a:r>
            <a:endParaRPr lang="fr-FR" sz="800" dirty="0"/>
          </a:p>
          <a:p>
            <a:r>
              <a:rPr lang="fr-FR" sz="800" dirty="0"/>
              <a:t>« Rédige un menu équilibré à proposer pour la restauration scolaire. ».</a:t>
            </a:r>
          </a:p>
          <a:p>
            <a:r>
              <a:rPr lang="fr-FR" sz="800" dirty="0"/>
              <a:t>Les élèves sont invités à répondre à la consigne à l’écrit individuellement ou en binôme dans un</a:t>
            </a:r>
          </a:p>
          <a:p>
            <a:r>
              <a:rPr lang="fr-FR" sz="800" dirty="0"/>
              <a:t>support dédié (cahier, etc.)</a:t>
            </a:r>
          </a:p>
          <a:p>
            <a:r>
              <a:rPr lang="fr-FR" sz="800" b="1" dirty="0"/>
              <a:t>Temps 1 – Annonce des objectifs et mise en réussite</a:t>
            </a:r>
            <a:endParaRPr lang="fr-FR" sz="800" dirty="0"/>
          </a:p>
          <a:p>
            <a:r>
              <a:rPr lang="fr-FR" sz="800" dirty="0"/>
              <a:t>Définition de l’objectif du projet : rédiger un menu équilibré pour la restauration scolaire.</a:t>
            </a:r>
          </a:p>
          <a:p>
            <a:r>
              <a:rPr lang="fr-FR" sz="800" dirty="0"/>
              <a:t>Mise en réussite : à partir d’une lecture d’un menu équilibré type, structuré en entrée, plat et</a:t>
            </a:r>
          </a:p>
          <a:p>
            <a:r>
              <a:rPr lang="fr-FR" sz="800" dirty="0"/>
              <a:t>dessert. Rappel est fait des sept familles d’aliments, du lexique enseigné et des caractéristiques</a:t>
            </a:r>
          </a:p>
          <a:p>
            <a:r>
              <a:rPr lang="fr-FR" sz="800" dirty="0"/>
              <a:t>propres à un menu équilibré.</a:t>
            </a:r>
          </a:p>
          <a:p>
            <a:r>
              <a:rPr lang="fr-FR" sz="800" b="1" dirty="0"/>
              <a:t>Temps 2 – Activité différenciée des élèves</a:t>
            </a:r>
            <a:endParaRPr lang="fr-FR" sz="800" dirty="0"/>
          </a:p>
          <a:p>
            <a:r>
              <a:rPr lang="fr-FR" sz="800" dirty="0"/>
              <a:t>Le professeur prend en charge les élèves les moins à l’aise à l’écrit dans le cadre d’un atelier guidé.</a:t>
            </a:r>
          </a:p>
          <a:p>
            <a:r>
              <a:rPr lang="fr-FR" sz="800" dirty="0"/>
              <a:t>Les autres élèves travaillent en autonomie en individuel, puis en binômes.</a:t>
            </a:r>
          </a:p>
          <a:p>
            <a:r>
              <a:rPr lang="fr-FR" sz="800" dirty="0"/>
              <a:t>Le professeur, profite de certains moments de son atelier guidé pour circuler auprès des autres</a:t>
            </a:r>
          </a:p>
          <a:p>
            <a:r>
              <a:rPr lang="fr-FR" sz="800" dirty="0"/>
              <a:t>élèves. Il fait des retours et propose des outils concernant la forme et le fond des productions</a:t>
            </a:r>
          </a:p>
          <a:p>
            <a:r>
              <a:rPr lang="fr-FR" sz="800" dirty="0"/>
              <a:t>écrites.</a:t>
            </a:r>
          </a:p>
          <a:p>
            <a:r>
              <a:rPr lang="fr-FR" sz="800" b="1" dirty="0"/>
              <a:t>Temps 3 – Institutionnalisation</a:t>
            </a:r>
            <a:endParaRPr lang="fr-FR" sz="800" dirty="0"/>
          </a:p>
          <a:p>
            <a:r>
              <a:rPr lang="fr-FR" sz="800" dirty="0"/>
              <a:t>L’institutionnalisation pourra être différée et menée lors du temps 1 de la séance de production</a:t>
            </a:r>
          </a:p>
          <a:p>
            <a:r>
              <a:rPr lang="fr-FR" sz="800" dirty="0"/>
              <a:t>écrite suivante.</a:t>
            </a:r>
          </a:p>
          <a:p>
            <a:r>
              <a:rPr lang="fr-FR" sz="800" dirty="0"/>
              <a:t>Chaque binôme recopie au propre sa production selon les indications du professeur.</a:t>
            </a:r>
          </a:p>
          <a:p>
            <a:r>
              <a:rPr lang="fr-FR" sz="800" dirty="0"/>
              <a:t>Ils mutualisent ensuite leurs propositions au tableau pour l’organiser avant l’envoi à la restauration scolaire.</a:t>
            </a:r>
          </a:p>
          <a:p>
            <a:r>
              <a:rPr lang="fr-FR" sz="800" b="1" dirty="0"/>
              <a:t>Différenciation : les élèves peuvent s’appuyer sur les étiquettes du référentiel commun et la</a:t>
            </a:r>
          </a:p>
          <a:p>
            <a:r>
              <a:rPr lang="fr-FR" sz="800" b="1" dirty="0"/>
              <a:t>proposition de menu équilibré donnée en temps 1.</a:t>
            </a:r>
          </a:p>
          <a:p>
            <a:r>
              <a:rPr lang="fr-FR" sz="800" b="1" dirty="0"/>
              <a:t>Prolongements interdisciplinaires</a:t>
            </a:r>
            <a:endParaRPr lang="fr-FR" sz="800" dirty="0"/>
          </a:p>
          <a:p>
            <a:r>
              <a:rPr lang="fr-FR" sz="800" dirty="0"/>
              <a:t>Exploitation littéraire</a:t>
            </a:r>
          </a:p>
          <a:p>
            <a:r>
              <a:rPr lang="fr-FR" sz="800" dirty="0"/>
              <a:t>À partir d’un album de littérature jeunesse traitant des expressions imagées avec le lexique des</a:t>
            </a:r>
          </a:p>
          <a:p>
            <a:r>
              <a:rPr lang="fr-FR" sz="800" dirty="0"/>
              <a:t>aliments et de documentaires : le corpus initial peut ainsi être élargi aux métiers de la restauration,</a:t>
            </a:r>
          </a:p>
          <a:p>
            <a:r>
              <a:rPr lang="fr-FR" sz="800" dirty="0"/>
              <a:t>aux lieux de restauration…</a:t>
            </a:r>
          </a:p>
          <a:p>
            <a:r>
              <a:rPr lang="fr-FR" sz="800" dirty="0"/>
              <a:t>- lecture compréhension ;</a:t>
            </a:r>
          </a:p>
          <a:p>
            <a:r>
              <a:rPr lang="fr-FR" sz="800" dirty="0"/>
              <a:t>- APQ (activité physique quotidienne) : reconnaître des comportements favorables à sa santé en faisant le lien entre une alimentation équilibrée et une activité physique régulière.</a:t>
            </a:r>
            <a:r>
              <a:rPr lang="fr-FR" sz="800" b="1" dirty="0"/>
              <a:t> </a:t>
            </a:r>
          </a:p>
          <a:p>
            <a:r>
              <a:rPr lang="fr-FR" sz="800" b="1" dirty="0"/>
              <a:t>Ce travail pourra être enrichi au CE2 et au cycle 3 grâce aux nouvelles notions scientifiques étudiées (pyramide alimentaire, etc.).</a:t>
            </a:r>
          </a:p>
          <a:p>
            <a:endParaRPr lang="fr-FR" sz="800" dirty="0"/>
          </a:p>
          <a:p>
            <a:endParaRPr lang="fr-FR" sz="800" b="1" dirty="0"/>
          </a:p>
        </p:txBody>
      </p:sp>
    </p:spTree>
    <p:extLst>
      <p:ext uri="{BB962C8B-B14F-4D97-AF65-F5344CB8AC3E}">
        <p14:creationId xmlns:p14="http://schemas.microsoft.com/office/powerpoint/2010/main" val="216238437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B286889A-6AC0-BA4D-8482-9E25F81D78D8}" type="slidenum">
              <a:rPr lang="fr-FR" smtClean="0"/>
              <a:t>38</a:t>
            </a:fld>
            <a:endParaRPr lang="fr-FR"/>
          </a:p>
        </p:txBody>
      </p:sp>
    </p:spTree>
    <p:extLst>
      <p:ext uri="{BB962C8B-B14F-4D97-AF65-F5344CB8AC3E}">
        <p14:creationId xmlns:p14="http://schemas.microsoft.com/office/powerpoint/2010/main" val="26173471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EA67E988-5919-57BB-C7DE-D3EAD38A3045}"/>
              </a:ext>
              <a:ext uri="{C183D7F6-B498-43B3-948B-1728B52AA6E4}">
                <adec:decorative xmlns:adec="http://schemas.microsoft.com/office/drawing/2017/decorative" val="1"/>
              </a:ext>
            </a:extLst>
          </p:cNvPr>
          <p:cNvSpPr/>
          <p:nvPr/>
        </p:nvSpPr>
        <p:spPr>
          <a:xfrm>
            <a:off x="517870" y="6209925"/>
            <a:ext cx="11155680" cy="45719"/>
          </a:xfrm>
          <a:custGeom>
            <a:avLst/>
            <a:gdLst>
              <a:gd name="connsiteX0" fmla="*/ 0 w 8715708"/>
              <a:gd name="connsiteY0" fmla="*/ 0 h 45719"/>
              <a:gd name="connsiteX1" fmla="*/ 3694525 w 8715708"/>
              <a:gd name="connsiteY1" fmla="*/ 0 h 45719"/>
              <a:gd name="connsiteX2" fmla="*/ 5021183 w 8715708"/>
              <a:gd name="connsiteY2" fmla="*/ 0 h 45719"/>
              <a:gd name="connsiteX3" fmla="*/ 8715708 w 8715708"/>
              <a:gd name="connsiteY3" fmla="*/ 0 h 45719"/>
              <a:gd name="connsiteX4" fmla="*/ 8715708 w 8715708"/>
              <a:gd name="connsiteY4" fmla="*/ 45719 h 45719"/>
              <a:gd name="connsiteX5" fmla="*/ 5021183 w 8715708"/>
              <a:gd name="connsiteY5" fmla="*/ 45719 h 45719"/>
              <a:gd name="connsiteX6" fmla="*/ 3694525 w 8715708"/>
              <a:gd name="connsiteY6" fmla="*/ 45719 h 45719"/>
              <a:gd name="connsiteX7" fmla="*/ 0 w 8715708"/>
              <a:gd name="connsiteY7" fmla="*/ 45719 h 45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5708" h="45719">
                <a:moveTo>
                  <a:pt x="0" y="0"/>
                </a:moveTo>
                <a:lnTo>
                  <a:pt x="3694525" y="0"/>
                </a:lnTo>
                <a:lnTo>
                  <a:pt x="5021183" y="0"/>
                </a:lnTo>
                <a:lnTo>
                  <a:pt x="8715708" y="0"/>
                </a:lnTo>
                <a:lnTo>
                  <a:pt x="8715708" y="45719"/>
                </a:lnTo>
                <a:lnTo>
                  <a:pt x="5021183" y="45719"/>
                </a:lnTo>
                <a:lnTo>
                  <a:pt x="3694525" y="45719"/>
                </a:lnTo>
                <a:lnTo>
                  <a:pt x="0" y="4571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B2327B2-BA4B-2C04-0751-5CB63D4AA425}"/>
              </a:ext>
            </a:extLst>
          </p:cNvPr>
          <p:cNvSpPr>
            <a:spLocks noGrp="1"/>
          </p:cNvSpPr>
          <p:nvPr>
            <p:ph type="ctrTitle"/>
          </p:nvPr>
        </p:nvSpPr>
        <p:spPr>
          <a:xfrm>
            <a:off x="521208" y="978408"/>
            <a:ext cx="11155680" cy="3429000"/>
          </a:xfrm>
        </p:spPr>
        <p:txBody>
          <a:bodyPr anchor="t">
            <a:normAutofit/>
          </a:bodyPr>
          <a:lstStyle>
            <a:lvl1pPr algn="l">
              <a:defRPr sz="7200"/>
            </a:lvl1pPr>
          </a:lstStyle>
          <a:p>
            <a:r>
              <a:rPr lang="en-US" dirty="0"/>
              <a:t>Click to edit Master title style</a:t>
            </a:r>
          </a:p>
        </p:txBody>
      </p:sp>
      <p:sp>
        <p:nvSpPr>
          <p:cNvPr id="3" name="Subtitle 2">
            <a:extLst>
              <a:ext uri="{FF2B5EF4-FFF2-40B4-BE49-F238E27FC236}">
                <a16:creationId xmlns:a16="http://schemas.microsoft.com/office/drawing/2014/main" id="{E7201176-DC7A-4C3D-3D8F-352526DA7B5D}"/>
              </a:ext>
            </a:extLst>
          </p:cNvPr>
          <p:cNvSpPr>
            <a:spLocks noGrp="1"/>
          </p:cNvSpPr>
          <p:nvPr>
            <p:ph type="subTitle" idx="1"/>
          </p:nvPr>
        </p:nvSpPr>
        <p:spPr>
          <a:xfrm>
            <a:off x="521208" y="4480560"/>
            <a:ext cx="7104888" cy="1399032"/>
          </a:xfrm>
        </p:spPr>
        <p:txBody>
          <a:bodyPr anchor="b">
            <a:normAutofit/>
          </a:bodyPr>
          <a:lstStyle>
            <a:lvl1pPr marL="0" indent="0" algn="l">
              <a:buNone/>
              <a:defRPr sz="2200" i="1"/>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67DC221-9A2E-7459-102F-C3CFB27CC389}"/>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5" name="Footer Placeholder 4">
            <a:extLst>
              <a:ext uri="{FF2B5EF4-FFF2-40B4-BE49-F238E27FC236}">
                <a16:creationId xmlns:a16="http://schemas.microsoft.com/office/drawing/2014/main" id="{A5020671-6F7D-3A03-EEC1-661A87F96F4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453D3A-E0F9-8386-2A6C-96671FBB15A5}"/>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334302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6D03-149A-DAB3-4B2A-E9B74F2E251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3C1E73D-41A7-9934-0990-9208B952329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B2A3F-E719-673C-5D56-F663712D0E7F}"/>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5" name="Footer Placeholder 4">
            <a:extLst>
              <a:ext uri="{FF2B5EF4-FFF2-40B4-BE49-F238E27FC236}">
                <a16:creationId xmlns:a16="http://schemas.microsoft.com/office/drawing/2014/main" id="{04AE594A-52F5-D85E-343C-ADFEE3C72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7D5C9C-B2E2-FC26-E459-9E880EF975B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565424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9D51F-B2D5-2804-4F7C-C99850FBD05B}"/>
              </a:ext>
            </a:extLst>
          </p:cNvPr>
          <p:cNvSpPr>
            <a:spLocks noGrp="1"/>
          </p:cNvSpPr>
          <p:nvPr>
            <p:ph type="title"/>
          </p:nvPr>
        </p:nvSpPr>
        <p:spPr>
          <a:xfrm>
            <a:off x="521208" y="978408"/>
            <a:ext cx="5020056" cy="4288536"/>
          </a:xfrm>
        </p:spPr>
        <p:txBody>
          <a:bodyPr anchor="t">
            <a:normAutofit/>
          </a:bodyPr>
          <a:lstStyle>
            <a:lvl1pPr>
              <a:defRPr sz="5400"/>
            </a:lvl1pPr>
          </a:lstStyle>
          <a:p>
            <a:r>
              <a:rPr lang="en-US" dirty="0"/>
              <a:t>Click to edit Master title style</a:t>
            </a:r>
          </a:p>
        </p:txBody>
      </p:sp>
      <p:sp>
        <p:nvSpPr>
          <p:cNvPr id="3" name="Text Placeholder 2">
            <a:extLst>
              <a:ext uri="{FF2B5EF4-FFF2-40B4-BE49-F238E27FC236}">
                <a16:creationId xmlns:a16="http://schemas.microsoft.com/office/drawing/2014/main" id="{15FE5516-03B6-C488-EB4A-68AE681EDFB8}"/>
              </a:ext>
            </a:extLst>
          </p:cNvPr>
          <p:cNvSpPr>
            <a:spLocks noGrp="1"/>
          </p:cNvSpPr>
          <p:nvPr>
            <p:ph type="body" idx="1"/>
          </p:nvPr>
        </p:nvSpPr>
        <p:spPr>
          <a:xfrm>
            <a:off x="521208" y="5266944"/>
            <a:ext cx="5020056" cy="1088136"/>
          </a:xfrm>
        </p:spPr>
        <p:txBody>
          <a:bodyPr anchor="b">
            <a:normAutofit/>
          </a:bodyPr>
          <a:lstStyle>
            <a:lvl1pPr marL="0" indent="0">
              <a:buNone/>
              <a:defRPr sz="2200" i="1">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50ECB4D7-49A7-D050-70B9-11A1E2D445D8}"/>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5" name="Footer Placeholder 4">
            <a:extLst>
              <a:ext uri="{FF2B5EF4-FFF2-40B4-BE49-F238E27FC236}">
                <a16:creationId xmlns:a16="http://schemas.microsoft.com/office/drawing/2014/main" id="{8A9A913F-AD00-C1EE-B01A-8590671C01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FC386-B2AF-6FAD-D053-E22D48CD7285}"/>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4E1E1B67-3BFF-F04B-52F4-7E724FB3B24D}"/>
              </a:ext>
            </a:extLst>
          </p:cNvPr>
          <p:cNvSpPr/>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372286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CE3B21-CF4D-1B01-0F4E-D32C1B218B63}"/>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1FB39FF2-6858-B514-B695-58442557D0C1}"/>
              </a:ext>
            </a:extLst>
          </p:cNvPr>
          <p:cNvSpPr>
            <a:spLocks noGrp="1"/>
          </p:cNvSpPr>
          <p:nvPr>
            <p:ph sz="half" idx="1"/>
          </p:nvPr>
        </p:nvSpPr>
        <p:spPr>
          <a:xfrm>
            <a:off x="521208"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FA30130-974D-B91D-5B93-EC52AABDB5B0}"/>
              </a:ext>
            </a:extLst>
          </p:cNvPr>
          <p:cNvSpPr>
            <a:spLocks noGrp="1"/>
          </p:cNvSpPr>
          <p:nvPr>
            <p:ph sz="half" idx="2"/>
          </p:nvPr>
        </p:nvSpPr>
        <p:spPr>
          <a:xfrm>
            <a:off x="6519672" y="2578608"/>
            <a:ext cx="5166360" cy="37673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BED99-6FD7-9C6B-1152-A6E42715BB79}"/>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6" name="Footer Placeholder 5">
            <a:extLst>
              <a:ext uri="{FF2B5EF4-FFF2-40B4-BE49-F238E27FC236}">
                <a16:creationId xmlns:a16="http://schemas.microsoft.com/office/drawing/2014/main" id="{BA253AAC-5967-2565-A715-82D3505ABF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B51313-69FB-E016-3CC1-62CA476ED214}"/>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2976848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3DF9D-B849-CE37-97E4-AD37F880677F}"/>
              </a:ext>
            </a:extLst>
          </p:cNvPr>
          <p:cNvSpPr>
            <a:spLocks noGrp="1"/>
          </p:cNvSpPr>
          <p:nvPr>
            <p:ph type="title"/>
          </p:nvPr>
        </p:nvSpPr>
        <p:spPr>
          <a:xfrm>
            <a:off x="521208" y="978408"/>
            <a:ext cx="11164824" cy="1216152"/>
          </a:xfrm>
        </p:spPr>
        <p:txBody>
          <a:bodyPr/>
          <a:lstStyle/>
          <a:p>
            <a:r>
              <a:rPr lang="en-US"/>
              <a:t>Click to edit Master title style</a:t>
            </a:r>
          </a:p>
        </p:txBody>
      </p:sp>
      <p:sp>
        <p:nvSpPr>
          <p:cNvPr id="3" name="Text Placeholder 2">
            <a:extLst>
              <a:ext uri="{FF2B5EF4-FFF2-40B4-BE49-F238E27FC236}">
                <a16:creationId xmlns:a16="http://schemas.microsoft.com/office/drawing/2014/main" id="{79D4C626-4008-960A-E601-6AA9F4BB8D8B}"/>
              </a:ext>
            </a:extLst>
          </p:cNvPr>
          <p:cNvSpPr>
            <a:spLocks noGrp="1"/>
          </p:cNvSpPr>
          <p:nvPr>
            <p:ph type="body" idx="1"/>
          </p:nvPr>
        </p:nvSpPr>
        <p:spPr>
          <a:xfrm>
            <a:off x="521208"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806E8D6C-AC07-ED6B-2EA8-9C40A5AEA748}"/>
              </a:ext>
            </a:extLst>
          </p:cNvPr>
          <p:cNvSpPr>
            <a:spLocks noGrp="1"/>
          </p:cNvSpPr>
          <p:nvPr>
            <p:ph sz="half" idx="2"/>
          </p:nvPr>
        </p:nvSpPr>
        <p:spPr>
          <a:xfrm>
            <a:off x="521208"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C52617E-C6D9-246B-E7B7-8159DF17C0A3}"/>
              </a:ext>
            </a:extLst>
          </p:cNvPr>
          <p:cNvSpPr>
            <a:spLocks noGrp="1"/>
          </p:cNvSpPr>
          <p:nvPr>
            <p:ph type="body" sz="quarter" idx="3"/>
          </p:nvPr>
        </p:nvSpPr>
        <p:spPr>
          <a:xfrm>
            <a:off x="6519672" y="2340864"/>
            <a:ext cx="5166360" cy="658368"/>
          </a:xfrm>
        </p:spPr>
        <p:txBody>
          <a:bodyPr anchor="b">
            <a:normAutofit/>
          </a:bodyPr>
          <a:lstStyle>
            <a:lvl1pPr marL="0" indent="0">
              <a:buNone/>
              <a:defRPr sz="22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a:extLst>
              <a:ext uri="{FF2B5EF4-FFF2-40B4-BE49-F238E27FC236}">
                <a16:creationId xmlns:a16="http://schemas.microsoft.com/office/drawing/2014/main" id="{3DBC2094-7EBC-02C5-5AB5-233E63080A9C}"/>
              </a:ext>
            </a:extLst>
          </p:cNvPr>
          <p:cNvSpPr>
            <a:spLocks noGrp="1"/>
          </p:cNvSpPr>
          <p:nvPr>
            <p:ph sz="quarter" idx="4"/>
          </p:nvPr>
        </p:nvSpPr>
        <p:spPr>
          <a:xfrm>
            <a:off x="6519672" y="3035808"/>
            <a:ext cx="5166360" cy="331012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23010BD2-59B4-FD2E-3C5E-C83AE6003985}"/>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8" name="Footer Placeholder 7">
            <a:extLst>
              <a:ext uri="{FF2B5EF4-FFF2-40B4-BE49-F238E27FC236}">
                <a16:creationId xmlns:a16="http://schemas.microsoft.com/office/drawing/2014/main" id="{E72B35C4-A654-7759-BDA0-94D9D1A2166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5F4347-2EC0-CA6E-2637-8048456D7ECB}"/>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942440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4716D-52F2-C7FB-83B1-2DA1AD375EAE}"/>
              </a:ext>
            </a:extLst>
          </p:cNvPr>
          <p:cNvSpPr>
            <a:spLocks noGrp="1"/>
          </p:cNvSpPr>
          <p:nvPr>
            <p:ph type="title"/>
          </p:nvPr>
        </p:nvSpPr>
        <p:spPr/>
        <p:txBody>
          <a:bodyPr/>
          <a:lstStyle/>
          <a:p>
            <a:r>
              <a:rPr lang="en-US" dirty="0"/>
              <a:t>Click to edit Master title style</a:t>
            </a:r>
          </a:p>
        </p:txBody>
      </p:sp>
      <p:sp>
        <p:nvSpPr>
          <p:cNvPr id="3" name="Date Placeholder 2">
            <a:extLst>
              <a:ext uri="{FF2B5EF4-FFF2-40B4-BE49-F238E27FC236}">
                <a16:creationId xmlns:a16="http://schemas.microsoft.com/office/drawing/2014/main" id="{56F4A371-AC27-6A28-32E6-74A28371BF55}"/>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4" name="Footer Placeholder 3">
            <a:extLst>
              <a:ext uri="{FF2B5EF4-FFF2-40B4-BE49-F238E27FC236}">
                <a16:creationId xmlns:a16="http://schemas.microsoft.com/office/drawing/2014/main" id="{D155941A-A24E-885D-E894-0326F4C4004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D5E5B4-971F-FF6A-1B07-A5C8537055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417226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9F431F-E6DC-4137-3092-A30A0A3628EC}"/>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3" name="Footer Placeholder 2">
            <a:extLst>
              <a:ext uri="{FF2B5EF4-FFF2-40B4-BE49-F238E27FC236}">
                <a16:creationId xmlns:a16="http://schemas.microsoft.com/office/drawing/2014/main" id="{06AC814B-67B4-C70F-FA51-6205D5E2CB8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EAA9C9-D895-DD20-1089-EA75EA42895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9877889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0562-884C-9053-70C1-3B72A0B45EA6}"/>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Content Placeholder 2">
            <a:extLst>
              <a:ext uri="{FF2B5EF4-FFF2-40B4-BE49-F238E27FC236}">
                <a16:creationId xmlns:a16="http://schemas.microsoft.com/office/drawing/2014/main" id="{0318F509-68F0-39D5-1A8B-CE246715AE46}"/>
              </a:ext>
            </a:extLst>
          </p:cNvPr>
          <p:cNvSpPr>
            <a:spLocks noGrp="1"/>
          </p:cNvSpPr>
          <p:nvPr>
            <p:ph idx="1"/>
          </p:nvPr>
        </p:nvSpPr>
        <p:spPr>
          <a:xfrm>
            <a:off x="6519672" y="987424"/>
            <a:ext cx="5166360" cy="5358384"/>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F158E37C-27CE-3A84-FC74-BDCCD8A9A3EC}"/>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A95F79-E23E-11D2-40BF-66ED340195DB}"/>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6" name="Footer Placeholder 5">
            <a:extLst>
              <a:ext uri="{FF2B5EF4-FFF2-40B4-BE49-F238E27FC236}">
                <a16:creationId xmlns:a16="http://schemas.microsoft.com/office/drawing/2014/main" id="{4457F7FC-06F3-3D89-5D1A-4EC4B1D735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54ACD5-6E0B-5713-DC9A-41E9D62AB12D}"/>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313381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5B2D45-7CDB-D38C-2AAE-273F797674E1}"/>
              </a:ext>
            </a:extLst>
          </p:cNvPr>
          <p:cNvSpPr>
            <a:spLocks noGrp="1"/>
          </p:cNvSpPr>
          <p:nvPr>
            <p:ph type="title"/>
          </p:nvPr>
        </p:nvSpPr>
        <p:spPr>
          <a:xfrm>
            <a:off x="521208" y="978408"/>
            <a:ext cx="5020056" cy="2459736"/>
          </a:xfrm>
        </p:spPr>
        <p:txBody>
          <a:bodyPr anchor="t">
            <a:noAutofit/>
          </a:bodyPr>
          <a:lstStyle>
            <a:lvl1pPr>
              <a:defRPr sz="4400"/>
            </a:lvl1pPr>
          </a:lstStyle>
          <a:p>
            <a:r>
              <a:rPr lang="en-US" dirty="0"/>
              <a:t>Click to edit Master title style</a:t>
            </a:r>
          </a:p>
        </p:txBody>
      </p:sp>
      <p:sp>
        <p:nvSpPr>
          <p:cNvPr id="3" name="Picture Placeholder 2">
            <a:extLst>
              <a:ext uri="{FF2B5EF4-FFF2-40B4-BE49-F238E27FC236}">
                <a16:creationId xmlns:a16="http://schemas.microsoft.com/office/drawing/2014/main" id="{CCBF0855-1744-56E4-B115-3A3C5EA7834B}"/>
              </a:ext>
            </a:extLst>
          </p:cNvPr>
          <p:cNvSpPr>
            <a:spLocks noGrp="1"/>
          </p:cNvSpPr>
          <p:nvPr>
            <p:ph type="pic" idx="1"/>
          </p:nvPr>
        </p:nvSpPr>
        <p:spPr>
          <a:xfrm>
            <a:off x="6519672" y="987424"/>
            <a:ext cx="5166360" cy="5358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85E8A1D-28AE-4A19-BD96-401D4822A53D}"/>
              </a:ext>
            </a:extLst>
          </p:cNvPr>
          <p:cNvSpPr>
            <a:spLocks noGrp="1"/>
          </p:cNvSpPr>
          <p:nvPr>
            <p:ph type="body" sz="half" idx="2"/>
          </p:nvPr>
        </p:nvSpPr>
        <p:spPr>
          <a:xfrm>
            <a:off x="521208" y="3575304"/>
            <a:ext cx="5020056" cy="2770632"/>
          </a:xfrm>
        </p:spPr>
        <p:txBody>
          <a:bodyPr>
            <a:normAutofit/>
          </a:bodyPr>
          <a:lstStyle>
            <a:lvl1pPr marL="0" indent="0">
              <a:buNone/>
              <a:defRPr sz="2200" i="1"/>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7327DDB-CE95-4C89-DFC5-7DDBFC24E89C}"/>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6" name="Footer Placeholder 5">
            <a:extLst>
              <a:ext uri="{FF2B5EF4-FFF2-40B4-BE49-F238E27FC236}">
                <a16:creationId xmlns:a16="http://schemas.microsoft.com/office/drawing/2014/main" id="{0522C835-F3B5-943C-FFC4-D5BA9666AF3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709891-6E3C-ADED-01DD-15FCED37AF4A}"/>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27023395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36771-E72D-FAD8-771E-3E196DD2E1C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B5BB827-257D-60D9-792F-E695900429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E5D2E7-C856-F78A-E88C-375474982A5F}"/>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5" name="Footer Placeholder 4">
            <a:extLst>
              <a:ext uri="{FF2B5EF4-FFF2-40B4-BE49-F238E27FC236}">
                <a16:creationId xmlns:a16="http://schemas.microsoft.com/office/drawing/2014/main" id="{0FDAB289-9591-51C9-9E3C-B6F2ACC6A6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FE037C-790D-7442-8E43-D2740B3952B1}"/>
              </a:ext>
            </a:extLst>
          </p:cNvPr>
          <p:cNvSpPr>
            <a:spLocks noGrp="1"/>
          </p:cNvSpPr>
          <p:nvPr>
            <p:ph type="sldNum" sz="quarter" idx="12"/>
          </p:nvPr>
        </p:nvSpPr>
        <p:spPr/>
        <p:txBody>
          <a:bodyPr/>
          <a:lstStyle/>
          <a:p>
            <a:fld id="{148CC95F-0247-41B6-91CF-DC97C76A7088}" type="slidenum">
              <a:rPr lang="en-US" smtClean="0"/>
              <a:t>‹N°›</a:t>
            </a:fld>
            <a:endParaRPr lang="en-US"/>
          </a:p>
        </p:txBody>
      </p:sp>
    </p:spTree>
    <p:extLst>
      <p:ext uri="{BB962C8B-B14F-4D97-AF65-F5344CB8AC3E}">
        <p14:creationId xmlns:p14="http://schemas.microsoft.com/office/powerpoint/2010/main" val="1348276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2635151-A38B-3766-6A32-FF1DF7687D9F}"/>
              </a:ext>
            </a:extLst>
          </p:cNvPr>
          <p:cNvSpPr>
            <a:spLocks noGrp="1"/>
          </p:cNvSpPr>
          <p:nvPr>
            <p:ph type="title" orient="vert"/>
          </p:nvPr>
        </p:nvSpPr>
        <p:spPr>
          <a:xfrm>
            <a:off x="8659368" y="978408"/>
            <a:ext cx="2551176" cy="5367528"/>
          </a:xfrm>
        </p:spPr>
        <p:txBody>
          <a:bodyPr vert="eaVert"/>
          <a:lstStyle/>
          <a:p>
            <a:r>
              <a:rPr lang="en-US" dirty="0"/>
              <a:t>Click to edit Master title style</a:t>
            </a:r>
          </a:p>
        </p:txBody>
      </p:sp>
      <p:sp>
        <p:nvSpPr>
          <p:cNvPr id="3" name="Vertical Text Placeholder 2">
            <a:extLst>
              <a:ext uri="{FF2B5EF4-FFF2-40B4-BE49-F238E27FC236}">
                <a16:creationId xmlns:a16="http://schemas.microsoft.com/office/drawing/2014/main" id="{33D132D1-640C-FB9A-AD6F-D845738349F6}"/>
              </a:ext>
            </a:extLst>
          </p:cNvPr>
          <p:cNvSpPr>
            <a:spLocks noGrp="1"/>
          </p:cNvSpPr>
          <p:nvPr>
            <p:ph type="body" orient="vert" idx="1"/>
          </p:nvPr>
        </p:nvSpPr>
        <p:spPr>
          <a:xfrm>
            <a:off x="521208" y="978408"/>
            <a:ext cx="8010144" cy="536752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955F80A-4BA7-8ED8-9A62-B92194272620}"/>
              </a:ext>
            </a:extLst>
          </p:cNvPr>
          <p:cNvSpPr>
            <a:spLocks noGrp="1"/>
          </p:cNvSpPr>
          <p:nvPr>
            <p:ph type="dt" sz="half" idx="10"/>
          </p:nvPr>
        </p:nvSpPr>
        <p:spPr/>
        <p:txBody>
          <a:bodyPr/>
          <a:lstStyle/>
          <a:p>
            <a:fld id="{E80C50CD-E178-4744-9B35-B2F624D6C5E9}" type="datetimeFigureOut">
              <a:rPr lang="en-US" smtClean="0"/>
              <a:t>3/6/26</a:t>
            </a:fld>
            <a:endParaRPr lang="en-US"/>
          </a:p>
        </p:txBody>
      </p:sp>
      <p:sp>
        <p:nvSpPr>
          <p:cNvPr id="5" name="Footer Placeholder 4">
            <a:extLst>
              <a:ext uri="{FF2B5EF4-FFF2-40B4-BE49-F238E27FC236}">
                <a16:creationId xmlns:a16="http://schemas.microsoft.com/office/drawing/2014/main" id="{85E38113-D55A-A1A0-D1FE-53C95860F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19DDB-F89D-4B2D-21A2-82AF1D1023E4}"/>
              </a:ext>
            </a:extLst>
          </p:cNvPr>
          <p:cNvSpPr>
            <a:spLocks noGrp="1"/>
          </p:cNvSpPr>
          <p:nvPr>
            <p:ph type="sldNum" sz="quarter" idx="12"/>
          </p:nvPr>
        </p:nvSpPr>
        <p:spPr/>
        <p:txBody>
          <a:bodyPr/>
          <a:lstStyle/>
          <a:p>
            <a:fld id="{148CC95F-0247-41B6-91CF-DC97C76A7088}" type="slidenum">
              <a:rPr lang="en-US" smtClean="0"/>
              <a:t>‹N°›</a:t>
            </a:fld>
            <a:endParaRPr lang="en-US"/>
          </a:p>
        </p:txBody>
      </p:sp>
      <p:sp>
        <p:nvSpPr>
          <p:cNvPr id="7" name="Rectangle 6">
            <a:extLst>
              <a:ext uri="{FF2B5EF4-FFF2-40B4-BE49-F238E27FC236}">
                <a16:creationId xmlns:a16="http://schemas.microsoft.com/office/drawing/2014/main" id="{262572D8-D485-1DB1-34B1-C35C61C89940}"/>
              </a:ext>
            </a:extLst>
          </p:cNvPr>
          <p:cNvSpPr/>
          <p:nvPr/>
        </p:nvSpPr>
        <p:spPr>
          <a:xfrm rot="5400000">
            <a:off x="8936623" y="3585018"/>
            <a:ext cx="5325734"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530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1A28D7-6581-4956-AAE3-9104804DF55B}"/>
              </a:ext>
            </a:extLst>
          </p:cNvPr>
          <p:cNvSpPr>
            <a:spLocks noGrp="1"/>
          </p:cNvSpPr>
          <p:nvPr>
            <p:ph type="title"/>
          </p:nvPr>
        </p:nvSpPr>
        <p:spPr>
          <a:xfrm>
            <a:off x="521208" y="978408"/>
            <a:ext cx="11155680" cy="1463040"/>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F3CFCCA4-57A4-08A1-FC45-D2BBA66FABFA}"/>
              </a:ext>
            </a:extLst>
          </p:cNvPr>
          <p:cNvSpPr>
            <a:spLocks noGrp="1"/>
          </p:cNvSpPr>
          <p:nvPr>
            <p:ph type="body" idx="1"/>
          </p:nvPr>
        </p:nvSpPr>
        <p:spPr>
          <a:xfrm>
            <a:off x="521208" y="2578608"/>
            <a:ext cx="11155680" cy="376732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B0FAA0F4-2442-8D45-3C3D-1B8F55C8683A}"/>
              </a:ext>
            </a:extLst>
          </p:cNvPr>
          <p:cNvSpPr>
            <a:spLocks noGrp="1"/>
          </p:cNvSpPr>
          <p:nvPr>
            <p:ph type="dt" sz="half" idx="2"/>
          </p:nvPr>
        </p:nvSpPr>
        <p:spPr>
          <a:xfrm>
            <a:off x="521208" y="6419088"/>
            <a:ext cx="2743200" cy="365125"/>
          </a:xfrm>
          <a:prstGeom prst="rect">
            <a:avLst/>
          </a:prstGeom>
        </p:spPr>
        <p:txBody>
          <a:bodyPr vert="horz" lIns="91440" tIns="45720" rIns="91440" bIns="45720" rtlCol="0" anchor="ctr"/>
          <a:lstStyle>
            <a:lvl1pPr algn="l">
              <a:defRPr sz="900">
                <a:solidFill>
                  <a:schemeClr val="tx1"/>
                </a:solidFill>
              </a:defRPr>
            </a:lvl1pPr>
          </a:lstStyle>
          <a:p>
            <a:fld id="{E80C50CD-E178-4744-9B35-B2F624D6C5E9}" type="datetimeFigureOut">
              <a:rPr lang="en-US" smtClean="0"/>
              <a:pPr/>
              <a:t>3/6/26</a:t>
            </a:fld>
            <a:endParaRPr lang="en-US"/>
          </a:p>
        </p:txBody>
      </p:sp>
      <p:sp>
        <p:nvSpPr>
          <p:cNvPr id="5" name="Footer Placeholder 4">
            <a:extLst>
              <a:ext uri="{FF2B5EF4-FFF2-40B4-BE49-F238E27FC236}">
                <a16:creationId xmlns:a16="http://schemas.microsoft.com/office/drawing/2014/main" id="{9E03785E-FB42-1D54-92AC-D0A61A8FABD4}"/>
              </a:ext>
            </a:extLst>
          </p:cNvPr>
          <p:cNvSpPr>
            <a:spLocks noGrp="1"/>
          </p:cNvSpPr>
          <p:nvPr>
            <p:ph type="ftr" sz="quarter" idx="3"/>
          </p:nvPr>
        </p:nvSpPr>
        <p:spPr>
          <a:xfrm>
            <a:off x="521208" y="100584"/>
            <a:ext cx="4114800" cy="365125"/>
          </a:xfrm>
          <a:prstGeom prst="rect">
            <a:avLst/>
          </a:prstGeom>
        </p:spPr>
        <p:txBody>
          <a:bodyPr vert="horz" lIns="91440" tIns="45720" rIns="91440" bIns="45720" rtlCol="0" anchor="ctr"/>
          <a:lstStyle>
            <a:lvl1pPr algn="l">
              <a:defRPr sz="900">
                <a:solidFill>
                  <a:schemeClr val="tx1"/>
                </a:solidFill>
              </a:defRPr>
            </a:lvl1pPr>
          </a:lstStyle>
          <a:p>
            <a:endParaRPr lang="en-US" dirty="0"/>
          </a:p>
        </p:txBody>
      </p:sp>
      <p:sp>
        <p:nvSpPr>
          <p:cNvPr id="6" name="Slide Number Placeholder 5">
            <a:extLst>
              <a:ext uri="{FF2B5EF4-FFF2-40B4-BE49-F238E27FC236}">
                <a16:creationId xmlns:a16="http://schemas.microsoft.com/office/drawing/2014/main" id="{BCC9CF34-1274-DB45-4809-90E5D244A9AE}"/>
              </a:ext>
            </a:extLst>
          </p:cNvPr>
          <p:cNvSpPr>
            <a:spLocks noGrp="1"/>
          </p:cNvSpPr>
          <p:nvPr>
            <p:ph type="sldNum" sz="quarter" idx="4"/>
          </p:nvPr>
        </p:nvSpPr>
        <p:spPr>
          <a:xfrm>
            <a:off x="11457432" y="6419088"/>
            <a:ext cx="640080" cy="365125"/>
          </a:xfrm>
          <a:prstGeom prst="rect">
            <a:avLst/>
          </a:prstGeom>
        </p:spPr>
        <p:txBody>
          <a:bodyPr vert="horz" lIns="91440" tIns="45720" rIns="91440" bIns="45720" rtlCol="0" anchor="ctr"/>
          <a:lstStyle>
            <a:lvl1pPr algn="r">
              <a:defRPr sz="900">
                <a:solidFill>
                  <a:schemeClr val="tx1"/>
                </a:solidFill>
              </a:defRPr>
            </a:lvl1pPr>
          </a:lstStyle>
          <a:p>
            <a:fld id="{148CC95F-0247-41B6-91CF-DC97C76A7088}" type="slidenum">
              <a:rPr lang="en-US" smtClean="0"/>
              <a:pPr/>
              <a:t>‹N°›</a:t>
            </a:fld>
            <a:endParaRPr lang="en-US"/>
          </a:p>
        </p:txBody>
      </p:sp>
      <p:sp>
        <p:nvSpPr>
          <p:cNvPr id="7" name="Freeform: Shape 6">
            <a:extLst>
              <a:ext uri="{FF2B5EF4-FFF2-40B4-BE49-F238E27FC236}">
                <a16:creationId xmlns:a16="http://schemas.microsoft.com/office/drawing/2014/main" id="{774A975B-A886-5202-0489-6965514A0D14}"/>
              </a:ext>
              <a:ext uri="{C183D7F6-B498-43B3-948B-1728B52AA6E4}">
                <adec:decorative xmlns:adec="http://schemas.microsoft.com/office/drawing/2017/decorative" val="1"/>
              </a:ext>
            </a:extLst>
          </p:cNvPr>
          <p:cNvSpPr/>
          <p:nvPr/>
        </p:nvSpPr>
        <p:spPr>
          <a:xfrm>
            <a:off x="517869" y="508090"/>
            <a:ext cx="11153214" cy="149279"/>
          </a:xfrm>
          <a:custGeom>
            <a:avLst/>
            <a:gdLst>
              <a:gd name="connsiteX0" fmla="*/ 0 w 8085002"/>
              <a:gd name="connsiteY0" fmla="*/ 0 h 149279"/>
              <a:gd name="connsiteX1" fmla="*/ 8085002 w 8085002"/>
              <a:gd name="connsiteY1" fmla="*/ 0 h 149279"/>
              <a:gd name="connsiteX2" fmla="*/ 8085002 w 8085002"/>
              <a:gd name="connsiteY2" fmla="*/ 149279 h 149279"/>
              <a:gd name="connsiteX3" fmla="*/ 0 w 8085002"/>
              <a:gd name="connsiteY3" fmla="*/ 149279 h 149279"/>
            </a:gdLst>
            <a:ahLst/>
            <a:cxnLst>
              <a:cxn ang="0">
                <a:pos x="connsiteX0" y="connsiteY0"/>
              </a:cxn>
              <a:cxn ang="0">
                <a:pos x="connsiteX1" y="connsiteY1"/>
              </a:cxn>
              <a:cxn ang="0">
                <a:pos x="connsiteX2" y="connsiteY2"/>
              </a:cxn>
              <a:cxn ang="0">
                <a:pos x="connsiteX3" y="connsiteY3"/>
              </a:cxn>
            </a:cxnLst>
            <a:rect l="l" t="t" r="r" b="b"/>
            <a:pathLst>
              <a:path w="8085002" h="149279">
                <a:moveTo>
                  <a:pt x="0" y="0"/>
                </a:moveTo>
                <a:lnTo>
                  <a:pt x="8085002" y="0"/>
                </a:lnTo>
                <a:lnTo>
                  <a:pt x="8085002" y="149279"/>
                </a:lnTo>
                <a:lnTo>
                  <a:pt x="0" y="149279"/>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898624557"/>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22" r:id="rId6"/>
    <p:sldLayoutId id="2147483717" r:id="rId7"/>
    <p:sldLayoutId id="2147483718" r:id="rId8"/>
    <p:sldLayoutId id="2147483719" r:id="rId9"/>
    <p:sldLayoutId id="2147483721" r:id="rId10"/>
    <p:sldLayoutId id="2147483720" r:id="rId11"/>
  </p:sldLayoutIdLst>
  <p:txStyles>
    <p:titleStyle>
      <a:lvl1pPr algn="l" defTabSz="914400" rtl="0" eaLnBrk="1" latinLnBrk="0" hangingPunct="1">
        <a:lnSpc>
          <a:spcPct val="10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1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hyperlink" Target="https://eduscol.education.fr/document/15619/download" TargetMode="External"/><Relationship Id="rId3" Type="http://schemas.openxmlformats.org/officeDocument/2006/relationships/hyperlink" Target="https://eduscol.education.fr/document/299/download?attachment" TargetMode="External"/><Relationship Id="rId7" Type="http://schemas.openxmlformats.org/officeDocument/2006/relationships/hyperlink" Target="https://www.reseau-canope.fr/fileadmin/user_upload/Projets/conseil_scientifique_education_nationale/CSEN_Synthese_acquisition_vocabulaire_maternelle_WEB.pdf"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hyperlink" Target="https://eduscol.education.fr/184/enseigner-le-vocabulaire" TargetMode="External"/><Relationship Id="rId5" Type="http://schemas.openxmlformats.org/officeDocument/2006/relationships/hyperlink" Target="mailto:https://eduscol.education.fr/document/1509/download" TargetMode="External"/><Relationship Id="rId10" Type="http://schemas.openxmlformats.org/officeDocument/2006/relationships/image" Target="../media/image2.png"/><Relationship Id="rId4" Type="http://schemas.openxmlformats.org/officeDocument/2006/relationships/hyperlink" Target="https://eduscol.education.fr/document/1508/download?attachment" TargetMode="External"/><Relationship Id="rId9"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pic>
        <p:nvPicPr>
          <p:cNvPr id="4" name="Picture 3" descr="Bureau d’école avec livres et crayons avec tableau noir dans le fond">
            <a:extLst>
              <a:ext uri="{FF2B5EF4-FFF2-40B4-BE49-F238E27FC236}">
                <a16:creationId xmlns:a16="http://schemas.microsoft.com/office/drawing/2014/main" id="{A68324FD-CB14-FD7D-8901-6EB6BDEFAD69}"/>
              </a:ext>
            </a:extLst>
          </p:cNvPr>
          <p:cNvPicPr>
            <a:picLocks noChangeAspect="1"/>
          </p:cNvPicPr>
          <p:nvPr/>
        </p:nvPicPr>
        <p:blipFill>
          <a:blip r:embed="rId3"/>
          <a:srcRect l="3884" t="23391" r="5207"/>
          <a:stretch>
            <a:fillRect/>
          </a:stretch>
        </p:blipFill>
        <p:spPr>
          <a:xfrm>
            <a:off x="-3" y="0"/>
            <a:ext cx="12191979" cy="6999514"/>
          </a:xfrm>
          <a:prstGeom prst="rect">
            <a:avLst/>
          </a:prstGeom>
        </p:spPr>
      </p:pic>
      <p:sp>
        <p:nvSpPr>
          <p:cNvPr id="18" name="Rectangle 17">
            <a:extLst>
              <a:ext uri="{FF2B5EF4-FFF2-40B4-BE49-F238E27FC236}">
                <a16:creationId xmlns:a16="http://schemas.microsoft.com/office/drawing/2014/main" id="{912025B4-7337-735E-4DC9-E634D20119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73183" y="173181"/>
            <a:ext cx="6858002" cy="6511640"/>
          </a:xfrm>
          <a:prstGeom prst="rect">
            <a:avLst/>
          </a:prstGeom>
          <a:gradFill>
            <a:gsLst>
              <a:gs pos="0">
                <a:schemeClr val="bg1">
                  <a:alpha val="0"/>
                </a:schemeClr>
              </a:gs>
              <a:gs pos="46000">
                <a:schemeClr val="bg1">
                  <a:alpha val="20000"/>
                </a:schemeClr>
              </a:gs>
              <a:gs pos="26000">
                <a:schemeClr val="bg1">
                  <a:alpha val="7000"/>
                </a:schemeClr>
              </a:gs>
              <a:gs pos="100000">
                <a:schemeClr val="bg1">
                  <a:alpha val="3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Neue Haas Grotesk Text Pro"/>
              <a:ea typeface="+mn-ea"/>
              <a:cs typeface="+mn-cs"/>
            </a:endParaRPr>
          </a:p>
        </p:txBody>
      </p:sp>
      <p:sp>
        <p:nvSpPr>
          <p:cNvPr id="2" name="Titre 1">
            <a:extLst>
              <a:ext uri="{FF2B5EF4-FFF2-40B4-BE49-F238E27FC236}">
                <a16:creationId xmlns:a16="http://schemas.microsoft.com/office/drawing/2014/main" id="{59B798B5-0FAE-4FC6-871F-3485D997A0C8}"/>
              </a:ext>
            </a:extLst>
          </p:cNvPr>
          <p:cNvSpPr>
            <a:spLocks noGrp="1"/>
          </p:cNvSpPr>
          <p:nvPr>
            <p:ph type="ctrTitle"/>
          </p:nvPr>
        </p:nvSpPr>
        <p:spPr>
          <a:xfrm>
            <a:off x="438910" y="978408"/>
            <a:ext cx="4795819" cy="3969960"/>
          </a:xfrm>
        </p:spPr>
        <p:txBody>
          <a:bodyPr anchor="t">
            <a:normAutofit/>
          </a:bodyPr>
          <a:lstStyle/>
          <a:p>
            <a:pPr>
              <a:lnSpc>
                <a:spcPct val="90000"/>
              </a:lnSpc>
            </a:pPr>
            <a:r>
              <a:rPr lang="fr-FR" sz="3600" dirty="0"/>
              <a:t>Présentation livret d’accompagnement du programme français CE1</a:t>
            </a:r>
          </a:p>
        </p:txBody>
      </p:sp>
      <p:sp>
        <p:nvSpPr>
          <p:cNvPr id="20" name="Rectangle 19">
            <a:extLst>
              <a:ext uri="{FF2B5EF4-FFF2-40B4-BE49-F238E27FC236}">
                <a16:creationId xmlns:a16="http://schemas.microsoft.com/office/drawing/2014/main" id="{150CDACD-D191-E642-F686-FCB54B7E5F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4695702"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6" name="ZoneTexte 5">
            <a:extLst>
              <a:ext uri="{FF2B5EF4-FFF2-40B4-BE49-F238E27FC236}">
                <a16:creationId xmlns:a16="http://schemas.microsoft.com/office/drawing/2014/main" id="{35ABAFBB-2FE4-2F39-8A76-187A07D4A421}"/>
              </a:ext>
            </a:extLst>
          </p:cNvPr>
          <p:cNvSpPr txBox="1"/>
          <p:nvPr/>
        </p:nvSpPr>
        <p:spPr>
          <a:xfrm>
            <a:off x="7935686" y="6509657"/>
            <a:ext cx="4256314" cy="369332"/>
          </a:xfrm>
          <a:prstGeom prst="rect">
            <a:avLst/>
          </a:prstGeom>
          <a:noFill/>
        </p:spPr>
        <p:txBody>
          <a:bodyPr wrap="square" rtlCol="0">
            <a:spAutoFit/>
          </a:bodyPr>
          <a:lstStyle/>
          <a:p>
            <a:r>
              <a:rPr lang="fr-FR" dirty="0"/>
              <a:t>Mission Français – département du Nord</a:t>
            </a:r>
          </a:p>
        </p:txBody>
      </p:sp>
      <p:pic>
        <p:nvPicPr>
          <p:cNvPr id="7" name="Image 6" descr="Une image contenant texte, capture d’écran, Police, nombre&#10;&#10;Le contenu généré par l’IA peut être incorrect.">
            <a:extLst>
              <a:ext uri="{FF2B5EF4-FFF2-40B4-BE49-F238E27FC236}">
                <a16:creationId xmlns:a16="http://schemas.microsoft.com/office/drawing/2014/main" id="{26D56091-6ED2-824F-CA07-99E8B6B6BFD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 y="3610179"/>
            <a:ext cx="2472920" cy="3389335"/>
          </a:xfrm>
          <a:prstGeom prst="rect">
            <a:avLst/>
          </a:prstGeom>
        </p:spPr>
      </p:pic>
    </p:spTree>
    <p:extLst>
      <p:ext uri="{BB962C8B-B14F-4D97-AF65-F5344CB8AC3E}">
        <p14:creationId xmlns:p14="http://schemas.microsoft.com/office/powerpoint/2010/main" val="4265154907"/>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51624E0-EBB3-B013-7084-F1EAA5DAF60B}"/>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CD7F9EC8-0E2C-4023-9DD1-73BEF6B80D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B3C6B57-0A2C-DCB3-56D4-560A52531C95}"/>
              </a:ext>
            </a:extLst>
          </p:cNvPr>
          <p:cNvSpPr>
            <a:spLocks noGrp="1"/>
          </p:cNvSpPr>
          <p:nvPr>
            <p:ph type="ctrTitle"/>
          </p:nvPr>
        </p:nvSpPr>
        <p:spPr>
          <a:xfrm>
            <a:off x="521208" y="978407"/>
            <a:ext cx="5019419" cy="5361294"/>
          </a:xfrm>
        </p:spPr>
        <p:txBody>
          <a:bodyPr anchor="t">
            <a:noAutofit/>
          </a:bodyPr>
          <a:lstStyle/>
          <a:p>
            <a:pPr marL="342900" indent="-342900">
              <a:lnSpc>
                <a:spcPct val="90000"/>
              </a:lnSpc>
              <a:buFont typeface="Wingdings" pitchFamily="2" charset="2"/>
              <a:buChar char="§"/>
            </a:pPr>
            <a:r>
              <a:rPr lang="fr-FR" sz="2400" dirty="0"/>
              <a:t>SOMMAIRE DU LIVRET</a:t>
            </a:r>
            <a:br>
              <a:rPr lang="fr-FR" sz="2400" dirty="0"/>
            </a:br>
            <a:br>
              <a:rPr lang="fr-FR" sz="2400" b="0" dirty="0"/>
            </a:br>
            <a:r>
              <a:rPr lang="fr-FR" sz="1200" b="0" dirty="0">
                <a:sym typeface="Wingdings" pitchFamily="2" charset="2"/>
              </a:rPr>
              <a:t></a:t>
            </a:r>
            <a:r>
              <a:rPr lang="fr-FR" sz="2400" b="0" dirty="0">
                <a:sym typeface="Wingdings" pitchFamily="2" charset="2"/>
              </a:rPr>
              <a:t> </a:t>
            </a:r>
            <a:r>
              <a:rPr lang="fr-FR" sz="2000" b="0" dirty="0"/>
              <a:t>Enjeux pédagogiques du cycle 2</a:t>
            </a:r>
            <a:br>
              <a:rPr lang="fr-FR" sz="2000" b="0" dirty="0"/>
            </a:br>
            <a:br>
              <a:rPr lang="fr-FR" sz="2000" b="0" dirty="0"/>
            </a:br>
            <a:r>
              <a:rPr lang="fr-FR" sz="1200" b="0" dirty="0">
                <a:sym typeface="Wingdings" pitchFamily="2" charset="2"/>
              </a:rPr>
              <a:t></a:t>
            </a:r>
            <a:r>
              <a:rPr lang="fr-FR" sz="2000" b="0" dirty="0">
                <a:sym typeface="Wingdings" pitchFamily="2" charset="2"/>
              </a:rPr>
              <a:t> </a:t>
            </a:r>
            <a:r>
              <a:rPr lang="fr-FR" sz="2000" b="0" dirty="0"/>
              <a:t>Recommandations pédagogiques et gestes professionnels associés</a:t>
            </a:r>
            <a:br>
              <a:rPr lang="fr-FR" sz="2000" b="0" dirty="0"/>
            </a:br>
            <a:br>
              <a:rPr lang="fr-FR" sz="2000" b="0" dirty="0"/>
            </a:br>
            <a:r>
              <a:rPr lang="fr-FR" sz="1200" b="0" dirty="0">
                <a:sym typeface="Wingdings" pitchFamily="2" charset="2"/>
              </a:rPr>
              <a:t></a:t>
            </a:r>
            <a:r>
              <a:rPr lang="fr-FR" sz="2000" b="0" dirty="0">
                <a:sym typeface="Wingdings" pitchFamily="2" charset="2"/>
              </a:rPr>
              <a:t> </a:t>
            </a:r>
            <a:r>
              <a:rPr lang="fr-FR" sz="2000" b="0" dirty="0"/>
              <a:t>Proposition de séquence n°1 : </a:t>
            </a:r>
            <a:br>
              <a:rPr lang="fr-FR" sz="2000" b="0" dirty="0"/>
            </a:br>
            <a:r>
              <a:rPr lang="fr-FR" sz="2000" b="0" i="1" dirty="0"/>
              <a:t>De l’identification des mots à la lecture prosodique de phrases</a:t>
            </a:r>
            <a:br>
              <a:rPr lang="fr-FR" sz="2000" b="0" i="1" dirty="0"/>
            </a:br>
            <a:br>
              <a:rPr lang="fr-FR" sz="2000" b="0" dirty="0"/>
            </a:br>
            <a:r>
              <a:rPr lang="fr-FR" sz="1200" b="0" dirty="0">
                <a:sym typeface="Wingdings" pitchFamily="2" charset="2"/>
              </a:rPr>
              <a:t></a:t>
            </a:r>
            <a:r>
              <a:rPr lang="fr-FR" sz="2000" b="0" dirty="0">
                <a:sym typeface="Wingdings" pitchFamily="2" charset="2"/>
              </a:rPr>
              <a:t> </a:t>
            </a:r>
            <a:r>
              <a:rPr lang="fr-FR" sz="2000" b="0" dirty="0"/>
              <a:t>Proposition de séquence n°2 :</a:t>
            </a:r>
            <a:br>
              <a:rPr lang="fr-FR" sz="2000" b="0" dirty="0"/>
            </a:br>
            <a:r>
              <a:rPr lang="fr-FR" sz="2000" b="0" i="1" dirty="0"/>
              <a:t>Enrichir son vocabulaire dans toutes les disciplines</a:t>
            </a:r>
          </a:p>
        </p:txBody>
      </p:sp>
      <p:sp>
        <p:nvSpPr>
          <p:cNvPr id="27" name="Rectangle 26">
            <a:extLst>
              <a:ext uri="{FF2B5EF4-FFF2-40B4-BE49-F238E27FC236}">
                <a16:creationId xmlns:a16="http://schemas.microsoft.com/office/drawing/2014/main" id="{925CC04F-787A-49FA-9065-69EDF439F6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ureau d’école avec livres et crayons avec tableau noir dans le fond">
            <a:extLst>
              <a:ext uri="{FF2B5EF4-FFF2-40B4-BE49-F238E27FC236}">
                <a16:creationId xmlns:a16="http://schemas.microsoft.com/office/drawing/2014/main" id="{90B69592-2FDA-ED57-B7CF-E904ACDF8BB9}"/>
              </a:ext>
            </a:extLst>
          </p:cNvPr>
          <p:cNvPicPr>
            <a:picLocks noChangeAspect="1"/>
          </p:cNvPicPr>
          <p:nvPr/>
        </p:nvPicPr>
        <p:blipFill>
          <a:blip r:embed="rId3"/>
          <a:srcRect l="3884" t="23391" r="5207"/>
          <a:stretch>
            <a:fillRect/>
          </a:stretch>
        </p:blipFill>
        <p:spPr>
          <a:xfrm>
            <a:off x="6687232" y="3532493"/>
            <a:ext cx="4990572" cy="2807208"/>
          </a:xfrm>
          <a:prstGeom prst="rect">
            <a:avLst/>
          </a:prstGeom>
        </p:spPr>
      </p:pic>
      <p:pic>
        <p:nvPicPr>
          <p:cNvPr id="3" name="Image 2" descr="Une image contenant texte, capture d’écran, Police, nombre&#10;&#10;Le contenu généré par l’IA peut être incorrect.">
            <a:extLst>
              <a:ext uri="{FF2B5EF4-FFF2-40B4-BE49-F238E27FC236}">
                <a16:creationId xmlns:a16="http://schemas.microsoft.com/office/drawing/2014/main" id="{3577D2A7-0AB8-48C9-EA23-B6C71EBFE7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06840" y="339089"/>
            <a:ext cx="2223770" cy="2986418"/>
          </a:xfrm>
          <a:prstGeom prst="rect">
            <a:avLst/>
          </a:prstGeom>
        </p:spPr>
      </p:pic>
    </p:spTree>
    <p:extLst>
      <p:ext uri="{BB962C8B-B14F-4D97-AF65-F5344CB8AC3E}">
        <p14:creationId xmlns:p14="http://schemas.microsoft.com/office/powerpoint/2010/main" val="41833702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6F30CF7-ECBF-8A15-9D22-1F1ABFF5B083}"/>
              </a:ext>
            </a:extLst>
          </p:cNvPr>
          <p:cNvSpPr>
            <a:spLocks noGrp="1"/>
          </p:cNvSpPr>
          <p:nvPr>
            <p:ph type="title"/>
          </p:nvPr>
        </p:nvSpPr>
        <p:spPr/>
        <p:txBody>
          <a:bodyPr/>
          <a:lstStyle/>
          <a:p>
            <a:r>
              <a:rPr lang="fr-FR" dirty="0"/>
              <a:t>Enjeux pédagogiques du cycle 2</a:t>
            </a:r>
          </a:p>
        </p:txBody>
      </p:sp>
      <p:sp>
        <p:nvSpPr>
          <p:cNvPr id="3" name="Espace réservé du contenu 2">
            <a:extLst>
              <a:ext uri="{FF2B5EF4-FFF2-40B4-BE49-F238E27FC236}">
                <a16:creationId xmlns:a16="http://schemas.microsoft.com/office/drawing/2014/main" id="{07B44849-0F5E-AA19-3C17-F4DB00D5F23B}"/>
              </a:ext>
            </a:extLst>
          </p:cNvPr>
          <p:cNvSpPr>
            <a:spLocks noGrp="1"/>
          </p:cNvSpPr>
          <p:nvPr>
            <p:ph idx="1"/>
          </p:nvPr>
        </p:nvSpPr>
        <p:spPr>
          <a:xfrm>
            <a:off x="521208" y="1872343"/>
            <a:ext cx="11155680" cy="4473593"/>
          </a:xfrm>
        </p:spPr>
        <p:txBody>
          <a:bodyPr>
            <a:normAutofit fontScale="92500" lnSpcReduction="20000"/>
          </a:bodyPr>
          <a:lstStyle/>
          <a:p>
            <a:r>
              <a:rPr lang="fr-FR" b="1" dirty="0"/>
              <a:t>Rôle essentiel du cycle 2 </a:t>
            </a:r>
            <a:r>
              <a:rPr lang="fr-FR" dirty="0"/>
              <a:t>dans l’enseignement du français, pensé tout en progressivité et </a:t>
            </a:r>
            <a:r>
              <a:rPr lang="fr-FR" b="1" dirty="0"/>
              <a:t>en articulation avec l’école maternelle</a:t>
            </a:r>
            <a:r>
              <a:rPr lang="fr-FR" dirty="0"/>
              <a:t> d’une part et </a:t>
            </a:r>
            <a:r>
              <a:rPr lang="fr-FR" b="1" dirty="0"/>
              <a:t>le cycle 3 </a:t>
            </a:r>
            <a:r>
              <a:rPr lang="fr-FR" dirty="0"/>
              <a:t>voire au-delà d’autre part;</a:t>
            </a:r>
          </a:p>
          <a:p>
            <a:r>
              <a:rPr lang="fr-FR" dirty="0"/>
              <a:t>Dès l’entrée au CP, </a:t>
            </a:r>
            <a:r>
              <a:rPr lang="fr-FR" b="1" dirty="0"/>
              <a:t>apprentissage formel et structuré de la lecture et de l’écriture </a:t>
            </a:r>
            <a:r>
              <a:rPr lang="fr-FR" dirty="0"/>
              <a:t>en appui sur les habiletés langagières, cognitives et prédictives développées au cycle 1;</a:t>
            </a:r>
          </a:p>
          <a:p>
            <a:r>
              <a:rPr lang="fr-FR" dirty="0"/>
              <a:t>Au cours du cycle 2, chaque élève doit acquérir les </a:t>
            </a:r>
            <a:r>
              <a:rPr lang="fr-FR" b="1" dirty="0"/>
              <a:t>fondements de la langue française</a:t>
            </a:r>
            <a:r>
              <a:rPr lang="fr-FR" dirty="0"/>
              <a:t>, </a:t>
            </a:r>
            <a:r>
              <a:rPr lang="fr-FR" b="1" dirty="0"/>
              <a:t>tant à l’écrit qu’à l’oral</a:t>
            </a:r>
            <a:r>
              <a:rPr lang="fr-FR" dirty="0"/>
              <a:t>;</a:t>
            </a:r>
          </a:p>
          <a:p>
            <a:r>
              <a:rPr lang="fr-FR" dirty="0"/>
              <a:t>La lecture et l’écriture constituent le cœur de l’enseignement du français </a:t>
            </a:r>
            <a:r>
              <a:rPr lang="fr-FR" b="1" dirty="0"/>
              <a:t>en articulation avec les autres champs de la discipline</a:t>
            </a:r>
            <a:r>
              <a:rPr lang="fr-FR" dirty="0"/>
              <a:t> et </a:t>
            </a:r>
            <a:r>
              <a:rPr lang="fr-FR" b="1" dirty="0"/>
              <a:t>les</a:t>
            </a:r>
            <a:r>
              <a:rPr lang="fr-FR" dirty="0"/>
              <a:t> </a:t>
            </a:r>
            <a:r>
              <a:rPr lang="fr-FR" b="1" dirty="0"/>
              <a:t>autres domaines d’enseignement</a:t>
            </a:r>
            <a:r>
              <a:rPr lang="fr-FR" dirty="0"/>
              <a:t>;</a:t>
            </a:r>
          </a:p>
          <a:p>
            <a:r>
              <a:rPr lang="fr-FR" dirty="0"/>
              <a:t>Chaque composante du français fait l’objet d’un </a:t>
            </a:r>
            <a:r>
              <a:rPr lang="fr-FR" b="1" dirty="0"/>
              <a:t>apprentissage quotidien</a:t>
            </a:r>
            <a:r>
              <a:rPr lang="fr-FR" dirty="0"/>
              <a:t>, </a:t>
            </a:r>
            <a:r>
              <a:rPr lang="fr-FR" b="1" dirty="0"/>
              <a:t>structuré et progressif</a:t>
            </a:r>
            <a:r>
              <a:rPr lang="fr-FR" dirty="0"/>
              <a:t>, rigoureux et organisé;</a:t>
            </a:r>
          </a:p>
          <a:p>
            <a:r>
              <a:rPr lang="fr-FR" dirty="0"/>
              <a:t>Cette exigence permettra de </a:t>
            </a:r>
            <a:r>
              <a:rPr lang="fr-FR" b="1" dirty="0"/>
              <a:t>repérer d’éventuelles difficultés</a:t>
            </a:r>
            <a:r>
              <a:rPr lang="fr-FR" dirty="0"/>
              <a:t>, d’en identifier la nature et l’importance et de </a:t>
            </a:r>
            <a:r>
              <a:rPr lang="fr-FR" b="1" dirty="0"/>
              <a:t>penser des interventions adaptées </a:t>
            </a:r>
            <a:r>
              <a:rPr lang="fr-FR" dirty="0"/>
              <a:t>qui, mises en œuvre de manière précoce, permettront d’y remédier;</a:t>
            </a:r>
          </a:p>
          <a:p>
            <a:r>
              <a:rPr lang="fr-FR" dirty="0"/>
              <a:t>Les </a:t>
            </a:r>
            <a:r>
              <a:rPr lang="fr-FR" b="1" dirty="0"/>
              <a:t>dix heures dévolues à l’enseignement du français ne sauraient suffire</a:t>
            </a:r>
            <a:r>
              <a:rPr lang="fr-FR" dirty="0"/>
              <a:t>; c’est donc dans un réseau concerté d’actions conjointes et dans une pluralité de disciplines que ce travail complexe doit s’appréhender;</a:t>
            </a:r>
          </a:p>
          <a:p>
            <a:r>
              <a:rPr lang="fr-FR" b="1" dirty="0"/>
              <a:t>Deux leviers essentiels </a:t>
            </a:r>
            <a:r>
              <a:rPr lang="fr-FR" dirty="0"/>
              <a:t>: la polyvalence du professeur des écoles et la réflexion partagée en équipe de cycle.</a:t>
            </a:r>
          </a:p>
          <a:p>
            <a:endParaRPr lang="fr-FR" dirty="0"/>
          </a:p>
        </p:txBody>
      </p:sp>
    </p:spTree>
    <p:extLst>
      <p:ext uri="{BB962C8B-B14F-4D97-AF65-F5344CB8AC3E}">
        <p14:creationId xmlns:p14="http://schemas.microsoft.com/office/powerpoint/2010/main" val="3627693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F1172D-D870-9A8B-6AF3-B6B53FB08717}"/>
              </a:ext>
            </a:extLst>
          </p:cNvPr>
          <p:cNvSpPr>
            <a:spLocks noGrp="1"/>
          </p:cNvSpPr>
          <p:nvPr>
            <p:ph type="title"/>
          </p:nvPr>
        </p:nvSpPr>
        <p:spPr/>
        <p:txBody>
          <a:bodyPr/>
          <a:lstStyle/>
          <a:p>
            <a:r>
              <a:rPr lang="fr-FR" dirty="0"/>
              <a:t>Recommandations pédagogiques et gestes professionnels associés</a:t>
            </a:r>
          </a:p>
        </p:txBody>
      </p:sp>
      <p:sp>
        <p:nvSpPr>
          <p:cNvPr id="3" name="Espace réservé du contenu 2">
            <a:extLst>
              <a:ext uri="{FF2B5EF4-FFF2-40B4-BE49-F238E27FC236}">
                <a16:creationId xmlns:a16="http://schemas.microsoft.com/office/drawing/2014/main" id="{81AEBBFF-C520-2159-FD8D-4E135977833E}"/>
              </a:ext>
            </a:extLst>
          </p:cNvPr>
          <p:cNvSpPr>
            <a:spLocks noGrp="1"/>
          </p:cNvSpPr>
          <p:nvPr>
            <p:ph idx="1"/>
          </p:nvPr>
        </p:nvSpPr>
        <p:spPr/>
        <p:txBody>
          <a:bodyPr>
            <a:noAutofit/>
          </a:bodyPr>
          <a:lstStyle/>
          <a:p>
            <a:pPr>
              <a:spcBef>
                <a:spcPts val="0"/>
              </a:spcBef>
            </a:pPr>
            <a:r>
              <a:rPr lang="fr-FR" sz="1300" b="1" dirty="0"/>
              <a:t>Une démarche d’enseignement structuré, progressif et explicite*, en 4 temps :</a:t>
            </a:r>
          </a:p>
          <a:p>
            <a:pPr marL="342900" indent="-342900">
              <a:spcBef>
                <a:spcPts val="0"/>
              </a:spcBef>
              <a:buAutoNum type="arabicPeriod"/>
            </a:pPr>
            <a:r>
              <a:rPr lang="fr-FR" sz="1300" dirty="0"/>
              <a:t>Définition des objectifs et mise en réussite</a:t>
            </a:r>
          </a:p>
          <a:p>
            <a:pPr marL="342900" indent="-342900">
              <a:spcBef>
                <a:spcPts val="0"/>
              </a:spcBef>
              <a:buAutoNum type="arabicPeriod"/>
            </a:pPr>
            <a:r>
              <a:rPr lang="fr-FR" sz="1300" dirty="0"/>
              <a:t>Mise en activité différenciée des élèves</a:t>
            </a:r>
          </a:p>
          <a:p>
            <a:pPr marL="342900" indent="-342900">
              <a:spcBef>
                <a:spcPts val="0"/>
              </a:spcBef>
              <a:buAutoNum type="arabicPeriod"/>
            </a:pPr>
            <a:r>
              <a:rPr lang="fr-FR" sz="1300" dirty="0"/>
              <a:t>Institutionnalisation, retour réflexif</a:t>
            </a:r>
          </a:p>
          <a:p>
            <a:pPr marL="342900" indent="-342900">
              <a:spcBef>
                <a:spcPts val="0"/>
              </a:spcBef>
              <a:buAutoNum type="arabicPeriod"/>
            </a:pPr>
            <a:r>
              <a:rPr lang="fr-FR" sz="1300" dirty="0"/>
              <a:t>Automatisation, réinvestissement, transfert</a:t>
            </a:r>
          </a:p>
          <a:p>
            <a:pPr marL="0" indent="0">
              <a:spcBef>
                <a:spcPts val="0"/>
              </a:spcBef>
              <a:buNone/>
            </a:pPr>
            <a:endParaRPr lang="fr-FR" sz="1300" dirty="0"/>
          </a:p>
          <a:p>
            <a:pPr>
              <a:spcBef>
                <a:spcPts val="0"/>
              </a:spcBef>
            </a:pPr>
            <a:r>
              <a:rPr lang="fr-FR" sz="1300" b="1" dirty="0"/>
              <a:t>La place de l’erreur</a:t>
            </a:r>
          </a:p>
          <a:p>
            <a:pPr marL="0" indent="0">
              <a:spcBef>
                <a:spcPts val="0"/>
              </a:spcBef>
              <a:buNone/>
            </a:pPr>
            <a:r>
              <a:rPr lang="fr-FR" sz="1300" dirty="0"/>
              <a:t>En situation d’erreur, il est essentiel d’aider l’élève à l’identifier afin qu’il puisse en comprendre les causes et la règle sous-jacente mais aussi améliorer son raisonnement. Pour cela, le professeur favorise, encourage et accompagne la réflexion de l’élève en lui proposant des rétroactions régulières sur son travail (vers l’auto-régulation par l’élève lui-même = vers l’autonomie).</a:t>
            </a:r>
          </a:p>
          <a:p>
            <a:pPr marL="0" indent="0">
              <a:spcBef>
                <a:spcPts val="0"/>
              </a:spcBef>
              <a:buNone/>
            </a:pPr>
            <a:endParaRPr lang="fr-FR" sz="1300" dirty="0"/>
          </a:p>
          <a:p>
            <a:pPr>
              <a:spcBef>
                <a:spcPts val="0"/>
              </a:spcBef>
            </a:pPr>
            <a:r>
              <a:rPr lang="fr-FR" sz="1300" b="1" dirty="0"/>
              <a:t>La place et le rôle de la verbalisation par l’élève</a:t>
            </a:r>
          </a:p>
          <a:p>
            <a:pPr marL="0" indent="0">
              <a:spcBef>
                <a:spcPts val="0"/>
              </a:spcBef>
              <a:buNone/>
            </a:pPr>
            <a:r>
              <a:rPr lang="fr-FR" sz="1300" dirty="0"/>
              <a:t>Le professeur encourage et favorise la verbalisation et l’explication des objets d’apprentissage afin d’en assurer une meilleure compréhension.</a:t>
            </a:r>
          </a:p>
          <a:p>
            <a:pPr marL="0" indent="0">
              <a:spcBef>
                <a:spcPts val="0"/>
              </a:spcBef>
              <a:buNone/>
            </a:pPr>
            <a:endParaRPr lang="fr-FR" sz="1300" b="1" dirty="0"/>
          </a:p>
          <a:p>
            <a:pPr>
              <a:spcBef>
                <a:spcPts val="0"/>
              </a:spcBef>
            </a:pPr>
            <a:r>
              <a:rPr lang="fr-FR" sz="1300" b="1" dirty="0"/>
              <a:t>Le suivi et l’évaluation des progrès des élèves</a:t>
            </a:r>
          </a:p>
          <a:p>
            <a:pPr marL="0" indent="0">
              <a:spcBef>
                <a:spcPts val="0"/>
              </a:spcBef>
              <a:buNone/>
            </a:pPr>
            <a:r>
              <a:rPr lang="fr-FR" sz="1300" dirty="0"/>
              <a:t>Suivre régulièrement la progression des élèves, par l’observation directe et/ou l’utilisation d’outils d’évaluation, permet d’ajuster les activités en fonction des acquis des élèves, en tenant compte de leurs progrès et de leurs difficultés.</a:t>
            </a:r>
          </a:p>
        </p:txBody>
      </p:sp>
    </p:spTree>
    <p:extLst>
      <p:ext uri="{BB962C8B-B14F-4D97-AF65-F5344CB8AC3E}">
        <p14:creationId xmlns:p14="http://schemas.microsoft.com/office/powerpoint/2010/main" val="25050595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A5A6A71-259D-42E4-1C55-0963872EF553}"/>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67A7C490-FB0D-4946-BDB7-1CF2F58DAE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F4E0C2C2-7F35-6059-5EE5-9B08A4723D19}"/>
              </a:ext>
            </a:extLst>
          </p:cNvPr>
          <p:cNvSpPr>
            <a:spLocks noGrp="1"/>
          </p:cNvSpPr>
          <p:nvPr>
            <p:ph type="ctrTitle"/>
          </p:nvPr>
        </p:nvSpPr>
        <p:spPr>
          <a:xfrm>
            <a:off x="517870" y="978408"/>
            <a:ext cx="6117661" cy="5509478"/>
          </a:xfrm>
        </p:spPr>
        <p:txBody>
          <a:bodyPr anchor="t">
            <a:normAutofit fontScale="90000"/>
          </a:bodyPr>
          <a:lstStyle/>
          <a:p>
            <a:r>
              <a:rPr lang="fr-FR" sz="3400" dirty="0"/>
              <a:t>Proposition de séquence n°1</a:t>
            </a:r>
            <a:br>
              <a:rPr lang="fr-FR" sz="3400" dirty="0"/>
            </a:br>
            <a:r>
              <a:rPr lang="fr-FR" sz="2400" b="0" i="1" dirty="0">
                <a:latin typeface="+mn-lt"/>
              </a:rPr>
              <a:t>De l’identification des mots à la lecture prosodique de phrases</a:t>
            </a:r>
            <a:br>
              <a:rPr lang="fr-FR" sz="1800" b="0" i="1" dirty="0">
                <a:latin typeface="+mn-lt"/>
              </a:rPr>
            </a:br>
            <a:br>
              <a:rPr lang="fr-FR" sz="1800" b="0" i="1" dirty="0">
                <a:latin typeface="+mn-lt"/>
              </a:rPr>
            </a:br>
            <a:r>
              <a:rPr lang="fr-FR" sz="1800" u="sng" dirty="0">
                <a:latin typeface="+mn-lt"/>
              </a:rPr>
              <a:t>Objectif</a:t>
            </a:r>
            <a:r>
              <a:rPr lang="fr-FR" sz="1800" dirty="0">
                <a:latin typeface="+mn-lt"/>
              </a:rPr>
              <a:t> :</a:t>
            </a:r>
            <a:br>
              <a:rPr lang="fr-FR" sz="1800" dirty="0">
                <a:latin typeface="+mn-lt"/>
              </a:rPr>
            </a:br>
            <a:r>
              <a:rPr lang="fr-FR" sz="1800" b="0" dirty="0">
                <a:latin typeface="+mn-lt"/>
              </a:rPr>
              <a:t>- S’entraîner à lire de façon rapide en fonction de son profil de lecteur (voir démarche d’enseignement)</a:t>
            </a:r>
            <a:br>
              <a:rPr lang="fr-FR" sz="1800" b="0" dirty="0">
                <a:latin typeface="+mn-lt"/>
              </a:rPr>
            </a:br>
            <a:br>
              <a:rPr lang="fr-FR" sz="2400" b="0" dirty="0">
                <a:latin typeface="+mn-lt"/>
              </a:rPr>
            </a:br>
            <a:r>
              <a:rPr lang="fr-FR" sz="1800" dirty="0">
                <a:latin typeface="+mn-lt"/>
              </a:rPr>
              <a:t>Focus 1 </a:t>
            </a:r>
            <a:r>
              <a:rPr lang="fr-FR" sz="1800" b="0" dirty="0">
                <a:latin typeface="+mn-lt"/>
              </a:rPr>
              <a:t>- Séances ritualisées au sein d’une séquence pour automatiser la lecture des CGP : lecture de mots réguliers et irréguliers</a:t>
            </a:r>
            <a:br>
              <a:rPr lang="fr-FR" sz="1800" b="0" dirty="0">
                <a:latin typeface="+mn-lt"/>
              </a:rPr>
            </a:br>
            <a:br>
              <a:rPr lang="fr-FR" sz="1800" dirty="0">
                <a:latin typeface="+mn-lt"/>
              </a:rPr>
            </a:br>
            <a:r>
              <a:rPr lang="fr-FR" sz="1800" dirty="0">
                <a:latin typeface="+mn-lt"/>
              </a:rPr>
              <a:t>Focus 2 </a:t>
            </a:r>
            <a:r>
              <a:rPr lang="fr-FR" sz="1800" b="0" dirty="0">
                <a:latin typeface="+mn-lt"/>
              </a:rPr>
              <a:t>- Séances ritualisées pour entraîner la fluence et la lecture à voix haute de phrases et textes (prosodie)</a:t>
            </a:r>
            <a:br>
              <a:rPr lang="fr-FR" sz="1800" b="0" dirty="0">
                <a:latin typeface="+mn-lt"/>
              </a:rPr>
            </a:br>
            <a:br>
              <a:rPr lang="fr-FR" sz="1800" b="0" dirty="0">
                <a:latin typeface="+mn-lt"/>
              </a:rPr>
            </a:br>
            <a:r>
              <a:rPr lang="fr-FR" sz="1800" dirty="0">
                <a:latin typeface="+mn-lt"/>
              </a:rPr>
              <a:t>Intention : Proposer aux enseignants des modalités de travail pour conduire des ateliers différenciés au CE1, permettant à chaque élève de progresser selon ses besoins.</a:t>
            </a:r>
            <a:endParaRPr lang="fr-FR" sz="2400" b="0" dirty="0">
              <a:latin typeface="+mn-lt"/>
            </a:endParaRPr>
          </a:p>
        </p:txBody>
      </p:sp>
      <p:sp>
        <p:nvSpPr>
          <p:cNvPr id="27" name="Rectangle 26">
            <a:extLst>
              <a:ext uri="{FF2B5EF4-FFF2-40B4-BE49-F238E27FC236}">
                <a16:creationId xmlns:a16="http://schemas.microsoft.com/office/drawing/2014/main" id="{B2C335F7-F61C-4EB4-80F2-4B1438FE6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1264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ureau d’école avec livres et crayons avec tableau noir dans le fond">
            <a:extLst>
              <a:ext uri="{FF2B5EF4-FFF2-40B4-BE49-F238E27FC236}">
                <a16:creationId xmlns:a16="http://schemas.microsoft.com/office/drawing/2014/main" id="{50E8BB65-6D00-7F96-614E-CEDA23F03DDE}"/>
              </a:ext>
            </a:extLst>
          </p:cNvPr>
          <p:cNvPicPr>
            <a:picLocks noChangeAspect="1"/>
          </p:cNvPicPr>
          <p:nvPr/>
        </p:nvPicPr>
        <p:blipFill>
          <a:blip r:embed="rId3"/>
          <a:srcRect l="3884" t="23391" r="5207"/>
          <a:stretch>
            <a:fillRect/>
          </a:stretch>
        </p:blipFill>
        <p:spPr>
          <a:xfrm>
            <a:off x="7668867" y="3903781"/>
            <a:ext cx="4038425" cy="2271622"/>
          </a:xfrm>
          <a:prstGeom prst="rect">
            <a:avLst/>
          </a:prstGeom>
        </p:spPr>
      </p:pic>
      <p:sp>
        <p:nvSpPr>
          <p:cNvPr id="29" name="Rectangle 28">
            <a:extLst>
              <a:ext uri="{FF2B5EF4-FFF2-40B4-BE49-F238E27FC236}">
                <a16:creationId xmlns:a16="http://schemas.microsoft.com/office/drawing/2014/main" id="{53BB1470-DDA7-4554-BF35-EB663308F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3932" y="6300216"/>
            <a:ext cx="402336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capture d’écran, Police, nombre&#10;&#10;Le contenu généré par l’IA peut être incorrect.">
            <a:extLst>
              <a:ext uri="{FF2B5EF4-FFF2-40B4-BE49-F238E27FC236}">
                <a16:creationId xmlns:a16="http://schemas.microsoft.com/office/drawing/2014/main" id="{4BC119C0-081B-8B3E-BD5A-03F061AC34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95037" y="761781"/>
            <a:ext cx="1986083" cy="2667216"/>
          </a:xfrm>
          <a:prstGeom prst="rect">
            <a:avLst/>
          </a:prstGeom>
        </p:spPr>
      </p:pic>
    </p:spTree>
    <p:extLst>
      <p:ext uri="{BB962C8B-B14F-4D97-AF65-F5344CB8AC3E}">
        <p14:creationId xmlns:p14="http://schemas.microsoft.com/office/powerpoint/2010/main" val="41496241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ED1436-4C5E-24E7-FB5B-21ADAB27B310}"/>
              </a:ext>
            </a:extLst>
          </p:cNvPr>
          <p:cNvSpPr>
            <a:spLocks noGrp="1"/>
          </p:cNvSpPr>
          <p:nvPr>
            <p:ph type="title"/>
          </p:nvPr>
        </p:nvSpPr>
        <p:spPr/>
        <p:txBody>
          <a:bodyPr>
            <a:normAutofit/>
          </a:bodyPr>
          <a:lstStyle/>
          <a:p>
            <a:r>
              <a:rPr lang="fr-FR" sz="2400" dirty="0"/>
              <a:t>Séquence n°1</a:t>
            </a:r>
            <a:br>
              <a:rPr lang="fr-FR" sz="2400" dirty="0"/>
            </a:br>
            <a:r>
              <a:rPr lang="fr-FR" sz="2400" b="0" i="1" dirty="0"/>
              <a:t>De l’identification des mots à la lecture prosodique de phrases</a:t>
            </a:r>
            <a:endParaRPr lang="fr-FR" sz="2400" dirty="0"/>
          </a:p>
        </p:txBody>
      </p:sp>
      <p:sp>
        <p:nvSpPr>
          <p:cNvPr id="3" name="Espace réservé du contenu 2">
            <a:extLst>
              <a:ext uri="{FF2B5EF4-FFF2-40B4-BE49-F238E27FC236}">
                <a16:creationId xmlns:a16="http://schemas.microsoft.com/office/drawing/2014/main" id="{90AFFBD4-9C68-D9B3-700F-DFD034B8D868}"/>
              </a:ext>
            </a:extLst>
          </p:cNvPr>
          <p:cNvSpPr>
            <a:spLocks noGrp="1"/>
          </p:cNvSpPr>
          <p:nvPr>
            <p:ph idx="1"/>
          </p:nvPr>
        </p:nvSpPr>
        <p:spPr>
          <a:xfrm>
            <a:off x="521208" y="2079320"/>
            <a:ext cx="11155680" cy="4266615"/>
          </a:xfrm>
        </p:spPr>
        <p:txBody>
          <a:bodyPr/>
          <a:lstStyle/>
          <a:p>
            <a:pPr marL="0" indent="0">
              <a:buNone/>
            </a:pPr>
            <a:r>
              <a:rPr lang="fr-FR" b="1" dirty="0"/>
              <a:t>Eléments de progression</a:t>
            </a:r>
          </a:p>
          <a:p>
            <a:pPr marL="0" indent="0">
              <a:buNone/>
            </a:pPr>
            <a:endParaRPr lang="fr-FR" b="1" dirty="0"/>
          </a:p>
        </p:txBody>
      </p:sp>
      <p:pic>
        <p:nvPicPr>
          <p:cNvPr id="6" name="Image 5" descr="Une image contenant texte, capture d’écran, Police, nombre&#10;&#10;Le contenu généré par l’IA peut être incorrect.">
            <a:extLst>
              <a:ext uri="{FF2B5EF4-FFF2-40B4-BE49-F238E27FC236}">
                <a16:creationId xmlns:a16="http://schemas.microsoft.com/office/drawing/2014/main" id="{433486E9-BA0C-7906-8C50-DEB3F09571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1560" y="2505455"/>
            <a:ext cx="8183880" cy="3840480"/>
          </a:xfrm>
          <a:prstGeom prst="rect">
            <a:avLst/>
          </a:prstGeom>
        </p:spPr>
      </p:pic>
    </p:spTree>
    <p:extLst>
      <p:ext uri="{BB962C8B-B14F-4D97-AF65-F5344CB8AC3E}">
        <p14:creationId xmlns:p14="http://schemas.microsoft.com/office/powerpoint/2010/main" val="19718892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086ABD-6791-FB59-2B12-BC9EA2EF6BB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CB4D759-27F0-1C47-ADA2-7D0FCC64D5E0}"/>
              </a:ext>
            </a:extLst>
          </p:cNvPr>
          <p:cNvSpPr>
            <a:spLocks noGrp="1"/>
          </p:cNvSpPr>
          <p:nvPr>
            <p:ph type="title"/>
          </p:nvPr>
        </p:nvSpPr>
        <p:spPr/>
        <p:txBody>
          <a:bodyPr>
            <a:normAutofit/>
          </a:bodyPr>
          <a:lstStyle/>
          <a:p>
            <a:r>
              <a:rPr lang="fr-FR" sz="2400" dirty="0"/>
              <a:t>Séquence n°1</a:t>
            </a:r>
            <a:br>
              <a:rPr lang="fr-FR" sz="2400" dirty="0"/>
            </a:br>
            <a:r>
              <a:rPr lang="fr-FR" sz="2400" b="0" i="1" dirty="0"/>
              <a:t>De l’identification des mots à la lecture prosodique de phrases</a:t>
            </a:r>
            <a:endParaRPr lang="fr-FR" sz="2400" dirty="0"/>
          </a:p>
        </p:txBody>
      </p:sp>
      <p:sp>
        <p:nvSpPr>
          <p:cNvPr id="3" name="Espace réservé du contenu 2">
            <a:extLst>
              <a:ext uri="{FF2B5EF4-FFF2-40B4-BE49-F238E27FC236}">
                <a16:creationId xmlns:a16="http://schemas.microsoft.com/office/drawing/2014/main" id="{62716509-39D2-F3CC-690C-E31EA4729B29}"/>
              </a:ext>
            </a:extLst>
          </p:cNvPr>
          <p:cNvSpPr>
            <a:spLocks noGrp="1"/>
          </p:cNvSpPr>
          <p:nvPr>
            <p:ph idx="1"/>
          </p:nvPr>
        </p:nvSpPr>
        <p:spPr>
          <a:xfrm>
            <a:off x="521208" y="2057400"/>
            <a:ext cx="11155680" cy="4288536"/>
          </a:xfrm>
        </p:spPr>
        <p:txBody>
          <a:bodyPr/>
          <a:lstStyle/>
          <a:p>
            <a:pPr marL="0" indent="0">
              <a:buNone/>
            </a:pPr>
            <a:r>
              <a:rPr lang="fr-FR" b="1" dirty="0"/>
              <a:t>Eléments de progression</a:t>
            </a:r>
          </a:p>
          <a:p>
            <a:pPr marL="0" indent="0">
              <a:buNone/>
            </a:pPr>
            <a:endParaRPr lang="fr-FR" b="1" dirty="0"/>
          </a:p>
        </p:txBody>
      </p:sp>
      <p:pic>
        <p:nvPicPr>
          <p:cNvPr id="4" name="Image 3" descr="Une image contenant texte, capture d’écran, Police, nombre&#10;&#10;Le contenu généré par l’IA peut être incorrect.">
            <a:extLst>
              <a:ext uri="{FF2B5EF4-FFF2-40B4-BE49-F238E27FC236}">
                <a16:creationId xmlns:a16="http://schemas.microsoft.com/office/drawing/2014/main" id="{25AB45D1-CF98-3A08-A0DD-ADDE85A81A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43000" y="2880741"/>
            <a:ext cx="8503920" cy="2641854"/>
          </a:xfrm>
          <a:prstGeom prst="rect">
            <a:avLst/>
          </a:prstGeom>
        </p:spPr>
      </p:pic>
    </p:spTree>
    <p:extLst>
      <p:ext uri="{BB962C8B-B14F-4D97-AF65-F5344CB8AC3E}">
        <p14:creationId xmlns:p14="http://schemas.microsoft.com/office/powerpoint/2010/main" val="2025892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B0A06-937B-8093-77B4-4E930ADED03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1F38DF8-9E24-A4FD-86F7-EAC5FBD17E2A}"/>
              </a:ext>
            </a:extLst>
          </p:cNvPr>
          <p:cNvSpPr>
            <a:spLocks noGrp="1"/>
          </p:cNvSpPr>
          <p:nvPr>
            <p:ph type="title"/>
          </p:nvPr>
        </p:nvSpPr>
        <p:spPr/>
        <p:txBody>
          <a:bodyPr>
            <a:normAutofit/>
          </a:bodyPr>
          <a:lstStyle/>
          <a:p>
            <a:r>
              <a:rPr lang="fr-FR" sz="2400" dirty="0"/>
              <a:t>Séquence n°1</a:t>
            </a:r>
            <a:br>
              <a:rPr lang="fr-FR" sz="2400" dirty="0"/>
            </a:br>
            <a:r>
              <a:rPr lang="fr-FR" sz="2400" b="0" i="1" dirty="0"/>
              <a:t>De l’identification des mots à la lecture prosodique de phrases</a:t>
            </a:r>
            <a:endParaRPr lang="fr-FR" sz="2400" dirty="0"/>
          </a:p>
        </p:txBody>
      </p:sp>
      <p:sp>
        <p:nvSpPr>
          <p:cNvPr id="3" name="Espace réservé du contenu 2">
            <a:extLst>
              <a:ext uri="{FF2B5EF4-FFF2-40B4-BE49-F238E27FC236}">
                <a16:creationId xmlns:a16="http://schemas.microsoft.com/office/drawing/2014/main" id="{090E5FCB-3E40-047C-8E60-FF93215FD01E}"/>
              </a:ext>
            </a:extLst>
          </p:cNvPr>
          <p:cNvSpPr>
            <a:spLocks noGrp="1"/>
          </p:cNvSpPr>
          <p:nvPr>
            <p:ph idx="1"/>
          </p:nvPr>
        </p:nvSpPr>
        <p:spPr/>
        <p:txBody>
          <a:bodyPr>
            <a:normAutofit fontScale="92500" lnSpcReduction="20000"/>
          </a:bodyPr>
          <a:lstStyle/>
          <a:p>
            <a:pPr marL="0" indent="0">
              <a:buNone/>
            </a:pPr>
            <a:r>
              <a:rPr lang="fr-FR" sz="1900" b="1" u="sng" dirty="0"/>
              <a:t>Enjeux pédagogiques </a:t>
            </a:r>
            <a:r>
              <a:rPr lang="fr-FR" sz="1900" b="1" dirty="0"/>
              <a:t>: </a:t>
            </a:r>
            <a:r>
              <a:rPr lang="fr-FR" sz="1900" dirty="0"/>
              <a:t>Au CE1, l’enseignement du décodage/encodage répond à </a:t>
            </a:r>
            <a:r>
              <a:rPr lang="fr-FR" sz="1900" b="1" dirty="0"/>
              <a:t>différents objectifs, pour la lecture elle-même </a:t>
            </a:r>
            <a:r>
              <a:rPr lang="fr-FR" sz="1900" b="1" u="sng" dirty="0"/>
              <a:t>et </a:t>
            </a:r>
            <a:r>
              <a:rPr lang="fr-FR" sz="1900" b="1" dirty="0"/>
              <a:t>en articulation avec les autres champs de la discipline</a:t>
            </a:r>
          </a:p>
          <a:p>
            <a:pPr marL="0" indent="0">
              <a:buNone/>
            </a:pPr>
            <a:endParaRPr lang="fr-FR" dirty="0"/>
          </a:p>
          <a:p>
            <a:pPr marL="0" indent="0">
              <a:buNone/>
            </a:pPr>
            <a:r>
              <a:rPr lang="fr-FR" b="1" dirty="0"/>
              <a:t>A l’échelle du mot</a:t>
            </a:r>
            <a:r>
              <a:rPr lang="fr-FR" dirty="0"/>
              <a:t>, </a:t>
            </a:r>
            <a:r>
              <a:rPr lang="fr-FR" u="sng" dirty="0"/>
              <a:t>l’élève est amené à </a:t>
            </a:r>
            <a:r>
              <a:rPr lang="fr-FR" dirty="0"/>
              <a:t>:</a:t>
            </a:r>
          </a:p>
          <a:p>
            <a:pPr>
              <a:buFontTx/>
              <a:buChar char="-"/>
            </a:pPr>
            <a:r>
              <a:rPr lang="fr-FR" dirty="0"/>
              <a:t>automatiser le décodage des CGP du CP afin de </a:t>
            </a:r>
            <a:r>
              <a:rPr lang="fr-FR" b="1" dirty="0"/>
              <a:t>pouvoir déchiffrer avec exactitude n’importe quel mot* </a:t>
            </a:r>
            <a:r>
              <a:rPr lang="fr-FR" dirty="0"/>
              <a:t>;</a:t>
            </a:r>
          </a:p>
          <a:p>
            <a:pPr>
              <a:buFontTx/>
              <a:buChar char="-"/>
            </a:pPr>
            <a:r>
              <a:rPr lang="fr-FR" b="1" dirty="0"/>
              <a:t>identifier directement </a:t>
            </a:r>
            <a:r>
              <a:rPr lang="fr-FR" dirty="0"/>
              <a:t>l’ensemble des </a:t>
            </a:r>
            <a:r>
              <a:rPr lang="fr-FR" b="1" dirty="0"/>
              <a:t>mots courants </a:t>
            </a:r>
            <a:r>
              <a:rPr lang="fr-FR" dirty="0"/>
              <a:t>(cf. Focus 1).</a:t>
            </a:r>
          </a:p>
          <a:p>
            <a:pPr marL="0" indent="0">
              <a:buNone/>
            </a:pPr>
            <a:r>
              <a:rPr lang="fr-FR" b="1" dirty="0"/>
              <a:t>A l’échelle de la phrase puis du texte</a:t>
            </a:r>
            <a:r>
              <a:rPr lang="fr-FR" dirty="0"/>
              <a:t>, </a:t>
            </a:r>
            <a:r>
              <a:rPr lang="fr-FR" u="sng" dirty="0"/>
              <a:t>il est amené à </a:t>
            </a:r>
            <a:r>
              <a:rPr lang="fr-FR" dirty="0"/>
              <a:t>:</a:t>
            </a:r>
          </a:p>
          <a:p>
            <a:pPr>
              <a:buFontTx/>
              <a:buChar char="-"/>
            </a:pPr>
            <a:r>
              <a:rPr lang="fr-FR" dirty="0"/>
              <a:t>lire, en fin d’année, un texte adapté à son niveau de lecture avec une vitesse de </a:t>
            </a:r>
            <a:r>
              <a:rPr lang="fr-FR" b="1" dirty="0"/>
              <a:t>70 mots/mn </a:t>
            </a:r>
            <a:r>
              <a:rPr lang="fr-FR" dirty="0"/>
              <a:t>;</a:t>
            </a:r>
          </a:p>
          <a:p>
            <a:pPr>
              <a:buFontTx/>
              <a:buChar char="-"/>
            </a:pPr>
            <a:r>
              <a:rPr lang="fr-FR" dirty="0"/>
              <a:t>lire à voix haute des phrases puis des textes de nature variée en respectant </a:t>
            </a:r>
            <a:r>
              <a:rPr lang="fr-FR" b="1" dirty="0"/>
              <a:t>tous les signes de ponctuation et les groupes de souffle </a:t>
            </a:r>
            <a:r>
              <a:rPr lang="fr-FR" dirty="0"/>
              <a:t>;</a:t>
            </a:r>
          </a:p>
          <a:p>
            <a:pPr>
              <a:buFontTx/>
              <a:buChar char="-"/>
            </a:pPr>
            <a:r>
              <a:rPr lang="fr-FR" dirty="0"/>
              <a:t>commencer à lire un texte </a:t>
            </a:r>
            <a:r>
              <a:rPr lang="fr-FR" b="1" dirty="0"/>
              <a:t>de manière expressive</a:t>
            </a:r>
            <a:r>
              <a:rPr lang="fr-FR" dirty="0"/>
              <a:t>.                                                                             		 […]</a:t>
            </a:r>
          </a:p>
          <a:p>
            <a:pPr>
              <a:buFontTx/>
              <a:buChar char="-"/>
            </a:pPr>
            <a:endParaRPr lang="fr-FR" dirty="0"/>
          </a:p>
          <a:p>
            <a:pPr>
              <a:buFontTx/>
              <a:buChar char="-"/>
            </a:pPr>
            <a:endParaRPr lang="fr-FR" dirty="0"/>
          </a:p>
        </p:txBody>
      </p:sp>
    </p:spTree>
    <p:extLst>
      <p:ext uri="{BB962C8B-B14F-4D97-AF65-F5344CB8AC3E}">
        <p14:creationId xmlns:p14="http://schemas.microsoft.com/office/powerpoint/2010/main" val="6450555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E2C031-EE3E-5C2E-92D6-F826580484E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C19DB55-BC71-F4F3-64CB-8932B547F414}"/>
              </a:ext>
            </a:extLst>
          </p:cNvPr>
          <p:cNvSpPr>
            <a:spLocks noGrp="1"/>
          </p:cNvSpPr>
          <p:nvPr>
            <p:ph type="title"/>
          </p:nvPr>
        </p:nvSpPr>
        <p:spPr/>
        <p:txBody>
          <a:bodyPr>
            <a:normAutofit/>
          </a:bodyPr>
          <a:lstStyle/>
          <a:p>
            <a:r>
              <a:rPr lang="fr-FR" sz="2400" dirty="0"/>
              <a:t>Séquence n°1</a:t>
            </a:r>
            <a:br>
              <a:rPr lang="fr-FR" sz="2400" dirty="0"/>
            </a:br>
            <a:r>
              <a:rPr lang="fr-FR" sz="2400" b="0" i="1" dirty="0"/>
              <a:t>De l’identification des mots à la lecture prosodique de phrases</a:t>
            </a:r>
            <a:endParaRPr lang="fr-FR" sz="2400" dirty="0"/>
          </a:p>
        </p:txBody>
      </p:sp>
      <p:sp>
        <p:nvSpPr>
          <p:cNvPr id="3" name="Espace réservé du contenu 2">
            <a:extLst>
              <a:ext uri="{FF2B5EF4-FFF2-40B4-BE49-F238E27FC236}">
                <a16:creationId xmlns:a16="http://schemas.microsoft.com/office/drawing/2014/main" id="{69909F5E-330B-C049-01FF-B42C1F983C7C}"/>
              </a:ext>
            </a:extLst>
          </p:cNvPr>
          <p:cNvSpPr>
            <a:spLocks noGrp="1"/>
          </p:cNvSpPr>
          <p:nvPr>
            <p:ph idx="1"/>
          </p:nvPr>
        </p:nvSpPr>
        <p:spPr/>
        <p:txBody>
          <a:bodyPr>
            <a:normAutofit fontScale="85000" lnSpcReduction="20000"/>
          </a:bodyPr>
          <a:lstStyle/>
          <a:p>
            <a:pPr marL="0" indent="0">
              <a:buNone/>
            </a:pPr>
            <a:r>
              <a:rPr lang="fr-FR" dirty="0"/>
              <a:t>Au cours de séances collectives quotidiennes d’enseignement de l’</a:t>
            </a:r>
            <a:r>
              <a:rPr lang="fr-FR" b="1" dirty="0"/>
              <a:t>écriture cursive</a:t>
            </a:r>
            <a:r>
              <a:rPr lang="fr-FR" dirty="0"/>
              <a:t>, les élèves :</a:t>
            </a:r>
          </a:p>
          <a:p>
            <a:pPr>
              <a:buFontTx/>
              <a:buChar char="-"/>
            </a:pPr>
            <a:r>
              <a:rPr lang="fr-FR" b="1" dirty="0"/>
              <a:t>automatisent le geste d’écriture cursive</a:t>
            </a:r>
            <a:r>
              <a:rPr lang="fr-FR" dirty="0"/>
              <a:t> des lettres minuscules et acquièrent progressivement le geste graphique des lettres majuscules en suivant une progression par famille de geste. (</a:t>
            </a:r>
            <a:r>
              <a:rPr lang="fr-FR" dirty="0">
                <a:sym typeface="Wingdings" pitchFamily="2" charset="2"/>
              </a:rPr>
              <a:t> </a:t>
            </a:r>
            <a:r>
              <a:rPr lang="fr-FR" b="1" dirty="0"/>
              <a:t>mémorisation des CGP</a:t>
            </a:r>
            <a:r>
              <a:rPr lang="fr-FR" dirty="0"/>
              <a:t>) ;</a:t>
            </a:r>
          </a:p>
          <a:p>
            <a:pPr>
              <a:buFontTx/>
              <a:buChar char="-"/>
            </a:pPr>
            <a:r>
              <a:rPr lang="fr-FR" b="1" dirty="0"/>
              <a:t>s’exercent à l’encodage </a:t>
            </a:r>
            <a:r>
              <a:rPr lang="fr-FR" dirty="0"/>
              <a:t>à travers la production d’écrits courts.</a:t>
            </a:r>
          </a:p>
          <a:p>
            <a:pPr marL="0" indent="0">
              <a:buNone/>
            </a:pPr>
            <a:r>
              <a:rPr lang="fr-FR" dirty="0"/>
              <a:t>Au cours de séances collectives de </a:t>
            </a:r>
            <a:r>
              <a:rPr lang="fr-FR" b="1" dirty="0"/>
              <a:t>vocabulaire</a:t>
            </a:r>
            <a:r>
              <a:rPr lang="fr-FR" dirty="0"/>
              <a:t> et grâce aux apports du professeur, les élèves :</a:t>
            </a:r>
          </a:p>
          <a:p>
            <a:pPr>
              <a:buFontTx/>
              <a:buChar char="-"/>
            </a:pPr>
            <a:r>
              <a:rPr lang="fr-FR" dirty="0"/>
              <a:t>développent leur </a:t>
            </a:r>
            <a:r>
              <a:rPr lang="fr-FR" b="1" dirty="0"/>
              <a:t>répertoire lexical </a:t>
            </a:r>
            <a:r>
              <a:rPr lang="fr-FR" dirty="0"/>
              <a:t>;</a:t>
            </a:r>
          </a:p>
          <a:p>
            <a:pPr>
              <a:buFontTx/>
              <a:buChar char="-"/>
            </a:pPr>
            <a:r>
              <a:rPr lang="fr-FR" b="1" dirty="0"/>
              <a:t>mémorisent l’orthographe lexicale </a:t>
            </a:r>
            <a:r>
              <a:rPr lang="fr-FR" dirty="0"/>
              <a:t>de mots réguliers et irréguliers et s’entraînent à les écrire dans le contexte de dictées quotidiennes ;</a:t>
            </a:r>
          </a:p>
          <a:p>
            <a:pPr>
              <a:buFontTx/>
              <a:buChar char="-"/>
            </a:pPr>
            <a:r>
              <a:rPr lang="fr-FR" b="1" dirty="0"/>
              <a:t>repèrent les lettres muettes finales morphologiques </a:t>
            </a:r>
            <a:r>
              <a:rPr lang="fr-FR" dirty="0"/>
              <a:t>afin de ne pas les oraliser mais de </a:t>
            </a:r>
            <a:r>
              <a:rPr lang="fr-FR" b="1" dirty="0"/>
              <a:t>les orthographier</a:t>
            </a:r>
            <a:r>
              <a:rPr lang="fr-FR" dirty="0"/>
              <a:t>.</a:t>
            </a:r>
          </a:p>
          <a:p>
            <a:pPr marL="0" indent="0">
              <a:buNone/>
            </a:pPr>
            <a:r>
              <a:rPr lang="fr-FR" dirty="0"/>
              <a:t>Au cours de séances collectives d’</a:t>
            </a:r>
            <a:r>
              <a:rPr lang="fr-FR" b="1" dirty="0"/>
              <a:t>orthographe grammaticale</a:t>
            </a:r>
            <a:r>
              <a:rPr lang="fr-FR" dirty="0"/>
              <a:t>, les élèves :</a:t>
            </a:r>
          </a:p>
          <a:p>
            <a:pPr>
              <a:buFontTx/>
              <a:buChar char="-"/>
            </a:pPr>
            <a:r>
              <a:rPr lang="fr-FR" dirty="0"/>
              <a:t>renforcent leurs </a:t>
            </a:r>
            <a:r>
              <a:rPr lang="fr-FR" b="1" dirty="0"/>
              <a:t>connaissances des morphèmes grammaticaux </a:t>
            </a:r>
            <a:r>
              <a:rPr lang="fr-FR" dirty="0"/>
              <a:t>(marques muettes du pluriel : s, x ; du féminin : e ; désinences verbales) tant en réception (</a:t>
            </a:r>
            <a:r>
              <a:rPr lang="fr-FR" b="1" dirty="0"/>
              <a:t>lecture</a:t>
            </a:r>
            <a:r>
              <a:rPr lang="fr-FR" dirty="0"/>
              <a:t>) qu’en production (</a:t>
            </a:r>
            <a:r>
              <a:rPr lang="fr-FR" b="1" dirty="0"/>
              <a:t>écriture</a:t>
            </a:r>
            <a:r>
              <a:rPr lang="fr-FR" dirty="0"/>
              <a:t>).</a:t>
            </a:r>
          </a:p>
          <a:p>
            <a:pPr marL="0" indent="0">
              <a:buNone/>
            </a:pPr>
            <a:endParaRPr lang="fr-FR" dirty="0"/>
          </a:p>
        </p:txBody>
      </p:sp>
    </p:spTree>
    <p:extLst>
      <p:ext uri="{BB962C8B-B14F-4D97-AF65-F5344CB8AC3E}">
        <p14:creationId xmlns:p14="http://schemas.microsoft.com/office/powerpoint/2010/main" val="25219064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B5369-4390-23F5-3DB7-C549EDC9E58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BC06D0C-6BD3-B430-C97C-7D08C3D6830B}"/>
              </a:ext>
            </a:extLst>
          </p:cNvPr>
          <p:cNvSpPr>
            <a:spLocks noGrp="1"/>
          </p:cNvSpPr>
          <p:nvPr>
            <p:ph type="title"/>
          </p:nvPr>
        </p:nvSpPr>
        <p:spPr/>
        <p:txBody>
          <a:bodyPr>
            <a:normAutofit/>
          </a:bodyPr>
          <a:lstStyle/>
          <a:p>
            <a:r>
              <a:rPr lang="fr-FR" sz="2400" dirty="0"/>
              <a:t>Séquence n°1</a:t>
            </a:r>
            <a:br>
              <a:rPr lang="fr-FR" sz="2400" dirty="0"/>
            </a:br>
            <a:r>
              <a:rPr lang="fr-FR" sz="2400" b="0" i="1" dirty="0"/>
              <a:t>De l’identification des mots à la lecture prosodique de phrases</a:t>
            </a:r>
            <a:endParaRPr lang="fr-FR" sz="2400" dirty="0"/>
          </a:p>
        </p:txBody>
      </p:sp>
      <p:sp>
        <p:nvSpPr>
          <p:cNvPr id="3" name="Espace réservé du contenu 2">
            <a:extLst>
              <a:ext uri="{FF2B5EF4-FFF2-40B4-BE49-F238E27FC236}">
                <a16:creationId xmlns:a16="http://schemas.microsoft.com/office/drawing/2014/main" id="{58FC4778-1FAB-1161-8CA9-303272432915}"/>
              </a:ext>
            </a:extLst>
          </p:cNvPr>
          <p:cNvSpPr>
            <a:spLocks noGrp="1"/>
          </p:cNvSpPr>
          <p:nvPr>
            <p:ph idx="1"/>
          </p:nvPr>
        </p:nvSpPr>
        <p:spPr>
          <a:xfrm>
            <a:off x="521208" y="2166257"/>
            <a:ext cx="11155680" cy="4179679"/>
          </a:xfrm>
        </p:spPr>
        <p:txBody>
          <a:bodyPr/>
          <a:lstStyle/>
          <a:p>
            <a:pPr marL="0" indent="0">
              <a:buNone/>
            </a:pPr>
            <a:r>
              <a:rPr lang="fr-FR" b="1" dirty="0"/>
              <a:t>Eclairage de la recherche autour de la fluence</a:t>
            </a:r>
          </a:p>
          <a:p>
            <a:pPr marL="0" indent="0">
              <a:buNone/>
            </a:pPr>
            <a:r>
              <a:rPr lang="fr-FR" dirty="0"/>
              <a:t>« Le danger de limiter la fluence en lecture au nombre de mots lus correctement en une minute, c’est de confondre lire vite et lire bien. » </a:t>
            </a:r>
            <a:r>
              <a:rPr lang="fr-FR" sz="1200" dirty="0"/>
              <a:t>Erika GODDE, maîtresse de conférences en psychologie du développement et des apprentissages, INSPE de Bourgogne</a:t>
            </a:r>
          </a:p>
          <a:p>
            <a:pPr marL="0" indent="0">
              <a:buNone/>
            </a:pPr>
            <a:r>
              <a:rPr lang="fr-FR" dirty="0"/>
              <a:t>La fluence s’articule autour de quatre dimensions qui s’évaluent respectivement ainsi </a:t>
            </a:r>
          </a:p>
          <a:p>
            <a:pPr marL="0" indent="0">
              <a:buNone/>
            </a:pPr>
            <a:endParaRPr lang="fr-FR" sz="1200" dirty="0"/>
          </a:p>
        </p:txBody>
      </p:sp>
      <p:graphicFrame>
        <p:nvGraphicFramePr>
          <p:cNvPr id="4" name="Tableau 3">
            <a:extLst>
              <a:ext uri="{FF2B5EF4-FFF2-40B4-BE49-F238E27FC236}">
                <a16:creationId xmlns:a16="http://schemas.microsoft.com/office/drawing/2014/main" id="{39D94F9F-ADAE-07ED-2A07-83848AC64ED9}"/>
              </a:ext>
            </a:extLst>
          </p:cNvPr>
          <p:cNvGraphicFramePr>
            <a:graphicFrameLocks noGrp="1"/>
          </p:cNvGraphicFramePr>
          <p:nvPr>
            <p:extLst>
              <p:ext uri="{D42A27DB-BD31-4B8C-83A1-F6EECF244321}">
                <p14:modId xmlns:p14="http://schemas.microsoft.com/office/powerpoint/2010/main" val="3019878425"/>
              </p:ext>
            </p:extLst>
          </p:nvPr>
        </p:nvGraphicFramePr>
        <p:xfrm>
          <a:off x="816429" y="3766458"/>
          <a:ext cx="9993085" cy="2710541"/>
        </p:xfrm>
        <a:graphic>
          <a:graphicData uri="http://schemas.openxmlformats.org/drawingml/2006/table">
            <a:tbl>
              <a:tblPr firstRow="1" bandRow="1">
                <a:tableStyleId>{22838BEF-8BB2-4498-84A7-C5851F593DF1}</a:tableStyleId>
              </a:tblPr>
              <a:tblGrid>
                <a:gridCol w="2774865">
                  <a:extLst>
                    <a:ext uri="{9D8B030D-6E8A-4147-A177-3AD203B41FA5}">
                      <a16:colId xmlns:a16="http://schemas.microsoft.com/office/drawing/2014/main" val="33756168"/>
                    </a:ext>
                  </a:extLst>
                </a:gridCol>
                <a:gridCol w="3887192">
                  <a:extLst>
                    <a:ext uri="{9D8B030D-6E8A-4147-A177-3AD203B41FA5}">
                      <a16:colId xmlns:a16="http://schemas.microsoft.com/office/drawing/2014/main" val="4231050708"/>
                    </a:ext>
                  </a:extLst>
                </a:gridCol>
                <a:gridCol w="3331028">
                  <a:extLst>
                    <a:ext uri="{9D8B030D-6E8A-4147-A177-3AD203B41FA5}">
                      <a16:colId xmlns:a16="http://schemas.microsoft.com/office/drawing/2014/main" val="146557602"/>
                    </a:ext>
                  </a:extLst>
                </a:gridCol>
              </a:tblGrid>
              <a:tr h="724371">
                <a:tc>
                  <a:txBody>
                    <a:bodyPr/>
                    <a:lstStyle/>
                    <a:p>
                      <a:r>
                        <a:rPr lang="fr-FR" sz="1800" dirty="0"/>
                        <a:t>Dimension</a:t>
                      </a:r>
                    </a:p>
                  </a:txBody>
                  <a:tcPr/>
                </a:tc>
                <a:tc>
                  <a:txBody>
                    <a:bodyPr/>
                    <a:lstStyle/>
                    <a:p>
                      <a:r>
                        <a:rPr lang="fr-FR" sz="1800" dirty="0"/>
                        <a:t>Indicateurs d’évaluation</a:t>
                      </a:r>
                    </a:p>
                  </a:txBody>
                  <a:tcPr/>
                </a:tc>
                <a:tc>
                  <a:txBody>
                    <a:bodyPr/>
                    <a:lstStyle/>
                    <a:p>
                      <a:r>
                        <a:rPr lang="fr-FR" sz="1800" dirty="0"/>
                        <a:t>Support à privilégier pour l’entrainement</a:t>
                      </a:r>
                    </a:p>
                  </a:txBody>
                  <a:tcPr/>
                </a:tc>
                <a:extLst>
                  <a:ext uri="{0D108BD9-81ED-4DB2-BD59-A6C34878D82A}">
                    <a16:rowId xmlns:a16="http://schemas.microsoft.com/office/drawing/2014/main" val="1639597293"/>
                  </a:ext>
                </a:extLst>
              </a:tr>
              <a:tr h="440929">
                <a:tc>
                  <a:txBody>
                    <a:bodyPr/>
                    <a:lstStyle/>
                    <a:p>
                      <a:r>
                        <a:rPr lang="fr-FR" sz="1800" dirty="0"/>
                        <a:t>décodage (précision)</a:t>
                      </a:r>
                    </a:p>
                  </a:txBody>
                  <a:tcPr/>
                </a:tc>
                <a:tc>
                  <a:txBody>
                    <a:bodyPr/>
                    <a:lstStyle/>
                    <a:p>
                      <a:r>
                        <a:rPr lang="fr-FR" sz="1800" dirty="0"/>
                        <a:t>NMCLM*</a:t>
                      </a:r>
                    </a:p>
                  </a:txBody>
                  <a:tcPr/>
                </a:tc>
                <a:tc>
                  <a:txBody>
                    <a:bodyPr/>
                    <a:lstStyle/>
                    <a:p>
                      <a:r>
                        <a:rPr lang="fr-FR" sz="1800" dirty="0"/>
                        <a:t>syllabes et mots</a:t>
                      </a:r>
                    </a:p>
                  </a:txBody>
                  <a:tcPr/>
                </a:tc>
                <a:extLst>
                  <a:ext uri="{0D108BD9-81ED-4DB2-BD59-A6C34878D82A}">
                    <a16:rowId xmlns:a16="http://schemas.microsoft.com/office/drawing/2014/main" val="2310418008"/>
                  </a:ext>
                </a:extLst>
              </a:tr>
              <a:tr h="440929">
                <a:tc>
                  <a:txBody>
                    <a:bodyPr/>
                    <a:lstStyle/>
                    <a:p>
                      <a:r>
                        <a:rPr lang="fr-FR" sz="1800" dirty="0"/>
                        <a:t>vitesse de lecture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800" dirty="0"/>
                        <a:t>NMCLM*</a:t>
                      </a:r>
                    </a:p>
                  </a:txBody>
                  <a:tcPr/>
                </a:tc>
                <a:tc>
                  <a:txBody>
                    <a:bodyPr/>
                    <a:lstStyle/>
                    <a:p>
                      <a:r>
                        <a:rPr lang="fr-FR" sz="1800" dirty="0"/>
                        <a:t>syllabes et mots</a:t>
                      </a:r>
                    </a:p>
                  </a:txBody>
                  <a:tcPr/>
                </a:tc>
                <a:extLst>
                  <a:ext uri="{0D108BD9-81ED-4DB2-BD59-A6C34878D82A}">
                    <a16:rowId xmlns:a16="http://schemas.microsoft.com/office/drawing/2014/main" val="3420941972"/>
                  </a:ext>
                </a:extLst>
              </a:tr>
              <a:tr h="663383">
                <a:tc>
                  <a:txBody>
                    <a:bodyPr/>
                    <a:lstStyle/>
                    <a:p>
                      <a:r>
                        <a:rPr lang="fr-FR" sz="1800" dirty="0"/>
                        <a:t>phrasé</a:t>
                      </a:r>
                    </a:p>
                  </a:txBody>
                  <a:tcPr/>
                </a:tc>
                <a:tc>
                  <a:txBody>
                    <a:bodyPr/>
                    <a:lstStyle/>
                    <a:p>
                      <a:r>
                        <a:rPr lang="fr-FR" sz="1800" dirty="0"/>
                        <a:t>pauses et intonation//ponctuation-syntaxe, liaisons, articulation</a:t>
                      </a:r>
                    </a:p>
                  </a:txBody>
                  <a:tcPr/>
                </a:tc>
                <a:tc>
                  <a:txBody>
                    <a:bodyPr/>
                    <a:lstStyle/>
                    <a:p>
                      <a:r>
                        <a:rPr lang="fr-FR" sz="1800" dirty="0"/>
                        <a:t>phrases</a:t>
                      </a:r>
                    </a:p>
                  </a:txBody>
                  <a:tcPr/>
                </a:tc>
                <a:extLst>
                  <a:ext uri="{0D108BD9-81ED-4DB2-BD59-A6C34878D82A}">
                    <a16:rowId xmlns:a16="http://schemas.microsoft.com/office/drawing/2014/main" val="3138371829"/>
                  </a:ext>
                </a:extLst>
              </a:tr>
              <a:tr h="440929">
                <a:tc>
                  <a:txBody>
                    <a:bodyPr/>
                    <a:lstStyle/>
                    <a:p>
                      <a:r>
                        <a:rPr lang="fr-FR" sz="1800" dirty="0"/>
                        <a:t>expressivité</a:t>
                      </a:r>
                    </a:p>
                  </a:txBody>
                  <a:tcPr/>
                </a:tc>
                <a:tc>
                  <a:txBody>
                    <a:bodyPr/>
                    <a:lstStyle/>
                    <a:p>
                      <a:r>
                        <a:rPr lang="fr-FR" sz="1800" dirty="0"/>
                        <a:t>variations rythme, mélodie, intensité</a:t>
                      </a:r>
                    </a:p>
                  </a:txBody>
                  <a:tcPr/>
                </a:tc>
                <a:tc>
                  <a:txBody>
                    <a:bodyPr/>
                    <a:lstStyle/>
                    <a:p>
                      <a:r>
                        <a:rPr lang="fr-FR" sz="1800" dirty="0"/>
                        <a:t>textes</a:t>
                      </a:r>
                    </a:p>
                  </a:txBody>
                  <a:tcPr/>
                </a:tc>
                <a:extLst>
                  <a:ext uri="{0D108BD9-81ED-4DB2-BD59-A6C34878D82A}">
                    <a16:rowId xmlns:a16="http://schemas.microsoft.com/office/drawing/2014/main" val="1776747226"/>
                  </a:ext>
                </a:extLst>
              </a:tr>
            </a:tbl>
          </a:graphicData>
        </a:graphic>
      </p:graphicFrame>
    </p:spTree>
    <p:extLst>
      <p:ext uri="{BB962C8B-B14F-4D97-AF65-F5344CB8AC3E}">
        <p14:creationId xmlns:p14="http://schemas.microsoft.com/office/powerpoint/2010/main" val="944471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BD6BC42-80F6-0B45-F3F6-A2BED770EF9C}"/>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E10BDB4-64F2-477D-A03B-9F8352D5E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08C14FD0-BD9E-7AAE-B698-0CAC110A4568}"/>
              </a:ext>
            </a:extLst>
          </p:cNvPr>
          <p:cNvSpPr>
            <a:spLocks noGrp="1"/>
          </p:cNvSpPr>
          <p:nvPr>
            <p:ph type="title"/>
          </p:nvPr>
        </p:nvSpPr>
        <p:spPr>
          <a:xfrm>
            <a:off x="521208" y="978408"/>
            <a:ext cx="6300216" cy="1039963"/>
          </a:xfrm>
        </p:spPr>
        <p:txBody>
          <a:bodyPr>
            <a:normAutofit/>
          </a:bodyPr>
          <a:lstStyle/>
          <a:p>
            <a:pPr>
              <a:lnSpc>
                <a:spcPct val="90000"/>
              </a:lnSpc>
            </a:pPr>
            <a:r>
              <a:rPr lang="fr-FR" sz="2400" dirty="0"/>
              <a:t>Séquence n°1</a:t>
            </a:r>
            <a:br>
              <a:rPr lang="fr-FR" sz="2400" dirty="0"/>
            </a:br>
            <a:r>
              <a:rPr lang="fr-FR" sz="2000" b="0" i="1" dirty="0"/>
              <a:t>De l’identification des mots à la lecture prosodique de phrases</a:t>
            </a:r>
            <a:endParaRPr lang="fr-FR" sz="2000" dirty="0"/>
          </a:p>
        </p:txBody>
      </p:sp>
      <p:sp>
        <p:nvSpPr>
          <p:cNvPr id="11" name="Rectangle 10">
            <a:extLst>
              <a:ext uri="{FF2B5EF4-FFF2-40B4-BE49-F238E27FC236}">
                <a16:creationId xmlns:a16="http://schemas.microsoft.com/office/drawing/2014/main" id="{887F59F2-5FBC-40CD-AD35-376AECE49EA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68" y="508090"/>
            <a:ext cx="6281928"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271C494-8107-3D61-D611-4FBC7C22A2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13612" y="611650"/>
            <a:ext cx="416052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Bierstadt"/>
              <a:ea typeface="+mn-ea"/>
              <a:cs typeface="+mn-cs"/>
            </a:endParaRPr>
          </a:p>
        </p:txBody>
      </p:sp>
      <p:sp>
        <p:nvSpPr>
          <p:cNvPr id="3" name="Espace réservé du contenu 2">
            <a:extLst>
              <a:ext uri="{FF2B5EF4-FFF2-40B4-BE49-F238E27FC236}">
                <a16:creationId xmlns:a16="http://schemas.microsoft.com/office/drawing/2014/main" id="{942243E6-7893-29B2-6228-064EAFC254FF}"/>
              </a:ext>
            </a:extLst>
          </p:cNvPr>
          <p:cNvSpPr>
            <a:spLocks noGrp="1"/>
          </p:cNvSpPr>
          <p:nvPr>
            <p:ph idx="1"/>
          </p:nvPr>
        </p:nvSpPr>
        <p:spPr>
          <a:xfrm>
            <a:off x="7507224" y="1088136"/>
            <a:ext cx="4160520" cy="5257800"/>
          </a:xfrm>
        </p:spPr>
        <p:txBody>
          <a:bodyPr>
            <a:normAutofit/>
          </a:bodyPr>
          <a:lstStyle/>
          <a:p>
            <a:pPr marL="0" indent="0">
              <a:buNone/>
            </a:pPr>
            <a:r>
              <a:rPr lang="fr-FR" sz="1500" b="1" dirty="0"/>
              <a:t>Démarche d’enseignement </a:t>
            </a:r>
            <a:r>
              <a:rPr lang="fr-FR" sz="1500" dirty="0"/>
              <a:t>avec progression </a:t>
            </a:r>
            <a:r>
              <a:rPr lang="fr-FR" sz="1500" b="1" dirty="0"/>
              <a:t>du simple au complexe</a:t>
            </a:r>
            <a:r>
              <a:rPr lang="fr-FR" sz="1500" dirty="0"/>
              <a:t>, de la seule rapidité et précision de lecture à une lecture à voix haute prosodique</a:t>
            </a:r>
          </a:p>
          <a:p>
            <a:pPr marL="0" indent="0">
              <a:buNone/>
            </a:pPr>
            <a:endParaRPr lang="fr-FR" sz="1500" dirty="0"/>
          </a:p>
          <a:p>
            <a:pPr marL="0" indent="0">
              <a:buNone/>
            </a:pPr>
            <a:r>
              <a:rPr lang="fr-FR" sz="1500" dirty="0"/>
              <a:t>Mise en œuvre </a:t>
            </a:r>
            <a:r>
              <a:rPr lang="fr-FR" sz="1500" b="1" dirty="0"/>
              <a:t>différenciée</a:t>
            </a:r>
            <a:r>
              <a:rPr lang="fr-FR" sz="1500" dirty="0"/>
              <a:t>, adaptable/modifiable : constitution des </a:t>
            </a:r>
            <a:r>
              <a:rPr lang="fr-FR" sz="1500" b="1" dirty="0"/>
              <a:t>groupes // profil et besoins des élèves</a:t>
            </a:r>
          </a:p>
          <a:p>
            <a:pPr marL="0" indent="0">
              <a:buNone/>
            </a:pPr>
            <a:endParaRPr lang="fr-FR" sz="1500" b="1" dirty="0"/>
          </a:p>
          <a:p>
            <a:pPr marL="0" indent="0">
              <a:buNone/>
            </a:pPr>
            <a:r>
              <a:rPr lang="fr-FR" sz="1500" b="1" dirty="0"/>
              <a:t>Point de vigilance : </a:t>
            </a:r>
            <a:r>
              <a:rPr lang="fr-FR" sz="1500" dirty="0"/>
              <a:t>Les élèves du groupe ou profil 1 doivent bénéficier </a:t>
            </a:r>
            <a:r>
              <a:rPr lang="fr-FR" sz="1500" b="1" dirty="0"/>
              <a:t>d’enseignements quotidiens, voire biquotidiens du code </a:t>
            </a:r>
            <a:r>
              <a:rPr lang="fr-FR" sz="1500" dirty="0"/>
              <a:t>en </a:t>
            </a:r>
            <a:r>
              <a:rPr lang="fr-FR" sz="1500" b="1" dirty="0"/>
              <a:t>ateliers guidés de 20-30 minutes</a:t>
            </a:r>
            <a:r>
              <a:rPr lang="fr-FR" sz="1500" dirty="0"/>
              <a:t>. Une organisation d’école doit donc être réfléchie pour permettre cet enseignement et ces entraînements intensifs : APC, décloisonnements de classe, intervention de membres du pôle ressources, etc.</a:t>
            </a:r>
          </a:p>
          <a:p>
            <a:pPr marL="0" indent="0">
              <a:buNone/>
            </a:pPr>
            <a:endParaRPr lang="fr-FR" sz="1600" b="1" dirty="0"/>
          </a:p>
          <a:p>
            <a:pPr marL="0" indent="0">
              <a:buNone/>
            </a:pPr>
            <a:endParaRPr lang="fr-FR" b="1" dirty="0"/>
          </a:p>
        </p:txBody>
      </p:sp>
      <p:graphicFrame>
        <p:nvGraphicFramePr>
          <p:cNvPr id="4" name="Tableau 3">
            <a:extLst>
              <a:ext uri="{FF2B5EF4-FFF2-40B4-BE49-F238E27FC236}">
                <a16:creationId xmlns:a16="http://schemas.microsoft.com/office/drawing/2014/main" id="{4304A6AC-8C39-DCA9-13F7-A85D2E3D429F}"/>
              </a:ext>
            </a:extLst>
          </p:cNvPr>
          <p:cNvGraphicFramePr>
            <a:graphicFrameLocks noGrp="1"/>
          </p:cNvGraphicFramePr>
          <p:nvPr>
            <p:extLst>
              <p:ext uri="{D42A27DB-BD31-4B8C-83A1-F6EECF244321}">
                <p14:modId xmlns:p14="http://schemas.microsoft.com/office/powerpoint/2010/main" val="427851806"/>
              </p:ext>
            </p:extLst>
          </p:nvPr>
        </p:nvGraphicFramePr>
        <p:xfrm>
          <a:off x="300980" y="2018371"/>
          <a:ext cx="6869254" cy="4768803"/>
        </p:xfrm>
        <a:graphic>
          <a:graphicData uri="http://schemas.openxmlformats.org/drawingml/2006/table">
            <a:tbl>
              <a:tblPr firstRow="1" firstCol="1" bandRow="1">
                <a:noFill/>
                <a:tableStyleId>{5C22544A-7EE6-4342-B048-85BDC9FD1C3A}</a:tableStyleId>
              </a:tblPr>
              <a:tblGrid>
                <a:gridCol w="1304796">
                  <a:extLst>
                    <a:ext uri="{9D8B030D-6E8A-4147-A177-3AD203B41FA5}">
                      <a16:colId xmlns:a16="http://schemas.microsoft.com/office/drawing/2014/main" val="2613087044"/>
                    </a:ext>
                  </a:extLst>
                </a:gridCol>
                <a:gridCol w="5564458">
                  <a:extLst>
                    <a:ext uri="{9D8B030D-6E8A-4147-A177-3AD203B41FA5}">
                      <a16:colId xmlns:a16="http://schemas.microsoft.com/office/drawing/2014/main" val="3235771131"/>
                    </a:ext>
                  </a:extLst>
                </a:gridCol>
              </a:tblGrid>
              <a:tr h="322229">
                <a:tc>
                  <a:txBody>
                    <a:bodyPr/>
                    <a:lstStyle/>
                    <a:p>
                      <a:pPr algn="ctr">
                        <a:lnSpc>
                          <a:spcPct val="115000"/>
                        </a:lnSpc>
                        <a:spcAft>
                          <a:spcPts val="800"/>
                        </a:spcAft>
                        <a:buNone/>
                      </a:pPr>
                      <a:r>
                        <a:rPr lang="fr-FR" sz="1200" b="1" kern="100" cap="all" spc="60" dirty="0">
                          <a:solidFill>
                            <a:schemeClr val="tx1"/>
                          </a:solidFill>
                          <a:effectLst/>
                        </a:rPr>
                        <a:t>GROUPES</a:t>
                      </a:r>
                      <a:endParaRPr lang="fr-FR" sz="1200" b="1" kern="100" cap="all" spc="6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56494" marB="56494" anchor="b">
                    <a:lnL w="12700" cmpd="sng">
                      <a:noFill/>
                    </a:lnL>
                    <a:lnR w="12700" cmpd="sng">
                      <a:noFill/>
                    </a:lnR>
                    <a:lnT w="12700" cmpd="sng">
                      <a:noFill/>
                    </a:lnT>
                    <a:lnB w="38100" cmpd="sng">
                      <a:noFill/>
                    </a:lnB>
                    <a:noFill/>
                  </a:tcPr>
                </a:tc>
                <a:tc>
                  <a:txBody>
                    <a:bodyPr/>
                    <a:lstStyle/>
                    <a:p>
                      <a:pPr algn="ctr">
                        <a:lnSpc>
                          <a:spcPct val="115000"/>
                        </a:lnSpc>
                        <a:spcAft>
                          <a:spcPts val="800"/>
                        </a:spcAft>
                        <a:buNone/>
                      </a:pPr>
                      <a:r>
                        <a:rPr lang="fr-FR" sz="1200" b="1" kern="100" cap="all" spc="60" dirty="0">
                          <a:solidFill>
                            <a:schemeClr val="tx1"/>
                          </a:solidFill>
                          <a:effectLst/>
                        </a:rPr>
                        <a:t>OBJECTIFS DE TRAVAIL</a:t>
                      </a:r>
                      <a:endParaRPr lang="fr-FR" sz="1200" b="1" kern="100" cap="all" spc="6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56494" marB="56494" anchor="b">
                    <a:lnL w="12700" cmpd="sng">
                      <a:noFill/>
                    </a:lnL>
                    <a:lnR w="12700" cmpd="sng">
                      <a:noFill/>
                    </a:lnR>
                    <a:lnT w="12700" cmpd="sng">
                      <a:noFill/>
                    </a:lnT>
                    <a:lnB w="38100" cmpd="sng">
                      <a:noFill/>
                    </a:lnB>
                    <a:noFill/>
                  </a:tcPr>
                </a:tc>
                <a:extLst>
                  <a:ext uri="{0D108BD9-81ED-4DB2-BD59-A6C34878D82A}">
                    <a16:rowId xmlns:a16="http://schemas.microsoft.com/office/drawing/2014/main" val="359851993"/>
                  </a:ext>
                </a:extLst>
              </a:tr>
              <a:tr h="930260">
                <a:tc>
                  <a:txBody>
                    <a:bodyPr/>
                    <a:lstStyle/>
                    <a:p>
                      <a:pPr>
                        <a:lnSpc>
                          <a:spcPct val="115000"/>
                        </a:lnSpc>
                        <a:spcAft>
                          <a:spcPts val="800"/>
                        </a:spcAft>
                        <a:buNone/>
                      </a:pPr>
                      <a:r>
                        <a:rPr lang="fr-FR" sz="1200" b="1" kern="100" cap="none" spc="0" dirty="0">
                          <a:solidFill>
                            <a:schemeClr val="tx1"/>
                          </a:solidFill>
                          <a:effectLst/>
                        </a:rPr>
                        <a:t>Profil 1</a:t>
                      </a:r>
                    </a:p>
                    <a:p>
                      <a:pPr>
                        <a:lnSpc>
                          <a:spcPct val="115000"/>
                        </a:lnSpc>
                        <a:spcAft>
                          <a:spcPts val="800"/>
                        </a:spcAft>
                        <a:buNone/>
                      </a:pPr>
                      <a:r>
                        <a:rPr lang="fr-FR" sz="1100" b="1" kern="100" cap="none" spc="0" dirty="0">
                          <a:solidFill>
                            <a:schemeClr val="tx1"/>
                          </a:solidFill>
                          <a:effectLst/>
                        </a:rPr>
                        <a:t>Non décodeurs</a:t>
                      </a:r>
                    </a:p>
                    <a:p>
                      <a:pPr>
                        <a:lnSpc>
                          <a:spcPct val="115000"/>
                        </a:lnSpc>
                        <a:spcAft>
                          <a:spcPts val="800"/>
                        </a:spcAft>
                        <a:buNone/>
                      </a:pPr>
                      <a:r>
                        <a:rPr lang="fr-FR" sz="1100" b="1" kern="100" cap="none" spc="0" dirty="0">
                          <a:solidFill>
                            <a:schemeClr val="tx1"/>
                          </a:solidFill>
                          <a:effectLst/>
                        </a:rPr>
                        <a:t>Moins de 10 MCLM</a:t>
                      </a:r>
                      <a:endParaRPr lang="fr-FR" sz="1100" b="1" kern="100" cap="none" spc="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0" marB="56494">
                    <a:lnL w="12700" cap="flat" cmpd="sng" algn="ctr">
                      <a:solidFill>
                        <a:schemeClr val="tx1"/>
                      </a:solidFill>
                      <a:prstDash val="solid"/>
                    </a:lnL>
                    <a:lnR w="12700" cmpd="sng">
                      <a:noFill/>
                      <a:prstDash val="solid"/>
                    </a:lnR>
                    <a:lnT w="38100" cmpd="sng">
                      <a:noFill/>
                    </a:lnT>
                    <a:lnB w="12700" cmpd="sng">
                      <a:noFill/>
                      <a:prstDash val="solid"/>
                    </a:lnB>
                    <a:noFill/>
                  </a:tcPr>
                </a:tc>
                <a:tc>
                  <a:txBody>
                    <a:bodyPr/>
                    <a:lstStyle/>
                    <a:p>
                      <a:pPr>
                        <a:buNone/>
                      </a:pPr>
                      <a:endParaRPr lang="fr-FR" sz="1100" kern="100" cap="none" spc="0" dirty="0">
                        <a:solidFill>
                          <a:schemeClr val="tx1"/>
                        </a:solidFill>
                        <a:effectLst/>
                      </a:endParaRPr>
                    </a:p>
                    <a:p>
                      <a:pPr>
                        <a:buNone/>
                      </a:pPr>
                      <a:r>
                        <a:rPr lang="fr-FR" sz="1100" kern="100" cap="none" spc="0" dirty="0">
                          <a:solidFill>
                            <a:schemeClr val="tx1"/>
                          </a:solidFill>
                          <a:effectLst/>
                        </a:rPr>
                        <a:t>• Renforcement des compétences en conscience phonologique.</a:t>
                      </a:r>
                    </a:p>
                    <a:p>
                      <a:pPr>
                        <a:buNone/>
                      </a:pPr>
                      <a:r>
                        <a:rPr lang="fr-FR" sz="1100" kern="100" cap="none" spc="0" dirty="0">
                          <a:solidFill>
                            <a:schemeClr val="tx1"/>
                          </a:solidFill>
                          <a:effectLst/>
                        </a:rPr>
                        <a:t>• Renforcement du principe alphabétique.</a:t>
                      </a:r>
                    </a:p>
                    <a:p>
                      <a:pPr>
                        <a:buNone/>
                      </a:pPr>
                      <a:r>
                        <a:rPr lang="fr-FR" sz="1100" kern="100" cap="none" spc="0" dirty="0">
                          <a:solidFill>
                            <a:schemeClr val="tx1"/>
                          </a:solidFill>
                          <a:effectLst/>
                        </a:rPr>
                        <a:t>• Acquisition des correspondances graphophonémiques (syllabes, pseudo-mots et mots).</a:t>
                      </a:r>
                    </a:p>
                    <a:p>
                      <a:pPr>
                        <a:lnSpc>
                          <a:spcPct val="115000"/>
                        </a:lnSpc>
                        <a:spcAft>
                          <a:spcPts val="800"/>
                        </a:spcAft>
                        <a:buNone/>
                      </a:pPr>
                      <a:r>
                        <a:rPr lang="fr-FR" sz="1100" kern="100" cap="none" spc="0" dirty="0">
                          <a:solidFill>
                            <a:schemeClr val="tx1"/>
                          </a:solidFill>
                          <a:effectLst/>
                        </a:rPr>
                        <a:t> </a:t>
                      </a:r>
                      <a:endParaRPr lang="fr-FR" sz="1100" kern="100" cap="none" spc="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0" marB="56494">
                    <a:lnL w="12700" cmpd="sng">
                      <a:noFill/>
                      <a:prstDash val="solid"/>
                    </a:lnL>
                    <a:lnR w="12700" cmpd="sng">
                      <a:noFill/>
                      <a:prstDash val="solid"/>
                    </a:lnR>
                    <a:lnT w="38100" cmpd="sng">
                      <a:noFill/>
                    </a:lnT>
                    <a:lnB w="12700" cmpd="sng">
                      <a:noFill/>
                      <a:prstDash val="solid"/>
                    </a:lnB>
                    <a:noFill/>
                  </a:tcPr>
                </a:tc>
                <a:extLst>
                  <a:ext uri="{0D108BD9-81ED-4DB2-BD59-A6C34878D82A}">
                    <a16:rowId xmlns:a16="http://schemas.microsoft.com/office/drawing/2014/main" val="373690335"/>
                  </a:ext>
                </a:extLst>
              </a:tr>
              <a:tr h="1271671">
                <a:tc>
                  <a:txBody>
                    <a:bodyPr/>
                    <a:lstStyle/>
                    <a:p>
                      <a:pPr marL="0" algn="l" defTabSz="914400" rtl="0" eaLnBrk="1" latinLnBrk="0" hangingPunct="1">
                        <a:lnSpc>
                          <a:spcPct val="115000"/>
                        </a:lnSpc>
                        <a:spcAft>
                          <a:spcPts val="800"/>
                        </a:spcAft>
                        <a:buNone/>
                      </a:pPr>
                      <a:r>
                        <a:rPr lang="fr-FR" sz="1200" b="1" kern="100" cap="none" spc="0" dirty="0">
                          <a:solidFill>
                            <a:schemeClr val="tx1"/>
                          </a:solidFill>
                          <a:effectLst/>
                          <a:latin typeface="+mn-lt"/>
                          <a:ea typeface="+mn-ea"/>
                          <a:cs typeface="+mn-cs"/>
                        </a:rPr>
                        <a:t>Profil 2</a:t>
                      </a:r>
                    </a:p>
                    <a:p>
                      <a:pPr>
                        <a:lnSpc>
                          <a:spcPct val="115000"/>
                        </a:lnSpc>
                        <a:spcAft>
                          <a:spcPts val="800"/>
                        </a:spcAft>
                        <a:buNone/>
                      </a:pPr>
                      <a:r>
                        <a:rPr lang="fr-FR" sz="1100" b="1" kern="100" cap="none" spc="0" dirty="0">
                          <a:solidFill>
                            <a:schemeClr val="tx1"/>
                          </a:solidFill>
                          <a:effectLst/>
                        </a:rPr>
                        <a:t>Faibles décodeurs</a:t>
                      </a:r>
                    </a:p>
                    <a:p>
                      <a:pPr>
                        <a:lnSpc>
                          <a:spcPct val="115000"/>
                        </a:lnSpc>
                        <a:spcAft>
                          <a:spcPts val="800"/>
                        </a:spcAft>
                        <a:buNone/>
                      </a:pPr>
                      <a:r>
                        <a:rPr lang="fr-FR" sz="1100" b="1" kern="100" cap="none" spc="0" dirty="0">
                          <a:solidFill>
                            <a:schemeClr val="tx1"/>
                          </a:solidFill>
                          <a:effectLst/>
                        </a:rPr>
                        <a:t>10 à 40 MCLM</a:t>
                      </a:r>
                    </a:p>
                    <a:p>
                      <a:pPr>
                        <a:lnSpc>
                          <a:spcPct val="115000"/>
                        </a:lnSpc>
                        <a:spcAft>
                          <a:spcPts val="800"/>
                        </a:spcAft>
                        <a:buNone/>
                      </a:pPr>
                      <a:r>
                        <a:rPr lang="fr-FR" sz="1100" b="1" kern="100" cap="none" spc="0" dirty="0">
                          <a:solidFill>
                            <a:schemeClr val="tx1"/>
                          </a:solidFill>
                          <a:effectLst/>
                        </a:rPr>
                        <a:t> </a:t>
                      </a:r>
                      <a:endParaRPr lang="fr-FR" sz="1100" b="1" kern="100" cap="none" spc="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0" marB="5649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endParaRPr lang="fr-FR" sz="1100" kern="100" cap="none" spc="0"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00" cap="none" spc="0" dirty="0">
                          <a:solidFill>
                            <a:schemeClr val="tx1"/>
                          </a:solidFill>
                          <a:effectLst/>
                        </a:rPr>
                        <a:t>• Objectifs du groupe précédent.</a:t>
                      </a:r>
                    </a:p>
                    <a:p>
                      <a:pPr>
                        <a:buNone/>
                      </a:pPr>
                      <a:r>
                        <a:rPr lang="fr-FR" sz="1100" kern="100" cap="none" spc="0" dirty="0">
                          <a:solidFill>
                            <a:schemeClr val="tx1"/>
                          </a:solidFill>
                          <a:effectLst/>
                        </a:rPr>
                        <a:t>• Lecture chronométrée de mots réguliers et irréguliers (lecture en voie directe et en voie indirecte).</a:t>
                      </a:r>
                    </a:p>
                    <a:p>
                      <a:pPr>
                        <a:buNone/>
                      </a:pPr>
                      <a:r>
                        <a:rPr lang="fr-FR" sz="1100" kern="100" cap="none" spc="0" dirty="0">
                          <a:solidFill>
                            <a:schemeClr val="tx1"/>
                          </a:solidFill>
                          <a:effectLst/>
                        </a:rPr>
                        <a:t>• Entraînements à l’identification rapide de mots.</a:t>
                      </a:r>
                    </a:p>
                    <a:p>
                      <a:pPr>
                        <a:buNone/>
                      </a:pPr>
                      <a:r>
                        <a:rPr lang="fr-FR" sz="1100" kern="100" cap="none" spc="0" dirty="0">
                          <a:solidFill>
                            <a:schemeClr val="tx1"/>
                          </a:solidFill>
                          <a:effectLst/>
                        </a:rPr>
                        <a:t>• Entraînements à la lecture prosodique de phrases.</a:t>
                      </a:r>
                    </a:p>
                    <a:p>
                      <a:pPr>
                        <a:lnSpc>
                          <a:spcPct val="115000"/>
                        </a:lnSpc>
                        <a:spcAft>
                          <a:spcPts val="800"/>
                        </a:spcAft>
                        <a:buNone/>
                      </a:pPr>
                      <a:r>
                        <a:rPr lang="fr-FR" sz="1100" kern="100" cap="none" spc="0" dirty="0">
                          <a:solidFill>
                            <a:schemeClr val="tx1"/>
                          </a:solidFill>
                          <a:effectLst/>
                        </a:rPr>
                        <a:t> </a:t>
                      </a:r>
                      <a:endParaRPr lang="fr-FR" sz="1100" kern="100" cap="none" spc="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0" marB="5649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3759381254"/>
                  </a:ext>
                </a:extLst>
              </a:tr>
              <a:tr h="1111634">
                <a:tc>
                  <a:txBody>
                    <a:bodyPr/>
                    <a:lstStyle/>
                    <a:p>
                      <a:pPr marL="0" algn="l" defTabSz="914400" rtl="0" eaLnBrk="1" latinLnBrk="0" hangingPunct="1">
                        <a:lnSpc>
                          <a:spcPct val="115000"/>
                        </a:lnSpc>
                        <a:spcAft>
                          <a:spcPts val="800"/>
                        </a:spcAft>
                        <a:buNone/>
                      </a:pPr>
                      <a:r>
                        <a:rPr lang="fr-FR" sz="1200" b="1" kern="100" cap="none" spc="0" dirty="0">
                          <a:solidFill>
                            <a:schemeClr val="tx1"/>
                          </a:solidFill>
                          <a:effectLst/>
                          <a:latin typeface="+mn-lt"/>
                          <a:ea typeface="+mn-ea"/>
                          <a:cs typeface="+mn-cs"/>
                        </a:rPr>
                        <a:t>Profil 3</a:t>
                      </a:r>
                    </a:p>
                    <a:p>
                      <a:pPr>
                        <a:lnSpc>
                          <a:spcPct val="115000"/>
                        </a:lnSpc>
                        <a:spcAft>
                          <a:spcPts val="800"/>
                        </a:spcAft>
                        <a:buNone/>
                      </a:pPr>
                      <a:r>
                        <a:rPr lang="fr-FR" sz="1100" b="1" kern="100" cap="none" spc="0" dirty="0">
                          <a:solidFill>
                            <a:schemeClr val="tx1"/>
                          </a:solidFill>
                          <a:effectLst/>
                        </a:rPr>
                        <a:t>Bons décodeurs</a:t>
                      </a:r>
                    </a:p>
                    <a:p>
                      <a:pPr>
                        <a:lnSpc>
                          <a:spcPct val="115000"/>
                        </a:lnSpc>
                        <a:spcAft>
                          <a:spcPts val="800"/>
                        </a:spcAft>
                        <a:buNone/>
                      </a:pPr>
                      <a:r>
                        <a:rPr lang="fr-FR" sz="1100" b="1" kern="100" cap="none" spc="0" dirty="0">
                          <a:solidFill>
                            <a:schemeClr val="tx1"/>
                          </a:solidFill>
                          <a:effectLst/>
                        </a:rPr>
                        <a:t>40 à 70 MCLM</a:t>
                      </a:r>
                    </a:p>
                    <a:p>
                      <a:pPr>
                        <a:lnSpc>
                          <a:spcPct val="115000"/>
                        </a:lnSpc>
                        <a:spcAft>
                          <a:spcPts val="800"/>
                        </a:spcAft>
                        <a:buNone/>
                      </a:pPr>
                      <a:r>
                        <a:rPr lang="fr-FR" sz="1100" b="1" kern="100" cap="none" spc="0" dirty="0">
                          <a:solidFill>
                            <a:schemeClr val="tx1"/>
                          </a:solidFill>
                          <a:effectLst/>
                        </a:rPr>
                        <a:t> </a:t>
                      </a:r>
                      <a:endParaRPr lang="fr-FR" sz="1100" b="1" kern="100" cap="none" spc="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0" marB="56494">
                    <a:lnL w="12700" cap="flat" cmpd="sng" algn="ctr">
                      <a:solidFill>
                        <a:schemeClr val="tx1"/>
                      </a:solidFill>
                      <a:prstDash val="solid"/>
                    </a:lnL>
                    <a:lnR w="12700" cmpd="sng">
                      <a:noFill/>
                      <a:prstDash val="solid"/>
                    </a:lnR>
                    <a:lnT w="12700" cmpd="sng">
                      <a:noFill/>
                      <a:prstDash val="solid"/>
                    </a:lnT>
                    <a:lnB w="12700" cmpd="sng">
                      <a:noFill/>
                      <a:prstDash val="solid"/>
                    </a:lnB>
                    <a:noFill/>
                  </a:tcPr>
                </a:tc>
                <a:tc>
                  <a:txBody>
                    <a:bodyPr/>
                    <a:lstStyle/>
                    <a:p>
                      <a:pPr>
                        <a:buNone/>
                      </a:pPr>
                      <a:endParaRPr lang="fr-FR" sz="1100" kern="100" cap="none" spc="0" dirty="0">
                        <a:solidFill>
                          <a:schemeClr val="tx1"/>
                        </a:solidFill>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00" cap="none" spc="0" dirty="0">
                          <a:solidFill>
                            <a:schemeClr val="tx1"/>
                          </a:solidFill>
                          <a:effectLst/>
                        </a:rPr>
                        <a:t>• Objectifs des groupes précédents.</a:t>
                      </a:r>
                    </a:p>
                    <a:p>
                      <a:pPr>
                        <a:buNone/>
                      </a:pPr>
                      <a:r>
                        <a:rPr lang="fr-FR" sz="1100" kern="100" cap="none" spc="0" dirty="0">
                          <a:solidFill>
                            <a:schemeClr val="tx1"/>
                          </a:solidFill>
                          <a:effectLst/>
                        </a:rPr>
                        <a:t>• Lecture par groupes de souffle et en respectant la ponctuation des phrases et des textes.</a:t>
                      </a:r>
                    </a:p>
                    <a:p>
                      <a:pPr>
                        <a:lnSpc>
                          <a:spcPct val="115000"/>
                        </a:lnSpc>
                        <a:spcAft>
                          <a:spcPts val="800"/>
                        </a:spcAft>
                        <a:buNone/>
                      </a:pPr>
                      <a:r>
                        <a:rPr lang="fr-FR" sz="1100" kern="100" cap="none" spc="0" dirty="0">
                          <a:solidFill>
                            <a:schemeClr val="tx1"/>
                          </a:solidFill>
                          <a:effectLst/>
                        </a:rPr>
                        <a:t> </a:t>
                      </a:r>
                      <a:endParaRPr lang="fr-FR" sz="1100" kern="100" cap="none" spc="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0" marB="56494">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561869893"/>
                  </a:ext>
                </a:extLst>
              </a:tr>
              <a:tr h="1100965">
                <a:tc>
                  <a:txBody>
                    <a:bodyPr/>
                    <a:lstStyle/>
                    <a:p>
                      <a:pPr marL="0" algn="l" defTabSz="914400" rtl="0" eaLnBrk="1" latinLnBrk="0" hangingPunct="1">
                        <a:lnSpc>
                          <a:spcPct val="115000"/>
                        </a:lnSpc>
                        <a:spcAft>
                          <a:spcPts val="800"/>
                        </a:spcAft>
                        <a:buNone/>
                      </a:pPr>
                      <a:r>
                        <a:rPr lang="fr-FR" sz="1200" b="1" kern="100" cap="none" spc="0" dirty="0">
                          <a:solidFill>
                            <a:schemeClr val="tx1"/>
                          </a:solidFill>
                          <a:effectLst/>
                          <a:latin typeface="+mn-lt"/>
                          <a:ea typeface="+mn-ea"/>
                          <a:cs typeface="+mn-cs"/>
                        </a:rPr>
                        <a:t>Profil 4</a:t>
                      </a:r>
                    </a:p>
                    <a:p>
                      <a:pPr>
                        <a:lnSpc>
                          <a:spcPct val="115000"/>
                        </a:lnSpc>
                        <a:spcAft>
                          <a:spcPts val="800"/>
                        </a:spcAft>
                        <a:buNone/>
                      </a:pPr>
                      <a:r>
                        <a:rPr lang="fr-FR" sz="1100" b="1" kern="100" cap="none" spc="0" dirty="0">
                          <a:solidFill>
                            <a:schemeClr val="tx1"/>
                          </a:solidFill>
                          <a:effectLst/>
                        </a:rPr>
                        <a:t>Très bons décodeurs</a:t>
                      </a:r>
                    </a:p>
                    <a:p>
                      <a:pPr>
                        <a:lnSpc>
                          <a:spcPct val="115000"/>
                        </a:lnSpc>
                        <a:spcAft>
                          <a:spcPts val="800"/>
                        </a:spcAft>
                        <a:buNone/>
                      </a:pPr>
                      <a:r>
                        <a:rPr lang="fr-FR" sz="1100" b="1" kern="100" cap="none" spc="0" dirty="0">
                          <a:solidFill>
                            <a:schemeClr val="tx1"/>
                          </a:solidFill>
                          <a:effectLst/>
                        </a:rPr>
                        <a:t>Plus de 70 MCLM</a:t>
                      </a:r>
                      <a:endParaRPr lang="fr-FR" sz="1100" b="1" kern="100" cap="none" spc="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0" marB="5649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tc>
                  <a:txBody>
                    <a:bodyPr/>
                    <a:lstStyle/>
                    <a:p>
                      <a:pPr>
                        <a:buNone/>
                      </a:pPr>
                      <a:r>
                        <a:rPr lang="fr-FR" sz="1100" kern="100" cap="none" spc="0" dirty="0">
                          <a:solidFill>
                            <a:schemeClr val="tx1"/>
                          </a:solidFill>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100" kern="100" cap="none" spc="0" dirty="0">
                          <a:solidFill>
                            <a:schemeClr val="tx1"/>
                          </a:solidFill>
                          <a:effectLst/>
                        </a:rPr>
                        <a:t>• Objectifs des groupes précédents.</a:t>
                      </a:r>
                    </a:p>
                    <a:p>
                      <a:pPr>
                        <a:buNone/>
                      </a:pPr>
                      <a:r>
                        <a:rPr lang="fr-FR" sz="1100" kern="100" cap="none" spc="0" dirty="0">
                          <a:solidFill>
                            <a:schemeClr val="tx1"/>
                          </a:solidFill>
                          <a:effectLst/>
                        </a:rPr>
                        <a:t>• Lecture rapide, précise et prosodique de phrases et de textes.</a:t>
                      </a:r>
                    </a:p>
                    <a:p>
                      <a:pPr>
                        <a:buNone/>
                      </a:pPr>
                      <a:r>
                        <a:rPr lang="fr-FR" sz="1100" kern="100" cap="none" spc="0" dirty="0">
                          <a:solidFill>
                            <a:schemeClr val="tx1"/>
                          </a:solidFill>
                          <a:effectLst/>
                        </a:rPr>
                        <a:t>• Lecture expressive de textes, en lien avec le travail mené en compréhension (cf. livret CE2).</a:t>
                      </a:r>
                    </a:p>
                    <a:p>
                      <a:pPr>
                        <a:lnSpc>
                          <a:spcPct val="115000"/>
                        </a:lnSpc>
                        <a:spcAft>
                          <a:spcPts val="800"/>
                        </a:spcAft>
                        <a:buNone/>
                      </a:pPr>
                      <a:r>
                        <a:rPr lang="fr-FR" sz="1100" kern="100" cap="none" spc="0" dirty="0">
                          <a:solidFill>
                            <a:schemeClr val="tx1"/>
                          </a:solidFill>
                          <a:effectLst/>
                        </a:rPr>
                        <a:t> </a:t>
                      </a:r>
                      <a:endParaRPr lang="fr-FR" sz="1100" kern="100" cap="none" spc="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a:txBody>
                  <a:tcPr marL="31635" marR="31635" marT="0" marB="56494">
                    <a:lnL w="12700" cmpd="sng">
                      <a:noFill/>
                      <a:prstDash val="solid"/>
                    </a:lnL>
                    <a:lnR w="12700" cmpd="sng">
                      <a:noFill/>
                      <a:prstDash val="solid"/>
                    </a:lnR>
                    <a:lnT w="12700" cmpd="sng">
                      <a:noFill/>
                      <a:prstDash val="solid"/>
                    </a:lnT>
                    <a:lnB w="12700" cmpd="sng">
                      <a:noFill/>
                      <a:prstDash val="solid"/>
                    </a:lnB>
                    <a:solidFill>
                      <a:schemeClr val="bg1">
                        <a:lumMod val="95000"/>
                      </a:schemeClr>
                    </a:solidFill>
                  </a:tcPr>
                </a:tc>
                <a:extLst>
                  <a:ext uri="{0D108BD9-81ED-4DB2-BD59-A6C34878D82A}">
                    <a16:rowId xmlns:a16="http://schemas.microsoft.com/office/drawing/2014/main" val="2252014853"/>
                  </a:ext>
                </a:extLst>
              </a:tr>
            </a:tbl>
          </a:graphicData>
        </a:graphic>
      </p:graphicFrame>
    </p:spTree>
    <p:extLst>
      <p:ext uri="{BB962C8B-B14F-4D97-AF65-F5344CB8AC3E}">
        <p14:creationId xmlns:p14="http://schemas.microsoft.com/office/powerpoint/2010/main" val="8282400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2971D-B8AC-B91A-4E1F-FF11EFD2C8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ADE34EB-68DC-B4F4-4532-8F3E78AF8144}"/>
              </a:ext>
            </a:extLst>
          </p:cNvPr>
          <p:cNvSpPr>
            <a:spLocks noGrp="1"/>
          </p:cNvSpPr>
          <p:nvPr>
            <p:ph type="title"/>
          </p:nvPr>
        </p:nvSpPr>
        <p:spPr/>
        <p:txBody>
          <a:bodyPr>
            <a:normAutofit/>
          </a:bodyPr>
          <a:lstStyle/>
          <a:p>
            <a:r>
              <a:rPr lang="fr-FR" sz="2400" dirty="0"/>
              <a:t>Séquence n°1</a:t>
            </a:r>
            <a:br>
              <a:rPr lang="fr-FR" sz="2400" dirty="0"/>
            </a:br>
            <a:r>
              <a:rPr lang="fr-FR" sz="2400" b="0" i="1" dirty="0"/>
              <a:t>De l’identification des mots à la lecture prosodique de phrases</a:t>
            </a:r>
            <a:endParaRPr lang="fr-FR" sz="2400" dirty="0"/>
          </a:p>
        </p:txBody>
      </p:sp>
      <p:sp>
        <p:nvSpPr>
          <p:cNvPr id="3" name="Espace réservé du contenu 2">
            <a:extLst>
              <a:ext uri="{FF2B5EF4-FFF2-40B4-BE49-F238E27FC236}">
                <a16:creationId xmlns:a16="http://schemas.microsoft.com/office/drawing/2014/main" id="{74EA7F05-FF50-6BE4-753D-0528B5B4CB97}"/>
              </a:ext>
            </a:extLst>
          </p:cNvPr>
          <p:cNvSpPr>
            <a:spLocks noGrp="1"/>
          </p:cNvSpPr>
          <p:nvPr>
            <p:ph idx="1"/>
          </p:nvPr>
        </p:nvSpPr>
        <p:spPr/>
        <p:txBody>
          <a:bodyPr>
            <a:normAutofit fontScale="92500" lnSpcReduction="20000"/>
          </a:bodyPr>
          <a:lstStyle/>
          <a:p>
            <a:pPr marL="0" indent="0">
              <a:buNone/>
            </a:pPr>
            <a:r>
              <a:rPr lang="fr-FR" b="1" dirty="0"/>
              <a:t>Points de vigilance</a:t>
            </a:r>
          </a:p>
          <a:p>
            <a:r>
              <a:rPr lang="fr-FR" dirty="0"/>
              <a:t>Les élèves (particulièrement des groupes 1 et 2) doivent avoir régulièrement l'</a:t>
            </a:r>
            <a:r>
              <a:rPr lang="fr-FR" b="1" dirty="0"/>
              <a:t>occasion d'observer et d'entendre des pratiques de lecture plus expertes </a:t>
            </a:r>
            <a:r>
              <a:rPr lang="fr-FR" dirty="0"/>
              <a:t>que celles qu'ils exercent. Ces expériences constituent des références concernant le niveau d'expertise attendu ainsi que des étapes qu'il leur reste à franchir pour y accéder.</a:t>
            </a:r>
          </a:p>
          <a:p>
            <a:pPr marL="0" indent="0">
              <a:buNone/>
            </a:pPr>
            <a:r>
              <a:rPr lang="fr-FR" i="1" dirty="0"/>
              <a:t>Par exemple : un élève qui travaille sur la lecture précise et rapide de mots et de phrases entend aussi régulièrement d'autres élèves et son professeur réaliser des lectures expressives de textes.</a:t>
            </a:r>
          </a:p>
          <a:p>
            <a:r>
              <a:rPr lang="fr-FR" dirty="0"/>
              <a:t>Ces pratiques constituent également un </a:t>
            </a:r>
            <a:r>
              <a:rPr lang="fr-FR" b="1" dirty="0"/>
              <a:t>enjeu dans le développement du plaisir de lire </a:t>
            </a:r>
            <a:r>
              <a:rPr lang="fr-FR" dirty="0"/>
              <a:t>et dans celui de </a:t>
            </a:r>
            <a:r>
              <a:rPr lang="fr-FR" b="1" dirty="0"/>
              <a:t>compétences transversales </a:t>
            </a:r>
            <a:r>
              <a:rPr lang="fr-FR" dirty="0"/>
              <a:t>: écoute, concentration, compréhension, etc.</a:t>
            </a:r>
          </a:p>
          <a:p>
            <a:r>
              <a:rPr lang="fr-FR" dirty="0"/>
              <a:t>Les </a:t>
            </a:r>
            <a:r>
              <a:rPr lang="fr-FR" b="1" dirty="0"/>
              <a:t>critères de prosodie </a:t>
            </a:r>
            <a:r>
              <a:rPr lang="fr-FR" dirty="0"/>
              <a:t>sont à établir à l'oral avec tous les élèves (décodeurs et non décodeurs), notamment en poésie. Les </a:t>
            </a:r>
            <a:r>
              <a:rPr lang="fr-FR" b="1" dirty="0"/>
              <a:t>critères de réussite </a:t>
            </a:r>
            <a:r>
              <a:rPr lang="fr-FR" dirty="0"/>
              <a:t>doivent être clairement identifiés et illustrés sous forme de </a:t>
            </a:r>
            <a:r>
              <a:rPr lang="fr-FR" b="1" dirty="0"/>
              <a:t>référentiel collectif </a:t>
            </a:r>
            <a:r>
              <a:rPr lang="fr-FR" dirty="0"/>
              <a:t>auquel le professeur se réfère autant que nécessaire.</a:t>
            </a:r>
          </a:p>
          <a:p>
            <a:r>
              <a:rPr lang="fr-FR" dirty="0"/>
              <a:t>Le professeur travaille </a:t>
            </a:r>
            <a:r>
              <a:rPr lang="fr-FR" b="1" dirty="0"/>
              <a:t>en atelier guidé </a:t>
            </a:r>
            <a:r>
              <a:rPr lang="fr-FR" dirty="0"/>
              <a:t>avec l'un des groupes pendant que les autres élèves s'exercent </a:t>
            </a:r>
            <a:r>
              <a:rPr lang="fr-FR" b="1" dirty="0"/>
              <a:t>en autonomie</a:t>
            </a:r>
            <a:r>
              <a:rPr lang="fr-FR" dirty="0"/>
              <a:t>.</a:t>
            </a:r>
          </a:p>
          <a:p>
            <a:pPr marL="0" indent="0">
              <a:buNone/>
            </a:pPr>
            <a:endParaRPr lang="fr-FR" b="1" dirty="0"/>
          </a:p>
        </p:txBody>
      </p:sp>
    </p:spTree>
    <p:extLst>
      <p:ext uri="{BB962C8B-B14F-4D97-AF65-F5344CB8AC3E}">
        <p14:creationId xmlns:p14="http://schemas.microsoft.com/office/powerpoint/2010/main" val="24215579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73917E-A4B8-D7B0-E61B-82D32B6A8BAC}"/>
              </a:ext>
            </a:extLst>
          </p:cNvPr>
          <p:cNvSpPr>
            <a:spLocks noGrp="1"/>
          </p:cNvSpPr>
          <p:nvPr>
            <p:ph type="title"/>
          </p:nvPr>
        </p:nvSpPr>
        <p:spPr/>
        <p:txBody>
          <a:bodyPr>
            <a:normAutofit fontScale="90000"/>
          </a:bodyPr>
          <a:lstStyle/>
          <a:p>
            <a:r>
              <a:rPr lang="fr-FR" sz="2700" dirty="0"/>
              <a:t>Séquence n°1</a:t>
            </a:r>
            <a:br>
              <a:rPr lang="fr-FR" sz="2700" dirty="0"/>
            </a:br>
            <a:r>
              <a:rPr lang="fr-FR" sz="2700" b="0" i="1" dirty="0"/>
              <a:t>De l’identification des mots à la lecture prosodique de phrases</a:t>
            </a:r>
            <a:br>
              <a:rPr lang="fr-FR" sz="2400" b="0" i="1" dirty="0"/>
            </a:br>
            <a:br>
              <a:rPr lang="fr-FR" sz="2400" b="0" i="1" dirty="0"/>
            </a:br>
            <a:r>
              <a:rPr lang="fr-FR" sz="2400" dirty="0"/>
              <a:t>Déroulement de la séquence </a:t>
            </a:r>
            <a:br>
              <a:rPr lang="fr-FR" sz="2400" dirty="0"/>
            </a:br>
            <a:br>
              <a:rPr lang="fr-FR" sz="2400" dirty="0"/>
            </a:br>
            <a:endParaRPr lang="fr-FR" sz="2400" dirty="0"/>
          </a:p>
        </p:txBody>
      </p:sp>
      <p:sp>
        <p:nvSpPr>
          <p:cNvPr id="3" name="Espace réservé du contenu 2">
            <a:extLst>
              <a:ext uri="{FF2B5EF4-FFF2-40B4-BE49-F238E27FC236}">
                <a16:creationId xmlns:a16="http://schemas.microsoft.com/office/drawing/2014/main" id="{06CE377D-C8E7-436C-771A-A8CBA0886CAD}"/>
              </a:ext>
            </a:extLst>
          </p:cNvPr>
          <p:cNvSpPr>
            <a:spLocks noGrp="1"/>
          </p:cNvSpPr>
          <p:nvPr>
            <p:ph sz="half" idx="1"/>
          </p:nvPr>
        </p:nvSpPr>
        <p:spPr>
          <a:noFill/>
          <a:ln>
            <a:solidFill>
              <a:schemeClr val="accent5">
                <a:lumMod val="40000"/>
                <a:lumOff val="60000"/>
              </a:schemeClr>
            </a:solidFill>
          </a:ln>
        </p:spPr>
        <p:txBody>
          <a:bodyPr>
            <a:normAutofit fontScale="85000" lnSpcReduction="20000"/>
          </a:bodyPr>
          <a:lstStyle/>
          <a:p>
            <a:pPr marL="0" indent="0">
              <a:spcBef>
                <a:spcPts val="0"/>
              </a:spcBef>
              <a:buNone/>
            </a:pPr>
            <a:r>
              <a:rPr lang="fr-FR" b="1" dirty="0"/>
              <a:t>J1</a:t>
            </a:r>
          </a:p>
          <a:p>
            <a:pPr marL="0" indent="0">
              <a:spcBef>
                <a:spcPts val="0"/>
              </a:spcBef>
              <a:buNone/>
            </a:pPr>
            <a:r>
              <a:rPr lang="fr-FR" sz="1600" b="1" dirty="0">
                <a:solidFill>
                  <a:srgbClr val="F75BB9"/>
                </a:solidFill>
              </a:rPr>
              <a:t>G1 et G2 : atelier guidé </a:t>
            </a:r>
            <a:r>
              <a:rPr lang="fr-FR" sz="1600" dirty="0"/>
              <a:t>– </a:t>
            </a:r>
            <a:r>
              <a:rPr lang="fr-FR" sz="1600" b="1" dirty="0"/>
              <a:t>automatiser la lecture de CGP</a:t>
            </a:r>
          </a:p>
          <a:p>
            <a:pPr marL="0" indent="0">
              <a:spcBef>
                <a:spcPts val="0"/>
              </a:spcBef>
              <a:buNone/>
            </a:pPr>
            <a:r>
              <a:rPr lang="fr-FR" sz="1600" dirty="0"/>
              <a:t>Puis autonomie pour G2 : découverte corpus J2, en amont sur temps décalé</a:t>
            </a:r>
          </a:p>
          <a:p>
            <a:pPr marL="0" indent="0">
              <a:spcBef>
                <a:spcPts val="0"/>
              </a:spcBef>
              <a:buNone/>
            </a:pPr>
            <a:r>
              <a:rPr lang="fr-FR" sz="1600" dirty="0"/>
              <a:t>G3 et G4 : autonomie – </a:t>
            </a:r>
            <a:r>
              <a:rPr lang="fr-FR" sz="1600" b="1" dirty="0"/>
              <a:t>fluence et LVH corpus J2 semaine précédente</a:t>
            </a:r>
          </a:p>
          <a:p>
            <a:pPr marL="0" indent="0">
              <a:spcBef>
                <a:spcPts val="0"/>
              </a:spcBef>
              <a:buNone/>
            </a:pPr>
            <a:endParaRPr lang="fr-FR" sz="1600" b="1" dirty="0"/>
          </a:p>
          <a:p>
            <a:pPr marL="0" indent="0">
              <a:spcBef>
                <a:spcPts val="0"/>
              </a:spcBef>
              <a:buNone/>
            </a:pPr>
            <a:r>
              <a:rPr lang="fr-FR" b="1" dirty="0"/>
              <a:t>J2</a:t>
            </a:r>
          </a:p>
          <a:p>
            <a:pPr marL="0" indent="0">
              <a:spcBef>
                <a:spcPts val="0"/>
              </a:spcBef>
              <a:buNone/>
            </a:pPr>
            <a:r>
              <a:rPr lang="fr-FR" sz="1600" dirty="0"/>
              <a:t>G1 : autonomie – supports J1</a:t>
            </a:r>
          </a:p>
          <a:p>
            <a:pPr marL="0" indent="0">
              <a:spcBef>
                <a:spcPts val="0"/>
              </a:spcBef>
              <a:buNone/>
            </a:pPr>
            <a:r>
              <a:rPr lang="fr-FR" sz="1600" b="1" dirty="0">
                <a:solidFill>
                  <a:srgbClr val="F75BB9"/>
                </a:solidFill>
              </a:rPr>
              <a:t>G2, G3, G4 : atelier guidé </a:t>
            </a:r>
            <a:r>
              <a:rPr lang="fr-FR" sz="1600" dirty="0"/>
              <a:t>– </a:t>
            </a:r>
            <a:r>
              <a:rPr lang="fr-FR" sz="1600" b="1" dirty="0"/>
              <a:t>lecture prosodique </a:t>
            </a:r>
          </a:p>
          <a:p>
            <a:pPr marL="0" indent="0">
              <a:spcBef>
                <a:spcPts val="0"/>
              </a:spcBef>
              <a:buNone/>
            </a:pPr>
            <a:endParaRPr lang="fr-FR" sz="1600" dirty="0"/>
          </a:p>
          <a:p>
            <a:pPr marL="0" indent="0">
              <a:spcBef>
                <a:spcPts val="0"/>
              </a:spcBef>
              <a:buNone/>
            </a:pPr>
            <a:r>
              <a:rPr lang="fr-FR" b="1" dirty="0"/>
              <a:t>J3</a:t>
            </a:r>
          </a:p>
          <a:p>
            <a:pPr marL="0" indent="0">
              <a:spcBef>
                <a:spcPts val="0"/>
              </a:spcBef>
              <a:buNone/>
            </a:pPr>
            <a:r>
              <a:rPr lang="fr-FR" sz="1600" b="1" dirty="0">
                <a:solidFill>
                  <a:srgbClr val="F75BB9"/>
                </a:solidFill>
              </a:rPr>
              <a:t>G1 : atelier guidé </a:t>
            </a:r>
            <a:r>
              <a:rPr lang="fr-FR" sz="1600" dirty="0"/>
              <a:t>– </a:t>
            </a:r>
            <a:r>
              <a:rPr lang="fr-FR" sz="1600" b="1" dirty="0"/>
              <a:t>supports  J1</a:t>
            </a:r>
          </a:p>
          <a:p>
            <a:pPr marL="0" indent="0">
              <a:spcBef>
                <a:spcPts val="0"/>
              </a:spcBef>
              <a:buNone/>
            </a:pPr>
            <a:r>
              <a:rPr lang="fr-FR" sz="1600" dirty="0"/>
              <a:t>G2, G3, G4 : autonomie – lecture prosodique corpus J2</a:t>
            </a:r>
          </a:p>
          <a:p>
            <a:pPr marL="0" indent="0">
              <a:spcBef>
                <a:spcPts val="0"/>
              </a:spcBef>
              <a:buNone/>
            </a:pPr>
            <a:endParaRPr lang="fr-FR" sz="1600" dirty="0"/>
          </a:p>
          <a:p>
            <a:pPr marL="0" indent="0">
              <a:spcBef>
                <a:spcPts val="0"/>
              </a:spcBef>
              <a:buNone/>
            </a:pPr>
            <a:r>
              <a:rPr lang="fr-FR" b="1" dirty="0"/>
              <a:t>J4</a:t>
            </a:r>
          </a:p>
          <a:p>
            <a:pPr marL="0" indent="0">
              <a:spcBef>
                <a:spcPts val="0"/>
              </a:spcBef>
              <a:buNone/>
            </a:pPr>
            <a:r>
              <a:rPr lang="fr-FR" sz="1600" dirty="0"/>
              <a:t>G1 : autonomie – supports J1</a:t>
            </a:r>
          </a:p>
          <a:p>
            <a:pPr marL="0" indent="0">
              <a:spcBef>
                <a:spcPts val="0"/>
              </a:spcBef>
              <a:buNone/>
            </a:pPr>
            <a:r>
              <a:rPr lang="fr-FR" sz="1600" b="1" dirty="0">
                <a:solidFill>
                  <a:srgbClr val="F75BB9"/>
                </a:solidFill>
              </a:rPr>
              <a:t>G2, G3, G4 : atelier guidé </a:t>
            </a:r>
            <a:r>
              <a:rPr lang="fr-FR" sz="1600" dirty="0"/>
              <a:t>– lecture prosodique corpus J2</a:t>
            </a:r>
          </a:p>
        </p:txBody>
      </p:sp>
      <p:sp>
        <p:nvSpPr>
          <p:cNvPr id="4" name="Espace réservé du contenu 3">
            <a:extLst>
              <a:ext uri="{FF2B5EF4-FFF2-40B4-BE49-F238E27FC236}">
                <a16:creationId xmlns:a16="http://schemas.microsoft.com/office/drawing/2014/main" id="{2B44601F-10AB-D56F-7850-2AB7D518C83D}"/>
              </a:ext>
            </a:extLst>
          </p:cNvPr>
          <p:cNvSpPr>
            <a:spLocks noGrp="1"/>
          </p:cNvSpPr>
          <p:nvPr>
            <p:ph sz="half" idx="2"/>
          </p:nvPr>
        </p:nvSpPr>
        <p:spPr/>
        <p:txBody>
          <a:bodyPr>
            <a:normAutofit fontScale="85000" lnSpcReduction="20000"/>
          </a:bodyPr>
          <a:lstStyle/>
          <a:p>
            <a:pPr marL="0" indent="0">
              <a:buNone/>
            </a:pPr>
            <a:r>
              <a:rPr lang="fr-FR" b="1" dirty="0"/>
              <a:t>Ateliers différenciés sur la semaine visant l’automatisation  des CGP et la fluence/lecture à voix haute de phrases et textes</a:t>
            </a:r>
          </a:p>
          <a:p>
            <a:pPr marL="0" indent="0">
              <a:buNone/>
            </a:pPr>
            <a:endParaRPr lang="fr-FR" b="1" dirty="0"/>
          </a:p>
          <a:p>
            <a:pPr marL="0" indent="0">
              <a:buNone/>
            </a:pPr>
            <a:r>
              <a:rPr lang="fr-FR" b="1" dirty="0"/>
              <a:t>Répartition selon 4 profils de lecteurs </a:t>
            </a:r>
            <a:r>
              <a:rPr lang="fr-FR" dirty="0"/>
              <a:t>(non-décodeurs, faibles décodeurs, bons décodeurs et très bons décodeurs)</a:t>
            </a:r>
          </a:p>
          <a:p>
            <a:pPr marL="0" indent="0">
              <a:buNone/>
            </a:pPr>
            <a:endParaRPr lang="fr-FR" dirty="0"/>
          </a:p>
          <a:p>
            <a:pPr marL="0" indent="0">
              <a:buNone/>
            </a:pPr>
            <a:r>
              <a:rPr lang="fr-FR" b="1" dirty="0"/>
              <a:t>Séances ritualisées </a:t>
            </a:r>
            <a:r>
              <a:rPr lang="fr-FR" dirty="0"/>
              <a:t>sur :</a:t>
            </a:r>
          </a:p>
          <a:p>
            <a:r>
              <a:rPr lang="fr-FR" dirty="0"/>
              <a:t>le décodage et l’identification de mots [</a:t>
            </a:r>
            <a:r>
              <a:rPr lang="fr-FR" b="1" dirty="0"/>
              <a:t>focus 1</a:t>
            </a:r>
            <a:r>
              <a:rPr lang="fr-FR" dirty="0"/>
              <a:t>] </a:t>
            </a:r>
          </a:p>
          <a:p>
            <a:r>
              <a:rPr lang="fr-FR" dirty="0"/>
              <a:t>la lecture prosodique de phrases/textes en respectant les liaisons [</a:t>
            </a:r>
            <a:r>
              <a:rPr lang="fr-FR" b="1" dirty="0"/>
              <a:t>focus 2</a:t>
            </a:r>
            <a:r>
              <a:rPr lang="fr-FR" dirty="0"/>
              <a:t>]</a:t>
            </a:r>
          </a:p>
          <a:p>
            <a:pPr marL="0" indent="0">
              <a:buNone/>
            </a:pPr>
            <a:endParaRPr lang="fr-FR" dirty="0"/>
          </a:p>
        </p:txBody>
      </p:sp>
    </p:spTree>
    <p:extLst>
      <p:ext uri="{BB962C8B-B14F-4D97-AF65-F5344CB8AC3E}">
        <p14:creationId xmlns:p14="http://schemas.microsoft.com/office/powerpoint/2010/main" val="42012863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062E8-2FF6-BF43-F71A-97E3DE072E8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F385188-746D-6B63-4100-D044B9F70FB2}"/>
              </a:ext>
            </a:extLst>
          </p:cNvPr>
          <p:cNvSpPr>
            <a:spLocks noGrp="1"/>
          </p:cNvSpPr>
          <p:nvPr>
            <p:ph type="title"/>
          </p:nvPr>
        </p:nvSpPr>
        <p:spPr/>
        <p:txBody>
          <a:bodyPr>
            <a:normAutofit fontScale="90000"/>
          </a:bodyPr>
          <a:lstStyle/>
          <a:p>
            <a:r>
              <a:rPr lang="fr-FR" sz="2700" dirty="0"/>
              <a:t>Séquence n°1</a:t>
            </a:r>
            <a:br>
              <a:rPr lang="fr-FR" sz="2400" dirty="0"/>
            </a:br>
            <a:r>
              <a:rPr lang="fr-FR" sz="2200" b="0" i="1" dirty="0"/>
              <a:t>De l’identification des mots à la lecture prosodique de phrases</a:t>
            </a:r>
            <a:br>
              <a:rPr lang="fr-FR" sz="2400" b="0" i="1" dirty="0"/>
            </a:br>
            <a:r>
              <a:rPr lang="fr-FR" sz="2200" dirty="0"/>
              <a:t>FOCUS 1 : Séances ritualisées au sein d’une séquence pour automatiser la lecture des CGP : lecture de mots réguliers et irréguliers</a:t>
            </a:r>
            <a:br>
              <a:rPr lang="fr-FR" sz="2000" b="0" dirty="0"/>
            </a:br>
            <a:endParaRPr lang="fr-FR" sz="2000" dirty="0"/>
          </a:p>
        </p:txBody>
      </p:sp>
      <p:sp>
        <p:nvSpPr>
          <p:cNvPr id="3" name="Espace réservé du contenu 2">
            <a:extLst>
              <a:ext uri="{FF2B5EF4-FFF2-40B4-BE49-F238E27FC236}">
                <a16:creationId xmlns:a16="http://schemas.microsoft.com/office/drawing/2014/main" id="{D2C93E6B-649D-672B-4FE5-7F0063BFBF61}"/>
              </a:ext>
            </a:extLst>
          </p:cNvPr>
          <p:cNvSpPr>
            <a:spLocks noGrp="1"/>
          </p:cNvSpPr>
          <p:nvPr>
            <p:ph idx="1"/>
          </p:nvPr>
        </p:nvSpPr>
        <p:spPr/>
        <p:txBody>
          <a:bodyPr>
            <a:normAutofit/>
          </a:bodyPr>
          <a:lstStyle/>
          <a:p>
            <a:pPr marL="0" indent="0">
              <a:spcBef>
                <a:spcPts val="0"/>
              </a:spcBef>
              <a:buNone/>
            </a:pPr>
            <a:r>
              <a:rPr lang="fr-FR" b="1" dirty="0"/>
              <a:t>Progression et périodes d’instruction</a:t>
            </a:r>
          </a:p>
          <a:p>
            <a:pPr marL="0" indent="0">
              <a:spcBef>
                <a:spcPts val="0"/>
              </a:spcBef>
              <a:buNone/>
            </a:pPr>
            <a:r>
              <a:rPr lang="fr-FR" dirty="0"/>
              <a:t>A partir de la période 1 du CE1 et tout au long du cycle, sur des </a:t>
            </a:r>
            <a:r>
              <a:rPr lang="fr-FR" b="1" dirty="0"/>
              <a:t>séances quotidiennes d’apprentissage </a:t>
            </a:r>
            <a:r>
              <a:rPr lang="fr-FR" dirty="0"/>
              <a:t>(atelier guidé) </a:t>
            </a:r>
            <a:r>
              <a:rPr lang="fr-FR" b="1" dirty="0"/>
              <a:t>et d’entrainement </a:t>
            </a:r>
            <a:r>
              <a:rPr lang="fr-FR" dirty="0"/>
              <a:t>(travail autonome)</a:t>
            </a:r>
          </a:p>
          <a:p>
            <a:pPr marL="0" indent="0">
              <a:spcBef>
                <a:spcPts val="0"/>
              </a:spcBef>
              <a:buNone/>
            </a:pPr>
            <a:endParaRPr lang="fr-FR" b="1" dirty="0"/>
          </a:p>
          <a:p>
            <a:pPr marL="0" indent="0">
              <a:spcBef>
                <a:spcPts val="0"/>
              </a:spcBef>
              <a:buNone/>
            </a:pPr>
            <a:r>
              <a:rPr lang="fr-FR" b="1" dirty="0"/>
              <a:t>Modalités et temporalité</a:t>
            </a:r>
          </a:p>
          <a:p>
            <a:pPr marL="0" indent="0">
              <a:spcBef>
                <a:spcPts val="0"/>
              </a:spcBef>
              <a:buNone/>
            </a:pPr>
            <a:r>
              <a:rPr lang="fr-FR" dirty="0"/>
              <a:t>Groupes 1, 2, 3 et 4 : en début de période 1</a:t>
            </a:r>
          </a:p>
          <a:p>
            <a:pPr marL="0" indent="0">
              <a:spcBef>
                <a:spcPts val="0"/>
              </a:spcBef>
              <a:buNone/>
            </a:pPr>
            <a:r>
              <a:rPr lang="fr-FR" dirty="0"/>
              <a:t>Groupes 1 et 2 : autant que nécessaire, le reste de l’année</a:t>
            </a:r>
          </a:p>
          <a:p>
            <a:pPr marL="0" indent="0">
              <a:spcBef>
                <a:spcPts val="0"/>
              </a:spcBef>
              <a:buNone/>
            </a:pPr>
            <a:r>
              <a:rPr lang="fr-FR" dirty="0"/>
              <a:t>Groupes 3 et 4 : les entrainements à la précision de lecture et à la vitesse de lecture des mots réguliers et irréguliers diminueront, en cours d’année, sans jamais disparaitre totalement</a:t>
            </a:r>
          </a:p>
          <a:p>
            <a:pPr marL="0" indent="0">
              <a:spcBef>
                <a:spcPts val="0"/>
              </a:spcBef>
              <a:buNone/>
            </a:pPr>
            <a:endParaRPr lang="fr-FR" b="1" dirty="0"/>
          </a:p>
          <a:p>
            <a:pPr marL="0" indent="0">
              <a:spcBef>
                <a:spcPts val="0"/>
              </a:spcBef>
              <a:buNone/>
            </a:pPr>
            <a:r>
              <a:rPr lang="fr-FR" b="1" dirty="0"/>
              <a:t>Un exemple de grille de fluence sur les suffixes et/ette (= « petit ») se trouve en annexe du livret.</a:t>
            </a:r>
            <a:endParaRPr lang="fr-FR" dirty="0"/>
          </a:p>
          <a:p>
            <a:pPr marL="0" indent="0">
              <a:buNone/>
            </a:pPr>
            <a:endParaRPr lang="fr-FR" b="1" dirty="0"/>
          </a:p>
        </p:txBody>
      </p:sp>
    </p:spTree>
    <p:extLst>
      <p:ext uri="{BB962C8B-B14F-4D97-AF65-F5344CB8AC3E}">
        <p14:creationId xmlns:p14="http://schemas.microsoft.com/office/powerpoint/2010/main" val="2568535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59176E-325E-44F1-786A-EFA0D5B0E1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8AC5F3-25F7-32CC-CEC8-FCF1F982DE2D}"/>
              </a:ext>
            </a:extLst>
          </p:cNvPr>
          <p:cNvSpPr>
            <a:spLocks noGrp="1"/>
          </p:cNvSpPr>
          <p:nvPr>
            <p:ph type="title"/>
          </p:nvPr>
        </p:nvSpPr>
        <p:spPr/>
        <p:txBody>
          <a:bodyPr>
            <a:normAutofit fontScale="90000"/>
          </a:bodyPr>
          <a:lstStyle/>
          <a:p>
            <a:r>
              <a:rPr lang="fr-FR" sz="2700" dirty="0"/>
              <a:t>Séquence n°1</a:t>
            </a:r>
            <a:br>
              <a:rPr lang="fr-FR" sz="2400" dirty="0"/>
            </a:br>
            <a:r>
              <a:rPr lang="fr-FR" sz="2200" b="0" i="1" dirty="0"/>
              <a:t>De l’identification des mots à la lecture prosodique de phrases</a:t>
            </a:r>
            <a:br>
              <a:rPr lang="fr-FR" sz="2400" b="0" i="1" dirty="0"/>
            </a:br>
            <a:r>
              <a:rPr lang="fr-FR" sz="2200" dirty="0"/>
              <a:t>FOCUS 1 : Séances ritualisées au sein d’une séquence pour automatiser la lecture des CGP : lecture de mots réguliers et irréguliers</a:t>
            </a:r>
            <a:br>
              <a:rPr lang="fr-FR" sz="2000" b="0" dirty="0"/>
            </a:br>
            <a:endParaRPr lang="fr-FR" sz="2000" dirty="0"/>
          </a:p>
        </p:txBody>
      </p:sp>
      <p:sp>
        <p:nvSpPr>
          <p:cNvPr id="3" name="Espace réservé du contenu 2">
            <a:extLst>
              <a:ext uri="{FF2B5EF4-FFF2-40B4-BE49-F238E27FC236}">
                <a16:creationId xmlns:a16="http://schemas.microsoft.com/office/drawing/2014/main" id="{487DF5CD-46A8-8A65-F844-7BB9235A3EB3}"/>
              </a:ext>
            </a:extLst>
          </p:cNvPr>
          <p:cNvSpPr>
            <a:spLocks noGrp="1"/>
          </p:cNvSpPr>
          <p:nvPr>
            <p:ph idx="1"/>
          </p:nvPr>
        </p:nvSpPr>
        <p:spPr/>
        <p:txBody>
          <a:bodyPr>
            <a:normAutofit lnSpcReduction="10000"/>
          </a:bodyPr>
          <a:lstStyle/>
          <a:p>
            <a:pPr marL="0" indent="0">
              <a:spcBef>
                <a:spcPts val="0"/>
              </a:spcBef>
              <a:buNone/>
            </a:pPr>
            <a:r>
              <a:rPr lang="fr-FR" sz="1600" b="1" dirty="0"/>
              <a:t>Objectifs</a:t>
            </a:r>
          </a:p>
          <a:p>
            <a:pPr marL="0" indent="0">
              <a:spcBef>
                <a:spcPts val="0"/>
              </a:spcBef>
              <a:buNone/>
            </a:pPr>
            <a:r>
              <a:rPr lang="fr-FR" sz="1600" dirty="0"/>
              <a:t>Lire avec vitesse et précision</a:t>
            </a:r>
          </a:p>
          <a:p>
            <a:pPr>
              <a:spcBef>
                <a:spcPts val="0"/>
              </a:spcBef>
            </a:pPr>
            <a:r>
              <a:rPr lang="fr-FR" sz="1600" dirty="0"/>
              <a:t>un maximum de CGP (sous la forme de liste de syllabes ou de pseudo-mots) en une minute;</a:t>
            </a:r>
          </a:p>
          <a:p>
            <a:pPr>
              <a:spcBef>
                <a:spcPts val="0"/>
              </a:spcBef>
            </a:pPr>
            <a:r>
              <a:rPr lang="fr-FR" sz="1600" dirty="0"/>
              <a:t>un maximum de mots en une minute.</a:t>
            </a:r>
            <a:endParaRPr lang="fr-FR" sz="1600" b="1" dirty="0"/>
          </a:p>
          <a:p>
            <a:pPr marL="0" indent="0">
              <a:spcBef>
                <a:spcPts val="0"/>
              </a:spcBef>
              <a:buNone/>
            </a:pPr>
            <a:r>
              <a:rPr lang="fr-FR" sz="1600" b="1" dirty="0"/>
              <a:t>Structure de la séquence hebdomadaire : </a:t>
            </a:r>
            <a:r>
              <a:rPr lang="fr-FR" sz="1600" dirty="0"/>
              <a:t>ateliers différenciés </a:t>
            </a:r>
          </a:p>
          <a:p>
            <a:pPr marL="0" indent="0">
              <a:spcBef>
                <a:spcPts val="0"/>
              </a:spcBef>
              <a:buNone/>
            </a:pPr>
            <a:endParaRPr lang="fr-FR" b="1" dirty="0"/>
          </a:p>
          <a:p>
            <a:pPr marL="0" indent="0">
              <a:buNone/>
            </a:pPr>
            <a:endParaRPr lang="fr-FR" b="1" dirty="0"/>
          </a:p>
          <a:p>
            <a:pPr marL="0" indent="0">
              <a:buNone/>
            </a:pPr>
            <a:endParaRPr lang="fr-FR" b="1" dirty="0"/>
          </a:p>
          <a:p>
            <a:pPr marL="0" indent="0">
              <a:buNone/>
            </a:pPr>
            <a:endParaRPr lang="fr-FR" sz="1600" b="1" dirty="0"/>
          </a:p>
          <a:p>
            <a:pPr marL="0" indent="0">
              <a:spcBef>
                <a:spcPts val="0"/>
              </a:spcBef>
              <a:buNone/>
            </a:pPr>
            <a:endParaRPr lang="fr-FR" sz="1600" b="1" dirty="0"/>
          </a:p>
          <a:p>
            <a:pPr marL="0" indent="0">
              <a:spcBef>
                <a:spcPts val="0"/>
              </a:spcBef>
              <a:buNone/>
            </a:pPr>
            <a:r>
              <a:rPr lang="fr-FR" sz="1600" b="1" dirty="0"/>
              <a:t>Critère de réussite </a:t>
            </a:r>
            <a:r>
              <a:rPr lang="fr-FR" sz="1600" dirty="0"/>
              <a:t>: améliorer le nombre de CGP et mots correctement lus par minute</a:t>
            </a:r>
          </a:p>
          <a:p>
            <a:pPr marL="0" indent="0">
              <a:spcBef>
                <a:spcPts val="0"/>
              </a:spcBef>
              <a:buNone/>
            </a:pPr>
            <a:r>
              <a:rPr lang="fr-FR" sz="1600" b="1" dirty="0"/>
              <a:t>Evaluation bienveillante et exigeante </a:t>
            </a:r>
            <a:r>
              <a:rPr lang="fr-FR" sz="1600" dirty="0"/>
              <a:t>: souligner réussites mais aussi progrès attendus</a:t>
            </a:r>
          </a:p>
          <a:p>
            <a:pPr marL="0" indent="0">
              <a:spcBef>
                <a:spcPts val="0"/>
              </a:spcBef>
              <a:buNone/>
            </a:pPr>
            <a:r>
              <a:rPr lang="fr-FR" sz="1600" b="1" dirty="0"/>
              <a:t>Constitution des groupes non figée</a:t>
            </a:r>
            <a:r>
              <a:rPr lang="fr-FR" sz="1600" dirty="0"/>
              <a:t>, évolutive au regard du niveau de compétences de chaque élève</a:t>
            </a:r>
          </a:p>
          <a:p>
            <a:pPr marL="0" indent="0">
              <a:buNone/>
            </a:pPr>
            <a:endParaRPr lang="fr-FR" b="1" dirty="0"/>
          </a:p>
        </p:txBody>
      </p:sp>
      <p:pic>
        <p:nvPicPr>
          <p:cNvPr id="5" name="Image 4">
            <a:extLst>
              <a:ext uri="{FF2B5EF4-FFF2-40B4-BE49-F238E27FC236}">
                <a16:creationId xmlns:a16="http://schemas.microsoft.com/office/drawing/2014/main" id="{AF594622-C7CD-AE92-7998-0C03306300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18491" y="3853707"/>
            <a:ext cx="5760720" cy="1671955"/>
          </a:xfrm>
          <a:prstGeom prst="rect">
            <a:avLst/>
          </a:prstGeom>
        </p:spPr>
      </p:pic>
    </p:spTree>
    <p:extLst>
      <p:ext uri="{BB962C8B-B14F-4D97-AF65-F5344CB8AC3E}">
        <p14:creationId xmlns:p14="http://schemas.microsoft.com/office/powerpoint/2010/main" val="3728740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F8A33-43B9-09E7-5FE8-CD3EC213D21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1736FBE-7D4A-0DDC-D828-D8207ED3D6A8}"/>
              </a:ext>
            </a:extLst>
          </p:cNvPr>
          <p:cNvSpPr>
            <a:spLocks noGrp="1"/>
          </p:cNvSpPr>
          <p:nvPr>
            <p:ph type="title"/>
          </p:nvPr>
        </p:nvSpPr>
        <p:spPr/>
        <p:txBody>
          <a:bodyPr>
            <a:normAutofit fontScale="90000"/>
          </a:bodyPr>
          <a:lstStyle/>
          <a:p>
            <a:r>
              <a:rPr lang="fr-FR" sz="2700" dirty="0"/>
              <a:t>Séquence n°1</a:t>
            </a:r>
            <a:br>
              <a:rPr lang="fr-FR" sz="2400" dirty="0"/>
            </a:br>
            <a:r>
              <a:rPr lang="fr-FR" sz="2200" b="0" i="1" dirty="0"/>
              <a:t>De l’identification des mots à la lecture prosodique de phrases</a:t>
            </a:r>
            <a:br>
              <a:rPr lang="fr-FR" sz="2400" b="0" i="1" dirty="0"/>
            </a:br>
            <a:r>
              <a:rPr lang="fr-FR" sz="2200" dirty="0"/>
              <a:t>FOCUS 1 : Séances ritualisées au sein d’une séquence pour automatiser la lecture des CGP : lecture de mots réguliers et irréguliers</a:t>
            </a:r>
            <a:br>
              <a:rPr lang="fr-FR" sz="2000" b="0" dirty="0"/>
            </a:br>
            <a:endParaRPr lang="fr-FR" sz="2000" dirty="0"/>
          </a:p>
        </p:txBody>
      </p:sp>
      <p:sp>
        <p:nvSpPr>
          <p:cNvPr id="3" name="Espace réservé du contenu 2">
            <a:extLst>
              <a:ext uri="{FF2B5EF4-FFF2-40B4-BE49-F238E27FC236}">
                <a16:creationId xmlns:a16="http://schemas.microsoft.com/office/drawing/2014/main" id="{A9CDA799-746F-FACB-4A31-5585FD0B95CB}"/>
              </a:ext>
            </a:extLst>
          </p:cNvPr>
          <p:cNvSpPr>
            <a:spLocks noGrp="1"/>
          </p:cNvSpPr>
          <p:nvPr>
            <p:ph idx="1"/>
          </p:nvPr>
        </p:nvSpPr>
        <p:spPr/>
        <p:txBody>
          <a:bodyPr>
            <a:normAutofit/>
          </a:bodyPr>
          <a:lstStyle/>
          <a:p>
            <a:pPr marL="0" indent="0">
              <a:buNone/>
            </a:pPr>
            <a:r>
              <a:rPr lang="fr-FR" b="1" dirty="0"/>
              <a:t>Déroulement J1 atelier guidé pour G1 et G2 (modèle de séance identique pour G1 en J3)</a:t>
            </a:r>
          </a:p>
          <a:p>
            <a:pPr marL="0" indent="0">
              <a:spcBef>
                <a:spcPts val="0"/>
              </a:spcBef>
              <a:buNone/>
            </a:pPr>
            <a:r>
              <a:rPr lang="fr-FR" sz="1600" dirty="0">
                <a:sym typeface="Apple Color Emoji" pitchFamily="2" charset="0"/>
              </a:rPr>
              <a:t>⚠️ </a:t>
            </a:r>
            <a:r>
              <a:rPr lang="fr-FR" sz="1600" i="1" dirty="0"/>
              <a:t>En début de séance, évaluation chronométrée avec enseignant // grille de fluence semaine précédente pour constituer les groupes à l’instant </a:t>
            </a:r>
            <a:r>
              <a:rPr lang="fr-FR" sz="1600" i="1" dirty="0" err="1"/>
              <a:t>T</a:t>
            </a:r>
            <a:endParaRPr lang="fr-FR" sz="1600" i="1" dirty="0"/>
          </a:p>
          <a:p>
            <a:pPr marL="0" indent="0">
              <a:spcBef>
                <a:spcPts val="0"/>
              </a:spcBef>
              <a:buNone/>
            </a:pPr>
            <a:r>
              <a:rPr lang="fr-FR" b="1" dirty="0"/>
              <a:t>Temps 1 : Définition des objectifs et mise en réussite </a:t>
            </a:r>
            <a:r>
              <a:rPr lang="fr-FR" dirty="0"/>
              <a:t>– </a:t>
            </a:r>
            <a:r>
              <a:rPr lang="fr-FR" sz="1400" i="1" dirty="0"/>
              <a:t>s’entraîner à lire de plus en plus vite, sans erreur, une nouvelle grille</a:t>
            </a:r>
            <a:endParaRPr lang="fr-FR" sz="1400" b="1" i="1" dirty="0"/>
          </a:p>
          <a:p>
            <a:pPr marL="0" indent="0">
              <a:spcBef>
                <a:spcPts val="0"/>
              </a:spcBef>
              <a:buNone/>
            </a:pPr>
            <a:r>
              <a:rPr lang="fr-FR" b="1" dirty="0"/>
              <a:t>Temps 2 : Mise en activité différenciée des élèves</a:t>
            </a:r>
          </a:p>
          <a:p>
            <a:pPr marL="0" indent="0">
              <a:spcBef>
                <a:spcPts val="0"/>
              </a:spcBef>
              <a:buNone/>
            </a:pPr>
            <a:r>
              <a:rPr lang="fr-FR" sz="1400" dirty="0"/>
              <a:t>Activité 1 Temps individuel de lecture , confrontation du décodage en binôme, dialogue élèves/professeur pour validation des propositions</a:t>
            </a:r>
          </a:p>
          <a:p>
            <a:pPr marL="0" indent="0">
              <a:spcBef>
                <a:spcPts val="0"/>
              </a:spcBef>
              <a:buNone/>
            </a:pPr>
            <a:r>
              <a:rPr lang="fr-FR" sz="1400" dirty="0"/>
              <a:t>Activité 2 Jeux d’entraînement à la lecture (jeu de l’ascenseur, syllabaire, jeu d’observation et de rapidité / tapette à mots,…)</a:t>
            </a:r>
          </a:p>
          <a:p>
            <a:pPr marL="0" indent="0">
              <a:spcBef>
                <a:spcPts val="0"/>
              </a:spcBef>
              <a:buNone/>
            </a:pPr>
            <a:r>
              <a:rPr lang="fr-FR" b="1" dirty="0"/>
              <a:t>Temps 3 : Institutionnalisation, retour réflexif </a:t>
            </a:r>
            <a:r>
              <a:rPr lang="fr-FR" dirty="0"/>
              <a:t>– trace écrite en dictée à l’adulte </a:t>
            </a:r>
          </a:p>
          <a:p>
            <a:pPr>
              <a:spcBef>
                <a:spcPts val="0"/>
              </a:spcBef>
              <a:buFont typeface="Wingdings" pitchFamily="2" charset="2"/>
              <a:buChar char="è"/>
            </a:pPr>
            <a:r>
              <a:rPr lang="fr-FR" dirty="0"/>
              <a:t>permettre aux élèves de bénéficier de retours immédiats sur leurs tentatives</a:t>
            </a:r>
          </a:p>
          <a:p>
            <a:pPr>
              <a:spcBef>
                <a:spcPts val="0"/>
              </a:spcBef>
              <a:buFont typeface="Wingdings" pitchFamily="2" charset="2"/>
              <a:buChar char="è"/>
            </a:pPr>
            <a:r>
              <a:rPr lang="fr-FR" dirty="0"/>
              <a:t>leur apprendre à se servir des outils à disposition (acquisition de l’autonomie en lecture/écriture)</a:t>
            </a:r>
          </a:p>
          <a:p>
            <a:pPr marL="0" indent="0">
              <a:spcBef>
                <a:spcPts val="0"/>
              </a:spcBef>
              <a:buNone/>
            </a:pPr>
            <a:endParaRPr lang="fr-FR" dirty="0"/>
          </a:p>
          <a:p>
            <a:pPr marL="0" indent="0">
              <a:spcBef>
                <a:spcPts val="0"/>
              </a:spcBef>
              <a:buNone/>
            </a:pPr>
            <a:endParaRPr lang="fr-FR" dirty="0"/>
          </a:p>
          <a:p>
            <a:pPr marL="0" indent="0">
              <a:spcBef>
                <a:spcPts val="0"/>
              </a:spcBef>
              <a:buNone/>
            </a:pPr>
            <a:r>
              <a:rPr lang="fr-FR" sz="1400" i="1" dirty="0"/>
              <a:t>Séquence complète dans le livret </a:t>
            </a:r>
          </a:p>
        </p:txBody>
      </p:sp>
      <p:pic>
        <p:nvPicPr>
          <p:cNvPr id="4" name="Image 3" descr="Une image contenant texte, Police, capture d’écran, algèbre&#10;&#10;Le contenu généré par l’IA peut être incorrect.">
            <a:extLst>
              <a:ext uri="{FF2B5EF4-FFF2-40B4-BE49-F238E27FC236}">
                <a16:creationId xmlns:a16="http://schemas.microsoft.com/office/drawing/2014/main" id="{3D61E865-5E21-594D-E7CD-BD7FCFED29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8936" y="5486400"/>
            <a:ext cx="4213064" cy="1244600"/>
          </a:xfrm>
          <a:prstGeom prst="rect">
            <a:avLst/>
          </a:prstGeom>
        </p:spPr>
      </p:pic>
    </p:spTree>
    <p:extLst>
      <p:ext uri="{BB962C8B-B14F-4D97-AF65-F5344CB8AC3E}">
        <p14:creationId xmlns:p14="http://schemas.microsoft.com/office/powerpoint/2010/main" val="3564698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6E3E03-D786-0944-E9D4-B41059F316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258E9B8-00F0-F1BB-EA8B-84C751B3DFDE}"/>
              </a:ext>
            </a:extLst>
          </p:cNvPr>
          <p:cNvSpPr>
            <a:spLocks noGrp="1"/>
          </p:cNvSpPr>
          <p:nvPr>
            <p:ph type="title"/>
          </p:nvPr>
        </p:nvSpPr>
        <p:spPr/>
        <p:txBody>
          <a:bodyPr>
            <a:normAutofit fontScale="90000"/>
          </a:bodyPr>
          <a:lstStyle/>
          <a:p>
            <a:r>
              <a:rPr lang="fr-FR" sz="2700" dirty="0"/>
              <a:t>Séquence n°1</a:t>
            </a:r>
            <a:br>
              <a:rPr lang="fr-FR" sz="2700" dirty="0"/>
            </a:br>
            <a:r>
              <a:rPr lang="fr-FR" sz="2200" b="0" i="1" dirty="0"/>
              <a:t>De l’identification des mots à la lecture prosodique de phrases</a:t>
            </a:r>
            <a:br>
              <a:rPr lang="fr-FR" sz="2200" b="0" i="1" dirty="0"/>
            </a:br>
            <a:r>
              <a:rPr lang="fr-FR" sz="2200" dirty="0"/>
              <a:t>FOCUS 2 : Séances ritualisées pour entraîner la fluence et la lecture à voix haute de phrases et textes (prosodie)</a:t>
            </a:r>
            <a:br>
              <a:rPr lang="fr-FR" sz="2400" b="0" dirty="0"/>
            </a:br>
            <a:endParaRPr lang="fr-FR" sz="2200" dirty="0"/>
          </a:p>
        </p:txBody>
      </p:sp>
      <p:sp>
        <p:nvSpPr>
          <p:cNvPr id="3" name="Espace réservé du contenu 2">
            <a:extLst>
              <a:ext uri="{FF2B5EF4-FFF2-40B4-BE49-F238E27FC236}">
                <a16:creationId xmlns:a16="http://schemas.microsoft.com/office/drawing/2014/main" id="{BA5B14B4-5B4B-6A6E-91D6-1DA52AD985A7}"/>
              </a:ext>
            </a:extLst>
          </p:cNvPr>
          <p:cNvSpPr>
            <a:spLocks noGrp="1"/>
          </p:cNvSpPr>
          <p:nvPr>
            <p:ph idx="1"/>
          </p:nvPr>
        </p:nvSpPr>
        <p:spPr/>
        <p:txBody>
          <a:bodyPr>
            <a:normAutofit fontScale="92500" lnSpcReduction="20000"/>
          </a:bodyPr>
          <a:lstStyle/>
          <a:p>
            <a:pPr marL="0" indent="0">
              <a:spcBef>
                <a:spcPts val="0"/>
              </a:spcBef>
              <a:buNone/>
            </a:pPr>
            <a:r>
              <a:rPr lang="fr-FR" b="1" dirty="0"/>
              <a:t>Progression et périodes d’instruction</a:t>
            </a:r>
          </a:p>
          <a:p>
            <a:pPr marL="0" indent="0">
              <a:spcBef>
                <a:spcPts val="0"/>
              </a:spcBef>
              <a:buNone/>
            </a:pPr>
            <a:r>
              <a:rPr lang="fr-FR" dirty="0"/>
              <a:t>A partir de la période 1 du CE1 pour les élèves des groupes 2, 3 et 4, et tout au long du cycle, sur </a:t>
            </a:r>
            <a:r>
              <a:rPr lang="fr-FR" b="1" dirty="0"/>
              <a:t>des séances quotidiennes d’apprentissage </a:t>
            </a:r>
            <a:r>
              <a:rPr lang="fr-FR" dirty="0"/>
              <a:t>(atelier guidé) </a:t>
            </a:r>
            <a:r>
              <a:rPr lang="fr-FR" b="1" dirty="0"/>
              <a:t>et d’entrainement</a:t>
            </a:r>
            <a:r>
              <a:rPr lang="fr-FR" dirty="0"/>
              <a:t> (travail autonome)</a:t>
            </a:r>
          </a:p>
          <a:p>
            <a:pPr marL="0" indent="0">
              <a:spcBef>
                <a:spcPts val="0"/>
              </a:spcBef>
              <a:buNone/>
            </a:pPr>
            <a:endParaRPr lang="fr-FR" dirty="0"/>
          </a:p>
          <a:p>
            <a:pPr marL="0" indent="0">
              <a:spcBef>
                <a:spcPts val="0"/>
              </a:spcBef>
              <a:buNone/>
            </a:pPr>
            <a:r>
              <a:rPr lang="fr-FR" b="1" dirty="0"/>
              <a:t>Public ciblé </a:t>
            </a:r>
            <a:r>
              <a:rPr lang="fr-FR" dirty="0"/>
              <a:t>: Elèves ayant une fluence &gt; 40 MCLM</a:t>
            </a:r>
          </a:p>
          <a:p>
            <a:pPr marL="0" indent="0">
              <a:spcBef>
                <a:spcPts val="0"/>
              </a:spcBef>
              <a:buNone/>
            </a:pPr>
            <a:endParaRPr lang="fr-FR" b="1" dirty="0"/>
          </a:p>
          <a:p>
            <a:pPr marL="0" indent="0">
              <a:spcBef>
                <a:spcPts val="0"/>
              </a:spcBef>
              <a:buNone/>
            </a:pPr>
            <a:r>
              <a:rPr lang="fr-FR" b="1" dirty="0"/>
              <a:t>Modalités et temporalité</a:t>
            </a:r>
          </a:p>
          <a:p>
            <a:pPr marL="0" indent="0">
              <a:buNone/>
            </a:pPr>
            <a:r>
              <a:rPr lang="fr-FR" dirty="0"/>
              <a:t>De la lecture rapide de phrases à la lecture expressive de textes :</a:t>
            </a:r>
          </a:p>
          <a:p>
            <a:r>
              <a:rPr lang="fr-FR" dirty="0"/>
              <a:t>Dès que la fluence technique dépasse 40 MCLM, l'élève est capable d'oraliser une phrase puis un texte en se focalisant </a:t>
            </a:r>
            <a:r>
              <a:rPr lang="fr-FR" b="1" dirty="0"/>
              <a:t>sur le phrasé </a:t>
            </a:r>
            <a:r>
              <a:rPr lang="fr-FR" dirty="0"/>
              <a:t>(respect des groupes de sens, de l'articulation, des liaisons, respect de la ponctuation) </a:t>
            </a:r>
            <a:r>
              <a:rPr lang="fr-FR" b="1" dirty="0"/>
              <a:t>dans un premier temps</a:t>
            </a:r>
            <a:r>
              <a:rPr lang="fr-FR" dirty="0"/>
              <a:t>, puis </a:t>
            </a:r>
            <a:r>
              <a:rPr lang="fr-FR" b="1" dirty="0"/>
              <a:t>sur l'expressivité </a:t>
            </a:r>
            <a:r>
              <a:rPr lang="fr-FR" dirty="0"/>
              <a:t>(ton adapté au contenu, accentuation de certains mots, etc.) </a:t>
            </a:r>
            <a:r>
              <a:rPr lang="fr-FR" b="1" dirty="0"/>
              <a:t>pour rendre compte de sa compréhension </a:t>
            </a:r>
            <a:r>
              <a:rPr lang="fr-FR" dirty="0"/>
              <a:t>;</a:t>
            </a:r>
          </a:p>
          <a:p>
            <a:r>
              <a:rPr lang="fr-FR" dirty="0"/>
              <a:t>Chaque dimension de la </a:t>
            </a:r>
            <a:r>
              <a:rPr lang="fr-FR" b="1" dirty="0"/>
              <a:t>prosodie </a:t>
            </a:r>
            <a:r>
              <a:rPr lang="fr-FR" dirty="0"/>
              <a:t>gagnera à être enseignée progressivement, au cours de séquences dédiées.</a:t>
            </a:r>
          </a:p>
          <a:p>
            <a:pPr marL="0" indent="0">
              <a:buNone/>
            </a:pPr>
            <a:endParaRPr lang="fr-FR" b="1" dirty="0"/>
          </a:p>
          <a:p>
            <a:pPr marL="0" indent="0">
              <a:buNone/>
            </a:pPr>
            <a:endParaRPr lang="fr-FR" b="1" dirty="0"/>
          </a:p>
        </p:txBody>
      </p:sp>
    </p:spTree>
    <p:extLst>
      <p:ext uri="{BB962C8B-B14F-4D97-AF65-F5344CB8AC3E}">
        <p14:creationId xmlns:p14="http://schemas.microsoft.com/office/powerpoint/2010/main" val="3800364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F2E146-BB3C-2ED6-531E-D007947CB3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85A76E-13A7-D0EA-95BA-B7B0A0A4B8DB}"/>
              </a:ext>
            </a:extLst>
          </p:cNvPr>
          <p:cNvSpPr>
            <a:spLocks noGrp="1"/>
          </p:cNvSpPr>
          <p:nvPr>
            <p:ph type="title"/>
          </p:nvPr>
        </p:nvSpPr>
        <p:spPr/>
        <p:txBody>
          <a:bodyPr>
            <a:normAutofit fontScale="90000"/>
          </a:bodyPr>
          <a:lstStyle/>
          <a:p>
            <a:r>
              <a:rPr lang="fr-FR" sz="2700" dirty="0"/>
              <a:t>Séquence n°1</a:t>
            </a:r>
            <a:br>
              <a:rPr lang="fr-FR" sz="2400" dirty="0"/>
            </a:br>
            <a:r>
              <a:rPr lang="fr-FR" sz="2200" b="0" i="1" dirty="0"/>
              <a:t>De l’identification des mots à la lecture prosodique de phrases</a:t>
            </a:r>
            <a:br>
              <a:rPr lang="fr-FR" sz="2200" b="0" i="1" dirty="0"/>
            </a:br>
            <a:r>
              <a:rPr lang="fr-FR" sz="2200" dirty="0"/>
              <a:t>FOCUS 2 : Séances ritualisées pour entraîner la fluence et la lecture à voix haute de phrases et textes (prosodie)</a:t>
            </a:r>
            <a:br>
              <a:rPr lang="fr-FR" sz="2200" dirty="0"/>
            </a:br>
            <a:endParaRPr lang="fr-FR" sz="2200" dirty="0"/>
          </a:p>
        </p:txBody>
      </p:sp>
      <p:sp>
        <p:nvSpPr>
          <p:cNvPr id="3" name="Espace réservé du contenu 2">
            <a:extLst>
              <a:ext uri="{FF2B5EF4-FFF2-40B4-BE49-F238E27FC236}">
                <a16:creationId xmlns:a16="http://schemas.microsoft.com/office/drawing/2014/main" id="{E24972D7-1851-D5B9-1212-ACA6D5EC7AD1}"/>
              </a:ext>
            </a:extLst>
          </p:cNvPr>
          <p:cNvSpPr>
            <a:spLocks noGrp="1"/>
          </p:cNvSpPr>
          <p:nvPr>
            <p:ph idx="1"/>
          </p:nvPr>
        </p:nvSpPr>
        <p:spPr/>
        <p:txBody>
          <a:bodyPr>
            <a:normAutofit fontScale="92500" lnSpcReduction="10000"/>
          </a:bodyPr>
          <a:lstStyle/>
          <a:p>
            <a:pPr marL="0" indent="0">
              <a:spcBef>
                <a:spcPts val="0"/>
              </a:spcBef>
              <a:buNone/>
            </a:pPr>
            <a:r>
              <a:rPr lang="fr-FR" b="1" dirty="0"/>
              <a:t>Objectifs :</a:t>
            </a:r>
          </a:p>
          <a:p>
            <a:pPr>
              <a:spcBef>
                <a:spcPts val="0"/>
              </a:spcBef>
            </a:pPr>
            <a:r>
              <a:rPr lang="fr-FR" sz="1500" dirty="0"/>
              <a:t>Lire une puis des phrases de plus en plus vite </a:t>
            </a:r>
            <a:r>
              <a:rPr lang="fr-FR" sz="1500" b="1" dirty="0"/>
              <a:t>en respectant les contraintes formelles </a:t>
            </a:r>
            <a:r>
              <a:rPr lang="fr-FR" sz="1500" dirty="0"/>
              <a:t>(ex. : ponctuation, liaisons, lecture par groupes de sens sans interruption lors d'un retour à la ligne).</a:t>
            </a:r>
          </a:p>
          <a:p>
            <a:pPr>
              <a:spcBef>
                <a:spcPts val="0"/>
              </a:spcBef>
            </a:pPr>
            <a:r>
              <a:rPr lang="fr-FR" sz="1500" dirty="0"/>
              <a:t>Lire des phrases et des textes en respectant les dimensions de l'</a:t>
            </a:r>
            <a:r>
              <a:rPr lang="fr-FR" sz="1500" b="1" dirty="0"/>
              <a:t>expressivité</a:t>
            </a:r>
            <a:r>
              <a:rPr lang="fr-FR" sz="1500" dirty="0"/>
              <a:t> liées au sens du contenu (ex. : ton et rythme adaptés, accentuation volontaire de certains mots, interprétation du dialogue, modulations adéquates de la voix.).</a:t>
            </a:r>
            <a:endParaRPr lang="fr-FR" sz="1500" b="1" dirty="0"/>
          </a:p>
          <a:p>
            <a:pPr marL="0" indent="0">
              <a:spcBef>
                <a:spcPts val="0"/>
              </a:spcBef>
              <a:buNone/>
            </a:pPr>
            <a:endParaRPr lang="fr-FR" sz="1500" b="1" dirty="0"/>
          </a:p>
          <a:p>
            <a:pPr marL="0" indent="0">
              <a:spcBef>
                <a:spcPts val="0"/>
              </a:spcBef>
              <a:buNone/>
            </a:pPr>
            <a:r>
              <a:rPr lang="fr-FR" b="1" dirty="0"/>
              <a:t>Modalités : </a:t>
            </a:r>
            <a:r>
              <a:rPr lang="fr-FR" dirty="0"/>
              <a:t>ateliers différenciés (groupes 2, 3 et 4)</a:t>
            </a:r>
          </a:p>
          <a:p>
            <a:pPr marL="0" indent="0">
              <a:spcBef>
                <a:spcPts val="0"/>
              </a:spcBef>
              <a:buNone/>
            </a:pPr>
            <a:r>
              <a:rPr lang="fr-FR" sz="1500" dirty="0"/>
              <a:t>- Supports de lecture proposés (phrases et textes/issus du manuel de lecture ou d’autres supports) travaillés en amont, lors de séances de compréhension inscrites à l’emploi du temps</a:t>
            </a:r>
          </a:p>
          <a:p>
            <a:pPr marL="0" indent="0">
              <a:spcBef>
                <a:spcPts val="0"/>
              </a:spcBef>
              <a:buNone/>
            </a:pPr>
            <a:r>
              <a:rPr lang="fr-FR" sz="1500" dirty="0"/>
              <a:t>- Veiller à travailler tous les types de textes</a:t>
            </a:r>
            <a:endParaRPr lang="fr-FR" sz="1500" b="1" dirty="0"/>
          </a:p>
          <a:p>
            <a:pPr marL="0" indent="0">
              <a:lnSpc>
                <a:spcPct val="120000"/>
              </a:lnSpc>
              <a:spcBef>
                <a:spcPts val="0"/>
              </a:spcBef>
              <a:buNone/>
            </a:pPr>
            <a:r>
              <a:rPr lang="fr-FR" sz="1500" dirty="0"/>
              <a:t>- En J1 et J3, en autonomie, organisation en binômes hétérogènes </a:t>
            </a:r>
          </a:p>
          <a:p>
            <a:pPr>
              <a:spcBef>
                <a:spcPts val="0"/>
              </a:spcBef>
              <a:buFontTx/>
              <a:buChar char="-"/>
            </a:pPr>
            <a:endParaRPr lang="fr-FR" sz="1400" dirty="0"/>
          </a:p>
          <a:p>
            <a:pPr marL="0" indent="0">
              <a:spcBef>
                <a:spcPts val="0"/>
              </a:spcBef>
              <a:buNone/>
            </a:pPr>
            <a:r>
              <a:rPr lang="fr-FR" b="1" dirty="0"/>
              <a:t>Critères de réussites </a:t>
            </a:r>
            <a:r>
              <a:rPr lang="fr-FR" dirty="0"/>
              <a:t>:</a:t>
            </a:r>
          </a:p>
          <a:p>
            <a:pPr marL="0" indent="0">
              <a:spcBef>
                <a:spcPts val="0"/>
              </a:spcBef>
              <a:buNone/>
            </a:pPr>
            <a:r>
              <a:rPr lang="fr-FR" sz="1500" b="1" dirty="0"/>
              <a:t>Évaluer de manière formative chaque dimension de la prosodie </a:t>
            </a:r>
            <a:r>
              <a:rPr lang="fr-FR" sz="1500" dirty="0"/>
              <a:t>(respect de la ponctuation, lecture par groupe de souffle, respect des liaisons, fluidité du retour à la ligne, ton et rythmes adaptés au contenu) puis </a:t>
            </a:r>
            <a:r>
              <a:rPr lang="fr-FR" sz="1500" b="1" dirty="0"/>
              <a:t>de l'expressivité </a:t>
            </a:r>
            <a:r>
              <a:rPr lang="fr-FR" sz="1500" dirty="0"/>
              <a:t>(interprétation, etc.) à partir d'une </a:t>
            </a:r>
            <a:r>
              <a:rPr lang="fr-FR" sz="1500" b="1" dirty="0"/>
              <a:t>grille facilement compréhensible </a:t>
            </a:r>
            <a:r>
              <a:rPr lang="fr-FR" sz="1500" dirty="0"/>
              <a:t>par les élèves (ex. : « pas encore»; « parfois»; « excellent »).</a:t>
            </a:r>
          </a:p>
          <a:p>
            <a:pPr marL="0" indent="0">
              <a:buNone/>
            </a:pPr>
            <a:endParaRPr lang="fr-FR" dirty="0"/>
          </a:p>
          <a:p>
            <a:pPr marL="0" indent="0">
              <a:buNone/>
            </a:pPr>
            <a:endParaRPr lang="fr-FR" b="1" dirty="0"/>
          </a:p>
        </p:txBody>
      </p:sp>
    </p:spTree>
    <p:extLst>
      <p:ext uri="{BB962C8B-B14F-4D97-AF65-F5344CB8AC3E}">
        <p14:creationId xmlns:p14="http://schemas.microsoft.com/office/powerpoint/2010/main" val="30635285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7D9776-4DD3-709F-746B-5915CC7A14D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968B1AA-7265-1B47-00B2-6EEBDB7E9D93}"/>
              </a:ext>
            </a:extLst>
          </p:cNvPr>
          <p:cNvSpPr>
            <a:spLocks noGrp="1"/>
          </p:cNvSpPr>
          <p:nvPr>
            <p:ph type="title"/>
          </p:nvPr>
        </p:nvSpPr>
        <p:spPr/>
        <p:txBody>
          <a:bodyPr>
            <a:normAutofit fontScale="90000"/>
          </a:bodyPr>
          <a:lstStyle/>
          <a:p>
            <a:r>
              <a:rPr lang="fr-FR" sz="2700" dirty="0"/>
              <a:t>Séquence n°1</a:t>
            </a:r>
            <a:br>
              <a:rPr lang="fr-FR" sz="2400" dirty="0"/>
            </a:br>
            <a:r>
              <a:rPr lang="fr-FR" sz="2200" b="0" i="1" dirty="0"/>
              <a:t>De l’identification des mots à la lecture prosodique de phrases</a:t>
            </a:r>
            <a:br>
              <a:rPr lang="fr-FR" sz="2200" b="0" i="1" dirty="0"/>
            </a:br>
            <a:r>
              <a:rPr lang="fr-FR" sz="2200" dirty="0"/>
              <a:t>FOCUS 2 : Séances ritualisées pour entraîner la fluence et la lecture à voix haute de phrases et textes (prosodie)</a:t>
            </a:r>
            <a:br>
              <a:rPr lang="fr-FR" sz="2200" dirty="0"/>
            </a:br>
            <a:endParaRPr lang="fr-FR" sz="2200" dirty="0"/>
          </a:p>
        </p:txBody>
      </p:sp>
      <p:sp>
        <p:nvSpPr>
          <p:cNvPr id="3" name="Espace réservé du contenu 2">
            <a:extLst>
              <a:ext uri="{FF2B5EF4-FFF2-40B4-BE49-F238E27FC236}">
                <a16:creationId xmlns:a16="http://schemas.microsoft.com/office/drawing/2014/main" id="{8C6D6915-AA87-036B-8E24-3C984BB90634}"/>
              </a:ext>
            </a:extLst>
          </p:cNvPr>
          <p:cNvSpPr>
            <a:spLocks noGrp="1"/>
          </p:cNvSpPr>
          <p:nvPr>
            <p:ph idx="1"/>
          </p:nvPr>
        </p:nvSpPr>
        <p:spPr/>
        <p:txBody>
          <a:bodyPr>
            <a:normAutofit lnSpcReduction="10000"/>
          </a:bodyPr>
          <a:lstStyle/>
          <a:p>
            <a:pPr marL="0" indent="0">
              <a:buNone/>
            </a:pPr>
            <a:r>
              <a:rPr lang="fr-FR" b="1" dirty="0"/>
              <a:t>Déroulement J2 atelier guidé pour G2, G3 et G4</a:t>
            </a:r>
            <a:endParaRPr lang="fr-FR" dirty="0"/>
          </a:p>
          <a:p>
            <a:pPr marL="0" indent="0">
              <a:spcBef>
                <a:spcPts val="0"/>
              </a:spcBef>
              <a:buNone/>
            </a:pPr>
            <a:r>
              <a:rPr lang="fr-FR" b="1" dirty="0"/>
              <a:t>Temps 1 : Définition des objectifs et mise en réussite </a:t>
            </a:r>
            <a:r>
              <a:rPr lang="fr-FR" dirty="0"/>
              <a:t>– </a:t>
            </a:r>
            <a:r>
              <a:rPr lang="fr-FR" sz="1400" i="1" dirty="0"/>
              <a:t>apprendre à repérer quand il faut faire une liaison</a:t>
            </a:r>
            <a:endParaRPr lang="fr-FR" sz="1400" b="1" i="1" dirty="0"/>
          </a:p>
          <a:p>
            <a:pPr marL="0" indent="0">
              <a:spcBef>
                <a:spcPts val="0"/>
              </a:spcBef>
              <a:buNone/>
            </a:pPr>
            <a:r>
              <a:rPr lang="fr-FR" b="1" dirty="0"/>
              <a:t>Temps 2 : Mise en activité différenciée des élèves</a:t>
            </a:r>
          </a:p>
          <a:p>
            <a:pPr marL="0" indent="0">
              <a:spcBef>
                <a:spcPts val="0"/>
              </a:spcBef>
              <a:buNone/>
            </a:pPr>
            <a:r>
              <a:rPr lang="fr-FR" sz="1400" dirty="0"/>
              <a:t>Activité 1 Lecture individuelle, lecture successive de plusieurs élèves, repérage du son de la liaison /n/, distribution d’une grille de mots</a:t>
            </a:r>
          </a:p>
          <a:p>
            <a:pPr marL="0" indent="0">
              <a:spcBef>
                <a:spcPts val="0"/>
              </a:spcBef>
              <a:buNone/>
            </a:pPr>
            <a:r>
              <a:rPr lang="fr-FR" sz="1400" dirty="0"/>
              <a:t>Activité 2 Nouveau texte à travailler quotidiennement pendant 4 jours </a:t>
            </a:r>
          </a:p>
          <a:p>
            <a:pPr marL="0" indent="0">
              <a:spcBef>
                <a:spcPts val="0"/>
              </a:spcBef>
              <a:buNone/>
            </a:pPr>
            <a:r>
              <a:rPr lang="fr-FR" b="1" dirty="0"/>
              <a:t>Temps 3 : Institutionnalisation, retour réflexif </a:t>
            </a:r>
            <a:r>
              <a:rPr lang="fr-FR" dirty="0"/>
              <a:t>– trace écrite en dictée à l’adulte </a:t>
            </a:r>
          </a:p>
          <a:p>
            <a:pPr>
              <a:spcBef>
                <a:spcPts val="0"/>
              </a:spcBef>
              <a:buFont typeface="Wingdings" pitchFamily="2" charset="2"/>
              <a:buChar char="è"/>
            </a:pPr>
            <a:r>
              <a:rPr lang="fr-FR" dirty="0"/>
              <a:t>permettre aux élèves de bénéficier de retours immédiats sur leurs lectures préparées et partager des méthodes pour l’améliorer encore</a:t>
            </a:r>
          </a:p>
          <a:p>
            <a:pPr marL="0" indent="0">
              <a:buNone/>
            </a:pPr>
            <a:endParaRPr lang="fr-FR" b="1" dirty="0"/>
          </a:p>
          <a:p>
            <a:pPr marL="0" indent="0">
              <a:buNone/>
            </a:pPr>
            <a:r>
              <a:rPr lang="fr-FR" b="1" dirty="0"/>
              <a:t>Les entraînements en appui des grilles de liaison </a:t>
            </a:r>
            <a:r>
              <a:rPr lang="fr-FR" dirty="0"/>
              <a:t>sont à mener en J3 et en J1 de la semaine suivante (phases de travail en autonomie).</a:t>
            </a:r>
          </a:p>
          <a:p>
            <a:pPr marL="0" indent="0">
              <a:buNone/>
            </a:pPr>
            <a:r>
              <a:rPr lang="fr-FR" sz="1400" i="1" dirty="0"/>
              <a:t>Séquence complète dans le livret </a:t>
            </a:r>
          </a:p>
          <a:p>
            <a:pPr marL="0" indent="0">
              <a:buNone/>
            </a:pPr>
            <a:endParaRPr lang="fr-FR" dirty="0"/>
          </a:p>
        </p:txBody>
      </p:sp>
      <p:pic>
        <p:nvPicPr>
          <p:cNvPr id="4" name="Image 3" descr="Une image contenant texte, Police, blanc, reçu&#10;&#10;Le contenu généré par l’IA peut être incorrect.">
            <a:extLst>
              <a:ext uri="{FF2B5EF4-FFF2-40B4-BE49-F238E27FC236}">
                <a16:creationId xmlns:a16="http://schemas.microsoft.com/office/drawing/2014/main" id="{6DDB9729-D2A7-2CD4-37D2-F4CBD6D45CD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10072" y="4379144"/>
            <a:ext cx="5760720" cy="832341"/>
          </a:xfrm>
          <a:prstGeom prst="rect">
            <a:avLst/>
          </a:prstGeom>
        </p:spPr>
      </p:pic>
    </p:spTree>
    <p:extLst>
      <p:ext uri="{BB962C8B-B14F-4D97-AF65-F5344CB8AC3E}">
        <p14:creationId xmlns:p14="http://schemas.microsoft.com/office/powerpoint/2010/main" val="3075186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46FB40-E1B7-FD4C-27F6-1E8778F26DF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0522808-4C8C-895E-3800-23A90D1DFD5E}"/>
              </a:ext>
            </a:extLst>
          </p:cNvPr>
          <p:cNvSpPr>
            <a:spLocks noGrp="1"/>
          </p:cNvSpPr>
          <p:nvPr>
            <p:ph type="title"/>
          </p:nvPr>
        </p:nvSpPr>
        <p:spPr/>
        <p:txBody>
          <a:bodyPr>
            <a:normAutofit/>
          </a:bodyPr>
          <a:lstStyle/>
          <a:p>
            <a:r>
              <a:rPr lang="fr-FR" sz="2400" dirty="0"/>
              <a:t>Séquence n°1</a:t>
            </a:r>
            <a:br>
              <a:rPr lang="fr-FR" sz="2400" dirty="0"/>
            </a:br>
            <a:r>
              <a:rPr lang="fr-FR" sz="2400" b="0" i="1" dirty="0"/>
              <a:t>De l’identification des mots à la lecture prosodique de phrases</a:t>
            </a:r>
            <a:br>
              <a:rPr lang="fr-FR" sz="2400" b="0" i="1" dirty="0"/>
            </a:br>
            <a:r>
              <a:rPr lang="fr-FR" sz="1800" dirty="0"/>
              <a:t>POINTS DE VIGILANCE = LIENS LECTURE/COMPREHENSION</a:t>
            </a:r>
          </a:p>
        </p:txBody>
      </p:sp>
      <p:sp>
        <p:nvSpPr>
          <p:cNvPr id="3" name="Espace réservé du contenu 2">
            <a:extLst>
              <a:ext uri="{FF2B5EF4-FFF2-40B4-BE49-F238E27FC236}">
                <a16:creationId xmlns:a16="http://schemas.microsoft.com/office/drawing/2014/main" id="{BBDF25F2-D4D0-C6D4-4522-51059C365918}"/>
              </a:ext>
            </a:extLst>
          </p:cNvPr>
          <p:cNvSpPr>
            <a:spLocks noGrp="1"/>
          </p:cNvSpPr>
          <p:nvPr>
            <p:ph idx="1"/>
          </p:nvPr>
        </p:nvSpPr>
        <p:spPr/>
        <p:txBody>
          <a:bodyPr>
            <a:normAutofit fontScale="85000" lnSpcReduction="10000"/>
          </a:bodyPr>
          <a:lstStyle/>
          <a:p>
            <a:r>
              <a:rPr lang="fr-FR" dirty="0"/>
              <a:t>En séances de lecture à voix haute, à tous les niveaux du cycle, veiller à </a:t>
            </a:r>
            <a:r>
              <a:rPr lang="fr-FR" b="1" dirty="0"/>
              <a:t>toujours prendre le temps de commenter avec les élèves le sens de la phrase</a:t>
            </a:r>
            <a:r>
              <a:rPr lang="fr-FR" dirty="0"/>
              <a:t>, même avec les phrases les plus simples dont le sens parait élémentaire. </a:t>
            </a:r>
            <a:r>
              <a:rPr lang="fr-FR" i="1" dirty="0"/>
              <a:t>Ex : « Lola a bu du soda. »</a:t>
            </a:r>
          </a:p>
          <a:p>
            <a:r>
              <a:rPr lang="fr-FR" dirty="0"/>
              <a:t>Dès la première période de CE1, le </a:t>
            </a:r>
            <a:r>
              <a:rPr lang="fr-FR" b="1" dirty="0"/>
              <a:t>travail sur la lecture à voix haute </a:t>
            </a:r>
            <a:r>
              <a:rPr lang="fr-FR" dirty="0"/>
              <a:t>peut être engagé avec les élèves en les mettant </a:t>
            </a:r>
            <a:r>
              <a:rPr lang="fr-FR" b="1" dirty="0"/>
              <a:t>en réception d'une interprétation réalisée par un lecteur expert</a:t>
            </a:r>
            <a:r>
              <a:rPr lang="fr-FR" dirty="0"/>
              <a:t>. (ton neutre puis triste/joyeux, fort/à voix basse, lent/rapide,…) Demander aux élèves de définir le ton le plus adapté, à partir d’une liste restreinte de propositions, puis progressivement de manière de plus en plus ouverte (« quel ton vais-je devoir employer pour lire ce texte ? Pourquoi ? »)</a:t>
            </a:r>
          </a:p>
          <a:p>
            <a:r>
              <a:rPr lang="fr-FR" dirty="0"/>
              <a:t>Pour les élèves, il s’agira de </a:t>
            </a:r>
            <a:r>
              <a:rPr lang="fr-FR" b="1" dirty="0"/>
              <a:t>passer d'une pratique interprétative d'abord en réception </a:t>
            </a:r>
            <a:r>
              <a:rPr lang="fr-FR" dirty="0"/>
              <a:t>(lecture magistrale) </a:t>
            </a:r>
            <a:r>
              <a:rPr lang="fr-FR" b="1" dirty="0"/>
              <a:t>à une pratique en production </a:t>
            </a:r>
            <a:r>
              <a:rPr lang="fr-FR" dirty="0"/>
              <a:t>(lecture interprétative autonome à partir de sa compréhension du texte).</a:t>
            </a:r>
          </a:p>
          <a:p>
            <a:r>
              <a:rPr lang="fr-FR"/>
              <a:t>Les </a:t>
            </a:r>
            <a:r>
              <a:rPr lang="fr-FR" b="1" dirty="0"/>
              <a:t>supports étudiés en compréhension</a:t>
            </a:r>
            <a:r>
              <a:rPr lang="fr-FR" dirty="0"/>
              <a:t> sont </a:t>
            </a:r>
            <a:r>
              <a:rPr lang="fr-FR" b="1" dirty="0"/>
              <a:t>à privilégier </a:t>
            </a:r>
            <a:r>
              <a:rPr lang="fr-FR" dirty="0"/>
              <a:t>dans le cadre d'un travail sur la fluence de lecture à voix haute de phrases et de textes.</a:t>
            </a:r>
          </a:p>
          <a:p>
            <a:r>
              <a:rPr lang="fr-FR" dirty="0"/>
              <a:t>La régularité de cette pratique suppose </a:t>
            </a:r>
            <a:r>
              <a:rPr lang="fr-FR" u="sng" dirty="0"/>
              <a:t>pour l'équipe de cycle</a:t>
            </a:r>
            <a:r>
              <a:rPr lang="fr-FR" dirty="0"/>
              <a:t> de </a:t>
            </a:r>
            <a:r>
              <a:rPr lang="fr-FR" b="1" dirty="0"/>
              <a:t>se constituer une banque conséquente de phrases et petits textes </a:t>
            </a:r>
            <a:r>
              <a:rPr lang="fr-FR" dirty="0"/>
              <a:t>dont la lecture présente des intérêts interprétatifs.</a:t>
            </a:r>
          </a:p>
          <a:p>
            <a:endParaRPr lang="fr-FR" dirty="0"/>
          </a:p>
          <a:p>
            <a:endParaRPr lang="fr-FR" dirty="0"/>
          </a:p>
          <a:p>
            <a:endParaRPr lang="fr-FR" dirty="0"/>
          </a:p>
          <a:p>
            <a:endParaRPr lang="fr-FR" dirty="0"/>
          </a:p>
          <a:p>
            <a:endParaRPr lang="fr-FR" i="1" dirty="0"/>
          </a:p>
          <a:p>
            <a:pPr marL="0" indent="0">
              <a:buNone/>
            </a:pPr>
            <a:endParaRPr lang="fr-FR" dirty="0"/>
          </a:p>
          <a:p>
            <a:pPr marL="0" indent="0">
              <a:buNone/>
            </a:pPr>
            <a:endParaRPr lang="fr-FR" b="1" dirty="0"/>
          </a:p>
        </p:txBody>
      </p:sp>
    </p:spTree>
    <p:extLst>
      <p:ext uri="{BB962C8B-B14F-4D97-AF65-F5344CB8AC3E}">
        <p14:creationId xmlns:p14="http://schemas.microsoft.com/office/powerpoint/2010/main" val="38201491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C1BA796-6B10-2A11-D9DB-6596E8C13267}"/>
            </a:ext>
          </a:extLst>
        </p:cNvPr>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4CDA6540-CABE-F5F2-CD89-B736992E9D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5DE486E1-085A-40AB-1856-44CB7D4E696E}"/>
              </a:ext>
            </a:extLst>
          </p:cNvPr>
          <p:cNvSpPr>
            <a:spLocks noGrp="1"/>
          </p:cNvSpPr>
          <p:nvPr>
            <p:ph type="ctrTitle"/>
          </p:nvPr>
        </p:nvSpPr>
        <p:spPr>
          <a:xfrm>
            <a:off x="517870" y="978408"/>
            <a:ext cx="6117661" cy="5509478"/>
          </a:xfrm>
        </p:spPr>
        <p:txBody>
          <a:bodyPr anchor="t">
            <a:normAutofit fontScale="90000"/>
          </a:bodyPr>
          <a:lstStyle/>
          <a:p>
            <a:r>
              <a:rPr lang="fr-FR" sz="3400" dirty="0"/>
              <a:t>Proposition de séquence n°2</a:t>
            </a:r>
            <a:br>
              <a:rPr lang="fr-FR" sz="3400" dirty="0"/>
            </a:br>
            <a:r>
              <a:rPr lang="fr-FR" sz="2400" b="0" i="1" dirty="0"/>
              <a:t>Enrichir son vocabulaire dans toutes les disciplines</a:t>
            </a:r>
            <a:br>
              <a:rPr lang="fr-FR" sz="1800" b="0" i="1" dirty="0">
                <a:latin typeface="+mn-lt"/>
              </a:rPr>
            </a:br>
            <a:br>
              <a:rPr lang="fr-FR" sz="1800" b="0" i="1" dirty="0">
                <a:latin typeface="+mn-lt"/>
              </a:rPr>
            </a:br>
            <a:r>
              <a:rPr lang="fr-FR" sz="1800" u="sng" dirty="0">
                <a:latin typeface="+mn-lt"/>
              </a:rPr>
              <a:t>Objectifs</a:t>
            </a:r>
            <a:r>
              <a:rPr lang="fr-FR" sz="1800" dirty="0">
                <a:latin typeface="+mn-lt"/>
              </a:rPr>
              <a:t> : Enrichir son vocabulaire dans tous les enseignements (exemple en lien avec « Questionner le monde »)</a:t>
            </a:r>
            <a:br>
              <a:rPr lang="fr-FR" sz="1800" dirty="0">
                <a:latin typeface="+mn-lt"/>
              </a:rPr>
            </a:br>
            <a:r>
              <a:rPr lang="fr-FR" sz="1800" b="0" dirty="0">
                <a:latin typeface="+mn-lt"/>
              </a:rPr>
              <a:t>- Etablir des relations entre les mots par catégorisation (et mémorisation du nom hyponyme dans l’exemple donné)</a:t>
            </a:r>
            <a:br>
              <a:rPr lang="fr-FR" sz="1800" b="0" dirty="0">
                <a:latin typeface="+mn-lt"/>
              </a:rPr>
            </a:br>
            <a:r>
              <a:rPr lang="fr-FR" sz="1800" b="0" dirty="0">
                <a:latin typeface="+mn-lt"/>
              </a:rPr>
              <a:t>- Réemployer le vocabulaire étudié dans des phrases, dans des contextes variés de situations d’oral ou d’écrit</a:t>
            </a:r>
            <a:br>
              <a:rPr lang="fr-FR" sz="1800" b="0" dirty="0">
                <a:latin typeface="+mn-lt"/>
              </a:rPr>
            </a:br>
            <a:r>
              <a:rPr lang="fr-FR" sz="1800" b="0" dirty="0">
                <a:latin typeface="+mn-lt"/>
              </a:rPr>
              <a:t>- Mémoriser l’orthographe lexicale</a:t>
            </a:r>
            <a:br>
              <a:rPr lang="fr-FR" sz="1800" b="0" dirty="0">
                <a:latin typeface="+mn-lt"/>
              </a:rPr>
            </a:br>
            <a:r>
              <a:rPr lang="fr-FR" sz="1800" b="0" dirty="0">
                <a:latin typeface="+mn-lt"/>
              </a:rPr>
              <a:t>- Développer les stratégies d’inférence pour comprendre le sens de mots inconnus</a:t>
            </a:r>
            <a:br>
              <a:rPr lang="fr-FR" sz="1800" dirty="0">
                <a:latin typeface="+mn-lt"/>
              </a:rPr>
            </a:br>
            <a:br>
              <a:rPr lang="fr-FR" sz="2400" b="0" dirty="0">
                <a:latin typeface="+mn-lt"/>
              </a:rPr>
            </a:br>
            <a:r>
              <a:rPr lang="fr-FR" sz="1800" dirty="0">
                <a:latin typeface="+mn-lt"/>
              </a:rPr>
              <a:t>Focus 1 </a:t>
            </a:r>
            <a:r>
              <a:rPr lang="fr-FR" sz="1800" b="0" dirty="0">
                <a:latin typeface="+mn-lt"/>
              </a:rPr>
              <a:t>: Apporter en contexte des mots nouveaux en lien avec une séquence de sciences</a:t>
            </a:r>
            <a:br>
              <a:rPr lang="fr-FR" sz="1800" dirty="0">
                <a:latin typeface="+mn-lt"/>
              </a:rPr>
            </a:br>
            <a:r>
              <a:rPr lang="fr-FR" sz="1800" dirty="0">
                <a:latin typeface="+mn-lt"/>
              </a:rPr>
              <a:t>Focus 2 </a:t>
            </a:r>
            <a:r>
              <a:rPr lang="fr-FR" sz="1800" b="0" dirty="0">
                <a:latin typeface="+mn-lt"/>
              </a:rPr>
              <a:t>: </a:t>
            </a:r>
            <a:r>
              <a:rPr lang="fr-FR" sz="1800" b="0" dirty="0"/>
              <a:t>Structurer le lexique : la catégorisation</a:t>
            </a:r>
            <a:br>
              <a:rPr lang="fr-FR" sz="1800" b="0" dirty="0"/>
            </a:br>
            <a:r>
              <a:rPr lang="fr-FR" sz="1800" dirty="0"/>
              <a:t>Focus 3 </a:t>
            </a:r>
            <a:r>
              <a:rPr lang="fr-FR" sz="1800" b="0" dirty="0"/>
              <a:t>: Réactiver le lexique appris dans les activités orales et écrites qui participent à la mémorisation à long terme</a:t>
            </a:r>
            <a:br>
              <a:rPr lang="fr-FR" sz="1800" b="0" dirty="0"/>
            </a:br>
            <a:br>
              <a:rPr lang="fr-FR" sz="2400" b="0" dirty="0">
                <a:latin typeface="+mn-lt"/>
              </a:rPr>
            </a:br>
            <a:endParaRPr lang="fr-FR" sz="2400" b="0" dirty="0">
              <a:latin typeface="+mn-lt"/>
            </a:endParaRPr>
          </a:p>
        </p:txBody>
      </p:sp>
      <p:sp>
        <p:nvSpPr>
          <p:cNvPr id="27" name="Rectangle 26">
            <a:extLst>
              <a:ext uri="{FF2B5EF4-FFF2-40B4-BE49-F238E27FC236}">
                <a16:creationId xmlns:a16="http://schemas.microsoft.com/office/drawing/2014/main" id="{EACBC648-5E01-43EA-6A65-3C93828E06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6126480"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ureau d’école avec livres et crayons avec tableau noir dans le fond">
            <a:extLst>
              <a:ext uri="{FF2B5EF4-FFF2-40B4-BE49-F238E27FC236}">
                <a16:creationId xmlns:a16="http://schemas.microsoft.com/office/drawing/2014/main" id="{4687AEE7-D4B7-844C-6C37-072F621A899D}"/>
              </a:ext>
            </a:extLst>
          </p:cNvPr>
          <p:cNvPicPr>
            <a:picLocks noChangeAspect="1"/>
          </p:cNvPicPr>
          <p:nvPr/>
        </p:nvPicPr>
        <p:blipFill>
          <a:blip r:embed="rId3"/>
          <a:srcRect l="3884" t="23391" r="5207"/>
          <a:stretch>
            <a:fillRect/>
          </a:stretch>
        </p:blipFill>
        <p:spPr>
          <a:xfrm>
            <a:off x="7668867" y="3903781"/>
            <a:ext cx="4038425" cy="2271622"/>
          </a:xfrm>
          <a:prstGeom prst="rect">
            <a:avLst/>
          </a:prstGeom>
        </p:spPr>
      </p:pic>
      <p:sp>
        <p:nvSpPr>
          <p:cNvPr id="29" name="Rectangle 28">
            <a:extLst>
              <a:ext uri="{FF2B5EF4-FFF2-40B4-BE49-F238E27FC236}">
                <a16:creationId xmlns:a16="http://schemas.microsoft.com/office/drawing/2014/main" id="{8E8107A7-3437-ED13-6116-C6CC24BC7B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83932" y="6300216"/>
            <a:ext cx="4023360"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 2" descr="Une image contenant texte, capture d’écran, Police, nombre&#10;&#10;Le contenu généré par l’IA peut être incorrect.">
            <a:extLst>
              <a:ext uri="{FF2B5EF4-FFF2-40B4-BE49-F238E27FC236}">
                <a16:creationId xmlns:a16="http://schemas.microsoft.com/office/drawing/2014/main" id="{24F38881-5211-DFEE-B36D-8CFB67968E9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52984" y="978408"/>
            <a:ext cx="1952795" cy="2622511"/>
          </a:xfrm>
          <a:prstGeom prst="rect">
            <a:avLst/>
          </a:prstGeom>
        </p:spPr>
      </p:pic>
    </p:spTree>
    <p:extLst>
      <p:ext uri="{BB962C8B-B14F-4D97-AF65-F5344CB8AC3E}">
        <p14:creationId xmlns:p14="http://schemas.microsoft.com/office/powerpoint/2010/main" val="1376631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73638C3-15F0-3F61-28EF-E5841F09DFC7}"/>
              </a:ext>
            </a:extLst>
          </p:cNvPr>
          <p:cNvSpPr>
            <a:spLocks noGrp="1"/>
          </p:cNvSpPr>
          <p:nvPr>
            <p:ph type="title"/>
          </p:nvPr>
        </p:nvSpPr>
        <p:spPr/>
        <p:txBody>
          <a:bodyPr>
            <a:normAutofit/>
          </a:bodyPr>
          <a:lstStyle/>
          <a:p>
            <a:r>
              <a:rPr lang="fr-FR" sz="2400" dirty="0"/>
              <a:t>Séquence n° 2</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69D1D3C8-71A4-CE7F-D308-016749E93197}"/>
              </a:ext>
            </a:extLst>
          </p:cNvPr>
          <p:cNvSpPr>
            <a:spLocks noGrp="1"/>
          </p:cNvSpPr>
          <p:nvPr>
            <p:ph idx="1"/>
          </p:nvPr>
        </p:nvSpPr>
        <p:spPr>
          <a:xfrm>
            <a:off x="521208" y="2091847"/>
            <a:ext cx="11155680" cy="4254089"/>
          </a:xfrm>
        </p:spPr>
        <p:txBody>
          <a:bodyPr/>
          <a:lstStyle/>
          <a:p>
            <a:pPr marL="0" indent="0">
              <a:buNone/>
            </a:pPr>
            <a:r>
              <a:rPr lang="fr-FR" b="1" dirty="0"/>
              <a:t>Eléments de progression</a:t>
            </a:r>
          </a:p>
          <a:p>
            <a:pPr marL="0" indent="0">
              <a:buNone/>
            </a:pPr>
            <a:endParaRPr lang="fr-FR" b="1" dirty="0"/>
          </a:p>
        </p:txBody>
      </p:sp>
      <p:pic>
        <p:nvPicPr>
          <p:cNvPr id="5" name="Image 4" descr="Une image contenant texte, Police, nombre, capture d’écran&#10;&#10;Le contenu généré par l’IA peut être incorrect.">
            <a:extLst>
              <a:ext uri="{FF2B5EF4-FFF2-40B4-BE49-F238E27FC236}">
                <a16:creationId xmlns:a16="http://schemas.microsoft.com/office/drawing/2014/main" id="{D6B819CA-E5EE-5FA3-9378-375F328430A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91727" y="2441703"/>
            <a:ext cx="5760720" cy="1974850"/>
          </a:xfrm>
          <a:prstGeom prst="rect">
            <a:avLst/>
          </a:prstGeom>
        </p:spPr>
      </p:pic>
      <p:pic>
        <p:nvPicPr>
          <p:cNvPr id="7" name="Image 6" descr="Une image contenant texte, Police, nombre, capture d’écran&#10;&#10;Le contenu généré par l’IA peut être incorrect.">
            <a:extLst>
              <a:ext uri="{FF2B5EF4-FFF2-40B4-BE49-F238E27FC236}">
                <a16:creationId xmlns:a16="http://schemas.microsoft.com/office/drawing/2014/main" id="{0B23982F-2702-3409-3DF4-EB0B7145F2E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31415" y="4416553"/>
            <a:ext cx="5681345" cy="2416175"/>
          </a:xfrm>
          <a:prstGeom prst="rect">
            <a:avLst/>
          </a:prstGeom>
        </p:spPr>
      </p:pic>
    </p:spTree>
    <p:extLst>
      <p:ext uri="{BB962C8B-B14F-4D97-AF65-F5344CB8AC3E}">
        <p14:creationId xmlns:p14="http://schemas.microsoft.com/office/powerpoint/2010/main" val="869517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3234B2-0457-A928-7FCA-C1322360267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CEE872E-AF6F-002D-1617-1E1E562C27A6}"/>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br>
              <a:rPr lang="fr-FR" sz="2400" b="0" i="1" dirty="0"/>
            </a:br>
            <a:endParaRPr lang="fr-FR" sz="2400" i="1" dirty="0"/>
          </a:p>
        </p:txBody>
      </p:sp>
      <p:sp>
        <p:nvSpPr>
          <p:cNvPr id="3" name="Espace réservé du contenu 2">
            <a:extLst>
              <a:ext uri="{FF2B5EF4-FFF2-40B4-BE49-F238E27FC236}">
                <a16:creationId xmlns:a16="http://schemas.microsoft.com/office/drawing/2014/main" id="{961C23A5-5E9A-E716-9295-A60E44CAA6BB}"/>
              </a:ext>
            </a:extLst>
          </p:cNvPr>
          <p:cNvSpPr>
            <a:spLocks noGrp="1"/>
          </p:cNvSpPr>
          <p:nvPr>
            <p:ph idx="1"/>
          </p:nvPr>
        </p:nvSpPr>
        <p:spPr/>
        <p:txBody>
          <a:bodyPr>
            <a:normAutofit fontScale="85000" lnSpcReduction="20000"/>
          </a:bodyPr>
          <a:lstStyle/>
          <a:p>
            <a:pPr marL="0" indent="0">
              <a:spcBef>
                <a:spcPts val="0"/>
              </a:spcBef>
              <a:buNone/>
            </a:pPr>
            <a:r>
              <a:rPr lang="fr-FR" b="1" dirty="0"/>
              <a:t>Points de vigilance</a:t>
            </a:r>
          </a:p>
          <a:p>
            <a:pPr marL="0" indent="0">
              <a:spcBef>
                <a:spcPts val="0"/>
              </a:spcBef>
              <a:buNone/>
            </a:pPr>
            <a:r>
              <a:rPr lang="fr-FR" dirty="0"/>
              <a:t>Le </a:t>
            </a:r>
            <a:r>
              <a:rPr lang="fr-FR" b="1" dirty="0"/>
              <a:t>nombre de mots/expressions </a:t>
            </a:r>
            <a:r>
              <a:rPr lang="fr-FR" dirty="0"/>
              <a:t>d’un réseau visé dépend :</a:t>
            </a:r>
          </a:p>
          <a:p>
            <a:pPr>
              <a:spcBef>
                <a:spcPts val="0"/>
              </a:spcBef>
            </a:pPr>
            <a:r>
              <a:rPr lang="fr-FR" dirty="0"/>
              <a:t>de l’</a:t>
            </a:r>
            <a:r>
              <a:rPr lang="fr-FR" b="1" dirty="0"/>
              <a:t>âge des élèves </a:t>
            </a:r>
            <a:r>
              <a:rPr lang="fr-FR" dirty="0"/>
              <a:t>;</a:t>
            </a:r>
          </a:p>
          <a:p>
            <a:pPr>
              <a:spcBef>
                <a:spcPts val="0"/>
              </a:spcBef>
            </a:pPr>
            <a:r>
              <a:rPr lang="fr-FR" dirty="0"/>
              <a:t>du choix de </a:t>
            </a:r>
            <a:r>
              <a:rPr lang="fr-FR" b="1" dirty="0"/>
              <a:t>type de réseau </a:t>
            </a:r>
            <a:r>
              <a:rPr lang="fr-FR" dirty="0"/>
              <a:t>(un réseau morphologique contiendra moins de mots qu’un réseau autour d’un champ lexical des mathématiques par exemple) ;</a:t>
            </a:r>
          </a:p>
          <a:p>
            <a:pPr>
              <a:spcBef>
                <a:spcPts val="0"/>
              </a:spcBef>
            </a:pPr>
            <a:r>
              <a:rPr lang="fr-FR" dirty="0"/>
              <a:t>du choix de</a:t>
            </a:r>
            <a:r>
              <a:rPr lang="fr-FR" b="1" dirty="0"/>
              <a:t> type de catégorisation travaillé </a:t>
            </a:r>
            <a:r>
              <a:rPr lang="fr-FR" dirty="0"/>
              <a:t>: </a:t>
            </a:r>
          </a:p>
          <a:p>
            <a:pPr marL="0" indent="0">
              <a:spcBef>
                <a:spcPts val="0"/>
              </a:spcBef>
              <a:buNone/>
            </a:pPr>
            <a:r>
              <a:rPr lang="fr-FR" dirty="0"/>
              <a:t>antonymie/synonymie/hyperonymie/polysémie/expressions ;</a:t>
            </a:r>
          </a:p>
          <a:p>
            <a:pPr marL="0" indent="0">
              <a:spcBef>
                <a:spcPts val="0"/>
              </a:spcBef>
              <a:buNone/>
            </a:pPr>
            <a:r>
              <a:rPr lang="fr-FR" dirty="0"/>
              <a:t>famille de mots, catégorisation par affixes.</a:t>
            </a:r>
          </a:p>
          <a:p>
            <a:pPr>
              <a:spcBef>
                <a:spcPts val="0"/>
              </a:spcBef>
            </a:pPr>
            <a:r>
              <a:rPr lang="fr-FR" dirty="0"/>
              <a:t>de ce que le professeur a observé des </a:t>
            </a:r>
            <a:r>
              <a:rPr lang="fr-FR" b="1" dirty="0"/>
              <a:t>connaissances de chacun de ses élèves</a:t>
            </a:r>
            <a:r>
              <a:rPr lang="fr-FR" dirty="0"/>
              <a:t>.</a:t>
            </a:r>
          </a:p>
          <a:p>
            <a:pPr marL="0" indent="0">
              <a:spcBef>
                <a:spcPts val="0"/>
              </a:spcBef>
              <a:buNone/>
            </a:pPr>
            <a:r>
              <a:rPr lang="fr-FR" b="1" dirty="0"/>
              <a:t>Des incontournables </a:t>
            </a:r>
          </a:p>
          <a:p>
            <a:pPr>
              <a:spcBef>
                <a:spcPts val="0"/>
              </a:spcBef>
            </a:pPr>
            <a:r>
              <a:rPr lang="fr-FR" dirty="0"/>
              <a:t>le nombre de mots à catégoriser est obligatoirement </a:t>
            </a:r>
            <a:r>
              <a:rPr lang="fr-FR" b="1" dirty="0"/>
              <a:t>restreint</a:t>
            </a:r>
            <a:r>
              <a:rPr lang="fr-FR" dirty="0"/>
              <a:t> (</a:t>
            </a:r>
            <a:r>
              <a:rPr lang="fr-FR" u="sng" dirty="0"/>
              <a:t>une vingtaine de mots au CE1</a:t>
            </a:r>
            <a:r>
              <a:rPr lang="fr-FR" dirty="0"/>
              <a:t>) ;</a:t>
            </a:r>
          </a:p>
          <a:p>
            <a:pPr>
              <a:spcBef>
                <a:spcPts val="0"/>
              </a:spcBef>
            </a:pPr>
            <a:r>
              <a:rPr lang="fr-FR" dirty="0"/>
              <a:t>un réseau doit </a:t>
            </a:r>
            <a:r>
              <a:rPr lang="fr-FR" b="1" dirty="0"/>
              <a:t>s’enrichir année après année </a:t>
            </a:r>
            <a:r>
              <a:rPr lang="fr-FR" dirty="0"/>
              <a:t>;</a:t>
            </a:r>
          </a:p>
          <a:p>
            <a:pPr>
              <a:spcBef>
                <a:spcPts val="0"/>
              </a:spcBef>
            </a:pPr>
            <a:r>
              <a:rPr lang="fr-FR" dirty="0"/>
              <a:t>quand le vocabulaire est travaillé à partir d’une situation disciplinaire, il est nécessaire, lorsque le cas se présente, de </a:t>
            </a:r>
            <a:r>
              <a:rPr lang="fr-FR" b="1" dirty="0"/>
              <a:t>clarifier le sens commun du mot et celui spécifique </a:t>
            </a:r>
            <a:r>
              <a:rPr lang="fr-FR" dirty="0"/>
              <a:t>(rappel de la polysémie)</a:t>
            </a:r>
          </a:p>
          <a:p>
            <a:pPr marL="0" indent="0">
              <a:buNone/>
            </a:pPr>
            <a:r>
              <a:rPr lang="fr-FR" dirty="0">
                <a:sym typeface="Apple Color Emoji" pitchFamily="2" charset="0"/>
              </a:rPr>
              <a:t>⚠️ </a:t>
            </a:r>
            <a:r>
              <a:rPr lang="fr-FR" dirty="0"/>
              <a:t>La </a:t>
            </a:r>
            <a:r>
              <a:rPr lang="fr-FR" b="1" dirty="0"/>
              <a:t>construction des réseaux de vocabulaire </a:t>
            </a:r>
            <a:r>
              <a:rPr lang="fr-FR" dirty="0"/>
              <a:t>doit être l’objet d’une </a:t>
            </a:r>
            <a:r>
              <a:rPr lang="fr-FR" b="1" dirty="0"/>
              <a:t>réflexion</a:t>
            </a:r>
            <a:r>
              <a:rPr lang="fr-FR" dirty="0"/>
              <a:t> et d’une </a:t>
            </a:r>
            <a:r>
              <a:rPr lang="fr-FR" b="1" dirty="0"/>
              <a:t>concertation partagée au sein de l’équipe de cycle</a:t>
            </a:r>
            <a:r>
              <a:rPr lang="fr-FR" dirty="0"/>
              <a:t>, voire </a:t>
            </a:r>
            <a:r>
              <a:rPr lang="fr-FR" b="1" dirty="0"/>
              <a:t>d’école</a:t>
            </a:r>
            <a:r>
              <a:rPr lang="fr-FR" dirty="0"/>
              <a:t> et donner lieu à une </a:t>
            </a:r>
            <a:r>
              <a:rPr lang="fr-FR" b="1" dirty="0"/>
              <a:t>formalisation sous forme de programmation</a:t>
            </a:r>
            <a:r>
              <a:rPr lang="fr-FR" dirty="0"/>
              <a:t>.</a:t>
            </a:r>
          </a:p>
          <a:p>
            <a:pPr>
              <a:spcBef>
                <a:spcPts val="0"/>
              </a:spcBef>
            </a:pPr>
            <a:endParaRPr lang="fr-FR" dirty="0"/>
          </a:p>
        </p:txBody>
      </p:sp>
    </p:spTree>
    <p:extLst>
      <p:ext uri="{BB962C8B-B14F-4D97-AF65-F5344CB8AC3E}">
        <p14:creationId xmlns:p14="http://schemas.microsoft.com/office/powerpoint/2010/main" val="1177584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D105B3-783B-BF31-BB61-74C518F6560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37BCE3A-FEED-D30A-0658-2D451FE42B04}"/>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1A166F33-21F5-1E99-90B1-B9F2FCCED7AB}"/>
              </a:ext>
            </a:extLst>
          </p:cNvPr>
          <p:cNvSpPr>
            <a:spLocks noGrp="1"/>
          </p:cNvSpPr>
          <p:nvPr>
            <p:ph idx="1"/>
          </p:nvPr>
        </p:nvSpPr>
        <p:spPr/>
        <p:txBody>
          <a:bodyPr/>
          <a:lstStyle/>
          <a:p>
            <a:pPr marL="0" indent="0">
              <a:buNone/>
            </a:pPr>
            <a:r>
              <a:rPr lang="fr-FR" b="1" dirty="0"/>
              <a:t>Enjeux pédagogiques</a:t>
            </a:r>
          </a:p>
          <a:p>
            <a:pPr>
              <a:buFontTx/>
              <a:buChar char="-"/>
            </a:pPr>
            <a:r>
              <a:rPr lang="fr-FR" b="1" dirty="0"/>
              <a:t>Communiquer</a:t>
            </a:r>
            <a:r>
              <a:rPr lang="fr-FR" dirty="0"/>
              <a:t> à l’oral et à l’écrit </a:t>
            </a:r>
            <a:r>
              <a:rPr lang="fr-FR" b="1" dirty="0"/>
              <a:t>le plus précisément possible</a:t>
            </a:r>
          </a:p>
          <a:p>
            <a:pPr>
              <a:buFontTx/>
              <a:buChar char="-"/>
            </a:pPr>
            <a:r>
              <a:rPr lang="fr-FR" b="1" dirty="0"/>
              <a:t>Comprendre à l’oral et à l’écrit </a:t>
            </a:r>
            <a:r>
              <a:rPr lang="fr-FR" dirty="0"/>
              <a:t>(identification des mots et compréhension de phrases puis de textes)</a:t>
            </a:r>
          </a:p>
        </p:txBody>
      </p:sp>
    </p:spTree>
    <p:extLst>
      <p:ext uri="{BB962C8B-B14F-4D97-AF65-F5344CB8AC3E}">
        <p14:creationId xmlns:p14="http://schemas.microsoft.com/office/powerpoint/2010/main" val="26283720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886B5E-05B6-6130-A338-7D4EF272F8F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EA9A6A8-C92E-0B6A-2B06-D0170A256912}"/>
              </a:ext>
            </a:extLst>
          </p:cNvPr>
          <p:cNvSpPr>
            <a:spLocks noGrp="1"/>
          </p:cNvSpPr>
          <p:nvPr>
            <p:ph type="title"/>
          </p:nvPr>
        </p:nvSpPr>
        <p:spPr/>
        <p:txBody>
          <a:bodyPr>
            <a:normAutofit/>
          </a:bodyPr>
          <a:lstStyle/>
          <a:p>
            <a:r>
              <a:rPr lang="fr-FR" sz="2400" dirty="0"/>
              <a:t>Séquence n° 2</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0B0A0761-C09D-298E-03DA-A23C43F3FB57}"/>
              </a:ext>
            </a:extLst>
          </p:cNvPr>
          <p:cNvSpPr>
            <a:spLocks noGrp="1"/>
          </p:cNvSpPr>
          <p:nvPr>
            <p:ph idx="1"/>
          </p:nvPr>
        </p:nvSpPr>
        <p:spPr/>
        <p:txBody>
          <a:bodyPr/>
          <a:lstStyle/>
          <a:p>
            <a:pPr marL="0" indent="0">
              <a:buNone/>
            </a:pPr>
            <a:r>
              <a:rPr lang="fr-FR" b="1" dirty="0"/>
              <a:t>Eclairage de la recherche autour de la mémorisation</a:t>
            </a:r>
          </a:p>
          <a:p>
            <a:pPr marL="0" indent="0">
              <a:buNone/>
            </a:pPr>
            <a:r>
              <a:rPr lang="fr-FR" b="1" dirty="0"/>
              <a:t>Trois étapes </a:t>
            </a:r>
            <a:r>
              <a:rPr lang="fr-FR" dirty="0"/>
              <a:t>permettent de mémoriser des mots et de les réutiliser dans des phrases :</a:t>
            </a:r>
          </a:p>
          <a:p>
            <a:r>
              <a:rPr lang="fr-FR" dirty="0"/>
              <a:t>l’</a:t>
            </a:r>
            <a:r>
              <a:rPr lang="fr-FR" b="1" dirty="0"/>
              <a:t>encodage</a:t>
            </a:r>
            <a:r>
              <a:rPr lang="fr-FR" dirty="0"/>
              <a:t> en mémoire</a:t>
            </a:r>
          </a:p>
          <a:p>
            <a:r>
              <a:rPr lang="fr-FR" dirty="0"/>
              <a:t>le </a:t>
            </a:r>
            <a:r>
              <a:rPr lang="fr-FR" b="1" dirty="0"/>
              <a:t>stockage</a:t>
            </a:r>
            <a:r>
              <a:rPr lang="fr-FR" dirty="0"/>
              <a:t> en mémoire opéré en réseaux (sémantiques, morphologiques ou de proximité phonologique)</a:t>
            </a:r>
          </a:p>
          <a:p>
            <a:r>
              <a:rPr lang="fr-FR" dirty="0"/>
              <a:t>la </a:t>
            </a:r>
            <a:r>
              <a:rPr lang="fr-FR" b="1" dirty="0"/>
              <a:t>récupération</a:t>
            </a:r>
            <a:r>
              <a:rPr lang="fr-FR" dirty="0"/>
              <a:t> par le biais d’activités de rebrassage et de transfert à effectuer régulièrement</a:t>
            </a:r>
          </a:p>
        </p:txBody>
      </p:sp>
    </p:spTree>
    <p:extLst>
      <p:ext uri="{BB962C8B-B14F-4D97-AF65-F5344CB8AC3E}">
        <p14:creationId xmlns:p14="http://schemas.microsoft.com/office/powerpoint/2010/main" val="885137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3E3740-8CFF-F879-117B-A6BC31080D8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F380D54-5E5C-A44D-CB30-5184CAEB8458}"/>
              </a:ext>
            </a:extLst>
          </p:cNvPr>
          <p:cNvSpPr>
            <a:spLocks noGrp="1"/>
          </p:cNvSpPr>
          <p:nvPr>
            <p:ph type="title"/>
          </p:nvPr>
        </p:nvSpPr>
        <p:spPr/>
        <p:txBody>
          <a:bodyPr>
            <a:normAutofit/>
          </a:bodyPr>
          <a:lstStyle/>
          <a:p>
            <a:r>
              <a:rPr lang="fr-FR" sz="2400" dirty="0"/>
              <a:t>Séquence n° 2</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A227D0D7-E1C4-D5B7-13F1-EFC4806E3703}"/>
              </a:ext>
            </a:extLst>
          </p:cNvPr>
          <p:cNvSpPr>
            <a:spLocks noGrp="1"/>
          </p:cNvSpPr>
          <p:nvPr>
            <p:ph idx="1"/>
          </p:nvPr>
        </p:nvSpPr>
        <p:spPr>
          <a:xfrm>
            <a:off x="521208" y="1796143"/>
            <a:ext cx="11155680" cy="4549793"/>
          </a:xfrm>
        </p:spPr>
        <p:txBody>
          <a:bodyPr/>
          <a:lstStyle/>
          <a:p>
            <a:pPr marL="0" indent="0">
              <a:buNone/>
            </a:pPr>
            <a:r>
              <a:rPr lang="fr-FR" b="1" dirty="0"/>
              <a:t>Démarche d’enseignement</a:t>
            </a:r>
          </a:p>
          <a:p>
            <a:pPr marL="0" indent="0">
              <a:buNone/>
            </a:pPr>
            <a:endParaRPr lang="fr-FR" b="1" dirty="0"/>
          </a:p>
          <a:p>
            <a:pPr marL="0" indent="0">
              <a:buNone/>
            </a:pPr>
            <a:endParaRPr lang="fr-FR" b="1" dirty="0"/>
          </a:p>
        </p:txBody>
      </p:sp>
      <p:pic>
        <p:nvPicPr>
          <p:cNvPr id="5" name="Image 4" descr="Une image contenant texte, capture d’écran, Police, nombre&#10;&#10;Le contenu généré par l’IA peut être incorrect.">
            <a:extLst>
              <a:ext uri="{FF2B5EF4-FFF2-40B4-BE49-F238E27FC236}">
                <a16:creationId xmlns:a16="http://schemas.microsoft.com/office/drawing/2014/main" id="{DFB3B54B-992F-847A-9331-B7B5C270BEF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15640" y="2107565"/>
            <a:ext cx="5760720" cy="2642870"/>
          </a:xfrm>
          <a:prstGeom prst="rect">
            <a:avLst/>
          </a:prstGeom>
        </p:spPr>
      </p:pic>
      <p:pic>
        <p:nvPicPr>
          <p:cNvPr id="6" name="Image 5" descr="Une image contenant texte, Police, nombre, ligne&#10;&#10;Le contenu généré par l’IA peut être incorrect.">
            <a:extLst>
              <a:ext uri="{FF2B5EF4-FFF2-40B4-BE49-F238E27FC236}">
                <a16:creationId xmlns:a16="http://schemas.microsoft.com/office/drawing/2014/main" id="{2E97C074-9CAC-2FF2-123C-291198B8BC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5640" y="4603075"/>
            <a:ext cx="5760720" cy="2137410"/>
          </a:xfrm>
          <a:prstGeom prst="rect">
            <a:avLst/>
          </a:prstGeom>
        </p:spPr>
      </p:pic>
    </p:spTree>
    <p:extLst>
      <p:ext uri="{BB962C8B-B14F-4D97-AF65-F5344CB8AC3E}">
        <p14:creationId xmlns:p14="http://schemas.microsoft.com/office/powerpoint/2010/main" val="18812375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58558-4FA3-FB28-C706-2835B91B7CF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7805D642-1CE1-EE5E-BB4E-C0BA00DB74D3}"/>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A1555BF9-846F-56C3-ACF9-1BA9AA765B3E}"/>
              </a:ext>
            </a:extLst>
          </p:cNvPr>
          <p:cNvSpPr>
            <a:spLocks noGrp="1"/>
          </p:cNvSpPr>
          <p:nvPr>
            <p:ph idx="1"/>
          </p:nvPr>
        </p:nvSpPr>
        <p:spPr/>
        <p:txBody>
          <a:bodyPr/>
          <a:lstStyle/>
          <a:p>
            <a:pPr marL="0" indent="0">
              <a:buNone/>
            </a:pPr>
            <a:r>
              <a:rPr lang="fr-FR" b="1" dirty="0"/>
              <a:t>Evaluation : modalités et exemples</a:t>
            </a:r>
          </a:p>
          <a:p>
            <a:pPr marL="0" indent="0">
              <a:buNone/>
            </a:pPr>
            <a:r>
              <a:rPr lang="fr-FR" b="1" dirty="0"/>
              <a:t>En appui sur une grille </a:t>
            </a:r>
            <a:r>
              <a:rPr lang="fr-FR" dirty="0"/>
              <a:t>pour observer et évaluer chacun tout au long de la démarche et du parcours d’apprentissage, le professeur évalue que l’élève est capable de :</a:t>
            </a:r>
          </a:p>
          <a:p>
            <a:r>
              <a:rPr lang="fr-FR" b="1" dirty="0"/>
              <a:t>mémoriser</a:t>
            </a:r>
            <a:r>
              <a:rPr lang="fr-FR" dirty="0"/>
              <a:t> le vocabulaire enseigné ;</a:t>
            </a:r>
          </a:p>
          <a:p>
            <a:r>
              <a:rPr lang="fr-FR" b="1" dirty="0"/>
              <a:t>utiliser</a:t>
            </a:r>
            <a:r>
              <a:rPr lang="fr-FR" dirty="0"/>
              <a:t> ce vocabulaire </a:t>
            </a:r>
            <a:r>
              <a:rPr lang="fr-FR" b="1" dirty="0"/>
              <a:t>dans des phrases</a:t>
            </a:r>
            <a:r>
              <a:rPr lang="fr-FR" dirty="0"/>
              <a:t> ;</a:t>
            </a:r>
          </a:p>
          <a:p>
            <a:r>
              <a:rPr lang="fr-FR" b="1" dirty="0"/>
              <a:t>comprendre des mots nouveaux en contexte </a:t>
            </a:r>
            <a:r>
              <a:rPr lang="fr-FR" dirty="0"/>
              <a:t>(en lien avec les stratégies d’inférence) ;</a:t>
            </a:r>
          </a:p>
          <a:p>
            <a:r>
              <a:rPr lang="fr-FR" b="1" dirty="0"/>
              <a:t>catégoriser</a:t>
            </a:r>
            <a:r>
              <a:rPr lang="fr-FR" dirty="0"/>
              <a:t> le corpus proposé ;</a:t>
            </a:r>
          </a:p>
          <a:p>
            <a:r>
              <a:rPr lang="fr-FR" b="1" dirty="0"/>
              <a:t>verbaliser les caractéristiques </a:t>
            </a:r>
            <a:r>
              <a:rPr lang="fr-FR" dirty="0"/>
              <a:t>des différentes catégories </a:t>
            </a:r>
            <a:r>
              <a:rPr lang="fr-FR" b="1" dirty="0"/>
              <a:t>et justifier </a:t>
            </a:r>
            <a:r>
              <a:rPr lang="fr-FR" dirty="0"/>
              <a:t>les choix opérés :</a:t>
            </a:r>
          </a:p>
          <a:p>
            <a:r>
              <a:rPr lang="fr-FR" b="1" dirty="0"/>
              <a:t>nommer</a:t>
            </a:r>
            <a:r>
              <a:rPr lang="fr-FR" dirty="0"/>
              <a:t> </a:t>
            </a:r>
            <a:r>
              <a:rPr lang="fr-FR" b="1" dirty="0"/>
              <a:t>les catégories</a:t>
            </a:r>
            <a:r>
              <a:rPr lang="fr-FR" dirty="0"/>
              <a:t>.</a:t>
            </a:r>
          </a:p>
          <a:p>
            <a:endParaRPr lang="fr-FR" dirty="0"/>
          </a:p>
        </p:txBody>
      </p:sp>
    </p:spTree>
    <p:extLst>
      <p:ext uri="{BB962C8B-B14F-4D97-AF65-F5344CB8AC3E}">
        <p14:creationId xmlns:p14="http://schemas.microsoft.com/office/powerpoint/2010/main" val="36230834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BCF37-DDFA-BE9D-22C1-06BE8E7E109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04554804-0C91-883A-CE27-0C324F3762B8}"/>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74A9E716-BFF6-5427-B659-04AAE3C9E055}"/>
              </a:ext>
            </a:extLst>
          </p:cNvPr>
          <p:cNvSpPr>
            <a:spLocks noGrp="1"/>
          </p:cNvSpPr>
          <p:nvPr>
            <p:ph idx="1"/>
          </p:nvPr>
        </p:nvSpPr>
        <p:spPr>
          <a:xfrm>
            <a:off x="521208" y="2029216"/>
            <a:ext cx="11155680" cy="4316720"/>
          </a:xfrm>
        </p:spPr>
        <p:txBody>
          <a:bodyPr/>
          <a:lstStyle/>
          <a:p>
            <a:pPr marL="0" indent="0">
              <a:buNone/>
            </a:pPr>
            <a:r>
              <a:rPr lang="fr-FR" b="1" dirty="0"/>
              <a:t>Exemple de grille d’observables (champ lexical travaillé)</a:t>
            </a:r>
          </a:p>
          <a:p>
            <a:pPr marL="0" indent="0">
              <a:buNone/>
            </a:pPr>
            <a:endParaRPr lang="fr-FR" b="1" dirty="0"/>
          </a:p>
        </p:txBody>
      </p:sp>
      <p:pic>
        <p:nvPicPr>
          <p:cNvPr id="5" name="Image 4" descr="Une image contenant texte, capture d’écran, Police, nombre&#10;&#10;Le contenu généré par l’IA peut être incorrect.">
            <a:extLst>
              <a:ext uri="{FF2B5EF4-FFF2-40B4-BE49-F238E27FC236}">
                <a16:creationId xmlns:a16="http://schemas.microsoft.com/office/drawing/2014/main" id="{8D9BD3EB-6094-A657-2B3C-5E82D6DF12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733" y="2726123"/>
            <a:ext cx="9313334" cy="3302144"/>
          </a:xfrm>
          <a:prstGeom prst="rect">
            <a:avLst/>
          </a:prstGeom>
        </p:spPr>
      </p:pic>
    </p:spTree>
    <p:extLst>
      <p:ext uri="{BB962C8B-B14F-4D97-AF65-F5344CB8AC3E}">
        <p14:creationId xmlns:p14="http://schemas.microsoft.com/office/powerpoint/2010/main" val="20763176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DA128C-50B0-D322-5FA4-4B356EE5F98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62F670C-5CB9-3E19-BD02-992686E06FF2}"/>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F98BFC2B-03CC-35CF-F821-067FCD3D2730}"/>
              </a:ext>
            </a:extLst>
          </p:cNvPr>
          <p:cNvSpPr>
            <a:spLocks noGrp="1"/>
          </p:cNvSpPr>
          <p:nvPr>
            <p:ph idx="1"/>
          </p:nvPr>
        </p:nvSpPr>
        <p:spPr/>
        <p:txBody>
          <a:bodyPr>
            <a:normAutofit fontScale="92500" lnSpcReduction="20000"/>
          </a:bodyPr>
          <a:lstStyle/>
          <a:p>
            <a:pPr marL="0" indent="0">
              <a:buNone/>
            </a:pPr>
            <a:r>
              <a:rPr lang="fr-FR" b="1" dirty="0"/>
              <a:t>Déroulement de la séquence</a:t>
            </a:r>
          </a:p>
          <a:p>
            <a:pPr marL="0" indent="0">
              <a:buNone/>
            </a:pPr>
            <a:r>
              <a:rPr lang="fr-FR" sz="1400" dirty="0">
                <a:sym typeface="Apple Color Emoji" pitchFamily="2" charset="0"/>
              </a:rPr>
              <a:t>⚠️ En amont de l</a:t>
            </a:r>
            <a:r>
              <a:rPr lang="fr-FR" sz="1400" dirty="0"/>
              <a:t>a séquence de vocabulaire, </a:t>
            </a:r>
            <a:r>
              <a:rPr lang="fr-FR" sz="1400" b="1" dirty="0"/>
              <a:t>choix du corpus et de sa modalité de catégorisation</a:t>
            </a:r>
            <a:r>
              <a:rPr lang="fr-FR" sz="1400" dirty="0"/>
              <a:t> par l’enseignant + </a:t>
            </a:r>
            <a:r>
              <a:rPr lang="fr-FR" sz="1400" b="1" dirty="0"/>
              <a:t>phase de nourrissage </a:t>
            </a:r>
            <a:r>
              <a:rPr lang="fr-FR" sz="1400" dirty="0"/>
              <a:t>pour les élèves</a:t>
            </a:r>
          </a:p>
          <a:p>
            <a:pPr marL="0" indent="0">
              <a:buNone/>
            </a:pPr>
            <a:r>
              <a:rPr lang="fr-FR" sz="1400" b="1" dirty="0"/>
              <a:t>Etape 1 – Apporter en contexte des mots nouveaux en lien avec une séquence de sciences – Focus 1</a:t>
            </a:r>
          </a:p>
          <a:p>
            <a:pPr marL="0" indent="0">
              <a:buNone/>
            </a:pPr>
            <a:r>
              <a:rPr lang="fr-FR" sz="1400" dirty="0"/>
              <a:t>1.1. Une séance de découverte de mots en contexte lors d’une séquence de sciences. </a:t>
            </a:r>
          </a:p>
          <a:p>
            <a:pPr marL="0" indent="0">
              <a:buNone/>
            </a:pPr>
            <a:r>
              <a:rPr lang="fr-FR" sz="1400" dirty="0"/>
              <a:t>1.2. Une séance de vocabulaire de collecte de mots (20 minutes environ ).</a:t>
            </a:r>
          </a:p>
          <a:p>
            <a:pPr marL="0" indent="0">
              <a:buNone/>
            </a:pPr>
            <a:r>
              <a:rPr lang="fr-FR" sz="1400" b="1" dirty="0"/>
              <a:t>Etape 2 -  Structurer le vocabulaire – Focus 2</a:t>
            </a:r>
          </a:p>
          <a:p>
            <a:pPr marL="0" indent="0">
              <a:buNone/>
            </a:pPr>
            <a:r>
              <a:rPr lang="fr-FR" sz="1400" dirty="0"/>
              <a:t>2.1. Une séance de catégorisation (45 minutes environ) – le nombre de mots à catégoriser au ce1 est d’une vingtaine de mots.</a:t>
            </a:r>
          </a:p>
          <a:p>
            <a:pPr marL="0" indent="0">
              <a:buNone/>
            </a:pPr>
            <a:r>
              <a:rPr lang="fr-FR" sz="1400" dirty="0"/>
              <a:t>2.2. Une séance d’institutionnalisation  (20 minutes environ ).</a:t>
            </a:r>
            <a:endParaRPr lang="fr-FR" sz="1400" b="1" dirty="0"/>
          </a:p>
          <a:p>
            <a:pPr marL="0" indent="0">
              <a:buNone/>
            </a:pPr>
            <a:r>
              <a:rPr lang="fr-FR" sz="1400" b="1" dirty="0"/>
              <a:t>Etape 3 -  Réactiver le vocabulaire appris dans les activités orales et écrites qui permettent la mémorisation – Focus 3</a:t>
            </a:r>
          </a:p>
          <a:p>
            <a:pPr marL="0" indent="0">
              <a:buNone/>
            </a:pPr>
            <a:r>
              <a:rPr lang="fr-FR" sz="1400" dirty="0"/>
              <a:t>3.1. Mise à disposition de jeux permettant de rebrasser le vocabulaire étudié (cf. livret CP). </a:t>
            </a:r>
          </a:p>
          <a:p>
            <a:pPr marL="0" indent="0">
              <a:buNone/>
            </a:pPr>
            <a:r>
              <a:rPr lang="fr-FR" sz="1400" dirty="0"/>
              <a:t>3.2. Des séances de transfert permettant de remobiliser le lexique enseigné dans des contextes différents, à l’oral et/ou à l’écrit.</a:t>
            </a:r>
          </a:p>
          <a:p>
            <a:pPr marL="0" indent="0">
              <a:buNone/>
            </a:pPr>
            <a:endParaRPr lang="fr-FR" sz="1400" b="1" dirty="0"/>
          </a:p>
        </p:txBody>
      </p:sp>
    </p:spTree>
    <p:extLst>
      <p:ext uri="{BB962C8B-B14F-4D97-AF65-F5344CB8AC3E}">
        <p14:creationId xmlns:p14="http://schemas.microsoft.com/office/powerpoint/2010/main" val="42348174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BA9A2-8026-11E6-6A43-582D313118A4}"/>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A204247-4E77-3173-F81C-7B59D943F24A}"/>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E2964DC0-266F-6F6F-DCFC-B82793E553E7}"/>
              </a:ext>
            </a:extLst>
          </p:cNvPr>
          <p:cNvSpPr>
            <a:spLocks noGrp="1"/>
          </p:cNvSpPr>
          <p:nvPr>
            <p:ph idx="1"/>
          </p:nvPr>
        </p:nvSpPr>
        <p:spPr/>
        <p:txBody>
          <a:bodyPr/>
          <a:lstStyle/>
          <a:p>
            <a:pPr marL="0" indent="0">
              <a:buNone/>
            </a:pPr>
            <a:r>
              <a:rPr lang="fr-FR" b="1" dirty="0"/>
              <a:t>Exemple de corpus visé à l’issue des séquences de questionner le monde autour de la notion d’équilibre alimentaire et de vocabulaire</a:t>
            </a:r>
          </a:p>
          <a:p>
            <a:pPr marL="0" indent="0">
              <a:buNone/>
            </a:pPr>
            <a:endParaRPr lang="fr-FR" b="1" dirty="0"/>
          </a:p>
          <a:p>
            <a:pPr marL="0" indent="0">
              <a:buNone/>
            </a:pPr>
            <a:endParaRPr lang="fr-FR" b="1" dirty="0"/>
          </a:p>
        </p:txBody>
      </p:sp>
      <p:pic>
        <p:nvPicPr>
          <p:cNvPr id="5" name="Image 4" descr="Une image contenant texte, Police, lettre, capture d’écran&#10;&#10;Le contenu généré par l’IA peut être incorrect.">
            <a:extLst>
              <a:ext uri="{FF2B5EF4-FFF2-40B4-BE49-F238E27FC236}">
                <a16:creationId xmlns:a16="http://schemas.microsoft.com/office/drawing/2014/main" id="{45140752-AA09-BB67-CC0F-A8F4F580FB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5668" y="3428999"/>
            <a:ext cx="8977745" cy="3173681"/>
          </a:xfrm>
          <a:prstGeom prst="rect">
            <a:avLst/>
          </a:prstGeom>
        </p:spPr>
      </p:pic>
    </p:spTree>
    <p:extLst>
      <p:ext uri="{BB962C8B-B14F-4D97-AF65-F5344CB8AC3E}">
        <p14:creationId xmlns:p14="http://schemas.microsoft.com/office/powerpoint/2010/main" val="24165323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98EF8-D576-F65E-B347-DAE1F6C88938}"/>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0BB555-36B4-2192-B636-F3168AEC4586}"/>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p>
        </p:txBody>
      </p:sp>
      <p:sp>
        <p:nvSpPr>
          <p:cNvPr id="3" name="Espace réservé du contenu 2">
            <a:extLst>
              <a:ext uri="{FF2B5EF4-FFF2-40B4-BE49-F238E27FC236}">
                <a16:creationId xmlns:a16="http://schemas.microsoft.com/office/drawing/2014/main" id="{44DCC43D-A744-97C3-EC1C-DA793C81FC1B}"/>
              </a:ext>
            </a:extLst>
          </p:cNvPr>
          <p:cNvSpPr>
            <a:spLocks noGrp="1"/>
          </p:cNvSpPr>
          <p:nvPr>
            <p:ph idx="1"/>
          </p:nvPr>
        </p:nvSpPr>
        <p:spPr/>
        <p:txBody>
          <a:bodyPr>
            <a:normAutofit fontScale="85000" lnSpcReduction="10000"/>
          </a:bodyPr>
          <a:lstStyle/>
          <a:p>
            <a:pPr marL="0" indent="0">
              <a:buNone/>
            </a:pPr>
            <a:r>
              <a:rPr lang="fr-FR" b="1" dirty="0"/>
              <a:t>Gestes professionnels : déployer le corpus tout au long de la séquence de vocabulaire, </a:t>
            </a:r>
          </a:p>
          <a:p>
            <a:pPr marL="0" indent="0">
              <a:buNone/>
            </a:pPr>
            <a:r>
              <a:rPr lang="fr-FR" u="sng" dirty="0"/>
              <a:t>En amont de la séquence de vocabulaire</a:t>
            </a:r>
            <a:r>
              <a:rPr lang="fr-FR" dirty="0"/>
              <a:t>, le professeur prépare sa séquence en :</a:t>
            </a:r>
          </a:p>
          <a:p>
            <a:r>
              <a:rPr lang="fr-FR" b="1" dirty="0"/>
              <a:t>anticipant les mots </a:t>
            </a:r>
            <a:r>
              <a:rPr lang="fr-FR" dirty="0"/>
              <a:t>qu’il souhaite que ses élèves comprennent et sachent utiliser au terme de la séquence ;</a:t>
            </a:r>
          </a:p>
          <a:p>
            <a:r>
              <a:rPr lang="fr-FR" b="1" dirty="0"/>
              <a:t>choisissant les mots du corpus </a:t>
            </a:r>
            <a:r>
              <a:rPr lang="fr-FR" dirty="0"/>
              <a:t>qu’il donnera à catégoriser afin de faire travailler </a:t>
            </a:r>
            <a:r>
              <a:rPr lang="fr-FR" b="1" dirty="0"/>
              <a:t>la modalité de catégorisation ciblée </a:t>
            </a:r>
            <a:r>
              <a:rPr lang="fr-FR" dirty="0"/>
              <a:t>: catégorisation sur des critères morphologiques/sémantiques/phonologiques (catégorisation sémantique dans l’exemple proposé, afin de mémoriser les hyperonymes ciblés).</a:t>
            </a:r>
          </a:p>
          <a:p>
            <a:pPr marL="0" indent="0">
              <a:buNone/>
            </a:pPr>
            <a:r>
              <a:rPr lang="fr-FR" u="sng" dirty="0"/>
              <a:t>Pendant les séances de questionner le monde et de vocabulaire</a:t>
            </a:r>
            <a:r>
              <a:rPr lang="fr-FR" dirty="0"/>
              <a:t>, le professeur veille à formuler et à faire reformuler un lexique riche et précis. Le niveau de langue employé par le professeur sur le plan syntaxique et lexical, doit constituer une référence pour l’élève.</a:t>
            </a:r>
          </a:p>
          <a:p>
            <a:r>
              <a:rPr lang="fr-FR" dirty="0"/>
              <a:t>Les mots enseignés doivent permettre à des élèves de l’âge du CE1 de communiquer et de comprendre les propos lus et entendus. Ce sont donc </a:t>
            </a:r>
            <a:r>
              <a:rPr lang="fr-FR" b="1" dirty="0"/>
              <a:t>des mots d’usage courant du champ lexical de l’alimentation (pour la séquence présentée ici) </a:t>
            </a:r>
            <a:r>
              <a:rPr lang="fr-FR" dirty="0"/>
              <a:t>que le professeur </a:t>
            </a:r>
            <a:r>
              <a:rPr lang="fr-FR" b="1" dirty="0"/>
              <a:t>enrichit autant et dès que possible</a:t>
            </a:r>
            <a:r>
              <a:rPr lang="fr-FR" dirty="0"/>
              <a:t>, pour faire progresser au mieux tous les élèves. Le corpus est </a:t>
            </a:r>
            <a:r>
              <a:rPr lang="fr-FR" b="1" dirty="0"/>
              <a:t>enrichi toute l’année et tout au long de l’école primaire </a:t>
            </a:r>
            <a:r>
              <a:rPr lang="fr-FR" dirty="0"/>
              <a:t>grâce à des apports du professeur, dans tous les domaines disciplinaires, des lectures, des projets de classe, etc.</a:t>
            </a:r>
          </a:p>
          <a:p>
            <a:pPr marL="0" indent="0">
              <a:buNone/>
            </a:pPr>
            <a:endParaRPr lang="fr-FR" dirty="0"/>
          </a:p>
          <a:p>
            <a:pPr marL="0" indent="0">
              <a:buNone/>
            </a:pPr>
            <a:endParaRPr lang="fr-FR" dirty="0"/>
          </a:p>
          <a:p>
            <a:pPr marL="0" indent="0">
              <a:buNone/>
            </a:pPr>
            <a:endParaRPr lang="fr-FR" b="1" dirty="0"/>
          </a:p>
        </p:txBody>
      </p:sp>
    </p:spTree>
    <p:extLst>
      <p:ext uri="{BB962C8B-B14F-4D97-AF65-F5344CB8AC3E}">
        <p14:creationId xmlns:p14="http://schemas.microsoft.com/office/powerpoint/2010/main" val="108323256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92D24-0596-F7AA-9289-30B0BCA689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51A665-48D7-7AA4-AA0C-F47B46E4F727}"/>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br>
              <a:rPr lang="fr-FR" sz="2400" b="0" i="1" dirty="0"/>
            </a:br>
            <a:r>
              <a:rPr lang="fr-FR" sz="2000" dirty="0"/>
              <a:t>FOCUS 1 : Apporter en contexte des mots nouveaux en lien avec une séquence de sciences</a:t>
            </a:r>
            <a:endParaRPr lang="fr-FR" sz="2000" b="0" i="1" dirty="0"/>
          </a:p>
        </p:txBody>
      </p:sp>
      <p:sp>
        <p:nvSpPr>
          <p:cNvPr id="3" name="Espace réservé du contenu 2">
            <a:extLst>
              <a:ext uri="{FF2B5EF4-FFF2-40B4-BE49-F238E27FC236}">
                <a16:creationId xmlns:a16="http://schemas.microsoft.com/office/drawing/2014/main" id="{1B0EBCBB-BAB3-3323-CAD1-0429E942BCBF}"/>
              </a:ext>
            </a:extLst>
          </p:cNvPr>
          <p:cNvSpPr>
            <a:spLocks noGrp="1"/>
          </p:cNvSpPr>
          <p:nvPr>
            <p:ph idx="1"/>
          </p:nvPr>
        </p:nvSpPr>
        <p:spPr/>
        <p:txBody>
          <a:bodyPr>
            <a:normAutofit fontScale="85000" lnSpcReduction="10000"/>
          </a:bodyPr>
          <a:lstStyle/>
          <a:p>
            <a:pPr marL="0" indent="0">
              <a:lnSpc>
                <a:spcPct val="100000"/>
              </a:lnSpc>
              <a:spcBef>
                <a:spcPts val="0"/>
              </a:spcBef>
              <a:buNone/>
            </a:pPr>
            <a:r>
              <a:rPr lang="fr-FR" b="1" dirty="0"/>
              <a:t>1.1 - Rencontrer des mots nouveaux en lien avec la séquence de questionner le monde du vivant</a:t>
            </a:r>
          </a:p>
          <a:p>
            <a:pPr marL="0" indent="0">
              <a:lnSpc>
                <a:spcPct val="100000"/>
              </a:lnSpc>
              <a:spcBef>
                <a:spcPts val="0"/>
              </a:spcBef>
              <a:buNone/>
            </a:pPr>
            <a:r>
              <a:rPr lang="fr-FR" dirty="0"/>
              <a:t>En amont de la séquence de vocabulaire, séquence de questionner le monde autour de la notion d’équilibre alimentaire. Tout au long de la séquence, les élèves entendent </a:t>
            </a:r>
            <a:r>
              <a:rPr lang="fr-FR" b="1" dirty="0"/>
              <a:t>une partie du corpus visé.</a:t>
            </a:r>
          </a:p>
          <a:p>
            <a:pPr marL="0" indent="0">
              <a:lnSpc>
                <a:spcPct val="100000"/>
              </a:lnSpc>
              <a:spcBef>
                <a:spcPts val="0"/>
              </a:spcBef>
              <a:buNone/>
            </a:pPr>
            <a:r>
              <a:rPr lang="fr-FR" b="1" dirty="0"/>
              <a:t>Phase de nourrissage </a:t>
            </a:r>
            <a:r>
              <a:rPr lang="fr-FR" dirty="0"/>
              <a:t>qui permet aux élèves :</a:t>
            </a:r>
          </a:p>
          <a:p>
            <a:r>
              <a:rPr lang="fr-FR" dirty="0"/>
              <a:t>de </a:t>
            </a:r>
            <a:r>
              <a:rPr lang="fr-FR" b="1" dirty="0"/>
              <a:t>réactiver les mots étudiés au cycle 1 et en CP </a:t>
            </a:r>
            <a:r>
              <a:rPr lang="fr-FR" dirty="0"/>
              <a:t>en s’appuyant notamment sur les supports construits précédemment </a:t>
            </a:r>
            <a:r>
              <a:rPr lang="fr-FR" i="1" dirty="0"/>
              <a:t>(jeux, fleurs lexicales, boîtes à mots, référentiels individuels et collectifs, grilles de fluence lexicale, etc.) ;</a:t>
            </a:r>
          </a:p>
          <a:p>
            <a:r>
              <a:rPr lang="fr-FR" dirty="0"/>
              <a:t>d’</a:t>
            </a:r>
            <a:r>
              <a:rPr lang="fr-FR" b="1" dirty="0"/>
              <a:t>enrichir le bagage lexical précédant</a:t>
            </a:r>
            <a:r>
              <a:rPr lang="fr-FR" dirty="0"/>
              <a:t>, par la rencontre avec un nouveau corpus de base commun issu des nouvelles notions rencontrées au cours de la séquence de questionner du monde </a:t>
            </a:r>
            <a:r>
              <a:rPr lang="fr-FR" i="1" dirty="0"/>
              <a:t>(exemple : origine des aliments, équilibre alimentaire, composition de plats, familles d’aliments, noms de repas, etc.).</a:t>
            </a:r>
          </a:p>
          <a:p>
            <a:pPr marL="0" indent="0">
              <a:lnSpc>
                <a:spcPct val="100000"/>
              </a:lnSpc>
              <a:spcBef>
                <a:spcPts val="0"/>
              </a:spcBef>
              <a:buNone/>
            </a:pPr>
            <a:endParaRPr lang="fr-FR" dirty="0"/>
          </a:p>
          <a:p>
            <a:pPr marL="0" indent="0">
              <a:lnSpc>
                <a:spcPct val="100000"/>
              </a:lnSpc>
              <a:spcBef>
                <a:spcPts val="0"/>
              </a:spcBef>
              <a:buNone/>
            </a:pPr>
            <a:r>
              <a:rPr lang="fr-FR" b="1" dirty="0"/>
              <a:t>1.2 - Collecte</a:t>
            </a:r>
          </a:p>
          <a:p>
            <a:pPr>
              <a:lnSpc>
                <a:spcPct val="100000"/>
              </a:lnSpc>
              <a:spcBef>
                <a:spcPts val="0"/>
              </a:spcBef>
              <a:buFontTx/>
              <a:buChar char="-"/>
            </a:pPr>
            <a:r>
              <a:rPr lang="fr-FR" dirty="0"/>
              <a:t>A l’oral, en collectif sur une affiche / A l’écrit, individuellement, en binôme dans un support dédié (cahier, etc…)</a:t>
            </a:r>
          </a:p>
          <a:p>
            <a:pPr>
              <a:lnSpc>
                <a:spcPct val="100000"/>
              </a:lnSpc>
              <a:spcBef>
                <a:spcPts val="0"/>
              </a:spcBef>
              <a:buFontTx/>
              <a:buChar char="-"/>
            </a:pPr>
            <a:r>
              <a:rPr lang="fr-FR" dirty="0"/>
              <a:t>20 minutes</a:t>
            </a:r>
          </a:p>
          <a:p>
            <a:pPr>
              <a:lnSpc>
                <a:spcPct val="100000"/>
              </a:lnSpc>
              <a:spcBef>
                <a:spcPts val="0"/>
              </a:spcBef>
              <a:buFontTx/>
              <a:buChar char="-"/>
            </a:pPr>
            <a:r>
              <a:rPr lang="fr-FR" dirty="0"/>
              <a:t>A la fin de la séquence sur l’alimentation : </a:t>
            </a:r>
            <a:r>
              <a:rPr lang="fr-FR" b="1" i="1" dirty="0"/>
              <a:t>« Si je vous dis les mots ‘repas équilibré’, à quoi cela vous fait-il penser ? »</a:t>
            </a:r>
          </a:p>
          <a:p>
            <a:pPr>
              <a:lnSpc>
                <a:spcPct val="100000"/>
              </a:lnSpc>
              <a:spcBef>
                <a:spcPts val="0"/>
              </a:spcBef>
              <a:buFontTx/>
              <a:buChar char="-"/>
            </a:pPr>
            <a:r>
              <a:rPr lang="fr-FR" dirty="0"/>
              <a:t>Le professeur </a:t>
            </a:r>
            <a:r>
              <a:rPr lang="fr-FR" b="1" dirty="0"/>
              <a:t>note les mots ou collocations </a:t>
            </a:r>
            <a:r>
              <a:rPr lang="fr-FR" dirty="0"/>
              <a:t>sur un support (affiche/tableau/TNI).</a:t>
            </a:r>
          </a:p>
          <a:p>
            <a:pPr>
              <a:lnSpc>
                <a:spcPct val="100000"/>
              </a:lnSpc>
              <a:spcBef>
                <a:spcPts val="0"/>
              </a:spcBef>
              <a:buFontTx/>
              <a:buChar char="-"/>
            </a:pPr>
            <a:r>
              <a:rPr lang="fr-FR" dirty="0"/>
              <a:t>Il en </a:t>
            </a:r>
            <a:r>
              <a:rPr lang="fr-FR" b="1" dirty="0"/>
              <a:t>sélectionne</a:t>
            </a:r>
            <a:r>
              <a:rPr lang="fr-FR" dirty="0"/>
              <a:t> certains, les recopie sur des étiquettes individuelles (un jeu pour 2/3 élèves) et collectives (grand format). </a:t>
            </a:r>
            <a:r>
              <a:rPr lang="fr-FR" sz="1200" b="1" dirty="0"/>
              <a:t>Cf focus2</a:t>
            </a:r>
          </a:p>
          <a:p>
            <a:pPr marL="0" indent="0">
              <a:lnSpc>
                <a:spcPct val="100000"/>
              </a:lnSpc>
              <a:spcBef>
                <a:spcPts val="0"/>
              </a:spcBef>
              <a:buNone/>
            </a:pPr>
            <a:endParaRPr lang="fr-FR" dirty="0"/>
          </a:p>
        </p:txBody>
      </p:sp>
    </p:spTree>
    <p:extLst>
      <p:ext uri="{BB962C8B-B14F-4D97-AF65-F5344CB8AC3E}">
        <p14:creationId xmlns:p14="http://schemas.microsoft.com/office/powerpoint/2010/main" val="65710582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92D24-0596-F7AA-9289-30B0BCA689A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051A665-48D7-7AA4-AA0C-F47B46E4F727}"/>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br>
              <a:rPr lang="fr-FR" sz="2400" b="0" i="1" dirty="0"/>
            </a:br>
            <a:r>
              <a:rPr lang="fr-FR" sz="2000" dirty="0"/>
              <a:t>FOCUS 2 : Structurer le lexique – la catégorisation</a:t>
            </a:r>
            <a:endParaRPr lang="fr-FR" sz="2000" b="0" i="1" dirty="0"/>
          </a:p>
        </p:txBody>
      </p:sp>
      <p:sp>
        <p:nvSpPr>
          <p:cNvPr id="3" name="Espace réservé du contenu 2">
            <a:extLst>
              <a:ext uri="{FF2B5EF4-FFF2-40B4-BE49-F238E27FC236}">
                <a16:creationId xmlns:a16="http://schemas.microsoft.com/office/drawing/2014/main" id="{1B0EBCBB-BAB3-3323-CAD1-0429E942BCBF}"/>
              </a:ext>
            </a:extLst>
          </p:cNvPr>
          <p:cNvSpPr>
            <a:spLocks noGrp="1"/>
          </p:cNvSpPr>
          <p:nvPr>
            <p:ph idx="1"/>
          </p:nvPr>
        </p:nvSpPr>
        <p:spPr>
          <a:xfrm>
            <a:off x="521208" y="2578608"/>
            <a:ext cx="11155680" cy="3911092"/>
          </a:xfrm>
        </p:spPr>
        <p:txBody>
          <a:bodyPr>
            <a:noAutofit/>
          </a:bodyPr>
          <a:lstStyle/>
          <a:p>
            <a:pPr marL="0" indent="0">
              <a:buNone/>
            </a:pPr>
            <a:r>
              <a:rPr lang="fr-FR" b="1" dirty="0"/>
              <a:t>Les principaux critères de catégorisation </a:t>
            </a:r>
          </a:p>
          <a:p>
            <a:pPr marL="0" indent="0">
              <a:buNone/>
            </a:pPr>
            <a:r>
              <a:rPr lang="fr-FR" dirty="0"/>
              <a:t>• catégorisation en se focalisant sur le </a:t>
            </a:r>
            <a:r>
              <a:rPr lang="fr-FR" b="1" dirty="0"/>
              <a:t>sens des mots </a:t>
            </a:r>
            <a:r>
              <a:rPr lang="fr-FR" dirty="0"/>
              <a:t>: homonymie (ver/verre/vers/vert…), synonymie (maman/mère), polysémie (l’avocat : le métier/le fruit), hyperonymie, sens propre et figuré (cf. travail sur les expressions) ;</a:t>
            </a:r>
          </a:p>
          <a:p>
            <a:pPr marL="0" indent="0">
              <a:buNone/>
            </a:pPr>
            <a:r>
              <a:rPr lang="fr-FR" dirty="0"/>
              <a:t>• catégorisation en se focalisant sur la </a:t>
            </a:r>
            <a:r>
              <a:rPr lang="fr-FR" b="1" dirty="0"/>
              <a:t>forme des mots </a:t>
            </a:r>
            <a:r>
              <a:rPr lang="fr-FR" dirty="0"/>
              <a:t>: familles de mots, sens des affixes ;</a:t>
            </a:r>
          </a:p>
          <a:p>
            <a:pPr marL="0" indent="0">
              <a:buNone/>
            </a:pPr>
            <a:r>
              <a:rPr lang="fr-FR" dirty="0"/>
              <a:t>• catégorisation en se focalisant sur la </a:t>
            </a:r>
            <a:r>
              <a:rPr lang="fr-FR" b="1" dirty="0"/>
              <a:t>forme sonore des mots</a:t>
            </a:r>
            <a:r>
              <a:rPr lang="fr-FR" dirty="0"/>
              <a:t>.</a:t>
            </a:r>
          </a:p>
          <a:p>
            <a:pPr marL="0" indent="0">
              <a:buNone/>
            </a:pPr>
            <a:endParaRPr lang="fr-FR" dirty="0"/>
          </a:p>
          <a:p>
            <a:pPr marL="0" indent="0">
              <a:buNone/>
            </a:pPr>
            <a:r>
              <a:rPr lang="fr-FR" dirty="0">
                <a:sym typeface="Apple Color Emoji" pitchFamily="2" charset="0"/>
              </a:rPr>
              <a:t>⚠️ </a:t>
            </a:r>
            <a:r>
              <a:rPr lang="fr-FR" b="1" dirty="0"/>
              <a:t>Le professeur choisit le corpus de mots à faire catégoriser en fonction du type de catégorisation à travailler</a:t>
            </a:r>
            <a:r>
              <a:rPr lang="fr-FR" dirty="0"/>
              <a:t>.</a:t>
            </a:r>
          </a:p>
          <a:p>
            <a:pPr marL="0" indent="0">
              <a:buNone/>
            </a:pPr>
            <a:r>
              <a:rPr lang="fr-FR" dirty="0"/>
              <a:t>Dans la séance qui suit,  le choix est fait de travailler sur l’</a:t>
            </a:r>
            <a:r>
              <a:rPr lang="fr-FR" b="1" dirty="0"/>
              <a:t>hyperonymie.</a:t>
            </a:r>
          </a:p>
          <a:p>
            <a:pPr marL="0" indent="0">
              <a:spcBef>
                <a:spcPts val="0"/>
              </a:spcBef>
              <a:buNone/>
            </a:pPr>
            <a:endParaRPr lang="fr-FR" sz="1300" dirty="0"/>
          </a:p>
        </p:txBody>
      </p:sp>
    </p:spTree>
    <p:extLst>
      <p:ext uri="{BB962C8B-B14F-4D97-AF65-F5344CB8AC3E}">
        <p14:creationId xmlns:p14="http://schemas.microsoft.com/office/powerpoint/2010/main" val="34236879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29CBB-C8D0-C1B5-B95D-77C0738760E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5D7106-59F4-6AAC-FC0E-86F2353C830D}"/>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br>
              <a:rPr lang="fr-FR" sz="2400" b="0" i="1" dirty="0"/>
            </a:br>
            <a:r>
              <a:rPr lang="fr-FR" sz="2000" dirty="0"/>
              <a:t>FOCUS 2 : Structurer le lexique – la catégorisation</a:t>
            </a:r>
            <a:endParaRPr lang="fr-FR" sz="2000" b="0" i="1" dirty="0"/>
          </a:p>
        </p:txBody>
      </p:sp>
      <p:sp>
        <p:nvSpPr>
          <p:cNvPr id="3" name="Espace réservé du contenu 2">
            <a:extLst>
              <a:ext uri="{FF2B5EF4-FFF2-40B4-BE49-F238E27FC236}">
                <a16:creationId xmlns:a16="http://schemas.microsoft.com/office/drawing/2014/main" id="{8D3C0623-F9EE-8413-AB8E-5E2DC97C2DD1}"/>
              </a:ext>
            </a:extLst>
          </p:cNvPr>
          <p:cNvSpPr>
            <a:spLocks noGrp="1"/>
          </p:cNvSpPr>
          <p:nvPr>
            <p:ph idx="1"/>
          </p:nvPr>
        </p:nvSpPr>
        <p:spPr>
          <a:xfrm>
            <a:off x="521208" y="2578608"/>
            <a:ext cx="11155680" cy="3911092"/>
          </a:xfrm>
        </p:spPr>
        <p:txBody>
          <a:bodyPr>
            <a:noAutofit/>
          </a:bodyPr>
          <a:lstStyle/>
          <a:p>
            <a:pPr marL="0" indent="0">
              <a:spcBef>
                <a:spcPts val="0"/>
              </a:spcBef>
              <a:buNone/>
            </a:pPr>
            <a:r>
              <a:rPr lang="fr-FR" sz="1300" b="1" dirty="0"/>
              <a:t>Objectif</a:t>
            </a:r>
            <a:r>
              <a:rPr lang="fr-FR" sz="1300" dirty="0"/>
              <a:t> : permettre aux élèves de structurer le vocabulaire rencontré lors de la séquence sur l’alimentation et collecté, lors de l’étape 1,  selon des critères sémantiques afin de mieux le mémoriser. Dans cette séance, </a:t>
            </a:r>
            <a:r>
              <a:rPr lang="fr-FR" sz="1300" b="1" dirty="0"/>
              <a:t>le choix est fait de travailler sur l’hyperonymie</a:t>
            </a:r>
            <a:r>
              <a:rPr lang="fr-FR" sz="1300" dirty="0"/>
              <a:t>.</a:t>
            </a:r>
          </a:p>
          <a:p>
            <a:pPr marL="0" indent="0">
              <a:spcBef>
                <a:spcPts val="0"/>
              </a:spcBef>
              <a:buNone/>
            </a:pPr>
            <a:r>
              <a:rPr lang="fr-FR" sz="1300" b="1" dirty="0"/>
              <a:t>Critères de réussite </a:t>
            </a:r>
            <a:r>
              <a:rPr lang="fr-FR" sz="1300" dirty="0"/>
              <a:t>:</a:t>
            </a:r>
          </a:p>
          <a:p>
            <a:pPr>
              <a:spcBef>
                <a:spcPts val="0"/>
              </a:spcBef>
            </a:pPr>
            <a:r>
              <a:rPr lang="fr-FR" sz="1300" dirty="0"/>
              <a:t>Les catégories proposées portent sur le sens et la forme des mots.</a:t>
            </a:r>
          </a:p>
          <a:p>
            <a:pPr>
              <a:spcBef>
                <a:spcPts val="0"/>
              </a:spcBef>
            </a:pPr>
            <a:r>
              <a:rPr lang="fr-FR" sz="1300" dirty="0"/>
              <a:t>Les élèves sont capables de justifier les choix opérés.</a:t>
            </a:r>
          </a:p>
          <a:p>
            <a:pPr marL="0" indent="0">
              <a:spcBef>
                <a:spcPts val="0"/>
              </a:spcBef>
              <a:buNone/>
            </a:pPr>
            <a:r>
              <a:rPr lang="fr-FR" sz="1300" b="1" dirty="0"/>
              <a:t>Modalités </a:t>
            </a:r>
            <a:r>
              <a:rPr lang="fr-FR" sz="1300" dirty="0"/>
              <a:t>:</a:t>
            </a:r>
          </a:p>
          <a:p>
            <a:pPr marL="0" indent="0">
              <a:spcBef>
                <a:spcPts val="0"/>
              </a:spcBef>
              <a:buNone/>
            </a:pPr>
            <a:r>
              <a:rPr lang="fr-FR" sz="1300" dirty="0"/>
              <a:t>En petits groupes (binôme ou groupe de trois) - Selon les besoins des élèves : atelier guidé ou travail autonome en groupes homogènes ou hétérogènes</a:t>
            </a:r>
          </a:p>
          <a:p>
            <a:pPr marL="0" indent="0">
              <a:spcBef>
                <a:spcPts val="0"/>
              </a:spcBef>
              <a:buNone/>
            </a:pPr>
            <a:r>
              <a:rPr lang="fr-FR" sz="1300" dirty="0"/>
              <a:t>Mots collectés donnés sous forme d’étiquettes</a:t>
            </a:r>
          </a:p>
          <a:p>
            <a:pPr marL="0" indent="0">
              <a:spcBef>
                <a:spcPts val="0"/>
              </a:spcBef>
              <a:buNone/>
            </a:pPr>
            <a:endParaRPr lang="fr-FR" sz="1300" dirty="0"/>
          </a:p>
          <a:p>
            <a:pPr marL="0" indent="0">
              <a:spcBef>
                <a:spcPts val="0"/>
              </a:spcBef>
              <a:buNone/>
            </a:pPr>
            <a:r>
              <a:rPr lang="fr-FR" sz="1300" b="1" dirty="0"/>
              <a:t>Déroulement</a:t>
            </a:r>
            <a:r>
              <a:rPr lang="fr-FR" sz="1300" dirty="0"/>
              <a:t> :</a:t>
            </a:r>
          </a:p>
          <a:p>
            <a:pPr marL="0" indent="0">
              <a:spcBef>
                <a:spcPts val="0"/>
              </a:spcBef>
              <a:buNone/>
            </a:pPr>
            <a:r>
              <a:rPr lang="fr-FR" sz="1300" b="1" dirty="0"/>
              <a:t>Temps 1 </a:t>
            </a:r>
            <a:r>
              <a:rPr lang="fr-FR" sz="1300" dirty="0"/>
              <a:t>: Annonce des objectifs et mise en réussite (15 minutes environ)</a:t>
            </a:r>
          </a:p>
          <a:p>
            <a:pPr marL="0" indent="0">
              <a:spcBef>
                <a:spcPts val="0"/>
              </a:spcBef>
              <a:buNone/>
            </a:pPr>
            <a:r>
              <a:rPr lang="fr-FR" sz="1300" dirty="0"/>
              <a:t>- Contextualisation de la séance dans le domaine travaillé - vocabulaire : annonce de l’objectif  et de la consigne </a:t>
            </a:r>
            <a:r>
              <a:rPr lang="fr-FR" sz="1300" b="1" i="1" dirty="0"/>
              <a:t>« trier, regrouper, classer les mots, et donner un titre à chaque groupement ».</a:t>
            </a:r>
          </a:p>
          <a:p>
            <a:pPr marL="0" indent="0">
              <a:spcBef>
                <a:spcPts val="0"/>
              </a:spcBef>
              <a:buNone/>
            </a:pPr>
            <a:r>
              <a:rPr lang="fr-FR" sz="1300" dirty="0"/>
              <a:t>Rappel : « </a:t>
            </a:r>
            <a:r>
              <a:rPr lang="fr-FR" sz="1300" i="1" dirty="0"/>
              <a:t>En vocabulaire, on s’intéresse au sens des mots ou à la manière dont ils sont fabriqués. </a:t>
            </a:r>
            <a:r>
              <a:rPr lang="fr-FR" sz="1300" dirty="0"/>
              <a:t>»</a:t>
            </a:r>
          </a:p>
          <a:p>
            <a:pPr marL="0" indent="0">
              <a:buNone/>
            </a:pPr>
            <a:r>
              <a:rPr lang="fr-FR" sz="1300" u="sng" dirty="0"/>
              <a:t>Exemple de corpus à catégoriser afin de travailler l’hyperonymie ciblée </a:t>
            </a:r>
            <a:r>
              <a:rPr lang="fr-FR" sz="1300" dirty="0"/>
              <a:t>: </a:t>
            </a:r>
            <a:r>
              <a:rPr lang="fr-FR" sz="1300" b="1" i="1" dirty="0"/>
              <a:t>repas, plats culinaires, sept familles d’aliments (laitages/produits laitiers – fruits et légumes – féculents – viandes, œuf et poissons – boissons – sucre et sucreries – matières grasses), actions, mots pour décrire.</a:t>
            </a:r>
          </a:p>
          <a:p>
            <a:pPr marL="0" indent="0">
              <a:spcBef>
                <a:spcPts val="0"/>
              </a:spcBef>
              <a:buNone/>
            </a:pPr>
            <a:r>
              <a:rPr lang="fr-FR" sz="1300" dirty="0"/>
              <a:t>- Amorce de catégorisation par un élève au tableau, validation ou non des quelques propositions par le groupe classe, puis le professeur.</a:t>
            </a:r>
          </a:p>
        </p:txBody>
      </p:sp>
    </p:spTree>
    <p:extLst>
      <p:ext uri="{BB962C8B-B14F-4D97-AF65-F5344CB8AC3E}">
        <p14:creationId xmlns:p14="http://schemas.microsoft.com/office/powerpoint/2010/main" val="34585986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A41A7-A99C-9E83-00F6-A08C85641D6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7B428F1-F32B-7B63-9771-FC6069BBF5EF}"/>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br>
              <a:rPr lang="fr-FR" sz="2400" b="0" i="1" dirty="0"/>
            </a:br>
            <a:r>
              <a:rPr lang="fr-FR" sz="2000" dirty="0"/>
              <a:t>FOCUS 2 : Structurer le lexique – la catégorisation</a:t>
            </a:r>
            <a:endParaRPr lang="fr-FR" sz="2000" b="0" i="1" dirty="0"/>
          </a:p>
        </p:txBody>
      </p:sp>
      <p:sp>
        <p:nvSpPr>
          <p:cNvPr id="3" name="Espace réservé du contenu 2">
            <a:extLst>
              <a:ext uri="{FF2B5EF4-FFF2-40B4-BE49-F238E27FC236}">
                <a16:creationId xmlns:a16="http://schemas.microsoft.com/office/drawing/2014/main" id="{F97B9AD5-751A-47E1-7553-68997E6BCB01}"/>
              </a:ext>
            </a:extLst>
          </p:cNvPr>
          <p:cNvSpPr>
            <a:spLocks noGrp="1"/>
          </p:cNvSpPr>
          <p:nvPr>
            <p:ph idx="1"/>
          </p:nvPr>
        </p:nvSpPr>
        <p:spPr/>
        <p:txBody>
          <a:bodyPr>
            <a:normAutofit/>
          </a:bodyPr>
          <a:lstStyle/>
          <a:p>
            <a:pPr marL="0" indent="0">
              <a:spcBef>
                <a:spcPts val="0"/>
              </a:spcBef>
              <a:buNone/>
            </a:pPr>
            <a:r>
              <a:rPr lang="fr-FR" sz="1500" b="1" dirty="0"/>
              <a:t>Temps 2 </a:t>
            </a:r>
            <a:r>
              <a:rPr lang="fr-FR" sz="1500" dirty="0"/>
              <a:t>: Activité différenciée des élèves (20 minutes environ)</a:t>
            </a:r>
          </a:p>
          <a:p>
            <a:pPr marL="0" indent="0">
              <a:spcBef>
                <a:spcPts val="0"/>
              </a:spcBef>
              <a:buNone/>
            </a:pPr>
            <a:r>
              <a:rPr lang="fr-FR" sz="1500" dirty="0"/>
              <a:t>En trinôme, étiquettes identiques pour chacun, se mettre d’accord pour proposer une catégorisation et être capable de justifier son choix – </a:t>
            </a:r>
            <a:r>
              <a:rPr lang="fr-FR" sz="1500" b="1" dirty="0"/>
              <a:t>Catégorisation libre</a:t>
            </a:r>
          </a:p>
          <a:p>
            <a:pPr marL="0" indent="0">
              <a:spcBef>
                <a:spcPts val="0"/>
              </a:spcBef>
              <a:buNone/>
            </a:pPr>
            <a:endParaRPr lang="fr-FR" sz="1500" dirty="0"/>
          </a:p>
          <a:p>
            <a:pPr marL="0" indent="0">
              <a:spcBef>
                <a:spcPts val="0"/>
              </a:spcBef>
              <a:buNone/>
            </a:pPr>
            <a:r>
              <a:rPr lang="fr-FR" sz="1500" b="1" dirty="0"/>
              <a:t>Temps 3 </a:t>
            </a:r>
            <a:r>
              <a:rPr lang="fr-FR" sz="1500" dirty="0"/>
              <a:t>: Institutionnalisation et retour réflexif </a:t>
            </a:r>
          </a:p>
          <a:p>
            <a:pPr marL="0" indent="0">
              <a:spcBef>
                <a:spcPts val="0"/>
              </a:spcBef>
              <a:buNone/>
            </a:pPr>
            <a:r>
              <a:rPr lang="fr-FR" sz="1500" dirty="0"/>
              <a:t>Phase 1 : Confrontation des propositions avec validation ou non </a:t>
            </a:r>
          </a:p>
          <a:p>
            <a:pPr marL="0" indent="0">
              <a:spcBef>
                <a:spcPts val="0"/>
              </a:spcBef>
              <a:buNone/>
            </a:pPr>
            <a:r>
              <a:rPr lang="fr-FR" sz="1500" dirty="0"/>
              <a:t>Phase 2 : </a:t>
            </a:r>
            <a:r>
              <a:rPr lang="fr-FR" sz="1500" b="1" dirty="0"/>
              <a:t>Nouvelle phase de catégorisation à partir des hyperonymes définis par l’enseignant</a:t>
            </a:r>
            <a:r>
              <a:rPr lang="fr-FR" sz="1500" dirty="0"/>
              <a:t>, après exemple collectif servant de référentiel</a:t>
            </a:r>
          </a:p>
          <a:p>
            <a:pPr marL="0" indent="0">
              <a:spcBef>
                <a:spcPts val="0"/>
              </a:spcBef>
              <a:buNone/>
            </a:pPr>
            <a:endParaRPr lang="fr-FR" sz="1500" dirty="0"/>
          </a:p>
          <a:p>
            <a:pPr marL="0" indent="0">
              <a:spcBef>
                <a:spcPts val="0"/>
              </a:spcBef>
              <a:buNone/>
            </a:pPr>
            <a:r>
              <a:rPr lang="fr-FR" sz="1500" b="1" dirty="0"/>
              <a:t>Différenciation</a:t>
            </a:r>
            <a:r>
              <a:rPr lang="fr-FR" sz="1500" dirty="0"/>
              <a:t> :</a:t>
            </a:r>
          </a:p>
          <a:p>
            <a:pPr>
              <a:spcBef>
                <a:spcPts val="0"/>
              </a:spcBef>
            </a:pPr>
            <a:r>
              <a:rPr lang="fr-FR" sz="1500" dirty="0"/>
              <a:t>Constitution des groupes en fonction du degré d'acquisition des élèves et éventuellement d’un groupe de besoin dirigé par le professeur</a:t>
            </a:r>
          </a:p>
          <a:p>
            <a:pPr>
              <a:spcBef>
                <a:spcPts val="0"/>
              </a:spcBef>
            </a:pPr>
            <a:r>
              <a:rPr lang="fr-FR" sz="1500" dirty="0"/>
              <a:t>Quantité de mots à classer adaptée, tout en veillant à ce que les catégories envisagées puissent se faire.</a:t>
            </a:r>
          </a:p>
          <a:p>
            <a:pPr marL="0" indent="0">
              <a:spcBef>
                <a:spcPts val="0"/>
              </a:spcBef>
              <a:buNone/>
            </a:pPr>
            <a:endParaRPr lang="fr-FR" dirty="0"/>
          </a:p>
          <a:p>
            <a:pPr marL="0" indent="0">
              <a:buNone/>
            </a:pPr>
            <a:endParaRPr lang="fr-FR" dirty="0"/>
          </a:p>
        </p:txBody>
      </p:sp>
    </p:spTree>
    <p:extLst>
      <p:ext uri="{BB962C8B-B14F-4D97-AF65-F5344CB8AC3E}">
        <p14:creationId xmlns:p14="http://schemas.microsoft.com/office/powerpoint/2010/main" val="31795531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6E4BB8-CA47-070F-184F-889973B8ADB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476C819-8922-3FE5-A7CA-E51D7B866291}"/>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br>
              <a:rPr lang="fr-FR" sz="2400" b="0" i="1" dirty="0"/>
            </a:br>
            <a:r>
              <a:rPr lang="fr-FR" sz="2000" dirty="0"/>
              <a:t>FOCUS 3 : Réactiver le lexique appris dans des activités de transfert orales et écrites – </a:t>
            </a:r>
            <a:br>
              <a:rPr lang="fr-FR" sz="2000" dirty="0"/>
            </a:br>
            <a:r>
              <a:rPr lang="fr-FR" sz="2000" dirty="0"/>
              <a:t>la mémorisation à long terme</a:t>
            </a:r>
            <a:endParaRPr lang="fr-FR" sz="2000" b="0" i="1" dirty="0"/>
          </a:p>
        </p:txBody>
      </p:sp>
      <p:sp>
        <p:nvSpPr>
          <p:cNvPr id="3" name="Espace réservé du contenu 2">
            <a:extLst>
              <a:ext uri="{FF2B5EF4-FFF2-40B4-BE49-F238E27FC236}">
                <a16:creationId xmlns:a16="http://schemas.microsoft.com/office/drawing/2014/main" id="{78562651-AA90-FBE3-08A3-6BEADDF27885}"/>
              </a:ext>
            </a:extLst>
          </p:cNvPr>
          <p:cNvSpPr>
            <a:spLocks noGrp="1"/>
          </p:cNvSpPr>
          <p:nvPr>
            <p:ph idx="1"/>
          </p:nvPr>
        </p:nvSpPr>
        <p:spPr/>
        <p:txBody>
          <a:bodyPr>
            <a:normAutofit fontScale="77500" lnSpcReduction="20000"/>
          </a:bodyPr>
          <a:lstStyle/>
          <a:p>
            <a:pPr marL="0" indent="0">
              <a:lnSpc>
                <a:spcPct val="120000"/>
              </a:lnSpc>
              <a:spcBef>
                <a:spcPts val="0"/>
              </a:spcBef>
              <a:buNone/>
            </a:pPr>
            <a:r>
              <a:rPr lang="fr-FR" b="1" dirty="0"/>
              <a:t>Objectifs </a:t>
            </a:r>
            <a:r>
              <a:rPr lang="fr-FR" dirty="0"/>
              <a:t>:</a:t>
            </a:r>
          </a:p>
          <a:p>
            <a:pPr>
              <a:lnSpc>
                <a:spcPct val="120000"/>
              </a:lnSpc>
              <a:spcBef>
                <a:spcPts val="0"/>
              </a:spcBef>
            </a:pPr>
            <a:r>
              <a:rPr lang="fr-FR" dirty="0"/>
              <a:t>Réemployer les mots rencontrés dans des contextes similaires, à l’oral et à l’écrit (jeu de loto, jeu de piste, fluence de mots, mémorisation orthographique des mots). Cf. livret CP</a:t>
            </a:r>
          </a:p>
          <a:p>
            <a:pPr>
              <a:lnSpc>
                <a:spcPct val="120000"/>
              </a:lnSpc>
              <a:spcBef>
                <a:spcPts val="0"/>
              </a:spcBef>
            </a:pPr>
            <a:r>
              <a:rPr lang="fr-FR" dirty="0"/>
              <a:t>Réinvestir le lexique appris et transférer à l’oral et à l’écrit</a:t>
            </a:r>
          </a:p>
          <a:p>
            <a:pPr marL="0" indent="0">
              <a:lnSpc>
                <a:spcPct val="120000"/>
              </a:lnSpc>
              <a:spcBef>
                <a:spcPts val="0"/>
              </a:spcBef>
              <a:buNone/>
            </a:pPr>
            <a:r>
              <a:rPr lang="fr-FR" b="1" dirty="0"/>
              <a:t>Déroulement</a:t>
            </a:r>
          </a:p>
          <a:p>
            <a:pPr marL="0" indent="0">
              <a:lnSpc>
                <a:spcPct val="120000"/>
              </a:lnSpc>
              <a:spcBef>
                <a:spcPts val="0"/>
              </a:spcBef>
              <a:buNone/>
            </a:pPr>
            <a:r>
              <a:rPr lang="fr-FR" dirty="0"/>
              <a:t>Deux ou trois séances pour réutiliser le vocabulaire enseigné  (30 à 45 minutes environ, chacune).</a:t>
            </a:r>
          </a:p>
          <a:p>
            <a:pPr marL="0" indent="0">
              <a:lnSpc>
                <a:spcPct val="120000"/>
              </a:lnSpc>
              <a:spcBef>
                <a:spcPts val="0"/>
              </a:spcBef>
              <a:buNone/>
            </a:pPr>
            <a:endParaRPr lang="fr-FR" dirty="0"/>
          </a:p>
          <a:p>
            <a:pPr marL="0" indent="0">
              <a:lnSpc>
                <a:spcPct val="120000"/>
              </a:lnSpc>
              <a:spcBef>
                <a:spcPts val="0"/>
              </a:spcBef>
              <a:buNone/>
            </a:pPr>
            <a:r>
              <a:rPr lang="fr-FR" b="1" dirty="0"/>
              <a:t>Situation de transfert 1 : à oral</a:t>
            </a:r>
          </a:p>
          <a:p>
            <a:pPr marL="0" indent="0">
              <a:lnSpc>
                <a:spcPct val="120000"/>
              </a:lnSpc>
              <a:spcBef>
                <a:spcPts val="0"/>
              </a:spcBef>
              <a:buNone/>
            </a:pPr>
            <a:r>
              <a:rPr lang="fr-FR" b="1" i="1" dirty="0"/>
              <a:t>« Présentez en 3 minutes un repas équilibré, que vous aurez imaginé, en utilisant le vocabulaire appris. »</a:t>
            </a:r>
          </a:p>
          <a:p>
            <a:pPr marL="0" indent="0">
              <a:lnSpc>
                <a:spcPct val="120000"/>
              </a:lnSpc>
              <a:spcBef>
                <a:spcPts val="0"/>
              </a:spcBef>
              <a:buNone/>
            </a:pPr>
            <a:r>
              <a:rPr lang="fr-FR" b="1" dirty="0"/>
              <a:t>Temps 1 – Annonce des objectifs et mise en réussite</a:t>
            </a:r>
            <a:endParaRPr lang="fr-FR" dirty="0"/>
          </a:p>
          <a:p>
            <a:pPr marL="0" indent="0">
              <a:lnSpc>
                <a:spcPct val="120000"/>
              </a:lnSpc>
              <a:spcBef>
                <a:spcPts val="0"/>
              </a:spcBef>
              <a:buNone/>
            </a:pPr>
            <a:r>
              <a:rPr lang="fr-FR" dirty="0"/>
              <a:t>Définition de l’objectif du projet (cadre de la « Semaine du goût ») : présenter le travail sur l’alimentation de la classe, à une autre classe chargée d’élaborer le repas correspondant.</a:t>
            </a:r>
          </a:p>
          <a:p>
            <a:pPr marL="0" indent="0">
              <a:lnSpc>
                <a:spcPct val="120000"/>
              </a:lnSpc>
              <a:spcBef>
                <a:spcPts val="0"/>
              </a:spcBef>
              <a:buNone/>
            </a:pPr>
            <a:r>
              <a:rPr lang="fr-FR" b="1" dirty="0"/>
              <a:t>Temps 2 – Activité différenciée des élèves</a:t>
            </a:r>
            <a:endParaRPr lang="fr-FR" dirty="0"/>
          </a:p>
          <a:p>
            <a:pPr marL="0" indent="0">
              <a:lnSpc>
                <a:spcPct val="120000"/>
              </a:lnSpc>
              <a:spcBef>
                <a:spcPts val="0"/>
              </a:spcBef>
              <a:buNone/>
            </a:pPr>
            <a:r>
              <a:rPr lang="fr-FR" dirty="0"/>
              <a:t>Prise en charge des élèves les moins à l’aise à l’oral dans le cadre d’un atelier guidé / autres élèves en autonomie en trinômes.</a:t>
            </a:r>
          </a:p>
          <a:p>
            <a:pPr marL="0" indent="0">
              <a:lnSpc>
                <a:spcPct val="120000"/>
              </a:lnSpc>
              <a:spcBef>
                <a:spcPts val="0"/>
              </a:spcBef>
              <a:buNone/>
            </a:pPr>
            <a:r>
              <a:rPr lang="fr-FR" b="1" dirty="0"/>
              <a:t>Temps 3 – Institutionnalisation</a:t>
            </a:r>
          </a:p>
          <a:p>
            <a:pPr marL="0" indent="0">
              <a:lnSpc>
                <a:spcPct val="120000"/>
              </a:lnSpc>
              <a:spcBef>
                <a:spcPts val="0"/>
              </a:spcBef>
              <a:buNone/>
            </a:pPr>
            <a:r>
              <a:rPr lang="fr-FR" dirty="0"/>
              <a:t>Présentation en 3 minutes du repas conçu par chaque trinôme / évaluation par les pairs.</a:t>
            </a:r>
          </a:p>
          <a:p>
            <a:pPr marL="0" indent="0">
              <a:lnSpc>
                <a:spcPct val="120000"/>
              </a:lnSpc>
              <a:spcBef>
                <a:spcPts val="0"/>
              </a:spcBef>
              <a:buNone/>
            </a:pPr>
            <a:r>
              <a:rPr lang="fr-FR" b="1" u="sng" dirty="0"/>
              <a:t>Différenciation : les élèves ayant du mal à mémoriser leur menu peuvent s’appuyer sur les étiquettes du référentiel commun.</a:t>
            </a:r>
          </a:p>
          <a:p>
            <a:pPr marL="0" indent="0">
              <a:lnSpc>
                <a:spcPct val="120000"/>
              </a:lnSpc>
              <a:spcBef>
                <a:spcPts val="0"/>
              </a:spcBef>
              <a:buNone/>
            </a:pPr>
            <a:endParaRPr lang="fr-FR" sz="1600" dirty="0"/>
          </a:p>
          <a:p>
            <a:pPr marL="0" indent="0">
              <a:spcBef>
                <a:spcPts val="0"/>
              </a:spcBef>
              <a:buNone/>
            </a:pPr>
            <a:endParaRPr lang="fr-FR" sz="1600" dirty="0"/>
          </a:p>
        </p:txBody>
      </p:sp>
    </p:spTree>
    <p:extLst>
      <p:ext uri="{BB962C8B-B14F-4D97-AF65-F5344CB8AC3E}">
        <p14:creationId xmlns:p14="http://schemas.microsoft.com/office/powerpoint/2010/main" val="3383451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B1ED3A-99E9-250C-CB5F-97CC733841CA}"/>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337A6D22-6FC7-2EC2-8921-5B70EEF4194C}"/>
              </a:ext>
            </a:extLst>
          </p:cNvPr>
          <p:cNvSpPr>
            <a:spLocks noGrp="1"/>
          </p:cNvSpPr>
          <p:nvPr>
            <p:ph type="title"/>
          </p:nvPr>
        </p:nvSpPr>
        <p:spPr/>
        <p:txBody>
          <a:bodyPr>
            <a:normAutofit/>
          </a:bodyPr>
          <a:lstStyle/>
          <a:p>
            <a:r>
              <a:rPr lang="fr-FR" sz="2400" dirty="0"/>
              <a:t>Séquence n° 2 </a:t>
            </a:r>
            <a:br>
              <a:rPr lang="fr-FR" sz="2400" dirty="0"/>
            </a:br>
            <a:r>
              <a:rPr lang="fr-FR" sz="2400" b="0" i="1" dirty="0"/>
              <a:t>Enrichir son vocabulaire dans toutes les disciplines</a:t>
            </a:r>
            <a:br>
              <a:rPr lang="fr-FR" sz="2400" b="0" i="1" dirty="0"/>
            </a:br>
            <a:r>
              <a:rPr lang="fr-FR" sz="2000" dirty="0"/>
              <a:t>FOCUS 3 : réactiver le lexique appris dans des activités de transfert orales et écrites – </a:t>
            </a:r>
            <a:br>
              <a:rPr lang="fr-FR" sz="2000" dirty="0"/>
            </a:br>
            <a:r>
              <a:rPr lang="fr-FR" sz="2000" dirty="0"/>
              <a:t>la mémorisation à long terme </a:t>
            </a:r>
            <a:endParaRPr lang="fr-FR" sz="2000" b="0" i="1" dirty="0"/>
          </a:p>
        </p:txBody>
      </p:sp>
      <p:sp>
        <p:nvSpPr>
          <p:cNvPr id="3" name="Espace réservé du contenu 2">
            <a:extLst>
              <a:ext uri="{FF2B5EF4-FFF2-40B4-BE49-F238E27FC236}">
                <a16:creationId xmlns:a16="http://schemas.microsoft.com/office/drawing/2014/main" id="{7FC4FBE3-5C6C-215A-4556-A7AED9DF687E}"/>
              </a:ext>
            </a:extLst>
          </p:cNvPr>
          <p:cNvSpPr>
            <a:spLocks noGrp="1"/>
          </p:cNvSpPr>
          <p:nvPr>
            <p:ph idx="1"/>
          </p:nvPr>
        </p:nvSpPr>
        <p:spPr/>
        <p:txBody>
          <a:bodyPr>
            <a:normAutofit/>
          </a:bodyPr>
          <a:lstStyle/>
          <a:p>
            <a:pPr marL="0" indent="0">
              <a:lnSpc>
                <a:spcPct val="100000"/>
              </a:lnSpc>
              <a:spcBef>
                <a:spcPts val="0"/>
              </a:spcBef>
              <a:buNone/>
            </a:pPr>
            <a:r>
              <a:rPr lang="fr-FR" sz="1600" b="1" dirty="0"/>
              <a:t>Situation de transfert 2 : à l’écrit</a:t>
            </a:r>
            <a:endParaRPr lang="fr-FR" sz="1600" dirty="0"/>
          </a:p>
          <a:p>
            <a:pPr marL="0" indent="0">
              <a:lnSpc>
                <a:spcPct val="100000"/>
              </a:lnSpc>
              <a:spcBef>
                <a:spcPts val="0"/>
              </a:spcBef>
              <a:buNone/>
            </a:pPr>
            <a:r>
              <a:rPr lang="fr-FR" sz="1600" b="1" i="1" dirty="0"/>
              <a:t>« Rédige un menu équilibré à proposer pour la restauration scolaire. ».</a:t>
            </a:r>
          </a:p>
          <a:p>
            <a:pPr marL="0" indent="0">
              <a:lnSpc>
                <a:spcPct val="100000"/>
              </a:lnSpc>
              <a:spcBef>
                <a:spcPts val="0"/>
              </a:spcBef>
              <a:buNone/>
            </a:pPr>
            <a:r>
              <a:rPr lang="fr-FR" sz="1600" b="1" dirty="0"/>
              <a:t>Temps 1 – Annonce de l’objectif et mise en réussite</a:t>
            </a:r>
          </a:p>
          <a:p>
            <a:pPr marL="0" indent="0">
              <a:lnSpc>
                <a:spcPct val="100000"/>
              </a:lnSpc>
              <a:spcBef>
                <a:spcPts val="0"/>
              </a:spcBef>
              <a:buNone/>
            </a:pPr>
            <a:r>
              <a:rPr lang="fr-FR" sz="1600" dirty="0"/>
              <a:t>Définition de l’objectif du projet  et mise en réussite</a:t>
            </a:r>
          </a:p>
          <a:p>
            <a:pPr marL="0" indent="0">
              <a:lnSpc>
                <a:spcPct val="100000"/>
              </a:lnSpc>
              <a:spcBef>
                <a:spcPts val="0"/>
              </a:spcBef>
              <a:buNone/>
            </a:pPr>
            <a:r>
              <a:rPr lang="fr-FR" sz="1600" b="1" dirty="0"/>
              <a:t>Temps 2 – Activité différenciée des élèves</a:t>
            </a:r>
            <a:endParaRPr lang="fr-FR" sz="1600" dirty="0"/>
          </a:p>
          <a:p>
            <a:pPr marL="0" indent="0">
              <a:lnSpc>
                <a:spcPct val="100000"/>
              </a:lnSpc>
              <a:spcBef>
                <a:spcPts val="0"/>
              </a:spcBef>
              <a:buNone/>
            </a:pPr>
            <a:r>
              <a:rPr lang="fr-FR" sz="1600" dirty="0"/>
              <a:t>Prise en charge des élèves les moins à l’aise à l’écrit dans le cadre d’un atelier guidé / autres élèves en autonomie en individuel, puis en binômes.</a:t>
            </a:r>
          </a:p>
          <a:p>
            <a:pPr marL="0" indent="0">
              <a:lnSpc>
                <a:spcPct val="100000"/>
              </a:lnSpc>
              <a:spcBef>
                <a:spcPts val="0"/>
              </a:spcBef>
              <a:buNone/>
            </a:pPr>
            <a:r>
              <a:rPr lang="fr-FR" sz="1600" b="1" dirty="0"/>
              <a:t>Temps 3 – Institutionnalisation (possibilité de différer en temps 1 de la séance de production écrite suivante)</a:t>
            </a:r>
          </a:p>
          <a:p>
            <a:pPr marL="0" indent="0">
              <a:lnSpc>
                <a:spcPct val="100000"/>
              </a:lnSpc>
              <a:spcBef>
                <a:spcPts val="0"/>
              </a:spcBef>
              <a:buNone/>
            </a:pPr>
            <a:r>
              <a:rPr lang="fr-FR" sz="1600" dirty="0"/>
              <a:t>Recopie au propre par chaque binôme de sa production selon les indications du professeur.</a:t>
            </a:r>
          </a:p>
          <a:p>
            <a:pPr marL="0" indent="0">
              <a:lnSpc>
                <a:spcPct val="100000"/>
              </a:lnSpc>
              <a:spcBef>
                <a:spcPts val="0"/>
              </a:spcBef>
              <a:buNone/>
            </a:pPr>
            <a:r>
              <a:rPr lang="fr-FR" sz="1600" dirty="0"/>
              <a:t>Mutualisation et organisation des propositions au tableau avant envoi à la restauration scolaire.</a:t>
            </a:r>
          </a:p>
          <a:p>
            <a:pPr marL="0" indent="0">
              <a:buNone/>
            </a:pPr>
            <a:r>
              <a:rPr lang="fr-FR" sz="1600" b="1" u="sng" dirty="0"/>
              <a:t>Différenciation : les élèves peuvent s’appuyer sur les étiquettes du référentiel commun et la proposition de menu équilibré donnée en temps 1.</a:t>
            </a:r>
          </a:p>
          <a:p>
            <a:pPr marL="0" indent="0">
              <a:lnSpc>
                <a:spcPct val="100000"/>
              </a:lnSpc>
              <a:spcBef>
                <a:spcPts val="0"/>
              </a:spcBef>
              <a:buNone/>
            </a:pPr>
            <a:r>
              <a:rPr lang="fr-FR" sz="1600" b="1" dirty="0"/>
              <a:t>Prolongements interdisciplinaires </a:t>
            </a:r>
            <a:r>
              <a:rPr lang="fr-FR" sz="1600" dirty="0"/>
              <a:t>: lecture (album de littérature jeunesse, documentaires), APQ, …</a:t>
            </a:r>
          </a:p>
          <a:p>
            <a:pPr marL="0" indent="0">
              <a:lnSpc>
                <a:spcPct val="100000"/>
              </a:lnSpc>
              <a:spcBef>
                <a:spcPts val="0"/>
              </a:spcBef>
              <a:buNone/>
            </a:pPr>
            <a:r>
              <a:rPr lang="fr-FR" sz="1600" b="1" dirty="0"/>
              <a:t>Enrichissements au CE2, puis au cycle 3 </a:t>
            </a:r>
            <a:r>
              <a:rPr lang="fr-FR" sz="1600" dirty="0"/>
              <a:t>// nouvelles notions scientifiques étudiées (pyramide alimentaire, etc.).</a:t>
            </a:r>
            <a:endParaRPr lang="fr-FR" sz="1600" b="1" dirty="0"/>
          </a:p>
        </p:txBody>
      </p:sp>
    </p:spTree>
    <p:extLst>
      <p:ext uri="{BB962C8B-B14F-4D97-AF65-F5344CB8AC3E}">
        <p14:creationId xmlns:p14="http://schemas.microsoft.com/office/powerpoint/2010/main" val="232579616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36CB11F-235E-0457-1A9B-7CCF0DC254F1}"/>
            </a:ext>
          </a:extLst>
        </p:cNvPr>
        <p:cNvGrpSpPr/>
        <p:nvPr/>
      </p:nvGrpSpPr>
      <p:grpSpPr>
        <a:xfrm>
          <a:off x="0" y="0"/>
          <a:ext cx="0" cy="0"/>
          <a:chOff x="0" y="0"/>
          <a:chExt cx="0" cy="0"/>
        </a:xfrm>
      </p:grpSpPr>
      <p:sp useBgFill="1">
        <p:nvSpPr>
          <p:cNvPr id="32" name="Rectangle 31">
            <a:extLst>
              <a:ext uri="{FF2B5EF4-FFF2-40B4-BE49-F238E27FC236}">
                <a16:creationId xmlns:a16="http://schemas.microsoft.com/office/drawing/2014/main" id="{68773941-1B53-853E-69CF-396A817C7C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7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221BC7E8-95FC-4C02-00CD-B0BD1375655F}"/>
              </a:ext>
            </a:extLst>
          </p:cNvPr>
          <p:cNvSpPr>
            <a:spLocks noGrp="1"/>
          </p:cNvSpPr>
          <p:nvPr>
            <p:ph type="ctrTitle"/>
          </p:nvPr>
        </p:nvSpPr>
        <p:spPr>
          <a:xfrm>
            <a:off x="521208" y="978406"/>
            <a:ext cx="5019419" cy="5529271"/>
          </a:xfrm>
        </p:spPr>
        <p:txBody>
          <a:bodyPr anchor="t">
            <a:noAutofit/>
          </a:bodyPr>
          <a:lstStyle/>
          <a:p>
            <a:pPr marL="342900" indent="-342900">
              <a:lnSpc>
                <a:spcPct val="90000"/>
              </a:lnSpc>
              <a:spcBef>
                <a:spcPts val="0"/>
              </a:spcBef>
              <a:buFont typeface="Wingdings" pitchFamily="2" charset="2"/>
              <a:buChar char="§"/>
            </a:pPr>
            <a:r>
              <a:rPr lang="fr-FR" sz="2400" dirty="0"/>
              <a:t>Ressources complémentaires</a:t>
            </a:r>
            <a:br>
              <a:rPr lang="fr-FR" sz="2400" b="0" dirty="0"/>
            </a:br>
            <a:r>
              <a:rPr lang="fr-FR" sz="1400" b="0" dirty="0">
                <a:sym typeface="Wingdings" pitchFamily="2" charset="2"/>
              </a:rPr>
              <a:t> Pour enseigner le vocabulaire à l’école maternelle, collection Guides fondamentaux, MENJ (2020)</a:t>
            </a:r>
            <a:br>
              <a:rPr lang="fr-FR" sz="1400" b="0" dirty="0">
                <a:sym typeface="Wingdings" pitchFamily="2" charset="2"/>
              </a:rPr>
            </a:br>
            <a:r>
              <a:rPr lang="fr-FR" sz="1100" b="0" dirty="0">
                <a:sym typeface="Wingdings" pitchFamily="2" charset="2"/>
                <a:hlinkClick r:id="rId3"/>
              </a:rPr>
              <a:t>https://eduscol.education.fr/document/299/download?attachment</a:t>
            </a:r>
            <a:br>
              <a:rPr lang="fr-FR" sz="2000" b="0" dirty="0"/>
            </a:br>
            <a:br>
              <a:rPr lang="fr-FR" sz="2000" b="0" dirty="0"/>
            </a:br>
            <a:r>
              <a:rPr lang="fr-FR" sz="1400" b="0" dirty="0">
                <a:sym typeface="Wingdings" pitchFamily="2" charset="2"/>
              </a:rPr>
              <a:t> Pour enseigner la lecture et l’écriture au CP, collection Guides fondamentaux, MENJ (2019)</a:t>
            </a:r>
            <a:br>
              <a:rPr lang="fr-FR" sz="1400" b="0" dirty="0">
                <a:sym typeface="Wingdings" pitchFamily="2" charset="2"/>
              </a:rPr>
            </a:br>
            <a:r>
              <a:rPr lang="fr-FR" sz="1100" b="0" dirty="0">
                <a:sym typeface="Wingdings" pitchFamily="2" charset="2"/>
                <a:hlinkClick r:id="rId4"/>
              </a:rPr>
              <a:t>https://eduscol.education.fr/document/1508/download?attachment</a:t>
            </a:r>
            <a:br>
              <a:rPr lang="fr-FR" sz="1200" b="0" dirty="0">
                <a:sym typeface="Wingdings" pitchFamily="2" charset="2"/>
              </a:rPr>
            </a:br>
            <a:br>
              <a:rPr lang="fr-FR" sz="1200" b="0" dirty="0">
                <a:sym typeface="Wingdings" pitchFamily="2" charset="2"/>
              </a:rPr>
            </a:br>
            <a:r>
              <a:rPr lang="fr-FR" sz="1400" b="0" dirty="0">
                <a:sym typeface="Wingdings" pitchFamily="2" charset="2"/>
              </a:rPr>
              <a:t> Pour enseigner la lecture et l’écriture au CE1, collection Guides fondamentaux, MENJ (2019)</a:t>
            </a:r>
            <a:br>
              <a:rPr lang="fr-FR" sz="1400" b="0" dirty="0">
                <a:sym typeface="Wingdings" pitchFamily="2" charset="2"/>
              </a:rPr>
            </a:br>
            <a:r>
              <a:rPr lang="fr-FR" sz="1200" b="0" dirty="0">
                <a:sym typeface="Wingdings" pitchFamily="2" charset="2"/>
                <a:hlinkClick r:id="rId5"/>
              </a:rPr>
              <a:t>https://eduscol.education.fr/document/1509/download</a:t>
            </a:r>
            <a:br>
              <a:rPr lang="fr-FR" sz="1200" b="0" dirty="0">
                <a:sym typeface="Wingdings" pitchFamily="2" charset="2"/>
              </a:rPr>
            </a:br>
            <a:br>
              <a:rPr lang="fr-FR" sz="1200" b="0" dirty="0">
                <a:sym typeface="Wingdings" pitchFamily="2" charset="2"/>
              </a:rPr>
            </a:br>
            <a:r>
              <a:rPr lang="fr-FR" sz="1400" b="0" dirty="0">
                <a:sym typeface="Wingdings" pitchFamily="2" charset="2"/>
              </a:rPr>
              <a:t> </a:t>
            </a:r>
            <a:r>
              <a:rPr lang="fr-FR" sz="1400" b="0" dirty="0"/>
              <a:t>Enseigner le vocabulaire sur le site Eduscol</a:t>
            </a:r>
            <a:br>
              <a:rPr lang="fr-FR" sz="1400" b="0" dirty="0"/>
            </a:br>
            <a:r>
              <a:rPr lang="fr-FR" sz="1200" b="0" dirty="0">
                <a:hlinkClick r:id="rId6"/>
              </a:rPr>
              <a:t>https://eduscol.education.fr/184/enseigner-le-vocabulaire</a:t>
            </a:r>
            <a:br>
              <a:rPr lang="fr-FR" sz="1200" b="0" dirty="0">
                <a:sym typeface="Wingdings" pitchFamily="2" charset="2"/>
              </a:rPr>
            </a:br>
            <a:br>
              <a:rPr lang="fr-FR" sz="1200" b="0" dirty="0">
                <a:sym typeface="Wingdings" pitchFamily="2" charset="2"/>
              </a:rPr>
            </a:br>
            <a:r>
              <a:rPr lang="fr-FR" sz="1400" b="0" dirty="0">
                <a:sym typeface="Wingdings" pitchFamily="2" charset="2"/>
              </a:rPr>
              <a:t> </a:t>
            </a:r>
            <a:r>
              <a:rPr lang="fr-FR" sz="1400" b="0" dirty="0"/>
              <a:t>Comment faciliter l’acquisition du vocabulaire à l’école maternelle ?</a:t>
            </a:r>
            <a:br>
              <a:rPr lang="fr-FR" sz="1400" b="0" dirty="0"/>
            </a:br>
            <a:r>
              <a:rPr lang="fr-FR" sz="1000" b="0" dirty="0">
                <a:hlinkClick r:id="rId7"/>
              </a:rPr>
              <a:t>https://www.reseau-canope.fr/fileadmin/user_upload/Projets/conseil_scientifique_education_nationale/CSEN_Synthese_acquisition_vocabulaire_maternelle_WEB.pdf</a:t>
            </a:r>
            <a:br>
              <a:rPr lang="fr-FR" sz="1600" b="0" dirty="0"/>
            </a:br>
            <a:br>
              <a:rPr lang="fr-FR" sz="1600" b="0" dirty="0"/>
            </a:br>
            <a:r>
              <a:rPr lang="fr-FR" sz="1400" b="0" dirty="0">
                <a:sym typeface="Wingdings" pitchFamily="2" charset="2"/>
              </a:rPr>
              <a:t> </a:t>
            </a:r>
            <a:r>
              <a:rPr lang="fr-FR" sz="1400" b="0" dirty="0"/>
              <a:t>Guide pour enseigner le vocabulaire à l’école élémentaire, Micheline CELLIER, Retz (2020)</a:t>
            </a:r>
            <a:br>
              <a:rPr lang="fr-FR" sz="1400" b="0" dirty="0"/>
            </a:br>
            <a:br>
              <a:rPr lang="fr-FR" sz="1400" b="0" dirty="0"/>
            </a:br>
            <a:r>
              <a:rPr lang="fr-FR" sz="1400" b="0" dirty="0">
                <a:sym typeface="Wingdings" pitchFamily="2" charset="2"/>
              </a:rPr>
              <a:t> Lexique et vocabulaire : quelques principes d’enseignement à l’école, Jacqueline PICOCHE, sur le site Eduscol</a:t>
            </a:r>
            <a:br>
              <a:rPr lang="fr-FR" sz="1400" b="0" dirty="0">
                <a:sym typeface="Wingdings" pitchFamily="2" charset="2"/>
              </a:rPr>
            </a:br>
            <a:r>
              <a:rPr lang="fr-FR" sz="1000" b="0" dirty="0">
                <a:sym typeface="Wingdings" pitchFamily="2" charset="2"/>
                <a:hlinkClick r:id="rId8"/>
              </a:rPr>
              <a:t>https://eduscol.education.fr/document/15619/download</a:t>
            </a:r>
            <a:br>
              <a:rPr lang="fr-FR" sz="1000" b="0" i="1" dirty="0"/>
            </a:br>
            <a:br>
              <a:rPr lang="fr-FR" sz="1600" b="0" dirty="0"/>
            </a:br>
            <a:endParaRPr lang="fr-FR" sz="1600" b="0" i="1" dirty="0"/>
          </a:p>
        </p:txBody>
      </p:sp>
      <p:sp>
        <p:nvSpPr>
          <p:cNvPr id="27" name="Rectangle 26">
            <a:extLst>
              <a:ext uri="{FF2B5EF4-FFF2-40B4-BE49-F238E27FC236}">
                <a16:creationId xmlns:a16="http://schemas.microsoft.com/office/drawing/2014/main" id="{A58E1591-1369-9182-02CE-D7EC2B47D2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7870" y="508090"/>
            <a:ext cx="5021183" cy="149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Bureau d’école avec livres et crayons avec tableau noir dans le fond">
            <a:extLst>
              <a:ext uri="{FF2B5EF4-FFF2-40B4-BE49-F238E27FC236}">
                <a16:creationId xmlns:a16="http://schemas.microsoft.com/office/drawing/2014/main" id="{51FE8B91-E5B6-F563-D28A-5FDBC430675F}"/>
              </a:ext>
            </a:extLst>
          </p:cNvPr>
          <p:cNvPicPr>
            <a:picLocks noChangeAspect="1"/>
          </p:cNvPicPr>
          <p:nvPr/>
        </p:nvPicPr>
        <p:blipFill>
          <a:blip r:embed="rId9"/>
          <a:srcRect l="3884" t="23391" r="5207"/>
          <a:stretch>
            <a:fillRect/>
          </a:stretch>
        </p:blipFill>
        <p:spPr>
          <a:xfrm>
            <a:off x="6687232" y="3532493"/>
            <a:ext cx="4990572" cy="2807208"/>
          </a:xfrm>
          <a:prstGeom prst="rect">
            <a:avLst/>
          </a:prstGeom>
        </p:spPr>
      </p:pic>
      <p:pic>
        <p:nvPicPr>
          <p:cNvPr id="3" name="Image 2" descr="Une image contenant texte, capture d’écran, Police, nombre&#10;&#10;Le contenu généré par l’IA peut être incorrect.">
            <a:extLst>
              <a:ext uri="{FF2B5EF4-FFF2-40B4-BE49-F238E27FC236}">
                <a16:creationId xmlns:a16="http://schemas.microsoft.com/office/drawing/2014/main" id="{D35828DA-96DA-1C59-CCEB-A984DA9C56D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296507" y="518299"/>
            <a:ext cx="1997400" cy="2682414"/>
          </a:xfrm>
          <a:prstGeom prst="rect">
            <a:avLst/>
          </a:prstGeom>
        </p:spPr>
      </p:pic>
    </p:spTree>
    <p:extLst>
      <p:ext uri="{BB962C8B-B14F-4D97-AF65-F5344CB8AC3E}">
        <p14:creationId xmlns:p14="http://schemas.microsoft.com/office/powerpoint/2010/main" val="2409543870"/>
      </p:ext>
    </p:extLst>
  </p:cSld>
  <p:clrMapOvr>
    <a:masterClrMapping/>
  </p:clrMapOvr>
</p:sld>
</file>

<file path=ppt/theme/theme1.xml><?xml version="1.0" encoding="utf-8"?>
<a:theme xmlns:a="http://schemas.openxmlformats.org/drawingml/2006/main" name="GestaltVTI">
  <a:themeElements>
    <a:clrScheme name="Gestalt">
      <a:dk1>
        <a:srgbClr val="000000"/>
      </a:dk1>
      <a:lt1>
        <a:sysClr val="window" lastClr="FFFFFF"/>
      </a:lt1>
      <a:dk2>
        <a:srgbClr val="262626"/>
      </a:dk2>
      <a:lt2>
        <a:srgbClr val="F7F7F7"/>
      </a:lt2>
      <a:accent1>
        <a:srgbClr val="EBA000"/>
      </a:accent1>
      <a:accent2>
        <a:srgbClr val="00BAC8"/>
      </a:accent2>
      <a:accent3>
        <a:srgbClr val="E64823"/>
      </a:accent3>
      <a:accent4>
        <a:srgbClr val="4D5AFF"/>
      </a:accent4>
      <a:accent5>
        <a:srgbClr val="FE5D21"/>
      </a:accent5>
      <a:accent6>
        <a:srgbClr val="00C777"/>
      </a:accent6>
      <a:hlink>
        <a:srgbClr val="2998E3"/>
      </a:hlink>
      <a:folHlink>
        <a:srgbClr val="939393"/>
      </a:folHlink>
    </a:clrScheme>
    <a:fontScheme name="Gestalt">
      <a:majorFont>
        <a:latin typeface="Bierstadt"/>
        <a:ea typeface=""/>
        <a:cs typeface=""/>
      </a:majorFont>
      <a:minorFont>
        <a:latin typeface="Bierstad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estaltVTI" id="{4F87C71D-53D1-4B71-BF97-FD0EA4B25665}" vid="{A110AFC4-8D8A-4C02-8885-7BA370B379B5}"/>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18460</TotalTime>
  <Words>10095</Words>
  <Application>Microsoft Macintosh PowerPoint</Application>
  <PresentationFormat>Grand écran</PresentationFormat>
  <Paragraphs>643</Paragraphs>
  <Slides>38</Slides>
  <Notes>38</Notes>
  <HiddenSlides>0</HiddenSlides>
  <MMClips>0</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38</vt:i4>
      </vt:variant>
    </vt:vector>
  </HeadingPairs>
  <TitlesOfParts>
    <vt:vector size="45" baseType="lpstr">
      <vt:lpstr>Apple Color Emoji</vt:lpstr>
      <vt:lpstr>Aptos</vt:lpstr>
      <vt:lpstr>Arial</vt:lpstr>
      <vt:lpstr>Bierstadt</vt:lpstr>
      <vt:lpstr>Neue Haas Grotesk Text Pro</vt:lpstr>
      <vt:lpstr>Wingdings</vt:lpstr>
      <vt:lpstr>GestaltVTI</vt:lpstr>
      <vt:lpstr>Présentation livret d’accompagnement du programme français CE1</vt:lpstr>
      <vt:lpstr>SOMMAIRE DU LIVRET   Enjeux pédagogiques du cycle 2   Recommandations pédagogiques et gestes professionnels associés   Proposition de séquence n°1 :  De l’identification des mots à la lecture prosodique de phrases   Proposition de séquence n°2 : Enrichir son vocabulaire dans toutes les disciplines</vt:lpstr>
      <vt:lpstr>Enjeux pédagogiques du cycle 2</vt:lpstr>
      <vt:lpstr>Recommandations pédagogiques et gestes professionnels associés</vt:lpstr>
      <vt:lpstr>Proposition de séquence n°1 De l’identification des mots à la lecture prosodique de phrases  Objectif : - S’entraîner à lire de façon rapide en fonction de son profil de lecteur (voir démarche d’enseignement)  Focus 1 - Séances ritualisées au sein d’une séquence pour automatiser la lecture des CGP : lecture de mots réguliers et irréguliers  Focus 2 - Séances ritualisées pour entraîner la fluence et la lecture à voix haute de phrases et textes (prosodie)  Intention : Proposer aux enseignants des modalités de travail pour conduire des ateliers différenciés au CE1, permettant à chaque élève de progresser selon ses besoins.</vt:lpstr>
      <vt:lpstr>Séquence n°1 De l’identification des mots à la lecture prosodique de phrases</vt:lpstr>
      <vt:lpstr>Séquence n°1 De l’identification des mots à la lecture prosodique de phrases</vt:lpstr>
      <vt:lpstr>Séquence n°1 De l’identification des mots à la lecture prosodique de phrases</vt:lpstr>
      <vt:lpstr>Séquence n°1 De l’identification des mots à la lecture prosodique de phrases</vt:lpstr>
      <vt:lpstr>Séquence n°1 De l’identification des mots à la lecture prosodique de phrases</vt:lpstr>
      <vt:lpstr>Séquence n°1 De l’identification des mots à la lecture prosodique de phrases</vt:lpstr>
      <vt:lpstr>Séquence n°1 De l’identification des mots à la lecture prosodique de phrases</vt:lpstr>
      <vt:lpstr>Séquence n°1 De l’identification des mots à la lecture prosodique de phrases  Déroulement de la séquence   </vt:lpstr>
      <vt:lpstr>Séquence n°1 De l’identification des mots à la lecture prosodique de phrases FOCUS 1 : Séances ritualisées au sein d’une séquence pour automatiser la lecture des CGP : lecture de mots réguliers et irréguliers </vt:lpstr>
      <vt:lpstr>Séquence n°1 De l’identification des mots à la lecture prosodique de phrases FOCUS 1 : Séances ritualisées au sein d’une séquence pour automatiser la lecture des CGP : lecture de mots réguliers et irréguliers </vt:lpstr>
      <vt:lpstr>Séquence n°1 De l’identification des mots à la lecture prosodique de phrases FOCUS 1 : Séances ritualisées au sein d’une séquence pour automatiser la lecture des CGP : lecture de mots réguliers et irréguliers </vt:lpstr>
      <vt:lpstr>Séquence n°1 De l’identification des mots à la lecture prosodique de phrases FOCUS 2 : Séances ritualisées pour entraîner la fluence et la lecture à voix haute de phrases et textes (prosodie) </vt:lpstr>
      <vt:lpstr>Séquence n°1 De l’identification des mots à la lecture prosodique de phrases FOCUS 2 : Séances ritualisées pour entraîner la fluence et la lecture à voix haute de phrases et textes (prosodie) </vt:lpstr>
      <vt:lpstr>Séquence n°1 De l’identification des mots à la lecture prosodique de phrases FOCUS 2 : Séances ritualisées pour entraîner la fluence et la lecture à voix haute de phrases et textes (prosodie) </vt:lpstr>
      <vt:lpstr>Séquence n°1 De l’identification des mots à la lecture prosodique de phrases POINTS DE VIGILANCE = LIENS LECTURE/COMPREHENSION</vt:lpstr>
      <vt:lpstr>Proposition de séquence n°2 Enrichir son vocabulaire dans toutes les disciplines  Objectifs : Enrichir son vocabulaire dans tous les enseignements (exemple en lien avec « Questionner le monde ») - Etablir des relations entre les mots par catégorisation (et mémorisation du nom hyponyme dans l’exemple donné) - Réemployer le vocabulaire étudié dans des phrases, dans des contextes variés de situations d’oral ou d’écrit - Mémoriser l’orthographe lexicale - Développer les stratégies d’inférence pour comprendre le sens de mots inconnus  Focus 1 : Apporter en contexte des mots nouveaux en lien avec une séquence de sciences Focus 2 : Structurer le lexique : la catégorisation Focus 3 : Réactiver le lexique appris dans les activités orales et écrites qui participent à la mémorisation à long terme  </vt:lpstr>
      <vt:lpstr>Séquence n° 2 Enrichir son vocabulaire dans toutes les disciplines</vt:lpstr>
      <vt:lpstr>Séquence n° 2  Enrichir son vocabulaire dans toutes les disciplines </vt:lpstr>
      <vt:lpstr>Séquence n° 2  Enrichir son vocabulaire dans toutes les disciplines</vt:lpstr>
      <vt:lpstr>Séquence n° 2 Enrichir son vocabulaire dans toutes les disciplines</vt:lpstr>
      <vt:lpstr>Séquence n° 2 Enrichir son vocabulaire dans toutes les disciplines</vt:lpstr>
      <vt:lpstr>Séquence n° 2  Enrichir son vocabulaire dans toutes les disciplines</vt:lpstr>
      <vt:lpstr>Séquence n° 2  Enrichir son vocabulaire dans toutes les disciplines</vt:lpstr>
      <vt:lpstr>Séquence n° 2  Enrichir son vocabulaire dans toutes les disciplines</vt:lpstr>
      <vt:lpstr>Séquence n° 2  Enrichir son vocabulaire dans toutes les disciplines</vt:lpstr>
      <vt:lpstr>Séquence n° 2  Enrichir son vocabulaire dans toutes les disciplines</vt:lpstr>
      <vt:lpstr>Séquence n° 2  Enrichir son vocabulaire dans toutes les disciplines FOCUS 1 : Apporter en contexte des mots nouveaux en lien avec une séquence de sciences</vt:lpstr>
      <vt:lpstr>Séquence n° 2  Enrichir son vocabulaire dans toutes les disciplines FOCUS 2 : Structurer le lexique – la catégorisation</vt:lpstr>
      <vt:lpstr>Séquence n° 2  Enrichir son vocabulaire dans toutes les disciplines FOCUS 2 : Structurer le lexique – la catégorisation</vt:lpstr>
      <vt:lpstr>Séquence n° 2  Enrichir son vocabulaire dans toutes les disciplines FOCUS 2 : Structurer le lexique – la catégorisation</vt:lpstr>
      <vt:lpstr>Séquence n° 2  Enrichir son vocabulaire dans toutes les disciplines FOCUS 3 : Réactiver le lexique appris dans des activités de transfert orales et écrites –  la mémorisation à long terme</vt:lpstr>
      <vt:lpstr>Séquence n° 2  Enrichir son vocabulaire dans toutes les disciplines FOCUS 3 : réactiver le lexique appris dans des activités de transfert orales et écrites –  la mémorisation à long terme </vt:lpstr>
      <vt:lpstr>Ressources complémentaires  Pour enseigner le vocabulaire à l’école maternelle, collection Guides fondamentaux, MENJ (2020) https://eduscol.education.fr/document/299/download?attachment   Pour enseigner la lecture et l’écriture au CP, collection Guides fondamentaux, MENJ (2019) https://eduscol.education.fr/document/1508/download?attachment   Pour enseigner la lecture et l’écriture au CE1, collection Guides fondamentaux, MENJ (2019) https://eduscol.education.fr/document/1509/download   Enseigner le vocabulaire sur le site Eduscol https://eduscol.education.fr/184/enseigner-le-vocabulaire   Comment faciliter l’acquisition du vocabulaire à l’école maternelle ? https://www.reseau-canope.fr/fileadmin/user_upload/Projets/conseil_scientifique_education_nationale/CSEN_Synthese_acquisition_vocabulaire_maternelle_WEB.pdf   Guide pour enseigner le vocabulaire à l’école élémentaire, Micheline CELLIER, Retz (2020)   Lexique et vocabulaire : quelques principes d’enseignement à l’école, Jacqueline PICOCHE, sur le site Eduscol https://eduscol.education.fr/document/15619/download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Marie-Chantal Jenny</dc:creator>
  <cp:lastModifiedBy>Marie-Chantal Jenny</cp:lastModifiedBy>
  <cp:revision>382</cp:revision>
  <dcterms:created xsi:type="dcterms:W3CDTF">2025-10-22T14:49:03Z</dcterms:created>
  <dcterms:modified xsi:type="dcterms:W3CDTF">2026-03-06T17:42:19Z</dcterms:modified>
</cp:coreProperties>
</file>