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8" r:id="rId4"/>
    <p:sldId id="261" r:id="rId5"/>
    <p:sldId id="258" r:id="rId6"/>
    <p:sldId id="264" r:id="rId7"/>
    <p:sldId id="259" r:id="rId8"/>
    <p:sldId id="266" r:id="rId9"/>
    <p:sldId id="269" r:id="rId10"/>
    <p:sldId id="270" r:id="rId11"/>
    <p:sldId id="260" r:id="rId12"/>
    <p:sldId id="271" r:id="rId13"/>
    <p:sldId id="262" r:id="rId14"/>
    <p:sldId id="263" r:id="rId15"/>
    <p:sldId id="26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2" d="100"/>
          <a:sy n="62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33EF4-9390-4981-99BA-08E3390D8C9B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C8A42-9790-4C28-9380-077731EF6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35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483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Ne pas tout attendre des élèves : parfois l’enseignant doit donner une proposition de schéma si cela n’émerge pas. </a:t>
            </a:r>
          </a:p>
          <a:p>
            <a:r>
              <a:rPr lang="fr-FR" dirty="0" smtClean="0"/>
              <a:t>Attention avoir des </a:t>
            </a:r>
            <a:r>
              <a:rPr lang="fr-FR" dirty="0" err="1" smtClean="0"/>
              <a:t>chémas</a:t>
            </a:r>
            <a:r>
              <a:rPr lang="fr-FR" dirty="0" smtClean="0"/>
              <a:t> identiques sur plusieurs années.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137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Trop souvent les enseignants</a:t>
            </a:r>
            <a:r>
              <a:rPr lang="fr-FR" baseline="0" dirty="0" smtClean="0"/>
              <a:t> n’analysent pas les erreurs des élèves</a:t>
            </a:r>
          </a:p>
          <a:p>
            <a:r>
              <a:rPr lang="fr-FR" baseline="0" dirty="0" smtClean="0"/>
              <a:t>Pas besoin de correction systématique </a:t>
            </a:r>
            <a:endParaRPr lang="fr-FR" baseline="0" dirty="0" smtClean="0"/>
          </a:p>
          <a:p>
            <a:r>
              <a:rPr lang="fr-FR" baseline="0" dirty="0" smtClean="0"/>
              <a:t>Besoin de différencier et de remédier par la suite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624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43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Ces problèmes pour chercher sont à travailler quand même (ex les poules et les moutons avec le nombre de pattes…)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730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Les résultats internationaux pointent des lacunes dans la résolution de problèmes à plusieurs étapes</a:t>
            </a:r>
          </a:p>
          <a:p>
            <a:r>
              <a:rPr lang="fr-FR" dirty="0" smtClean="0"/>
              <a:t>Ces </a:t>
            </a:r>
            <a:r>
              <a:rPr lang="fr-FR" dirty="0" smtClean="0"/>
              <a:t>problèmes trop simplistes amènent</a:t>
            </a:r>
            <a:r>
              <a:rPr lang="fr-FR" baseline="0" dirty="0" smtClean="0"/>
              <a:t> trop de faux positifs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37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319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Gestes professionnels doivent</a:t>
            </a:r>
            <a:r>
              <a:rPr lang="fr-FR" baseline="0" dirty="0" smtClean="0"/>
              <a:t> être précis: privilégier l’accompagnement des élèves pendant le temps de recherche individuelle à une longue présentation collective du problèmes en début de séance.</a:t>
            </a:r>
          </a:p>
          <a:p>
            <a:r>
              <a:rPr lang="fr-FR" baseline="0" dirty="0" smtClean="0"/>
              <a:t>On peut aussi demander aux élèves de créer eux-mêmes des problèmes afin de les proposer aux autres ( se décentrer pour mieux analyser)</a:t>
            </a:r>
          </a:p>
          <a:p>
            <a:r>
              <a:rPr lang="fr-FR" baseline="0" dirty="0" smtClean="0"/>
              <a:t>Le contexte de l’énoncé peut parfois </a:t>
            </a:r>
            <a:r>
              <a:rPr lang="fr-FR" baseline="0" dirty="0" smtClean="0"/>
              <a:t>aider</a:t>
            </a: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563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enseignants ne prennent</a:t>
            </a:r>
            <a:r>
              <a:rPr lang="fr-FR" baseline="0" dirty="0" smtClean="0"/>
              <a:t> plus de recul par rapport aux types de problèmes (problème du fichier)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42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Cette typologie est à connaitre de la</a:t>
            </a:r>
            <a:r>
              <a:rPr lang="fr-FR" baseline="0" dirty="0" smtClean="0"/>
              <a:t> part des enseignants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604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62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Harmonisation sur l’équipe enseignante pour les</a:t>
            </a:r>
            <a:r>
              <a:rPr lang="fr-FR" baseline="0" dirty="0" smtClean="0"/>
              <a:t> schémas utilisés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C8A42-9790-4C28-9380-077731EF6F7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79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B1348A-9B50-4B77-8912-77B7EDA086C9}" type="datetimeFigureOut">
              <a:rPr lang="fr-FR" smtClean="0"/>
              <a:t>18/09/2018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45F715C-BDF4-4EE1-BABB-01A566EC6DD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résolution de problèmes au C2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58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809489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7704856" cy="196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5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Aller vers la modélisation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Il s’agit d’introduire des schémas bien adaptés. Cela pourra devenir une référence pour ceux qui en ont besoin.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L’objectif n’est pas d’établir un catalogue sur la typologie de problèmes mais de pouvoir établir des </a:t>
            </a:r>
            <a:r>
              <a:rPr lang="fr-FR" b="1" dirty="0" smtClean="0"/>
              <a:t>catégories de problèmes en faisant des analogies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2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71342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41" y="3717032"/>
            <a:ext cx="37814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6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en œuvre dans la classe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La priorité doit être donnée aux temps pendant lesquels les élèves </a:t>
            </a:r>
            <a:r>
              <a:rPr lang="fr-FR" b="1" dirty="0" smtClean="0"/>
              <a:t>résolvent effectivement eux-mêmes les </a:t>
            </a:r>
            <a:r>
              <a:rPr lang="fr-FR" b="1" dirty="0" smtClean="0"/>
              <a:t>problèmes. </a:t>
            </a:r>
            <a:endParaRPr lang="fr-FR" b="1" dirty="0" smtClean="0"/>
          </a:p>
          <a:p>
            <a:endParaRPr lang="fr-FR" dirty="0" smtClean="0"/>
          </a:p>
          <a:p>
            <a:r>
              <a:rPr lang="fr-FR" dirty="0" smtClean="0"/>
              <a:t>Attention </a:t>
            </a:r>
            <a:r>
              <a:rPr lang="fr-FR" b="1" dirty="0" smtClean="0"/>
              <a:t>aux travaux collectifs </a:t>
            </a:r>
            <a:r>
              <a:rPr lang="fr-FR" dirty="0" smtClean="0"/>
              <a:t>de recherche</a:t>
            </a:r>
            <a:r>
              <a:rPr lang="fr-FR" dirty="0" smtClean="0"/>
              <a:t>. Il faut qu’ils soient impérativement précédés d’un temps de recherche individuel. </a:t>
            </a:r>
          </a:p>
          <a:p>
            <a:r>
              <a:rPr lang="fr-FR" dirty="0" smtClean="0"/>
              <a:t>Cependant les </a:t>
            </a:r>
            <a:r>
              <a:rPr lang="fr-FR" dirty="0" err="1" smtClean="0"/>
              <a:t>intéractions</a:t>
            </a:r>
            <a:r>
              <a:rPr lang="fr-FR" dirty="0" smtClean="0"/>
              <a:t> entre élèves sont importantes.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75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39" y="-243408"/>
            <a:ext cx="8229600" cy="1600200"/>
          </a:xfrm>
        </p:spPr>
        <p:txBody>
          <a:bodyPr/>
          <a:lstStyle/>
          <a:p>
            <a:r>
              <a:rPr lang="fr-FR" sz="4000" dirty="0" smtClean="0"/>
              <a:t>Les compétences mises en jeu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/>
          <a:lstStyle/>
          <a:p>
            <a:r>
              <a:rPr lang="fr-FR" dirty="0" smtClean="0"/>
              <a:t>«</a:t>
            </a:r>
            <a:r>
              <a:rPr lang="fr-FR" dirty="0" smtClean="0"/>
              <a:t> Modéliser » </a:t>
            </a:r>
            <a:r>
              <a:rPr lang="fr-FR" dirty="0" smtClean="0"/>
              <a:t>: faire du lien entre le problème posé et le modèle mathématique dont il relève.</a:t>
            </a:r>
          </a:p>
          <a:p>
            <a:pPr marL="0" indent="0">
              <a:buNone/>
            </a:pPr>
            <a:r>
              <a:rPr lang="fr-FR" dirty="0" smtClean="0"/>
              <a:t>    «</a:t>
            </a:r>
            <a:r>
              <a:rPr lang="fr-FR" dirty="0" smtClean="0"/>
              <a:t> Calculer </a:t>
            </a:r>
            <a:r>
              <a:rPr lang="fr-FR" dirty="0" smtClean="0"/>
              <a:t>»</a:t>
            </a:r>
            <a:endParaRPr lang="fr-FR" dirty="0" smtClean="0"/>
          </a:p>
          <a:p>
            <a:r>
              <a:rPr lang="fr-FR" dirty="0" smtClean="0"/>
              <a:t>L’analyse de l’enseignant quant aux travaux des élèves est primordial (geste professionnel à développer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9" y="4149080"/>
            <a:ext cx="81724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0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S’assurer de la </a:t>
            </a:r>
            <a:r>
              <a:rPr lang="fr-FR" b="1" dirty="0" smtClean="0"/>
              <a:t>fréquence </a:t>
            </a:r>
            <a:r>
              <a:rPr lang="fr-FR" dirty="0" smtClean="0"/>
              <a:t>de la résolution de problèmes : 10 par semaine</a:t>
            </a:r>
            <a:endParaRPr lang="fr-FR" dirty="0"/>
          </a:p>
          <a:p>
            <a:r>
              <a:rPr lang="fr-FR" dirty="0" smtClean="0"/>
              <a:t>S’assurer d’avoir des </a:t>
            </a:r>
            <a:r>
              <a:rPr lang="fr-FR" b="1" dirty="0" smtClean="0"/>
              <a:t>problèmes variés</a:t>
            </a:r>
            <a:r>
              <a:rPr lang="fr-FR" dirty="0" smtClean="0"/>
              <a:t>.</a:t>
            </a:r>
          </a:p>
          <a:p>
            <a:r>
              <a:rPr lang="fr-FR" dirty="0" smtClean="0"/>
              <a:t>Etre attentif au </a:t>
            </a:r>
            <a:r>
              <a:rPr lang="fr-FR" b="1" dirty="0" smtClean="0"/>
              <a:t>contexte</a:t>
            </a:r>
            <a:r>
              <a:rPr lang="fr-FR" dirty="0" smtClean="0"/>
              <a:t> des énoncés, au vocabulaire et à </a:t>
            </a:r>
            <a:r>
              <a:rPr lang="fr-FR" dirty="0" smtClean="0"/>
              <a:t>la difficulté </a:t>
            </a:r>
            <a:r>
              <a:rPr lang="fr-FR" dirty="0" smtClean="0"/>
              <a:t>proposée.</a:t>
            </a:r>
          </a:p>
          <a:p>
            <a:r>
              <a:rPr lang="fr-FR" dirty="0" smtClean="0"/>
              <a:t>Veiller à la </a:t>
            </a:r>
            <a:r>
              <a:rPr lang="fr-FR" b="1" dirty="0" smtClean="0"/>
              <a:t>différenciation</a:t>
            </a:r>
            <a:r>
              <a:rPr lang="fr-FR" dirty="0" smtClean="0"/>
              <a:t> au sein de la séance.</a:t>
            </a:r>
          </a:p>
          <a:p>
            <a:r>
              <a:rPr lang="fr-FR" dirty="0" smtClean="0"/>
              <a:t>Veiller à donner un </a:t>
            </a:r>
            <a:r>
              <a:rPr lang="fr-FR" b="1" dirty="0" smtClean="0"/>
              <a:t>temps de recherche </a:t>
            </a:r>
            <a:r>
              <a:rPr lang="fr-FR" dirty="0" smtClean="0"/>
              <a:t>conséquent à l’élève .</a:t>
            </a:r>
          </a:p>
          <a:p>
            <a:r>
              <a:rPr lang="fr-FR" dirty="0" smtClean="0"/>
              <a:t>Enseigner </a:t>
            </a:r>
            <a:r>
              <a:rPr lang="fr-FR" b="1" dirty="0" smtClean="0"/>
              <a:t>la compétence </a:t>
            </a:r>
            <a:r>
              <a:rPr lang="fr-FR" dirty="0" smtClean="0"/>
              <a:t>« modéliser ».</a:t>
            </a:r>
          </a:p>
          <a:p>
            <a:r>
              <a:rPr lang="fr-FR" dirty="0" smtClean="0"/>
              <a:t>Encourager </a:t>
            </a:r>
            <a:r>
              <a:rPr lang="fr-FR" b="1" dirty="0" smtClean="0"/>
              <a:t>les échanges </a:t>
            </a:r>
            <a:r>
              <a:rPr lang="fr-FR" dirty="0" smtClean="0"/>
              <a:t>entre les élèves.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94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disent les textes:</a:t>
            </a:r>
            <a:br>
              <a:rPr lang="fr-FR" dirty="0" smtClean="0"/>
            </a:br>
            <a:r>
              <a:rPr lang="fr-FR" dirty="0" smtClean="0"/>
              <a:t>BO du </a:t>
            </a:r>
            <a:r>
              <a:rPr lang="fr-FR" dirty="0" smtClean="0"/>
              <a:t>26 avril et 26 juillet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 résolution de problèmes doit être au cœur de l’activité mathématique.</a:t>
            </a:r>
          </a:p>
          <a:p>
            <a:endParaRPr lang="fr-FR" dirty="0" smtClean="0"/>
          </a:p>
          <a:p>
            <a:r>
              <a:rPr lang="fr-FR" dirty="0" smtClean="0"/>
              <a:t>Résoudre des problèmes issus de la vie quotidienne ou adaptés de jeux portant sur des grandeurs et leur mesure.. conduisant à utiliser les quatre opérations. </a:t>
            </a:r>
          </a:p>
          <a:p>
            <a:endParaRPr lang="fr-FR" dirty="0" smtClean="0"/>
          </a:p>
          <a:p>
            <a:r>
              <a:rPr lang="fr-FR" dirty="0" smtClean="0"/>
              <a:t>Nécessité de la mise en place d’un enseignement construit par un travail structuré et </a:t>
            </a:r>
            <a:r>
              <a:rPr lang="fr-FR" dirty="0" smtClean="0"/>
              <a:t>régulier.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0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De quels problèmes parle-t-on?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/>
              <a:t>parle ici des problèmes arithmétiques pour lesquels on va chercher une méthode </a:t>
            </a:r>
            <a:r>
              <a:rPr lang="fr-FR" dirty="0" smtClean="0"/>
              <a:t>de résolution.</a:t>
            </a:r>
          </a:p>
          <a:p>
            <a:endParaRPr lang="fr-FR" dirty="0" smtClean="0"/>
          </a:p>
          <a:p>
            <a:r>
              <a:rPr lang="fr-FR" dirty="0" smtClean="0"/>
              <a:t>On ne parle pas  </a:t>
            </a:r>
            <a:r>
              <a:rPr lang="fr-FR" dirty="0"/>
              <a:t>des problèmes ouverts pour lesquels la résolution est atypique (et où on cherche à ne pas avoir peur de chercher).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problème est un énoncé avec des données numériques et une unique question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73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types de problèmes au cycle 2?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 smtClean="0"/>
          </a:p>
          <a:p>
            <a:r>
              <a:rPr lang="fr-FR" dirty="0" smtClean="0"/>
              <a:t>Il est important de proposer des </a:t>
            </a:r>
            <a:r>
              <a:rPr lang="fr-FR" b="1" dirty="0" smtClean="0"/>
              <a:t>problèmes en deux étapes dès le début du cycle </a:t>
            </a:r>
            <a:r>
              <a:rPr lang="fr-FR" b="1" dirty="0" smtClean="0"/>
              <a:t>2</a:t>
            </a:r>
          </a:p>
          <a:p>
            <a:pPr marL="0" indent="0">
              <a:buNone/>
            </a:pPr>
            <a:r>
              <a:rPr lang="fr-FR" dirty="0" smtClean="0"/>
              <a:t>Ex: Léa a 28 euros. Elle achète un livre à 12 € et une trousse à 5 €. Combien lui reste-t-il d’euros?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On cherche à ce que l’élève n’associe plus résolution de problème et « trouver la bonne opération »</a:t>
            </a:r>
          </a:p>
          <a:p>
            <a:endParaRPr lang="fr-FR" dirty="0" smtClean="0"/>
          </a:p>
          <a:p>
            <a:r>
              <a:rPr lang="fr-FR" dirty="0" smtClean="0"/>
              <a:t>On cherche à ce que l’élève ne résolve pas le problème « au hasard » en prenant les deux nombres de l’énoncé et </a:t>
            </a:r>
            <a:r>
              <a:rPr lang="fr-FR" dirty="0" smtClean="0"/>
              <a:t>choisisse </a:t>
            </a:r>
            <a:r>
              <a:rPr lang="fr-FR" dirty="0" smtClean="0"/>
              <a:t>n’importe quelle </a:t>
            </a:r>
            <a:r>
              <a:rPr lang="fr-FR" dirty="0" smtClean="0"/>
              <a:t>opération.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4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Connaissances et compétences à acquérir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Comprendre un problème posé</a:t>
            </a:r>
          </a:p>
          <a:p>
            <a:r>
              <a:rPr lang="fr-FR" dirty="0" smtClean="0"/>
              <a:t>Etablir une stratégie pour le résoudre:</a:t>
            </a:r>
          </a:p>
          <a:p>
            <a:pPr>
              <a:buFontTx/>
              <a:buChar char="-"/>
            </a:pPr>
            <a:r>
              <a:rPr lang="fr-FR" dirty="0" smtClean="0"/>
              <a:t>en s’appuyant sur un schéma ou un tableau</a:t>
            </a:r>
          </a:p>
          <a:p>
            <a:pPr>
              <a:buFontTx/>
              <a:buChar char="-"/>
            </a:pPr>
            <a:r>
              <a:rPr lang="fr-FR" dirty="0" smtClean="0"/>
              <a:t>en décomposant le problème en sous </a:t>
            </a:r>
            <a:r>
              <a:rPr lang="fr-FR" dirty="0" smtClean="0"/>
              <a:t>problèmes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/>
              <a:t>e</a:t>
            </a:r>
            <a:r>
              <a:rPr lang="fr-FR" dirty="0" smtClean="0"/>
              <a:t>n faisant des essais</a:t>
            </a:r>
          </a:p>
          <a:p>
            <a:pPr>
              <a:buFontTx/>
              <a:buChar char="-"/>
            </a:pPr>
            <a:r>
              <a:rPr lang="fr-FR" dirty="0"/>
              <a:t>e</a:t>
            </a:r>
            <a:r>
              <a:rPr lang="fr-FR" dirty="0" smtClean="0"/>
              <a:t>n partant de ce que l’on veut trouver</a:t>
            </a:r>
          </a:p>
          <a:p>
            <a:pPr>
              <a:buFontTx/>
              <a:buChar char="-"/>
            </a:pPr>
            <a:r>
              <a:rPr lang="fr-FR" dirty="0"/>
              <a:t>e</a:t>
            </a:r>
            <a:r>
              <a:rPr lang="fr-FR" dirty="0" smtClean="0"/>
              <a:t>n faisant des analogies avec un modèle connu</a:t>
            </a:r>
          </a:p>
          <a:p>
            <a:r>
              <a:rPr lang="fr-FR" dirty="0" smtClean="0"/>
              <a:t>Mettre en œuvre la stratégie établie</a:t>
            </a:r>
          </a:p>
          <a:p>
            <a:r>
              <a:rPr lang="fr-FR" dirty="0" smtClean="0"/>
              <a:t>Prendre du recul sur leur travail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8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Comprendre un énoncé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Attention au fait de faire repérer les mots clés de l’énoncé « plus » donc opération addition et « moins » </a:t>
            </a:r>
            <a:r>
              <a:rPr lang="fr-FR" dirty="0" smtClean="0"/>
              <a:t>soustraction.</a:t>
            </a:r>
          </a:p>
          <a:p>
            <a:endParaRPr lang="fr-FR" dirty="0" smtClean="0"/>
          </a:p>
          <a:p>
            <a:r>
              <a:rPr lang="fr-FR" dirty="0" smtClean="0"/>
              <a:t>Attention au fait de faire surligner les mots importants. On rajoute une tâche à l’élève qui ne l’aide pas forcément. On se retrouve avec un énoncé bariolé </a:t>
            </a:r>
            <a:r>
              <a:rPr lang="fr-FR" dirty="0" smtClean="0"/>
              <a:t>et on s’arrête là. </a:t>
            </a:r>
          </a:p>
          <a:p>
            <a:endParaRPr lang="fr-FR" dirty="0" smtClean="0"/>
          </a:p>
          <a:p>
            <a:r>
              <a:rPr lang="fr-FR" dirty="0" smtClean="0"/>
              <a:t>Le décryptage de l’énoncé ne doit pas se transformer en une leçon de vocabulaire!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Pour comprendre un énoncé on demande à l’élève ce que raconte l’histoire, d’abord sans les nombres puis avec (entretien d’explicitation</a:t>
            </a:r>
            <a:r>
              <a:rPr lang="fr-FR" dirty="0" smtClean="0"/>
              <a:t>). </a:t>
            </a:r>
            <a:r>
              <a:rPr lang="fr-FR" b="1" dirty="0" smtClean="0"/>
              <a:t>On ne leur demande pas quelle opération faire!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6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715200" cy="836712"/>
          </a:xfrm>
        </p:spPr>
        <p:txBody>
          <a:bodyPr/>
          <a:lstStyle/>
          <a:p>
            <a:r>
              <a:rPr lang="fr-FR" sz="4000" dirty="0" smtClean="0"/>
              <a:t>Concevoir une progressivité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Il faut résoudre une dizaine de problèmes par semaine</a:t>
            </a:r>
          </a:p>
          <a:p>
            <a:pPr marL="0" indent="0">
              <a:buNone/>
            </a:pPr>
            <a:r>
              <a:rPr lang="fr-FR" dirty="0" smtClean="0"/>
              <a:t>     (Ollivier </a:t>
            </a:r>
            <a:r>
              <a:rPr lang="fr-FR" dirty="0" err="1" smtClean="0"/>
              <a:t>Hunault</a:t>
            </a:r>
            <a:r>
              <a:rPr lang="fr-FR" dirty="0" smtClean="0"/>
              <a:t>, IG groupe primaire)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/>
              <a:t>alterne </a:t>
            </a:r>
            <a:r>
              <a:rPr lang="fr-FR" b="1" dirty="0"/>
              <a:t>des </a:t>
            </a:r>
            <a:r>
              <a:rPr lang="fr-FR" b="1" dirty="0" smtClean="0"/>
              <a:t>problèmes </a:t>
            </a:r>
            <a:r>
              <a:rPr lang="fr-FR" b="1" dirty="0"/>
              <a:t>de recherche du tout ou d’une partie </a:t>
            </a:r>
            <a:r>
              <a:rPr lang="fr-FR" b="1" dirty="0" smtClean="0"/>
              <a:t> </a:t>
            </a:r>
            <a:r>
              <a:rPr lang="fr-FR" dirty="0" smtClean="0"/>
              <a:t>( X a 20 billes, Y en a 10 de plus que X. Combien les enfants ont de billes en tout?)</a:t>
            </a:r>
          </a:p>
          <a:p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   des problèmes de </a:t>
            </a:r>
            <a:r>
              <a:rPr lang="fr-FR" b="1" dirty="0"/>
              <a:t>transformation </a:t>
            </a:r>
            <a:r>
              <a:rPr lang="fr-FR" dirty="0" smtClean="0"/>
              <a:t>(j’ajoute trois bonbons  dans  ma boîte. Maintenant j’en ai 5. Combien y avait-il de bonbons dans la boîte au départ?)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fr-FR" b="1" dirty="0" smtClean="0"/>
              <a:t>des problèmes </a:t>
            </a:r>
            <a:r>
              <a:rPr lang="fr-FR" b="1" dirty="0"/>
              <a:t>de </a:t>
            </a:r>
            <a:r>
              <a:rPr lang="fr-FR" b="1" dirty="0" smtClean="0"/>
              <a:t>comparaison </a:t>
            </a:r>
            <a:r>
              <a:rPr lang="fr-FR" dirty="0" smtClean="0"/>
              <a:t>(X a 12 ans. Il a 5 ans de   plus que Y. Quel âge a Y?)</a:t>
            </a:r>
            <a:endParaRPr lang="fr-FR" b="1" dirty="0" smtClean="0"/>
          </a:p>
          <a:p>
            <a:pPr marL="0" indent="0">
              <a:buNone/>
            </a:pPr>
            <a:endParaRPr lang="fr-FR" b="1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16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7643192" cy="1124744"/>
          </a:xfrm>
        </p:spPr>
        <p:txBody>
          <a:bodyPr/>
          <a:lstStyle/>
          <a:p>
            <a:r>
              <a:rPr lang="fr-FR" dirty="0" smtClean="0"/>
              <a:t>Typologie de </a:t>
            </a:r>
            <a:r>
              <a:rPr lang="fr-FR" dirty="0" err="1" smtClean="0"/>
              <a:t>Vergnaud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16879"/>
            <a:ext cx="7560839" cy="542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1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064896" cy="4104455"/>
          </a:xfrm>
        </p:spPr>
        <p:txBody>
          <a:bodyPr>
            <a:normAutofit/>
          </a:bodyPr>
          <a:lstStyle/>
          <a:p>
            <a:r>
              <a:rPr lang="fr-FR" dirty="0" smtClean="0"/>
              <a:t>On joue </a:t>
            </a:r>
            <a:r>
              <a:rPr lang="fr-FR" b="1" dirty="0" smtClean="0"/>
              <a:t>sur les nombres en jeu dans l’énoncé </a:t>
            </a:r>
            <a:r>
              <a:rPr lang="fr-FR" dirty="0" smtClean="0"/>
              <a:t>(variable numérique)</a:t>
            </a:r>
          </a:p>
          <a:p>
            <a:pPr marL="0" indent="0">
              <a:buNone/>
            </a:pPr>
            <a:r>
              <a:rPr lang="fr-FR" dirty="0" smtClean="0"/>
              <a:t>     Ex: passage à la centaine, apparition de retenues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On joue sur le </a:t>
            </a:r>
            <a:r>
              <a:rPr lang="fr-FR" b="1" dirty="0" smtClean="0"/>
              <a:t>nombre d’étapes</a:t>
            </a:r>
            <a:r>
              <a:rPr lang="fr-FR" dirty="0" smtClean="0"/>
              <a:t> du problème</a:t>
            </a:r>
          </a:p>
          <a:p>
            <a:endParaRPr lang="fr-FR" dirty="0" smtClean="0"/>
          </a:p>
          <a:p>
            <a:r>
              <a:rPr lang="fr-FR" dirty="0"/>
              <a:t>Cette progressivité se fait </a:t>
            </a:r>
            <a:r>
              <a:rPr lang="fr-FR" b="1" dirty="0"/>
              <a:t>en équipe </a:t>
            </a:r>
            <a:r>
              <a:rPr lang="fr-FR" dirty="0"/>
              <a:t>pour avoir de la cohérence </a:t>
            </a:r>
            <a:r>
              <a:rPr lang="fr-FR" dirty="0" smtClean="0"/>
              <a:t>(y compris sur les écrits, les schémas de référence)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9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2552</TotalTime>
  <Words>805</Words>
  <Application>Microsoft Office PowerPoint</Application>
  <PresentationFormat>Affichage à l'écran (4:3)</PresentationFormat>
  <Paragraphs>108</Paragraphs>
  <Slides>15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Exécutif</vt:lpstr>
      <vt:lpstr>La résolution de problèmes au C2</vt:lpstr>
      <vt:lpstr>Ce que disent les textes: BO du 26 avril et 26 juillet</vt:lpstr>
      <vt:lpstr>De quels problèmes parle-t-on?</vt:lpstr>
      <vt:lpstr>Quels types de problèmes au cycle 2?</vt:lpstr>
      <vt:lpstr>Connaissances et compétences à acquérir</vt:lpstr>
      <vt:lpstr>Comprendre un énoncé</vt:lpstr>
      <vt:lpstr>Concevoir une progressivité</vt:lpstr>
      <vt:lpstr>Typologie de Vergnaud</vt:lpstr>
      <vt:lpstr>Présentation PowerPoint</vt:lpstr>
      <vt:lpstr>Présentation PowerPoint</vt:lpstr>
      <vt:lpstr>Aller vers la modélisation</vt:lpstr>
      <vt:lpstr>Présentation PowerPoint</vt:lpstr>
      <vt:lpstr>Mise en œuvre dans la classe</vt:lpstr>
      <vt:lpstr>Les compétences mises en jeu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29</cp:revision>
  <dcterms:created xsi:type="dcterms:W3CDTF">2018-09-16T12:19:08Z</dcterms:created>
  <dcterms:modified xsi:type="dcterms:W3CDTF">2018-09-19T07:47:24Z</dcterms:modified>
</cp:coreProperties>
</file>