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34"/>
  </p:notesMasterIdLst>
  <p:sldIdLst>
    <p:sldId id="325" r:id="rId2"/>
    <p:sldId id="349" r:id="rId3"/>
    <p:sldId id="350" r:id="rId4"/>
    <p:sldId id="341" r:id="rId5"/>
    <p:sldId id="342" r:id="rId6"/>
    <p:sldId id="326" r:id="rId7"/>
    <p:sldId id="327" r:id="rId8"/>
    <p:sldId id="328" r:id="rId9"/>
    <p:sldId id="329" r:id="rId10"/>
    <p:sldId id="330" r:id="rId11"/>
    <p:sldId id="331" r:id="rId12"/>
    <p:sldId id="351" r:id="rId13"/>
    <p:sldId id="334" r:id="rId14"/>
    <p:sldId id="333" r:id="rId15"/>
    <p:sldId id="335" r:id="rId16"/>
    <p:sldId id="332" r:id="rId17"/>
    <p:sldId id="336" r:id="rId18"/>
    <p:sldId id="337" r:id="rId19"/>
    <p:sldId id="344" r:id="rId20"/>
    <p:sldId id="343" r:id="rId21"/>
    <p:sldId id="345" r:id="rId22"/>
    <p:sldId id="352" r:id="rId23"/>
    <p:sldId id="353" r:id="rId24"/>
    <p:sldId id="355" r:id="rId25"/>
    <p:sldId id="356" r:id="rId26"/>
    <p:sldId id="357" r:id="rId27"/>
    <p:sldId id="358" r:id="rId28"/>
    <p:sldId id="354" r:id="rId29"/>
    <p:sldId id="338" r:id="rId30"/>
    <p:sldId id="346" r:id="rId31"/>
    <p:sldId id="347" r:id="rId32"/>
    <p:sldId id="34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C21"/>
    <a:srgbClr val="FF9300"/>
    <a:srgbClr val="EE6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2"/>
    <p:restoredTop sz="73124"/>
  </p:normalViewPr>
  <p:slideViewPr>
    <p:cSldViewPr snapToGrid="0" snapToObjects="1">
      <p:cViewPr varScale="1">
        <p:scale>
          <a:sx n="76" d="100"/>
          <a:sy n="76" d="100"/>
        </p:scale>
        <p:origin x="1704"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3C8044-C1B7-764A-B80A-611CE8AE530B}" type="doc">
      <dgm:prSet loTypeId="urn:microsoft.com/office/officeart/2005/8/layout/matrix1" loCatId="" qsTypeId="urn:microsoft.com/office/officeart/2005/8/quickstyle/3d2" qsCatId="3D" csTypeId="urn:microsoft.com/office/officeart/2005/8/colors/colorful4" csCatId="colorful" phldr="1"/>
      <dgm:spPr/>
      <dgm:t>
        <a:bodyPr/>
        <a:lstStyle/>
        <a:p>
          <a:endParaRPr lang="fr-FR"/>
        </a:p>
      </dgm:t>
    </dgm:pt>
    <dgm:pt modelId="{1ED747B6-F492-EE40-A874-1CC9350EC14A}">
      <dgm:prSet phldrT="[Texte]" custT="1"/>
      <dgm:spPr/>
      <dgm:t>
        <a:bodyPr/>
        <a:lstStyle/>
        <a:p>
          <a:r>
            <a:rPr lang="fr-FR" sz="4000" dirty="0"/>
            <a:t>Évolution des pratiques -- Réussite scolaire</a:t>
          </a:r>
        </a:p>
      </dgm:t>
    </dgm:pt>
    <dgm:pt modelId="{7191D576-4C65-694C-BF8F-CA6DA8223582}" type="parTrans" cxnId="{D82B33F6-4050-6F4F-B1C1-D5FFA819622D}">
      <dgm:prSet/>
      <dgm:spPr/>
      <dgm:t>
        <a:bodyPr/>
        <a:lstStyle/>
        <a:p>
          <a:endParaRPr lang="fr-FR" sz="2400"/>
        </a:p>
      </dgm:t>
    </dgm:pt>
    <dgm:pt modelId="{04D6574F-35E4-2C47-AFA3-32B8C2981CB5}" type="sibTrans" cxnId="{D82B33F6-4050-6F4F-B1C1-D5FFA819622D}">
      <dgm:prSet/>
      <dgm:spPr/>
      <dgm:t>
        <a:bodyPr/>
        <a:lstStyle/>
        <a:p>
          <a:endParaRPr lang="fr-FR" sz="2400"/>
        </a:p>
      </dgm:t>
    </dgm:pt>
    <dgm:pt modelId="{E8A03856-DA10-7545-BCDC-7F0CB501BE30}">
      <dgm:prSet phldrT="[Texte]" custT="1"/>
      <dgm:spPr/>
      <dgm:t>
        <a:bodyPr/>
        <a:lstStyle/>
        <a:p>
          <a:pPr algn="l"/>
          <a:r>
            <a:rPr lang="fr-FR" sz="4000" dirty="0"/>
            <a:t>Programmes – juillet 2020</a:t>
          </a:r>
        </a:p>
      </dgm:t>
    </dgm:pt>
    <dgm:pt modelId="{E9975651-0F6E-1A4A-820A-460142B3502A}" type="parTrans" cxnId="{E2D4EBEC-6D4F-DC4E-A34D-47218040A9C6}">
      <dgm:prSet/>
      <dgm:spPr/>
      <dgm:t>
        <a:bodyPr/>
        <a:lstStyle/>
        <a:p>
          <a:endParaRPr lang="fr-FR" sz="2400"/>
        </a:p>
      </dgm:t>
    </dgm:pt>
    <dgm:pt modelId="{D7184374-B7DB-9240-BE4C-4727A68E1BD8}" type="sibTrans" cxnId="{E2D4EBEC-6D4F-DC4E-A34D-47218040A9C6}">
      <dgm:prSet/>
      <dgm:spPr/>
      <dgm:t>
        <a:bodyPr/>
        <a:lstStyle/>
        <a:p>
          <a:endParaRPr lang="fr-FR" sz="2400"/>
        </a:p>
      </dgm:t>
    </dgm:pt>
    <dgm:pt modelId="{C49946EB-E7C2-0748-81C6-2B85DA6BBFEE}">
      <dgm:prSet phldrT="[Texte]" custT="1"/>
      <dgm:spPr/>
      <dgm:t>
        <a:bodyPr/>
        <a:lstStyle/>
        <a:p>
          <a:pPr algn="r"/>
          <a:r>
            <a:rPr lang="fr-FR" sz="4000" dirty="0"/>
            <a:t>Documents d’accompagnement </a:t>
          </a:r>
          <a:r>
            <a:rPr lang="fr-FR" sz="4000" dirty="0" err="1"/>
            <a:t>Eduscol</a:t>
          </a:r>
          <a:endParaRPr lang="fr-FR" sz="4000" dirty="0"/>
        </a:p>
      </dgm:t>
    </dgm:pt>
    <dgm:pt modelId="{EC56E996-DC6F-E64C-BA27-7E8B61C18437}" type="parTrans" cxnId="{93DFE6A5-B017-6947-B2DA-A2B0F42EA2A0}">
      <dgm:prSet/>
      <dgm:spPr/>
      <dgm:t>
        <a:bodyPr/>
        <a:lstStyle/>
        <a:p>
          <a:endParaRPr lang="fr-FR" sz="2400"/>
        </a:p>
      </dgm:t>
    </dgm:pt>
    <dgm:pt modelId="{3841DD78-B83E-1547-BA2D-401A01AF6C0B}" type="sibTrans" cxnId="{93DFE6A5-B017-6947-B2DA-A2B0F42EA2A0}">
      <dgm:prSet/>
      <dgm:spPr/>
      <dgm:t>
        <a:bodyPr/>
        <a:lstStyle/>
        <a:p>
          <a:endParaRPr lang="fr-FR" sz="2400"/>
        </a:p>
      </dgm:t>
    </dgm:pt>
    <dgm:pt modelId="{8CD373FC-8B9D-6C4C-9B21-8BF733E1B5FC}">
      <dgm:prSet phldrT="[Texte]" custT="1"/>
      <dgm:spPr/>
      <dgm:t>
        <a:bodyPr/>
        <a:lstStyle/>
        <a:p>
          <a:pPr algn="l"/>
          <a:r>
            <a:rPr lang="fr-FR" sz="4000" dirty="0"/>
            <a:t>Conférence de consensus Écrire et rédiger – mars 2018</a:t>
          </a:r>
        </a:p>
      </dgm:t>
    </dgm:pt>
    <dgm:pt modelId="{A1105A15-3ED3-A24B-9D1F-5EDE69CF839C}" type="parTrans" cxnId="{0837E503-202F-5648-BE5C-4F7ED88B65E4}">
      <dgm:prSet/>
      <dgm:spPr/>
      <dgm:t>
        <a:bodyPr/>
        <a:lstStyle/>
        <a:p>
          <a:endParaRPr lang="fr-FR" sz="2400"/>
        </a:p>
      </dgm:t>
    </dgm:pt>
    <dgm:pt modelId="{4A328FCD-5C1E-5841-A57A-7639D34EABA3}" type="sibTrans" cxnId="{0837E503-202F-5648-BE5C-4F7ED88B65E4}">
      <dgm:prSet/>
      <dgm:spPr/>
      <dgm:t>
        <a:bodyPr/>
        <a:lstStyle/>
        <a:p>
          <a:endParaRPr lang="fr-FR" sz="2400"/>
        </a:p>
      </dgm:t>
    </dgm:pt>
    <dgm:pt modelId="{9A2748D4-E0CA-E543-8972-88377533EF5D}">
      <dgm:prSet phldrT="[Texte]" custT="1"/>
      <dgm:spPr/>
      <dgm:t>
        <a:bodyPr/>
        <a:lstStyle/>
        <a:p>
          <a:pPr algn="r"/>
          <a:r>
            <a:rPr lang="fr-FR" sz="4000" dirty="0"/>
            <a:t>Apports de la recherche</a:t>
          </a:r>
        </a:p>
      </dgm:t>
    </dgm:pt>
    <dgm:pt modelId="{DCA7B4D1-F598-F148-9776-58F4744C6010}" type="parTrans" cxnId="{B1372204-515E-2D44-9B71-E121D0DCEDCC}">
      <dgm:prSet/>
      <dgm:spPr/>
      <dgm:t>
        <a:bodyPr/>
        <a:lstStyle/>
        <a:p>
          <a:endParaRPr lang="fr-FR" sz="2400"/>
        </a:p>
      </dgm:t>
    </dgm:pt>
    <dgm:pt modelId="{2921CD16-B3A1-9045-8370-4AA434293463}" type="sibTrans" cxnId="{B1372204-515E-2D44-9B71-E121D0DCEDCC}">
      <dgm:prSet/>
      <dgm:spPr/>
      <dgm:t>
        <a:bodyPr/>
        <a:lstStyle/>
        <a:p>
          <a:endParaRPr lang="fr-FR" sz="2400"/>
        </a:p>
      </dgm:t>
    </dgm:pt>
    <dgm:pt modelId="{5BC95B6A-8F71-444C-9C10-E5C490687DEB}" type="pres">
      <dgm:prSet presAssocID="{5F3C8044-C1B7-764A-B80A-611CE8AE530B}" presName="diagram" presStyleCnt="0">
        <dgm:presLayoutVars>
          <dgm:chMax val="1"/>
          <dgm:dir/>
          <dgm:animLvl val="ctr"/>
          <dgm:resizeHandles val="exact"/>
        </dgm:presLayoutVars>
      </dgm:prSet>
      <dgm:spPr/>
    </dgm:pt>
    <dgm:pt modelId="{E33609CF-918E-194E-B2B2-BF45AF2B41B6}" type="pres">
      <dgm:prSet presAssocID="{5F3C8044-C1B7-764A-B80A-611CE8AE530B}" presName="matrix" presStyleCnt="0"/>
      <dgm:spPr/>
    </dgm:pt>
    <dgm:pt modelId="{4CAA442B-BEE5-8C41-B7BD-EBD5A2684280}" type="pres">
      <dgm:prSet presAssocID="{5F3C8044-C1B7-764A-B80A-611CE8AE530B}" presName="tile1" presStyleLbl="node1" presStyleIdx="0" presStyleCnt="4"/>
      <dgm:spPr/>
    </dgm:pt>
    <dgm:pt modelId="{44A9E159-069C-F148-9486-7BD23295092A}" type="pres">
      <dgm:prSet presAssocID="{5F3C8044-C1B7-764A-B80A-611CE8AE530B}" presName="tile1text" presStyleLbl="node1" presStyleIdx="0" presStyleCnt="4">
        <dgm:presLayoutVars>
          <dgm:chMax val="0"/>
          <dgm:chPref val="0"/>
          <dgm:bulletEnabled val="1"/>
        </dgm:presLayoutVars>
      </dgm:prSet>
      <dgm:spPr/>
    </dgm:pt>
    <dgm:pt modelId="{5483AA15-8419-5F49-91BC-47034BF9D149}" type="pres">
      <dgm:prSet presAssocID="{5F3C8044-C1B7-764A-B80A-611CE8AE530B}" presName="tile2" presStyleLbl="node1" presStyleIdx="1" presStyleCnt="4"/>
      <dgm:spPr/>
    </dgm:pt>
    <dgm:pt modelId="{AD7747AF-7529-E94B-AD3F-C84B20F6068D}" type="pres">
      <dgm:prSet presAssocID="{5F3C8044-C1B7-764A-B80A-611CE8AE530B}" presName="tile2text" presStyleLbl="node1" presStyleIdx="1" presStyleCnt="4">
        <dgm:presLayoutVars>
          <dgm:chMax val="0"/>
          <dgm:chPref val="0"/>
          <dgm:bulletEnabled val="1"/>
        </dgm:presLayoutVars>
      </dgm:prSet>
      <dgm:spPr/>
    </dgm:pt>
    <dgm:pt modelId="{EF2BD306-FA80-6B4F-A119-5AFB72C9776A}" type="pres">
      <dgm:prSet presAssocID="{5F3C8044-C1B7-764A-B80A-611CE8AE530B}" presName="tile3" presStyleLbl="node1" presStyleIdx="2" presStyleCnt="4"/>
      <dgm:spPr/>
    </dgm:pt>
    <dgm:pt modelId="{3FAEDC6C-1908-C646-9F84-B402F36F0247}" type="pres">
      <dgm:prSet presAssocID="{5F3C8044-C1B7-764A-B80A-611CE8AE530B}" presName="tile3text" presStyleLbl="node1" presStyleIdx="2" presStyleCnt="4">
        <dgm:presLayoutVars>
          <dgm:chMax val="0"/>
          <dgm:chPref val="0"/>
          <dgm:bulletEnabled val="1"/>
        </dgm:presLayoutVars>
      </dgm:prSet>
      <dgm:spPr/>
    </dgm:pt>
    <dgm:pt modelId="{96DE9A96-BBAE-0E4F-868C-6BD4BD9CA391}" type="pres">
      <dgm:prSet presAssocID="{5F3C8044-C1B7-764A-B80A-611CE8AE530B}" presName="tile4" presStyleLbl="node1" presStyleIdx="3" presStyleCnt="4"/>
      <dgm:spPr/>
    </dgm:pt>
    <dgm:pt modelId="{BBBF5760-E823-8B4C-8929-2395C36FA54E}" type="pres">
      <dgm:prSet presAssocID="{5F3C8044-C1B7-764A-B80A-611CE8AE530B}" presName="tile4text" presStyleLbl="node1" presStyleIdx="3" presStyleCnt="4">
        <dgm:presLayoutVars>
          <dgm:chMax val="0"/>
          <dgm:chPref val="0"/>
          <dgm:bulletEnabled val="1"/>
        </dgm:presLayoutVars>
      </dgm:prSet>
      <dgm:spPr/>
    </dgm:pt>
    <dgm:pt modelId="{7A55ACDF-A9A0-4A45-8BB3-0F318400E18D}" type="pres">
      <dgm:prSet presAssocID="{5F3C8044-C1B7-764A-B80A-611CE8AE530B}" presName="centerTile" presStyleLbl="fgShp" presStyleIdx="0" presStyleCnt="1" custScaleX="124871" custScaleY="145674">
        <dgm:presLayoutVars>
          <dgm:chMax val="0"/>
          <dgm:chPref val="0"/>
        </dgm:presLayoutVars>
      </dgm:prSet>
      <dgm:spPr/>
    </dgm:pt>
  </dgm:ptLst>
  <dgm:cxnLst>
    <dgm:cxn modelId="{0837E503-202F-5648-BE5C-4F7ED88B65E4}" srcId="{1ED747B6-F492-EE40-A874-1CC9350EC14A}" destId="{8CD373FC-8B9D-6C4C-9B21-8BF733E1B5FC}" srcOrd="2" destOrd="0" parTransId="{A1105A15-3ED3-A24B-9D1F-5EDE69CF839C}" sibTransId="{4A328FCD-5C1E-5841-A57A-7639D34EABA3}"/>
    <dgm:cxn modelId="{B1372204-515E-2D44-9B71-E121D0DCEDCC}" srcId="{1ED747B6-F492-EE40-A874-1CC9350EC14A}" destId="{9A2748D4-E0CA-E543-8972-88377533EF5D}" srcOrd="3" destOrd="0" parTransId="{DCA7B4D1-F598-F148-9776-58F4744C6010}" sibTransId="{2921CD16-B3A1-9045-8370-4AA434293463}"/>
    <dgm:cxn modelId="{727DB354-B65B-0C44-AEB9-75CC373DE97B}" type="presOf" srcId="{1ED747B6-F492-EE40-A874-1CC9350EC14A}" destId="{7A55ACDF-A9A0-4A45-8BB3-0F318400E18D}" srcOrd="0" destOrd="0" presId="urn:microsoft.com/office/officeart/2005/8/layout/matrix1"/>
    <dgm:cxn modelId="{B69E4675-A688-E247-AAD7-E41D858DD264}" type="presOf" srcId="{C49946EB-E7C2-0748-81C6-2B85DA6BBFEE}" destId="{5483AA15-8419-5F49-91BC-47034BF9D149}" srcOrd="0" destOrd="0" presId="urn:microsoft.com/office/officeart/2005/8/layout/matrix1"/>
    <dgm:cxn modelId="{720BF79C-86DA-FE47-BC4D-ABBBB5849266}" type="presOf" srcId="{E8A03856-DA10-7545-BCDC-7F0CB501BE30}" destId="{44A9E159-069C-F148-9486-7BD23295092A}" srcOrd="1" destOrd="0" presId="urn:microsoft.com/office/officeart/2005/8/layout/matrix1"/>
    <dgm:cxn modelId="{D589DF9F-D664-C643-B005-D8668C8629C3}" type="presOf" srcId="{8CD373FC-8B9D-6C4C-9B21-8BF733E1B5FC}" destId="{EF2BD306-FA80-6B4F-A119-5AFB72C9776A}" srcOrd="0" destOrd="0" presId="urn:microsoft.com/office/officeart/2005/8/layout/matrix1"/>
    <dgm:cxn modelId="{93DFE6A5-B017-6947-B2DA-A2B0F42EA2A0}" srcId="{1ED747B6-F492-EE40-A874-1CC9350EC14A}" destId="{C49946EB-E7C2-0748-81C6-2B85DA6BBFEE}" srcOrd="1" destOrd="0" parTransId="{EC56E996-DC6F-E64C-BA27-7E8B61C18437}" sibTransId="{3841DD78-B83E-1547-BA2D-401A01AF6C0B}"/>
    <dgm:cxn modelId="{FC1337BB-0CCE-DD40-B88E-2F25E0F3FA54}" type="presOf" srcId="{8CD373FC-8B9D-6C4C-9B21-8BF733E1B5FC}" destId="{3FAEDC6C-1908-C646-9F84-B402F36F0247}" srcOrd="1" destOrd="0" presId="urn:microsoft.com/office/officeart/2005/8/layout/matrix1"/>
    <dgm:cxn modelId="{BA48B6BC-9784-2E45-9C5E-1D36197CDE71}" type="presOf" srcId="{C49946EB-E7C2-0748-81C6-2B85DA6BBFEE}" destId="{AD7747AF-7529-E94B-AD3F-C84B20F6068D}" srcOrd="1" destOrd="0" presId="urn:microsoft.com/office/officeart/2005/8/layout/matrix1"/>
    <dgm:cxn modelId="{E847C7C2-C100-E546-A449-C77BAF7ECC77}" type="presOf" srcId="{5F3C8044-C1B7-764A-B80A-611CE8AE530B}" destId="{5BC95B6A-8F71-444C-9C10-E5C490687DEB}" srcOrd="0" destOrd="0" presId="urn:microsoft.com/office/officeart/2005/8/layout/matrix1"/>
    <dgm:cxn modelId="{735051E2-880D-074A-82B3-352EC5AF2B2E}" type="presOf" srcId="{9A2748D4-E0CA-E543-8972-88377533EF5D}" destId="{BBBF5760-E823-8B4C-8929-2395C36FA54E}" srcOrd="1" destOrd="0" presId="urn:microsoft.com/office/officeart/2005/8/layout/matrix1"/>
    <dgm:cxn modelId="{D6DBB6E6-F51A-C24E-9CDB-DBC9F506ABD8}" type="presOf" srcId="{E8A03856-DA10-7545-BCDC-7F0CB501BE30}" destId="{4CAA442B-BEE5-8C41-B7BD-EBD5A2684280}" srcOrd="0" destOrd="0" presId="urn:microsoft.com/office/officeart/2005/8/layout/matrix1"/>
    <dgm:cxn modelId="{E2D4EBEC-6D4F-DC4E-A34D-47218040A9C6}" srcId="{1ED747B6-F492-EE40-A874-1CC9350EC14A}" destId="{E8A03856-DA10-7545-BCDC-7F0CB501BE30}" srcOrd="0" destOrd="0" parTransId="{E9975651-0F6E-1A4A-820A-460142B3502A}" sibTransId="{D7184374-B7DB-9240-BE4C-4727A68E1BD8}"/>
    <dgm:cxn modelId="{D82B33F6-4050-6F4F-B1C1-D5FFA819622D}" srcId="{5F3C8044-C1B7-764A-B80A-611CE8AE530B}" destId="{1ED747B6-F492-EE40-A874-1CC9350EC14A}" srcOrd="0" destOrd="0" parTransId="{7191D576-4C65-694C-BF8F-CA6DA8223582}" sibTransId="{04D6574F-35E4-2C47-AFA3-32B8C2981CB5}"/>
    <dgm:cxn modelId="{9A4CC3F8-B22C-9C43-983D-C96A25444C54}" type="presOf" srcId="{9A2748D4-E0CA-E543-8972-88377533EF5D}" destId="{96DE9A96-BBAE-0E4F-868C-6BD4BD9CA391}" srcOrd="0" destOrd="0" presId="urn:microsoft.com/office/officeart/2005/8/layout/matrix1"/>
    <dgm:cxn modelId="{3D20D127-6EEB-304B-ADDF-5494CA452621}" type="presParOf" srcId="{5BC95B6A-8F71-444C-9C10-E5C490687DEB}" destId="{E33609CF-918E-194E-B2B2-BF45AF2B41B6}" srcOrd="0" destOrd="0" presId="urn:microsoft.com/office/officeart/2005/8/layout/matrix1"/>
    <dgm:cxn modelId="{B949D0BB-05A9-174C-9653-E08332EB6B22}" type="presParOf" srcId="{E33609CF-918E-194E-B2B2-BF45AF2B41B6}" destId="{4CAA442B-BEE5-8C41-B7BD-EBD5A2684280}" srcOrd="0" destOrd="0" presId="urn:microsoft.com/office/officeart/2005/8/layout/matrix1"/>
    <dgm:cxn modelId="{2EED1672-B8CE-AB4C-9B68-3CC77F41DC2E}" type="presParOf" srcId="{E33609CF-918E-194E-B2B2-BF45AF2B41B6}" destId="{44A9E159-069C-F148-9486-7BD23295092A}" srcOrd="1" destOrd="0" presId="urn:microsoft.com/office/officeart/2005/8/layout/matrix1"/>
    <dgm:cxn modelId="{58F8A7F4-0229-9E40-BBCE-3CFE097210F6}" type="presParOf" srcId="{E33609CF-918E-194E-B2B2-BF45AF2B41B6}" destId="{5483AA15-8419-5F49-91BC-47034BF9D149}" srcOrd="2" destOrd="0" presId="urn:microsoft.com/office/officeart/2005/8/layout/matrix1"/>
    <dgm:cxn modelId="{6718A900-9A65-4648-A801-658F0DEAA6E0}" type="presParOf" srcId="{E33609CF-918E-194E-B2B2-BF45AF2B41B6}" destId="{AD7747AF-7529-E94B-AD3F-C84B20F6068D}" srcOrd="3" destOrd="0" presId="urn:microsoft.com/office/officeart/2005/8/layout/matrix1"/>
    <dgm:cxn modelId="{72BAD19F-310F-FA4F-9F12-9C7D1D7A72FD}" type="presParOf" srcId="{E33609CF-918E-194E-B2B2-BF45AF2B41B6}" destId="{EF2BD306-FA80-6B4F-A119-5AFB72C9776A}" srcOrd="4" destOrd="0" presId="urn:microsoft.com/office/officeart/2005/8/layout/matrix1"/>
    <dgm:cxn modelId="{717C16EC-CBFA-424C-A31B-0077C04B5BD7}" type="presParOf" srcId="{E33609CF-918E-194E-B2B2-BF45AF2B41B6}" destId="{3FAEDC6C-1908-C646-9F84-B402F36F0247}" srcOrd="5" destOrd="0" presId="urn:microsoft.com/office/officeart/2005/8/layout/matrix1"/>
    <dgm:cxn modelId="{9C236174-0932-434A-AADE-D805DAC50054}" type="presParOf" srcId="{E33609CF-918E-194E-B2B2-BF45AF2B41B6}" destId="{96DE9A96-BBAE-0E4F-868C-6BD4BD9CA391}" srcOrd="6" destOrd="0" presId="urn:microsoft.com/office/officeart/2005/8/layout/matrix1"/>
    <dgm:cxn modelId="{24FA0732-3F1B-1649-82A4-F0494AC6AF24}" type="presParOf" srcId="{E33609CF-918E-194E-B2B2-BF45AF2B41B6}" destId="{BBBF5760-E823-8B4C-8929-2395C36FA54E}" srcOrd="7" destOrd="0" presId="urn:microsoft.com/office/officeart/2005/8/layout/matrix1"/>
    <dgm:cxn modelId="{B971CED6-2F57-6142-8C25-2306E94C7881}" type="presParOf" srcId="{5BC95B6A-8F71-444C-9C10-E5C490687DEB}" destId="{7A55ACDF-A9A0-4A45-8BB3-0F318400E18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A442B-BEE5-8C41-B7BD-EBD5A2684280}">
      <dsp:nvSpPr>
        <dsp:cNvPr id="0" name=""/>
        <dsp:cNvSpPr/>
      </dsp:nvSpPr>
      <dsp:spPr>
        <a:xfrm rot="16200000">
          <a:off x="1379723" y="-1379723"/>
          <a:ext cx="2422154" cy="5181600"/>
        </a:xfrm>
        <a:prstGeom prst="round1Rect">
          <a:avLst/>
        </a:prstGeom>
        <a:gradFill rotWithShape="0">
          <a:gsLst>
            <a:gs pos="0">
              <a:schemeClr val="accent4">
                <a:hueOff val="0"/>
                <a:satOff val="0"/>
                <a:lumOff val="0"/>
                <a:alphaOff val="0"/>
                <a:tint val="94000"/>
                <a:satMod val="100000"/>
                <a:lumMod val="108000"/>
              </a:schemeClr>
            </a:gs>
            <a:gs pos="50000">
              <a:schemeClr val="accent4">
                <a:hueOff val="0"/>
                <a:satOff val="0"/>
                <a:lumOff val="0"/>
                <a:alphaOff val="0"/>
                <a:tint val="98000"/>
                <a:shade val="100000"/>
                <a:satMod val="100000"/>
                <a:lumMod val="100000"/>
              </a:schemeClr>
            </a:gs>
            <a:gs pos="100000">
              <a:schemeClr val="accent4">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l" defTabSz="1778000">
            <a:lnSpc>
              <a:spcPct val="90000"/>
            </a:lnSpc>
            <a:spcBef>
              <a:spcPct val="0"/>
            </a:spcBef>
            <a:spcAft>
              <a:spcPct val="35000"/>
            </a:spcAft>
            <a:buNone/>
          </a:pPr>
          <a:r>
            <a:rPr lang="fr-FR" sz="4000" kern="1200" dirty="0"/>
            <a:t>Programmes – juillet 2020</a:t>
          </a:r>
        </a:p>
      </dsp:txBody>
      <dsp:txXfrm rot="5400000">
        <a:off x="0" y="0"/>
        <a:ext cx="5181600" cy="1816615"/>
      </dsp:txXfrm>
    </dsp:sp>
    <dsp:sp modelId="{5483AA15-8419-5F49-91BC-47034BF9D149}">
      <dsp:nvSpPr>
        <dsp:cNvPr id="0" name=""/>
        <dsp:cNvSpPr/>
      </dsp:nvSpPr>
      <dsp:spPr>
        <a:xfrm>
          <a:off x="5181600" y="0"/>
          <a:ext cx="5181600" cy="2422154"/>
        </a:xfrm>
        <a:prstGeom prst="round1Rect">
          <a:avLst/>
        </a:prstGeom>
        <a:gradFill rotWithShape="0">
          <a:gsLst>
            <a:gs pos="0">
              <a:schemeClr val="accent4">
                <a:hueOff val="-329805"/>
                <a:satOff val="-1897"/>
                <a:lumOff val="-1504"/>
                <a:alphaOff val="0"/>
                <a:tint val="94000"/>
                <a:satMod val="100000"/>
                <a:lumMod val="108000"/>
              </a:schemeClr>
            </a:gs>
            <a:gs pos="50000">
              <a:schemeClr val="accent4">
                <a:hueOff val="-329805"/>
                <a:satOff val="-1897"/>
                <a:lumOff val="-1504"/>
                <a:alphaOff val="0"/>
                <a:tint val="98000"/>
                <a:shade val="100000"/>
                <a:satMod val="100000"/>
                <a:lumMod val="100000"/>
              </a:schemeClr>
            </a:gs>
            <a:gs pos="100000">
              <a:schemeClr val="accent4">
                <a:hueOff val="-329805"/>
                <a:satOff val="-1897"/>
                <a:lumOff val="-1504"/>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r" defTabSz="1778000">
            <a:lnSpc>
              <a:spcPct val="90000"/>
            </a:lnSpc>
            <a:spcBef>
              <a:spcPct val="0"/>
            </a:spcBef>
            <a:spcAft>
              <a:spcPct val="35000"/>
            </a:spcAft>
            <a:buNone/>
          </a:pPr>
          <a:r>
            <a:rPr lang="fr-FR" sz="4000" kern="1200" dirty="0"/>
            <a:t>Documents d’accompagnement </a:t>
          </a:r>
          <a:r>
            <a:rPr lang="fr-FR" sz="4000" kern="1200" dirty="0" err="1"/>
            <a:t>Eduscol</a:t>
          </a:r>
          <a:endParaRPr lang="fr-FR" sz="4000" kern="1200" dirty="0"/>
        </a:p>
      </dsp:txBody>
      <dsp:txXfrm>
        <a:off x="5181600" y="0"/>
        <a:ext cx="5181600" cy="1816615"/>
      </dsp:txXfrm>
    </dsp:sp>
    <dsp:sp modelId="{EF2BD306-FA80-6B4F-A119-5AFB72C9776A}">
      <dsp:nvSpPr>
        <dsp:cNvPr id="0" name=""/>
        <dsp:cNvSpPr/>
      </dsp:nvSpPr>
      <dsp:spPr>
        <a:xfrm rot="10800000">
          <a:off x="0" y="2422154"/>
          <a:ext cx="5181600" cy="2422154"/>
        </a:xfrm>
        <a:prstGeom prst="round1Rect">
          <a:avLst/>
        </a:prstGeom>
        <a:gradFill rotWithShape="0">
          <a:gsLst>
            <a:gs pos="0">
              <a:schemeClr val="accent4">
                <a:hueOff val="-659609"/>
                <a:satOff val="-3793"/>
                <a:lumOff val="-3007"/>
                <a:alphaOff val="0"/>
                <a:tint val="94000"/>
                <a:satMod val="100000"/>
                <a:lumMod val="108000"/>
              </a:schemeClr>
            </a:gs>
            <a:gs pos="50000">
              <a:schemeClr val="accent4">
                <a:hueOff val="-659609"/>
                <a:satOff val="-3793"/>
                <a:lumOff val="-3007"/>
                <a:alphaOff val="0"/>
                <a:tint val="98000"/>
                <a:shade val="100000"/>
                <a:satMod val="100000"/>
                <a:lumMod val="100000"/>
              </a:schemeClr>
            </a:gs>
            <a:gs pos="100000">
              <a:schemeClr val="accent4">
                <a:hueOff val="-659609"/>
                <a:satOff val="-3793"/>
                <a:lumOff val="-3007"/>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l" defTabSz="1778000">
            <a:lnSpc>
              <a:spcPct val="90000"/>
            </a:lnSpc>
            <a:spcBef>
              <a:spcPct val="0"/>
            </a:spcBef>
            <a:spcAft>
              <a:spcPct val="35000"/>
            </a:spcAft>
            <a:buNone/>
          </a:pPr>
          <a:r>
            <a:rPr lang="fr-FR" sz="4000" kern="1200" dirty="0"/>
            <a:t>Conférence de consensus Écrire et rédiger – mars 2018</a:t>
          </a:r>
        </a:p>
      </dsp:txBody>
      <dsp:txXfrm rot="10800000">
        <a:off x="0" y="3027692"/>
        <a:ext cx="5181600" cy="1816615"/>
      </dsp:txXfrm>
    </dsp:sp>
    <dsp:sp modelId="{96DE9A96-BBAE-0E4F-868C-6BD4BD9CA391}">
      <dsp:nvSpPr>
        <dsp:cNvPr id="0" name=""/>
        <dsp:cNvSpPr/>
      </dsp:nvSpPr>
      <dsp:spPr>
        <a:xfrm rot="5400000">
          <a:off x="6561323" y="1042431"/>
          <a:ext cx="2422154" cy="5181600"/>
        </a:xfrm>
        <a:prstGeom prst="round1Rect">
          <a:avLst/>
        </a:prstGeom>
        <a:gradFill rotWithShape="0">
          <a:gsLst>
            <a:gs pos="0">
              <a:schemeClr val="accent4">
                <a:hueOff val="-989414"/>
                <a:satOff val="-5690"/>
                <a:lumOff val="-4511"/>
                <a:alphaOff val="0"/>
                <a:tint val="94000"/>
                <a:satMod val="100000"/>
                <a:lumMod val="108000"/>
              </a:schemeClr>
            </a:gs>
            <a:gs pos="50000">
              <a:schemeClr val="accent4">
                <a:hueOff val="-989414"/>
                <a:satOff val="-5690"/>
                <a:lumOff val="-4511"/>
                <a:alphaOff val="0"/>
                <a:tint val="98000"/>
                <a:shade val="100000"/>
                <a:satMod val="100000"/>
                <a:lumMod val="100000"/>
              </a:schemeClr>
            </a:gs>
            <a:gs pos="100000">
              <a:schemeClr val="accent4">
                <a:hueOff val="-989414"/>
                <a:satOff val="-5690"/>
                <a:lumOff val="-4511"/>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r" defTabSz="1778000">
            <a:lnSpc>
              <a:spcPct val="90000"/>
            </a:lnSpc>
            <a:spcBef>
              <a:spcPct val="0"/>
            </a:spcBef>
            <a:spcAft>
              <a:spcPct val="35000"/>
            </a:spcAft>
            <a:buNone/>
          </a:pPr>
          <a:r>
            <a:rPr lang="fr-FR" sz="4000" kern="1200" dirty="0"/>
            <a:t>Apports de la recherche</a:t>
          </a:r>
        </a:p>
      </dsp:txBody>
      <dsp:txXfrm rot="-5400000">
        <a:off x="5181600" y="3027692"/>
        <a:ext cx="5181600" cy="1816615"/>
      </dsp:txXfrm>
    </dsp:sp>
    <dsp:sp modelId="{7A55ACDF-A9A0-4A45-8BB3-0F318400E18D}">
      <dsp:nvSpPr>
        <dsp:cNvPr id="0" name=""/>
        <dsp:cNvSpPr/>
      </dsp:nvSpPr>
      <dsp:spPr>
        <a:xfrm>
          <a:off x="3240505" y="1540041"/>
          <a:ext cx="3882189" cy="1764224"/>
        </a:xfrm>
        <a:prstGeom prst="roundRect">
          <a:avLst/>
        </a:prstGeom>
        <a:solidFill>
          <a:schemeClr val="accent4">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FR" sz="4000" kern="1200" dirty="0"/>
            <a:t>Évolution des pratiques -- Réussite scolaire</a:t>
          </a:r>
        </a:p>
      </dsp:txBody>
      <dsp:txXfrm>
        <a:off x="3326627" y="1626163"/>
        <a:ext cx="3709945" cy="159198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3CC427-72F7-1D40-8EAE-33ABF3036D39}" type="datetimeFigureOut">
              <a:rPr lang="fr-FR" smtClean="0"/>
              <a:t>11/03/2021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C1C38-0B70-9445-8DEF-648F3509C630}" type="slidenum">
              <a:rPr lang="fr-FR" smtClean="0"/>
              <a:t>‹N°›</a:t>
            </a:fld>
            <a:endParaRPr lang="fr-FR"/>
          </a:p>
        </p:txBody>
      </p:sp>
    </p:spTree>
    <p:extLst>
      <p:ext uri="{BB962C8B-B14F-4D97-AF65-F5344CB8AC3E}">
        <p14:creationId xmlns:p14="http://schemas.microsoft.com/office/powerpoint/2010/main" val="606854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a:t>
            </a:fld>
            <a:endParaRPr lang="fr-FR"/>
          </a:p>
        </p:txBody>
      </p:sp>
    </p:spTree>
    <p:extLst>
      <p:ext uri="{BB962C8B-B14F-4D97-AF65-F5344CB8AC3E}">
        <p14:creationId xmlns:p14="http://schemas.microsoft.com/office/powerpoint/2010/main" val="4240853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EXPLICITER les conventions de chaque discipline : ça veut dire quoi « décrire un tableau » en Histoire? ça veut dire quoi « décrire un tableau »  en Arts? ça veut dire quoi « décrire la photographie en géographie? ça veut dire quoi « décrire un personnage » dans un récit? Quelles sont les </a:t>
            </a:r>
            <a:r>
              <a:rPr lang="fr-FR" b="1" dirty="0"/>
              <a:t>spécificités</a:t>
            </a:r>
            <a:r>
              <a:rPr lang="fr-FR" dirty="0"/>
              <a:t> de la description dans chacune de ces disciplines ? Mais aussi, quels sont les </a:t>
            </a:r>
            <a:r>
              <a:rPr lang="fr-FR" b="1" dirty="0"/>
              <a:t>points communs </a:t>
            </a:r>
            <a:r>
              <a:rPr lang="fr-FR" dirty="0"/>
              <a:t>?</a:t>
            </a:r>
          </a:p>
          <a:p>
            <a:endParaRPr lang="fr-FR" dirty="0"/>
          </a:p>
          <a:p>
            <a:r>
              <a:rPr lang="fr-FR" dirty="0"/>
              <a:t>A quel moment enseigne-t-on les spécificités de ces mots de vocabulaire si polysémiques ?</a:t>
            </a: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10</a:t>
            </a:fld>
            <a:endParaRPr lang="fr-FR"/>
          </a:p>
        </p:txBody>
      </p:sp>
    </p:spTree>
    <p:extLst>
      <p:ext uri="{BB962C8B-B14F-4D97-AF65-F5344CB8AC3E}">
        <p14:creationId xmlns:p14="http://schemas.microsoft.com/office/powerpoint/2010/main" val="11304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Adapter sa manière d’écrire », pour l’élève, c’est comprendre les règles spécifiques à la discipline, à la tâche proposée. Pour les comprendre, il faut que l’enseignant les ait </a:t>
            </a:r>
            <a:r>
              <a:rPr lang="fr-FR" b="1" dirty="0"/>
              <a:t>explicitées</a:t>
            </a:r>
            <a:r>
              <a:rPr lang="fr-FR" dirty="0"/>
              <a:t> : il doit donc être au clair avec ces spécificités.</a:t>
            </a:r>
          </a:p>
          <a:p>
            <a:r>
              <a:rPr lang="fr-FR" dirty="0"/>
              <a:t>Prenons une tâche d’écriture : « Raconte la sortie au conservatoire de Douai ». Quel est le but ? l’enjeu ? Quelle représentation a l’élève de ce verbe fourre-tout employé tout le temps RACONTE. S’agit-il d’écrire une histoire? il était une fois…. Vendredi nous sommes allées en bus au conservatoire. Il faisait beau, dans le bus je me suis assis à côté de Marie, Marie, c’est ma copine….</a:t>
            </a:r>
          </a:p>
          <a:p>
            <a:r>
              <a:rPr lang="fr-FR" dirty="0"/>
              <a:t>S’agit-il de présenter ce qu’on y a appris : les instruments de l’orchestre ? Alors ce n’est pas un texte narratif, c’est un compte rendu, avec des paragraphes qui organisent les idées principales : A) les instruments en cuivre … B) les instruments à vent.</a:t>
            </a: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11</a:t>
            </a:fld>
            <a:endParaRPr lang="fr-FR"/>
          </a:p>
        </p:txBody>
      </p:sp>
    </p:spTree>
    <p:extLst>
      <p:ext uri="{BB962C8B-B14F-4D97-AF65-F5344CB8AC3E}">
        <p14:creationId xmlns:p14="http://schemas.microsoft.com/office/powerpoint/2010/main" val="51949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quoi répondent ces élèves ?</a:t>
            </a:r>
          </a:p>
          <a:p>
            <a:r>
              <a:rPr lang="fr-FR" dirty="0"/>
              <a:t>NOUS NE CONNAISSONS PAS LA CONSIGNE PRÉCISE DONNÉE.</a:t>
            </a:r>
          </a:p>
          <a:p>
            <a:r>
              <a:rPr lang="fr-FR" dirty="0"/>
              <a:t>Hypothèses : « racontez ce que vous avez vu lors de l’exposition » ou « écrivez un texte pour raconter/dire ce que vous avez vu au musée » ???</a:t>
            </a:r>
          </a:p>
          <a:p>
            <a:r>
              <a:rPr lang="fr-FR" dirty="0"/>
              <a:t>Ce qu’ont fait les élèves :</a:t>
            </a:r>
          </a:p>
          <a:p>
            <a:r>
              <a:rPr lang="fr-FR" dirty="0"/>
              <a:t>	- </a:t>
            </a:r>
            <a:r>
              <a:rPr lang="fr-FR" b="1" dirty="0"/>
              <a:t>connaissances référentielles </a:t>
            </a:r>
            <a:r>
              <a:rPr lang="fr-FR" dirty="0"/>
              <a:t>: schéma narratif (situation initiale = décrire le temps, le lieu, les personnages, l’état initial : « ce matin », « nous », « </a:t>
            </a:r>
            <a:r>
              <a:rPr lang="fr-FR" dirty="0" err="1"/>
              <a:t>Romeries</a:t>
            </a:r>
            <a:r>
              <a:rPr lang="fr-FR" dirty="0"/>
              <a:t> », « exposition » ; événements = voir d’autres peintres, voir autre chose que des tableaux)</a:t>
            </a:r>
          </a:p>
          <a:p>
            <a:r>
              <a:rPr lang="fr-FR" dirty="0"/>
              <a:t>	- </a:t>
            </a:r>
            <a:r>
              <a:rPr lang="fr-FR" b="1" dirty="0"/>
              <a:t>connaissances linguistiques </a:t>
            </a:r>
            <a:r>
              <a:rPr lang="fr-FR" dirty="0"/>
              <a:t>: narration au passé X première personne (nous) = emploi du passé composé. (Rapprochement avec le récit de vie). Mais il y a un glissement en fin de texte : emploi de l’imparfait car il y a glissement de la première personne vers la troisième personne (Matisse). Le personnage principal devient le peintre et non plus les élèves qui ont effectué la sortie.</a:t>
            </a:r>
          </a:p>
          <a:p>
            <a:endParaRPr lang="fr-FR" dirty="0"/>
          </a:p>
          <a:p>
            <a:r>
              <a:rPr lang="fr-FR" dirty="0"/>
              <a:t>QUELS SONT LES NON DITS ?</a:t>
            </a:r>
          </a:p>
          <a:p>
            <a:r>
              <a:rPr lang="fr-FR" dirty="0"/>
              <a:t>	 à qui écrit-on ? Faut-il écrire à l’enseignant pour produire un texte avec des phrases correctes sans erreur grammaticale ? Faut-il écrire à tous ceux qui ne sont pas venus voir l’exposition</a:t>
            </a:r>
          </a:p>
          <a:p>
            <a:r>
              <a:rPr lang="fr-FR" dirty="0"/>
              <a:t>	pour quoi écrire ? Pour produire un texte avec des phrases correctes sans erreur grammaticale (pour le PE) ? Pour informer les absents, à qui il faut donner des informations, fiables, correctes, factuelles, précises ?</a:t>
            </a:r>
          </a:p>
          <a:p>
            <a:endParaRPr lang="fr-FR" dirty="0"/>
          </a:p>
          <a:p>
            <a:r>
              <a:rPr lang="fr-FR" dirty="0"/>
              <a:t>Les élèves ici hésitent entre ces deux postures. Mais ils sont encore loin de synthétiser des informations recueillies lors d’une visite, d’organiser ces informations pour les livrer clairement. Pourtant, c’est ce qu’il faudrait viser avec ce type d’activité : exploiter les notes prises lors de la visite (qualité de prise de notes, d’écoute, lisibilité des notes prises à ce moment-là ?) = écrits de travail ; organiser les informations (les productions de Matisse : tableaux et sculptures, ses thèmes de prédilection, ce qui l’inspire / les autres artistes, inspirés par Matisse)</a:t>
            </a:r>
          </a:p>
          <a:p>
            <a:r>
              <a:rPr lang="fr-FR" dirty="0"/>
              <a:t>Mais pour cela, les consignes doivent être données avant la sortie scolaire pour guider la prise de notes, dans la perspective de réaliser le COMPTE RENDU. De même, la prise de notes peut être organisée entre les éléments du binôme.</a:t>
            </a:r>
          </a:p>
          <a:p>
            <a:r>
              <a:rPr lang="fr-FR" dirty="0"/>
              <a:t>Il s’agit bien là de compétences complexes, sur lesquelles s’appuie toute la scolarité ultérieure (secondaire et au-delà) et utile quotidiennement : être capable de prendre des notes, de retenir des idées, de s’organiser avec un collègue, de trier les informations récoltées pour les présenter de façon organisée et claire. N’est-ce pas ce que nous faisons au quotidien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12</a:t>
            </a:fld>
            <a:endParaRPr lang="fr-FR"/>
          </a:p>
        </p:txBody>
      </p:sp>
    </p:spTree>
    <p:extLst>
      <p:ext uri="{BB962C8B-B14F-4D97-AF65-F5344CB8AC3E}">
        <p14:creationId xmlns:p14="http://schemas.microsoft.com/office/powerpoint/2010/main" val="206831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13</a:t>
            </a:fld>
            <a:endParaRPr lang="fr-FR"/>
          </a:p>
        </p:txBody>
      </p:sp>
    </p:spTree>
    <p:extLst>
      <p:ext uri="{BB962C8B-B14F-4D97-AF65-F5344CB8AC3E}">
        <p14:creationId xmlns:p14="http://schemas.microsoft.com/office/powerpoint/2010/main" val="129451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14</a:t>
            </a:fld>
            <a:endParaRPr lang="fr-FR"/>
          </a:p>
        </p:txBody>
      </p:sp>
    </p:spTree>
    <p:extLst>
      <p:ext uri="{BB962C8B-B14F-4D97-AF65-F5344CB8AC3E}">
        <p14:creationId xmlns:p14="http://schemas.microsoft.com/office/powerpoint/2010/main" val="1030349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15</a:t>
            </a:fld>
            <a:endParaRPr lang="fr-FR"/>
          </a:p>
        </p:txBody>
      </p:sp>
    </p:spTree>
    <p:extLst>
      <p:ext uri="{BB962C8B-B14F-4D97-AF65-F5344CB8AC3E}">
        <p14:creationId xmlns:p14="http://schemas.microsoft.com/office/powerpoint/2010/main" val="1269171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16</a:t>
            </a:fld>
            <a:endParaRPr lang="fr-FR"/>
          </a:p>
        </p:txBody>
      </p:sp>
    </p:spTree>
    <p:extLst>
      <p:ext uri="{BB962C8B-B14F-4D97-AF65-F5344CB8AC3E}">
        <p14:creationId xmlns:p14="http://schemas.microsoft.com/office/powerpoint/2010/main" val="269927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17</a:t>
            </a:fld>
            <a:endParaRPr lang="fr-FR"/>
          </a:p>
        </p:txBody>
      </p:sp>
    </p:spTree>
    <p:extLst>
      <p:ext uri="{BB962C8B-B14F-4D97-AF65-F5344CB8AC3E}">
        <p14:creationId xmlns:p14="http://schemas.microsoft.com/office/powerpoint/2010/main" val="2908166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18</a:t>
            </a:fld>
            <a:endParaRPr lang="fr-FR"/>
          </a:p>
        </p:txBody>
      </p:sp>
    </p:spTree>
    <p:extLst>
      <p:ext uri="{BB962C8B-B14F-4D97-AF65-F5344CB8AC3E}">
        <p14:creationId xmlns:p14="http://schemas.microsoft.com/office/powerpoint/2010/main" val="3133026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19</a:t>
            </a:fld>
            <a:endParaRPr lang="fr-FR"/>
          </a:p>
        </p:txBody>
      </p:sp>
    </p:spTree>
    <p:extLst>
      <p:ext uri="{BB962C8B-B14F-4D97-AF65-F5344CB8AC3E}">
        <p14:creationId xmlns:p14="http://schemas.microsoft.com/office/powerpoint/2010/main" val="22128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a:t>
            </a:fld>
            <a:endParaRPr lang="fr-FR"/>
          </a:p>
        </p:txBody>
      </p:sp>
    </p:spTree>
    <p:extLst>
      <p:ext uri="{BB962C8B-B14F-4D97-AF65-F5344CB8AC3E}">
        <p14:creationId xmlns:p14="http://schemas.microsoft.com/office/powerpoint/2010/main" val="3556667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20</a:t>
            </a:fld>
            <a:endParaRPr lang="fr-FR"/>
          </a:p>
        </p:txBody>
      </p:sp>
    </p:spTree>
    <p:extLst>
      <p:ext uri="{BB962C8B-B14F-4D97-AF65-F5344CB8AC3E}">
        <p14:creationId xmlns:p14="http://schemas.microsoft.com/office/powerpoint/2010/main" val="231025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Objectif d’écriture de l’enseignant </a:t>
            </a:r>
            <a:r>
              <a:rPr lang="fr-FR" dirty="0"/>
              <a:t>: raconter (produire un récit ? à la 3</a:t>
            </a:r>
            <a:r>
              <a:rPr lang="fr-FR" baseline="30000" dirty="0"/>
              <a:t>ème</a:t>
            </a:r>
            <a:r>
              <a:rPr lang="fr-FR" dirty="0"/>
              <a:t> personne ? à la première personne ? au présent ? au passé ? sous quelle forme ? un récit, un dialogue, une BD, un conte, une saynète ?</a:t>
            </a:r>
          </a:p>
          <a:p>
            <a:r>
              <a:rPr lang="fr-FR" dirty="0"/>
              <a:t>Travail de l’enseignant = éclaircir sa CONSIGNE. Bannir « raconte la sortie au musée » Un temps de travail conséquent de préparation !</a:t>
            </a:r>
          </a:p>
          <a:p>
            <a:endParaRPr lang="fr-FR" dirty="0"/>
          </a:p>
          <a:p>
            <a:r>
              <a:rPr lang="fr-FR" b="1" dirty="0"/>
              <a:t>Objectif de lecture </a:t>
            </a:r>
            <a:r>
              <a:rPr lang="fr-FR" dirty="0"/>
              <a:t>: qui va lire ? qui peut lire ? Si c’est seulement l’enseignant, alors c’est une tâche purement scolaire qui a peu de sens, peu de chance de permettre un transfert. « Tout le monde pourra lire votre histoire, on va en faire un recueil à déposer dans la bibliothèque d’école » donne du sens, crée de la motivation, de l’envie, du plaisir. Les productions seront différentes si l’on dit qu’on va écrire des histoires pour les CP, à leur porter dans la classe : impact sur le choix du lexique, sur le choix de la syntaxe. Cela peut d’ailleurs être un travail intéressant : reprendre un récit de CM produit et l’adapter pour les élèves de CP (pour qu’ils en comprennent la lecture faite par l’enseignant puis pour qu’ils en fassent la lecture eux-mêmes).</a:t>
            </a:r>
          </a:p>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21</a:t>
            </a:fld>
            <a:endParaRPr lang="fr-FR"/>
          </a:p>
        </p:txBody>
      </p:sp>
    </p:spTree>
    <p:extLst>
      <p:ext uri="{BB962C8B-B14F-4D97-AF65-F5344CB8AC3E}">
        <p14:creationId xmlns:p14="http://schemas.microsoft.com/office/powerpoint/2010/main" val="2034847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sz="1400" b="1" u="sng" dirty="0">
                <a:solidFill>
                  <a:srgbClr val="FF0000"/>
                </a:solidFill>
              </a:rPr>
              <a:t>Représentations de la discipline </a:t>
            </a:r>
            <a:r>
              <a:rPr lang="fr-FR" dirty="0"/>
              <a:t>: « décrire l’image ». En français, fonction </a:t>
            </a:r>
            <a:r>
              <a:rPr lang="fr-FR" b="1" dirty="0"/>
              <a:t>descriptive</a:t>
            </a:r>
            <a:r>
              <a:rPr lang="fr-FR" dirty="0"/>
              <a:t> du langage. </a:t>
            </a:r>
          </a:p>
          <a:p>
            <a:r>
              <a:rPr lang="fr-FR" dirty="0"/>
              <a:t>Décrire un lieu (en appui de photos), décrire un portrait (en appui de croquis ou photos). Pour l’élève, c’est faire une liste de ce que l’on voit, liste plus ou moins ordonnée, plus ou moins longue (indépendamment de sa richesse).</a:t>
            </a:r>
          </a:p>
          <a:p>
            <a:r>
              <a:rPr lang="fr-FR" dirty="0"/>
              <a:t>En géographie, décrire un paysage = rendre apparente la structure physique de l’espace et les aménagements faits par l’homme.</a:t>
            </a:r>
          </a:p>
          <a:p>
            <a:r>
              <a:rPr lang="fr-FR" dirty="0"/>
              <a:t>En histoire, décrire une gravure, un tableau = contextualiser la création de l’œuvre (qui a fait cette œuvre ? quand ? qui lui a demandé? pourquoi?), c’est aussi interpréter les idées illustrées (quel message l’auteur </a:t>
            </a:r>
            <a:r>
              <a:rPr lang="fr-FR" dirty="0" err="1"/>
              <a:t>veut-il</a:t>
            </a:r>
            <a:r>
              <a:rPr lang="fr-FR" dirty="0"/>
              <a:t> passer ? pourquoi ?) et en justifier leur exactitude (pourquoi moi aujourd’hui, je peux dire que c’est bien ce message que l’auteur voulait faire passer?) </a:t>
            </a:r>
          </a:p>
          <a:p>
            <a:endParaRPr lang="fr-FR" dirty="0"/>
          </a:p>
          <a:p>
            <a:r>
              <a:rPr lang="fr-FR" dirty="0"/>
              <a:t>S’il y a des </a:t>
            </a:r>
            <a:r>
              <a:rPr lang="fr-FR" b="1" dirty="0"/>
              <a:t>spécificités à enseigner</a:t>
            </a:r>
            <a:r>
              <a:rPr lang="fr-FR" dirty="0"/>
              <a:t>, i y a également des </a:t>
            </a:r>
            <a:r>
              <a:rPr lang="fr-FR" b="1" dirty="0"/>
              <a:t>invariants à expliciter</a:t>
            </a:r>
            <a:r>
              <a:rPr lang="fr-FR" dirty="0"/>
              <a:t>.</a:t>
            </a:r>
          </a:p>
          <a:p>
            <a:r>
              <a:rPr lang="fr-FR" dirty="0"/>
              <a:t>Décrire : lister des éléments unitaires (observer finement, dans le détail), organiser la liste (choisir un ou des critères d’organisation), éventuellement interpréter, conclure.</a:t>
            </a:r>
          </a:p>
          <a:p>
            <a:endParaRPr lang="fr-FR" dirty="0"/>
          </a:p>
          <a:p>
            <a:r>
              <a:rPr lang="fr-FR" dirty="0"/>
              <a:t>Ces représentations de la discipline influent sur les choix rédactionnels (forme du texte, lexique, structure):</a:t>
            </a:r>
          </a:p>
          <a:p>
            <a:r>
              <a:rPr lang="fr-FR" dirty="0"/>
              <a:t>- en français : « il y a… », « on pouvait voir/deviner/admirer », …</a:t>
            </a:r>
          </a:p>
          <a:p>
            <a:pPr marL="171450" indent="-171450">
              <a:buFontTx/>
              <a:buChar char="-"/>
            </a:pPr>
            <a:r>
              <a:rPr lang="fr-FR" dirty="0"/>
              <a:t>en géographie : « au premier plan », « en arrière-plan », « plateau », « vallée »</a:t>
            </a:r>
          </a:p>
          <a:p>
            <a:pPr marL="171450" indent="-171450">
              <a:buFontTx/>
              <a:buChar char="-"/>
            </a:pPr>
            <a:r>
              <a:rPr lang="fr-FR" dirty="0"/>
              <a:t>en histoire : « le tableau commandé à Hyacinthe Rigaud a pour objectif de montrer la grandeur, la beauté la magnificence du roi; d’où le choix des éléments. C’est un outil de propagande, le message est … »</a:t>
            </a:r>
          </a:p>
          <a:p>
            <a:pPr marL="171450" indent="-171450">
              <a:buFontTx/>
              <a:buChar char="-"/>
            </a:pPr>
            <a:r>
              <a:rPr lang="fr-FR" dirty="0"/>
              <a:t>en technologie : décrire pour permettre un usage (notice d’emploi; recette de cuisine) On décrit des actions de façon chronologique. Mais ce n’est pas comme dans une histoire.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22</a:t>
            </a:fld>
            <a:endParaRPr lang="fr-FR"/>
          </a:p>
        </p:txBody>
      </p:sp>
    </p:spTree>
    <p:extLst>
      <p:ext uri="{BB962C8B-B14F-4D97-AF65-F5344CB8AC3E}">
        <p14:creationId xmlns:p14="http://schemas.microsoft.com/office/powerpoint/2010/main" val="1698727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b="1" dirty="0"/>
              <a:t>Quel genre littéraire ?</a:t>
            </a:r>
          </a:p>
          <a:p>
            <a:r>
              <a:rPr lang="fr-FR" dirty="0"/>
              <a:t>La description : dans une œuvre, la description n’est pas une étape obligée. Elle est un moyen détourné d’apporter des indications. Le lieu n’est pas décrit objectivement comme un appareil photos : l’emploi d’adjectifs donne une certaine ambiance (adjectifs de couleur sombre; adjectifs de sens négatif « poisseux », « terne », « sombre », « inquiétant ») qui permet au lecteur d’anticiper sur ce qui va se passer : des problèmes, des disputes, un meurtre… De même, le « portrait » est un genre littéraire en soi. Mais le but n’est pas de se représenter physiquement le personnage mais d’en comprendre ses motivations et son articulation avec les autres personnages dans l’histoire : va-t-il être une aide ? un problème ? C’est pourquoi ce que présentent les manuels de français est tout à fait inadapté : liste d’adjectifs, d’éléments corporels et structure en deux paragraphes : portrait physique, portrait moral alors que ce n’est JAMAIS le cas en littérature : quelques éléments précis du physique, qualifiés d’éléments de caractère pour donner au lecteur l’information du rôle de ce nouveau personnage.</a:t>
            </a:r>
          </a:p>
          <a:p>
            <a:endParaRPr lang="fr-FR" dirty="0"/>
          </a:p>
          <a:p>
            <a:r>
              <a:rPr lang="fr-FR" dirty="0"/>
              <a:t>EXEMPLES : LECTURE DE « LE PÈRE GORIOT » BALZAC. On trouve dans les manuels des extraits de Balzac ou Zola, qui avaient un style particulier exploitant la description.</a:t>
            </a:r>
          </a:p>
          <a:p>
            <a:r>
              <a:rPr lang="fr-FR" dirty="0"/>
              <a:t>Edition poche page 11:</a:t>
            </a:r>
          </a:p>
          <a:p>
            <a:r>
              <a:rPr lang="fr-FR" i="1" dirty="0"/>
              <a:t>Cette salle, entièrement boisée, fut jadis peinte en une couleur indistincte aujourd’hui, qui forme un fond sur lequel la crasse a imprimé ses couches de manière à y dessiner des figures bizarres. Elle est plaquée de buffets gluants sur lesquels sont des carafes échancrées, ternies, des ronds de moiré métallique, des piles d’assiettes en porcelaine épaisse, à bords bleus, fabriquées à Tournai. Dans un angle est placée une boite à cases numérotées qui sert à garder les serviettes, ou tachées ou vineuses, de chaque pensionnaire.</a:t>
            </a:r>
          </a:p>
          <a:p>
            <a:endParaRPr lang="fr-FR" dirty="0"/>
          </a:p>
          <a:p>
            <a:r>
              <a:rPr lang="fr-FR" dirty="0"/>
              <a:t>Ces quelques lignes ne servent pas à diluer la narration ou à imposer au lecteur une image mentale unique détaillée. Balzac livre par le choix des mots les clés de la compréhension au lecteur : cette pension est le monde de la saleté (la saleté des intentions, des êtres humains), elle est un monde sans couleur, sombre, dissimulé sous la crasse (où ne peuvent vivre que des âmes sombres, aux sombres desseins; des âmes qui se cachent, qui cachent de sombres secrets).</a:t>
            </a:r>
          </a:p>
          <a:p>
            <a:endParaRPr lang="fr-FR" dirty="0"/>
          </a:p>
          <a:p>
            <a:r>
              <a:rPr lang="fr-FR" dirty="0"/>
              <a:t>Pages 20 et 21 :</a:t>
            </a:r>
          </a:p>
          <a:p>
            <a:r>
              <a:rPr lang="fr-FR" dirty="0"/>
              <a:t>Entre ces deux personnages et les autres, Vautrin, l’homme de quarante ans, à favoris peints, servait de transition. Il était un de ces gens dont le peuple dit : Voilà un fameux gaillard! Il avait les épaules larges, le buste bien développé, les muscles apparents, des mains épaisses, carrées, fortement marquées aux phalanges par des bouquets de poils touffus et d’un roux ardent. Sa figure, rayée par des rides prématurées, offrait des signes de dureté que démentaient ses manières souples et liantes. Sa voix de basse-taille, en harmonie avec sa grosse gaieté, ne déplaisait point.</a:t>
            </a:r>
          </a:p>
          <a:p>
            <a:endParaRPr lang="fr-FR" dirty="0"/>
          </a:p>
          <a:p>
            <a:r>
              <a:rPr lang="fr-FR" dirty="0"/>
              <a:t>Le portrait esquissé donne surtout à comprendre la dureté du personnage, sa fourberie : que cache-t-il derrière des « favoris peints »? quel acte criminel a sali ses mains? au service de quel sombre dessein sa force est-elle mise ? Jusqu’à quand saura-t-il cacher cela derrière des manières bourrues qui se veulent joviales ?</a:t>
            </a:r>
          </a:p>
          <a:p>
            <a:endParaRPr lang="fr-FR" dirty="0"/>
          </a:p>
          <a:p>
            <a:r>
              <a:rPr lang="fr-FR" dirty="0"/>
              <a:t>Quelle que soit l’image que chacun ici se fait du visage de Vautrin (quelle couleur des yeux? petits yeux ou grands yeux?) on comprend qu’il est un personnage inquiétant, dont il faut se méfier. Le héros saura-t-il en rester loin ou se </a:t>
            </a:r>
            <a:r>
              <a:rPr lang="fr-FR" dirty="0" err="1"/>
              <a:t>fera-t-il</a:t>
            </a:r>
            <a:r>
              <a:rPr lang="fr-FR"/>
              <a:t> avoir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23</a:t>
            </a:fld>
            <a:endParaRPr lang="fr-FR"/>
          </a:p>
        </p:txBody>
      </p:sp>
    </p:spTree>
    <p:extLst>
      <p:ext uri="{BB962C8B-B14F-4D97-AF65-F5344CB8AC3E}">
        <p14:creationId xmlns:p14="http://schemas.microsoft.com/office/powerpoint/2010/main" val="3056990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QUE SAIT-ON DE LA CONSIGNE ?</a:t>
            </a:r>
          </a:p>
          <a:p>
            <a:r>
              <a:rPr lang="fr-FR" sz="1200" kern="1200" dirty="0">
                <a:solidFill>
                  <a:schemeClr val="tx1"/>
                </a:solidFill>
                <a:effectLst/>
                <a:latin typeface="+mn-lt"/>
                <a:ea typeface="+mn-ea"/>
                <a:cs typeface="+mn-cs"/>
              </a:rPr>
              <a:t>Ce texte a été produit par un élève de CM. Il venait finaliser une séquence sur la description physique des personnages.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Est-ce que cela veut dire qu’il y a ensuite une séance sur la description morale ?</a:t>
            </a:r>
          </a:p>
          <a:p>
            <a:r>
              <a:rPr lang="fr-FR" sz="1200" kern="1200" dirty="0">
                <a:solidFill>
                  <a:schemeClr val="tx1"/>
                </a:solidFill>
                <a:effectLst/>
                <a:latin typeface="+mn-lt"/>
                <a:ea typeface="+mn-ea"/>
                <a:cs typeface="+mn-cs"/>
              </a:rPr>
              <a:t>Quel sens cela a de séparer ces deux aspects ? Cela N’EXISTE PAS dans la littérature.</a:t>
            </a:r>
          </a:p>
          <a:p>
            <a:r>
              <a:rPr lang="fr-FR" sz="1200" kern="1200" dirty="0">
                <a:solidFill>
                  <a:schemeClr val="tx1"/>
                </a:solidFill>
                <a:effectLst/>
                <a:latin typeface="+mn-lt"/>
                <a:ea typeface="+mn-ea"/>
                <a:cs typeface="+mn-cs"/>
              </a:rPr>
              <a:t>Par contre, c’est ce que l’on voit dans les manuels.</a:t>
            </a:r>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24</a:t>
            </a:fld>
            <a:endParaRPr lang="fr-FR"/>
          </a:p>
        </p:txBody>
      </p:sp>
    </p:spTree>
    <p:extLst>
      <p:ext uri="{BB962C8B-B14F-4D97-AF65-F5344CB8AC3E}">
        <p14:creationId xmlns:p14="http://schemas.microsoft.com/office/powerpoint/2010/main" val="2632205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Manuel scolaire « Enquêtes au CM1 » Bordas – programmes 2018.</a:t>
            </a:r>
          </a:p>
          <a:p>
            <a:r>
              <a:rPr lang="fr-FR" dirty="0"/>
              <a:t>Un texte extrait du petit poucet, une illustration de l’ogre.</a:t>
            </a:r>
          </a:p>
          <a:p>
            <a:r>
              <a:rPr lang="fr-FR" dirty="0"/>
              <a:t>Les consignes d’écriture : « dresse le portrait dans un tableau ». Qu’est-ce que ça veut dire ? Une liste en deux colonnes (physique/caractère) ? Tous les enfants sont-ils au clair avec le lexique du physique (sans doute), du caractère (sans doute beaucoup moins)</a:t>
            </a:r>
          </a:p>
          <a:p>
            <a:r>
              <a:rPr lang="fr-FR" dirty="0"/>
              <a:t>« Rédige maintenant » : autrement dit, débrouille-toi ! Aucune explicitation. Aucune aide.</a:t>
            </a:r>
          </a:p>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25</a:t>
            </a:fld>
            <a:endParaRPr lang="fr-FR"/>
          </a:p>
        </p:txBody>
      </p:sp>
    </p:spTree>
    <p:extLst>
      <p:ext uri="{BB962C8B-B14F-4D97-AF65-F5344CB8AC3E}">
        <p14:creationId xmlns:p14="http://schemas.microsoft.com/office/powerpoint/2010/main" val="3283401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Séance suivante dans ce manuel : pas d’aide supplémentaire !</a:t>
            </a:r>
          </a:p>
          <a:p>
            <a:r>
              <a:rPr lang="fr-FR" dirty="0"/>
              <a:t>« rédige maintenant son portrait ». Ben oui, mais comment on fait ?</a:t>
            </a:r>
          </a:p>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26</a:t>
            </a:fld>
            <a:endParaRPr lang="fr-FR"/>
          </a:p>
        </p:txBody>
      </p:sp>
    </p:spTree>
    <p:extLst>
      <p:ext uri="{BB962C8B-B14F-4D97-AF65-F5344CB8AC3E}">
        <p14:creationId xmlns:p14="http://schemas.microsoft.com/office/powerpoint/2010/main" val="1312014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REVENONS A LA PRODUCTION DE L’ÉLÈVE</a:t>
            </a:r>
          </a:p>
          <a:p>
            <a:r>
              <a:rPr lang="fr-FR" sz="1200" b="1" kern="1200" dirty="0">
                <a:solidFill>
                  <a:schemeClr val="tx1"/>
                </a:solidFill>
                <a:effectLst/>
                <a:latin typeface="+mn-lt"/>
                <a:ea typeface="+mn-ea"/>
                <a:cs typeface="+mn-cs"/>
              </a:rPr>
              <a:t>ce qui est réussi </a:t>
            </a:r>
            <a:r>
              <a:rPr lang="fr-FR" sz="1200" kern="1200" dirty="0">
                <a:solidFill>
                  <a:schemeClr val="tx1"/>
                </a:solidFill>
                <a:effectLst/>
                <a:latin typeface="+mn-lt"/>
                <a:ea typeface="+mn-ea"/>
                <a:cs typeface="+mn-cs"/>
              </a:rPr>
              <a:t>: phrases correctes, au présent ; groupes nominaux bien accordés, accords des adjectifs de couleur (cheveux châtain : y a-t-il un s ? on ne voit pas bien. Il doit y en avoir normalement ; des boucles bleu marine : pas de s à bleu ou marine, c’est TB)</a:t>
            </a:r>
          </a:p>
          <a:p>
            <a:r>
              <a:rPr lang="fr-FR" sz="1200" kern="1200" dirty="0">
                <a:solidFill>
                  <a:schemeClr val="tx1"/>
                </a:solidFill>
                <a:effectLst/>
                <a:latin typeface="+mn-lt"/>
                <a:ea typeface="+mn-ea"/>
                <a:cs typeface="+mn-cs"/>
              </a:rPr>
              <a:t>Réussites d’ordre syntaxique, grammatical.</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D’un point de vue rédactionnel : pas d’ordre dans la longue liste des éléments; beaucoup de répétitions (elle porte, elle porte, elle porte). Neutralité de la description qui ne correspond pas à un portrait de personnage (le narrateur distille des éléments qui permettent au lecteur de juger de la qualité du personnage).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L’intervention de l’enseignant sur le cahier : « excellent travail ». C’est vrai, mais ce qui est excellent c’est la maitrise de l’accord dans le groupe nominal. Il faudrait le préciser.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Peut-être que c’était la consigne de travail. </a:t>
            </a:r>
          </a:p>
          <a:p>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27</a:t>
            </a:fld>
            <a:endParaRPr lang="fr-FR"/>
          </a:p>
        </p:txBody>
      </p:sp>
    </p:spTree>
    <p:extLst>
      <p:ext uri="{BB962C8B-B14F-4D97-AF65-F5344CB8AC3E}">
        <p14:creationId xmlns:p14="http://schemas.microsoft.com/office/powerpoint/2010/main" val="603277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2 FORMES A ENSEIGNER : NARRATIF OU COMPTE RENDU</a:t>
            </a:r>
          </a:p>
          <a:p>
            <a:r>
              <a:rPr lang="fr-FR" dirty="0"/>
              <a:t>narratif = 	récit (présent, passé, « je », « il »; description de lieu, portrait = enjeu littéraire; s’essayer aux genres « conte », « saynète », « BD », « lettre »)</a:t>
            </a:r>
          </a:p>
          <a:p>
            <a:r>
              <a:rPr lang="fr-FR" dirty="0"/>
              <a:t>	explicatif : règles du jeu; notices, recettes</a:t>
            </a:r>
          </a:p>
          <a:p>
            <a:r>
              <a:rPr lang="fr-FR" dirty="0"/>
              <a:t>compte rendu= synthèse; expérience en sciences; visites; analyse de documents en histoire; préparer un exposé (en lien avec l’oral= construire un diaporama et présenter des contenus)</a:t>
            </a: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28</a:t>
            </a:fld>
            <a:endParaRPr lang="fr-FR"/>
          </a:p>
        </p:txBody>
      </p:sp>
    </p:spTree>
    <p:extLst>
      <p:ext uri="{BB962C8B-B14F-4D97-AF65-F5344CB8AC3E}">
        <p14:creationId xmlns:p14="http://schemas.microsoft.com/office/powerpoint/2010/main" val="832866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29</a:t>
            </a:fld>
            <a:endParaRPr lang="fr-FR"/>
          </a:p>
        </p:txBody>
      </p:sp>
    </p:spTree>
    <p:extLst>
      <p:ext uri="{BB962C8B-B14F-4D97-AF65-F5344CB8AC3E}">
        <p14:creationId xmlns:p14="http://schemas.microsoft.com/office/powerpoint/2010/main" val="210045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3</a:t>
            </a:fld>
            <a:endParaRPr lang="fr-FR"/>
          </a:p>
        </p:txBody>
      </p:sp>
    </p:spTree>
    <p:extLst>
      <p:ext uri="{BB962C8B-B14F-4D97-AF65-F5344CB8AC3E}">
        <p14:creationId xmlns:p14="http://schemas.microsoft.com/office/powerpoint/2010/main" val="3767220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Finalement, l’intérêt principal de la psychologie cognitive, pour l’apprentissage de la production écrite, est de proposer : </a:t>
            </a:r>
          </a:p>
          <a:p>
            <a:pPr marL="285750" indent="-285750">
              <a:buAutoNum type="romanLcParenBoth"/>
            </a:pPr>
            <a:r>
              <a:rPr lang="fr-FR" sz="1200" kern="1200" dirty="0">
                <a:solidFill>
                  <a:schemeClr val="tx1"/>
                </a:solidFill>
                <a:effectLst/>
                <a:latin typeface="+mn-lt"/>
                <a:ea typeface="+mn-ea"/>
                <a:cs typeface="+mn-cs"/>
              </a:rPr>
              <a:t>une décomposition de l’activité́ en composantes, processus et opérations mentales, alliée à : </a:t>
            </a:r>
          </a:p>
          <a:p>
            <a:pPr marL="285750" indent="-285750">
              <a:buAutoNum type="romanLcParenBoth"/>
            </a:pPr>
            <a:r>
              <a:rPr lang="fr-FR" sz="1200" kern="1200" dirty="0">
                <a:solidFill>
                  <a:schemeClr val="tx1"/>
                </a:solidFill>
                <a:effectLst/>
                <a:latin typeface="+mn-lt"/>
                <a:ea typeface="+mn-ea"/>
                <a:cs typeface="+mn-cs"/>
              </a:rPr>
              <a:t>(ii) des principes de mises en œuvre de ces traitements dans le cadre de la capacité limitée de la mémoire à court terme (compétition entre les traitements) et de la métacognition (régulation) et </a:t>
            </a:r>
          </a:p>
          <a:p>
            <a:pPr marL="285750" indent="-285750">
              <a:buAutoNum type="romanLcParenBoth"/>
            </a:pPr>
            <a:r>
              <a:rPr lang="fr-FR" sz="1200" kern="1200" dirty="0">
                <a:solidFill>
                  <a:schemeClr val="tx1"/>
                </a:solidFill>
                <a:effectLst/>
                <a:latin typeface="+mn-lt"/>
                <a:ea typeface="+mn-ea"/>
                <a:cs typeface="+mn-cs"/>
              </a:rPr>
              <a:t>(iii) des modalités de développement des traitements via la mémoire à long terme (automatisation, stratégies). </a:t>
            </a:r>
          </a:p>
          <a:p>
            <a:pPr marL="285750" indent="-285750">
              <a:buAutoNum type="romanLcParenBoth"/>
            </a:pPr>
            <a:endParaRPr lang="fr-FR" sz="1200" kern="1200" dirty="0">
              <a:solidFill>
                <a:schemeClr val="tx1"/>
              </a:solidFill>
              <a:effectLst/>
              <a:latin typeface="+mn-lt"/>
              <a:ea typeface="+mn-ea"/>
              <a:cs typeface="+mn-cs"/>
            </a:endParaRPr>
          </a:p>
          <a:p>
            <a:pPr marL="0" indent="0">
              <a:buNone/>
            </a:pPr>
            <a:r>
              <a:rPr lang="fr-FR" sz="1200" kern="1200" dirty="0">
                <a:solidFill>
                  <a:schemeClr val="tx1"/>
                </a:solidFill>
                <a:effectLst/>
                <a:latin typeface="+mn-lt"/>
                <a:ea typeface="+mn-ea"/>
                <a:cs typeface="+mn-cs"/>
              </a:rPr>
              <a:t>Il s’ensuit deux types d’interventions pédagogiques, complémentaires et liées, susceptibles d’amener les élèves à produire des textes plus élaborés, et de façon plus fluide. </a:t>
            </a:r>
          </a:p>
          <a:p>
            <a:pPr marL="0" indent="0">
              <a:buNone/>
            </a:pPr>
            <a:endParaRPr lang="fr-FR" sz="1200" kern="1200" dirty="0">
              <a:solidFill>
                <a:schemeClr val="tx1"/>
              </a:solidFill>
              <a:effectLst/>
              <a:latin typeface="+mn-lt"/>
              <a:ea typeface="+mn-ea"/>
              <a:cs typeface="+mn-cs"/>
            </a:endParaRPr>
          </a:p>
          <a:p>
            <a:pPr marL="0" indent="0">
              <a:buNone/>
            </a:pPr>
            <a:r>
              <a:rPr lang="fr-FR" sz="1200" kern="1200" dirty="0">
                <a:solidFill>
                  <a:schemeClr val="tx1"/>
                </a:solidFill>
                <a:effectLst/>
                <a:latin typeface="+mn-lt"/>
                <a:ea typeface="+mn-ea"/>
                <a:cs typeface="+mn-cs"/>
              </a:rPr>
              <a:t>Le premier type, sans doute le plus aisé à mettre en œuvre en classe, consiste à </a:t>
            </a:r>
            <a:r>
              <a:rPr lang="fr-FR" sz="1200" b="1" u="sng" kern="1200" dirty="0">
                <a:solidFill>
                  <a:schemeClr val="tx1"/>
                </a:solidFill>
                <a:effectLst/>
                <a:latin typeface="+mn-lt"/>
                <a:ea typeface="+mn-ea"/>
                <a:cs typeface="+mn-cs"/>
              </a:rPr>
              <a:t>isoler une composante</a:t>
            </a:r>
            <a:r>
              <a:rPr lang="fr-FR" sz="1200" kern="1200" dirty="0">
                <a:solidFill>
                  <a:schemeClr val="tx1"/>
                </a:solidFill>
                <a:effectLst/>
                <a:latin typeface="+mn-lt"/>
                <a:ea typeface="+mn-ea"/>
                <a:cs typeface="+mn-cs"/>
              </a:rPr>
              <a:t>, </a:t>
            </a:r>
            <a:r>
              <a:rPr lang="fr-FR" sz="1200" b="1" u="sng" kern="1200" dirty="0">
                <a:solidFill>
                  <a:schemeClr val="tx1"/>
                </a:solidFill>
                <a:effectLst/>
                <a:latin typeface="+mn-lt"/>
                <a:ea typeface="+mn-ea"/>
                <a:cs typeface="+mn-cs"/>
              </a:rPr>
              <a:t>un processus ou une opération et l’entraîner</a:t>
            </a:r>
            <a:r>
              <a:rPr lang="fr-FR" sz="1200" kern="1200" dirty="0">
                <a:solidFill>
                  <a:schemeClr val="tx1"/>
                </a:solidFill>
                <a:effectLst/>
                <a:latin typeface="+mn-lt"/>
                <a:ea typeface="+mn-ea"/>
                <a:cs typeface="+mn-cs"/>
              </a:rPr>
              <a:t>. Ainsi et par exemple, des entrainements à la planification, à la révision peuvent être instanciés ; des exercices graphomoteurs ou encore orthographiques sont régulièrement pratiqués. Il s’ensuit une amélioration des traitements correspondant. </a:t>
            </a:r>
          </a:p>
          <a:p>
            <a:pPr marL="0" indent="0">
              <a:buNone/>
            </a:pPr>
            <a:endParaRPr lang="fr-FR" sz="1200" kern="1200" dirty="0">
              <a:solidFill>
                <a:schemeClr val="tx1"/>
              </a:solidFill>
              <a:effectLst/>
              <a:latin typeface="+mn-lt"/>
              <a:ea typeface="+mn-ea"/>
              <a:cs typeface="+mn-cs"/>
            </a:endParaRPr>
          </a:p>
          <a:p>
            <a:pPr marL="0" indent="0">
              <a:buNone/>
            </a:pPr>
            <a:r>
              <a:rPr lang="fr-FR" sz="1200" kern="1200" dirty="0">
                <a:solidFill>
                  <a:schemeClr val="tx1"/>
                </a:solidFill>
                <a:effectLst/>
                <a:latin typeface="+mn-lt"/>
                <a:ea typeface="+mn-ea"/>
                <a:cs typeface="+mn-cs"/>
              </a:rPr>
              <a:t>Le second type d’intervention est plus difficile à mettre en œuvre. Il consiste non pas à entraîner un traitement donné, mais </a:t>
            </a:r>
            <a:r>
              <a:rPr lang="fr-FR" sz="1200" b="1" u="sng" kern="1200" dirty="0">
                <a:solidFill>
                  <a:schemeClr val="tx1"/>
                </a:solidFill>
                <a:effectLst/>
                <a:latin typeface="+mn-lt"/>
                <a:ea typeface="+mn-ea"/>
                <a:cs typeface="+mn-cs"/>
              </a:rPr>
              <a:t>améliorer la coordination d’ensemble des traitements impliqués </a:t>
            </a:r>
            <a:r>
              <a:rPr lang="fr-FR" sz="1200" kern="1200" dirty="0">
                <a:solidFill>
                  <a:schemeClr val="tx1"/>
                </a:solidFill>
                <a:effectLst/>
                <a:latin typeface="+mn-lt"/>
                <a:ea typeface="+mn-ea"/>
                <a:cs typeface="+mn-cs"/>
              </a:rPr>
              <a:t>dans la production écrite de textes. La régulation des traitements devient alors essentielle, qu’il s’agisse d’établir des stratégies pour limiter la compétition des processus en mémoire à court-terme, ou de privilégier certains styles rédactionnels, comme par exemple donner priorité à la planification ou à la formulation (Alamargot, Plane, Lambert, &amp; Chesnet, 2010 ; Alamargot, Morin et Drijbooms, 2016). </a:t>
            </a:r>
          </a:p>
          <a:p>
            <a:pPr marL="0" indent="0">
              <a:buNone/>
            </a:pPr>
            <a:r>
              <a:rPr lang="fr-FR" sz="1200" kern="1200" dirty="0">
                <a:solidFill>
                  <a:schemeClr val="tx1"/>
                </a:solidFill>
                <a:effectLst/>
                <a:latin typeface="+mn-lt"/>
                <a:ea typeface="+mn-ea"/>
                <a:cs typeface="+mn-cs"/>
              </a:rPr>
              <a:t>Il </a:t>
            </a:r>
            <a:r>
              <a:rPr lang="fr-FR" sz="1200" b="1" kern="1200" dirty="0">
                <a:solidFill>
                  <a:schemeClr val="tx1"/>
                </a:solidFill>
                <a:effectLst/>
                <a:latin typeface="+mn-lt"/>
                <a:ea typeface="+mn-ea"/>
                <a:cs typeface="+mn-cs"/>
              </a:rPr>
              <a:t>est difficile d’enseigner ou d’entraîner la coordination des traitements</a:t>
            </a:r>
            <a:r>
              <a:rPr lang="fr-FR" sz="1200" kern="1200" dirty="0">
                <a:solidFill>
                  <a:schemeClr val="tx1"/>
                </a:solidFill>
                <a:effectLst/>
                <a:latin typeface="+mn-lt"/>
                <a:ea typeface="+mn-ea"/>
                <a:cs typeface="+mn-cs"/>
              </a:rPr>
              <a:t>. Pourtant, il s’agit là d’une compétence essentielle sans laquelle le développement de l’expertise rédactionnelle ne peut réellement s’opérer. </a:t>
            </a:r>
          </a:p>
          <a:p>
            <a:pPr marL="0" indent="0">
              <a:buNone/>
            </a:pPr>
            <a:endParaRPr lang="fr-FR" sz="1200" kern="1200" dirty="0">
              <a:solidFill>
                <a:schemeClr val="tx1"/>
              </a:solidFill>
              <a:effectLst/>
              <a:latin typeface="+mn-lt"/>
              <a:ea typeface="+mn-ea"/>
              <a:cs typeface="+mn-cs"/>
            </a:endParaRPr>
          </a:p>
          <a:p>
            <a:pPr marL="0" indent="0">
              <a:buNone/>
            </a:pPr>
            <a:r>
              <a:rPr lang="fr-FR" sz="1200" kern="1200" dirty="0">
                <a:solidFill>
                  <a:schemeClr val="tx1"/>
                </a:solidFill>
                <a:effectLst/>
                <a:latin typeface="+mn-lt"/>
                <a:ea typeface="+mn-ea"/>
                <a:cs typeface="+mn-cs"/>
              </a:rPr>
              <a:t>Si l’on admet une analogie avec la conduite automobile, activité elle aussi complexe car impliquant plusieurs composantes, l’enjeu n’est pas tant de maîtriser le fonctionnement mécanique du véhicule (i.e. la graphomotricité) ; de maîtriser le code de la route (i.e. le code orthographique) ou de savoir déterminer le meilleur itinéraire en temps réel (i.e. planifier et réviser), mais bien d’être capable de piloter la voiture, tout en respectant le code de la route, tout en ajustant son itinéraire en temps réel, selon les contraintes rencontrées. En ce sens, un apprentissage efficace de l’activité rédactionnelle devrait toujours viser la mise en œuvre coordonnée de l’ensemble des traitements, via la production de textes d’abord courts (de quelques lignes) mais impliquant toujours des exigences (contraintes) quant à la réalisation conceptuelle, linguistique et graphomotrice. La complexification, vers des formes plus élaborées et complexes, notamment des typologies littéraires, ne devrait être que progressive ; un temps long devant être donné à l’élève pour que des phénomènes d’automatisation s’opèrent et que des stratégies se complexifient peu à peu. Il est alors possible que l’entrée dans les apprentissages rédactionnels par des types de textes, notamment le schéma narratif fortement pratiqué et recommandé, ne soit pas en ce sens la meilleure option car imposant un modèle de performance et limitant l’exercice de la coordination des traitements et de la régulation. </a:t>
            </a:r>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30</a:t>
            </a:fld>
            <a:endParaRPr lang="fr-FR"/>
          </a:p>
        </p:txBody>
      </p:sp>
    </p:spTree>
    <p:extLst>
      <p:ext uri="{BB962C8B-B14F-4D97-AF65-F5344CB8AC3E}">
        <p14:creationId xmlns:p14="http://schemas.microsoft.com/office/powerpoint/2010/main" val="2372920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31</a:t>
            </a:fld>
            <a:endParaRPr lang="fr-FR"/>
          </a:p>
        </p:txBody>
      </p:sp>
    </p:spTree>
    <p:extLst>
      <p:ext uri="{BB962C8B-B14F-4D97-AF65-F5344CB8AC3E}">
        <p14:creationId xmlns:p14="http://schemas.microsoft.com/office/powerpoint/2010/main" val="439174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32</a:t>
            </a:fld>
            <a:endParaRPr lang="fr-FR"/>
          </a:p>
        </p:txBody>
      </p:sp>
    </p:spTree>
    <p:extLst>
      <p:ext uri="{BB962C8B-B14F-4D97-AF65-F5344CB8AC3E}">
        <p14:creationId xmlns:p14="http://schemas.microsoft.com/office/powerpoint/2010/main" val="1277409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4</a:t>
            </a:fld>
            <a:endParaRPr lang="fr-FR"/>
          </a:p>
        </p:txBody>
      </p:sp>
    </p:spTree>
    <p:extLst>
      <p:ext uri="{BB962C8B-B14F-4D97-AF65-F5344CB8AC3E}">
        <p14:creationId xmlns:p14="http://schemas.microsoft.com/office/powerpoint/2010/main" val="19774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5</a:t>
            </a:fld>
            <a:endParaRPr lang="fr-FR"/>
          </a:p>
        </p:txBody>
      </p:sp>
    </p:spTree>
    <p:extLst>
      <p:ext uri="{BB962C8B-B14F-4D97-AF65-F5344CB8AC3E}">
        <p14:creationId xmlns:p14="http://schemas.microsoft.com/office/powerpoint/2010/main" val="389525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6</a:t>
            </a:fld>
            <a:endParaRPr lang="fr-FR"/>
          </a:p>
        </p:txBody>
      </p:sp>
    </p:spTree>
    <p:extLst>
      <p:ext uri="{BB962C8B-B14F-4D97-AF65-F5344CB8AC3E}">
        <p14:creationId xmlns:p14="http://schemas.microsoft.com/office/powerpoint/2010/main" val="349406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l’écriture se pratique chaque jour, en lien avec toutes les lectures, tous les projets, toutes les disciplines : prendre des notes en Histoire à partir de l’étude d’un document authentique; écrire une liste exhaustive du matériel nécessaire en technologie pour fabriquer le jeu électrique qui sera mis en vente pour le projet de classe découverte; prendre des notes à la lecture d’un article sur Internet à propos du fonctionnement d’une déchetterie; exposer et justifier la résolution du problème mathématique; écrire un poème à la manière d’Apollinaire; écrire le début d’un conte quand on connaît la fin; transformer un récit à la troisième personne en BD; écrire collectivement au maire pour lui demander le financement des bulbes pour le jardin de l’école; rendre compte d’une expérience menée</a:t>
            </a:r>
          </a:p>
          <a:p>
            <a:endParaRPr lang="fr-FR" dirty="0"/>
          </a:p>
          <a:p>
            <a:r>
              <a:rPr lang="fr-FR" dirty="0"/>
              <a:t>2. L’écriture est incluse dans tous les enseignements. C’est-à-dire qu’on lui accorde une part dans chaque séance; dans sa spécificité : écrire en maths est différent d’écrire en histoire. Mais écrire en histoire ça ressemble à ce qu’on fait quand on écrit en géographie, en sciences. Quand on écrit en français, on porte son attention sur les règles particulières de l’écriture.</a:t>
            </a:r>
          </a:p>
          <a:p>
            <a:endParaRPr lang="fr-FR" dirty="0"/>
          </a:p>
          <a:p>
            <a:r>
              <a:rPr lang="fr-FR" dirty="0"/>
              <a:t>3. Objectifs divers : être au clair avec ces objectifs. De quelle nature peuvent-ils être?</a:t>
            </a:r>
          </a:p>
          <a:p>
            <a:r>
              <a:rPr lang="fr-FR" dirty="0"/>
              <a:t>En relation avec la lecture des différents genres littéraires : premières pistes de réponse pour les objectifs : connaître et pratiquer la spécificité des genres littéraires. Question : qu’y a-t-il à enseigner des genres littéraires ? Être au clair avec cela ! Ce sera développé un peu plus loin.</a:t>
            </a:r>
          </a:p>
          <a:p>
            <a:endParaRPr lang="fr-FR" dirty="0"/>
          </a:p>
          <a:p>
            <a:r>
              <a:rPr lang="fr-FR" dirty="0"/>
              <a:t>écrire pour : réagir, réfléchir, préparer, reformuler, synthétiser, expliquer, justifier. = ENJEUX DE L’ÉCRITURE. J’ÉCRIS POUR QUOI FAIRE ?</a:t>
            </a:r>
          </a:p>
          <a:p>
            <a:endParaRPr lang="fr-FR" dirty="0"/>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7</a:t>
            </a:fld>
            <a:endParaRPr lang="fr-FR"/>
          </a:p>
        </p:txBody>
      </p:sp>
    </p:spTree>
    <p:extLst>
      <p:ext uri="{BB962C8B-B14F-4D97-AF65-F5344CB8AC3E}">
        <p14:creationId xmlns:p14="http://schemas.microsoft.com/office/powerpoint/2010/main" val="84256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CARACTERISTIQUES du texte = analyse des composants, de la structure, du lexique spécifique du texte. LIEN FONDAMENTAL AVEC LA LECTURE. Ces caractéristiques font partie des « </a:t>
            </a:r>
            <a:r>
              <a:rPr lang="fr-FR" b="1" dirty="0"/>
              <a:t>connaissances référentielles</a:t>
            </a:r>
            <a:r>
              <a:rPr lang="fr-FR" dirty="0"/>
              <a:t> » utiles pour la rédaction.</a:t>
            </a:r>
          </a:p>
          <a:p>
            <a:r>
              <a:rPr lang="fr-FR" dirty="0"/>
              <a:t>VISEES DU TEXTE ATTENDU = enseignement explicite de CE QUI EST ATTENDU. Le texte produit répondra à la consigne LORSQUE … VISEES = ENJEU DU TEXTE</a:t>
            </a:r>
          </a:p>
          <a:p>
            <a:endParaRPr lang="fr-FR" dirty="0"/>
          </a:p>
          <a:p>
            <a:r>
              <a:rPr lang="fr-FR" dirty="0"/>
              <a:t>2. Réécriture et révision : « EN CLASSE » ! pas question de donner en devoir « vous relirez chez vous… »</a:t>
            </a:r>
          </a:p>
          <a:p>
            <a:r>
              <a:rPr lang="fr-FR" dirty="0"/>
              <a:t>	« indications du professeur » / « aide des pairs »</a:t>
            </a:r>
          </a:p>
          <a:p>
            <a:r>
              <a:rPr lang="fr-FR" dirty="0"/>
              <a:t>	PROCESSUS D’ÉCRITURE VALORISÉ : féliciter les réflexions entreprises à partir des enjeux explicités du texte. « écrire le début d’un conte : enjeu = faire le récit d’une histoire (merveilleuse) avec des fées, des sorcières, de la magie, des personnages qui aident, d’autres qui mettent des bâtons dans les roues, en fonction de ce que la fin explique (liste des personnages, lieu final, quête réalisée) Lorsque l’élève est capable de lister l’ensemble de ces éléments et dire qu’il doit faire attention à tout cela quand il écrit, c’est qu’il a planifié son écriture déjà; il faut le féliciter, même si la ponctuation n’y est pas, même si l’emploi des temps au passé n’est pas correcte, c’est-à-dire si ses </a:t>
            </a:r>
            <a:r>
              <a:rPr lang="fr-FR" b="1" dirty="0"/>
              <a:t>connaissances linguistiques </a:t>
            </a:r>
            <a:r>
              <a:rPr lang="fr-FR" dirty="0"/>
              <a:t>ne sont pas encore maitrisées.  (il se </a:t>
            </a:r>
            <a:r>
              <a:rPr lang="fr-FR" dirty="0" err="1"/>
              <a:t>renda</a:t>
            </a:r>
            <a:r>
              <a:rPr lang="fr-FR" dirty="0"/>
              <a:t> dans la forêt. Il avait parcouru cent lieues quand tout à coup il </a:t>
            </a:r>
            <a:r>
              <a:rPr lang="fr-FR" dirty="0" err="1"/>
              <a:t>entenda</a:t>
            </a:r>
            <a:r>
              <a:rPr lang="fr-FR" dirty="0"/>
              <a:t>…). Cela peut être travaillé en deuxième jet.</a:t>
            </a:r>
          </a:p>
          <a:p>
            <a:r>
              <a:rPr lang="fr-FR" dirty="0"/>
              <a:t>	BROUILLONS : on ne jette rien. écrits de travail = outil pour l’écriture (liste des personnages du conte; succession des événements jusque la fin…)</a:t>
            </a:r>
          </a:p>
          <a:p>
            <a:r>
              <a:rPr lang="fr-FR" dirty="0"/>
              <a:t>	AUTONOMIE : comment rendre l’élève autonome ?</a:t>
            </a:r>
          </a:p>
          <a:p>
            <a:r>
              <a:rPr lang="fr-FR" dirty="0"/>
              <a:t>	« conscient de ses textes » = quel enjeu ? quel destinataire ?</a:t>
            </a:r>
          </a:p>
          <a:p>
            <a:endParaRPr lang="fr-FR" dirty="0"/>
          </a:p>
          <a:p>
            <a:r>
              <a:rPr lang="fr-FR" dirty="0"/>
              <a:t>3. rédaction et EDL : pour libérer de l’énergie cognitive (comme l’enseignement du geste graphique a libéré de l’NRJ cognitive pour les idées) = AUTOMATISER DES processus (imparfaits et plus que parfait en AI; passé simple en </a:t>
            </a:r>
            <a:r>
              <a:rPr lang="fr-FR" dirty="0" err="1"/>
              <a:t>it</a:t>
            </a:r>
            <a:r>
              <a:rPr lang="fr-FR" dirty="0"/>
              <a:t> ut a) VIGILANCE ORTHO</a:t>
            </a: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8</a:t>
            </a:fld>
            <a:endParaRPr lang="fr-FR"/>
          </a:p>
        </p:txBody>
      </p:sp>
    </p:spTree>
    <p:extLst>
      <p:ext uri="{BB962C8B-B14F-4D97-AF65-F5344CB8AC3E}">
        <p14:creationId xmlns:p14="http://schemas.microsoft.com/office/powerpoint/2010/main" val="133316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A7C1C38-0B70-9445-8DEF-648F3509C630}" type="slidenum">
              <a:rPr lang="fr-FR" smtClean="0"/>
              <a:t>9</a:t>
            </a:fld>
            <a:endParaRPr lang="fr-FR"/>
          </a:p>
        </p:txBody>
      </p:sp>
    </p:spTree>
    <p:extLst>
      <p:ext uri="{BB962C8B-B14F-4D97-AF65-F5344CB8AC3E}">
        <p14:creationId xmlns:p14="http://schemas.microsoft.com/office/powerpoint/2010/main" val="1159896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4162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5985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7192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7373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46760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918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32604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65818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7525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9202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0484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Modifier les styles du texte du masque
Deuxième niveau
Troisième niveau
Quatrième niveau
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9783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2" name="Content Placeholder 3"/>
          <p:cNvSpPr>
            <a:spLocks noGrp="1"/>
          </p:cNvSpPr>
          <p:nvPr>
            <p:ph sz="quarter" idx="13"/>
          </p:nvPr>
        </p:nvSpPr>
        <p:spPr>
          <a:xfrm>
            <a:off x="913774" y="3051012"/>
            <a:ext cx="5106027" cy="274018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13" name="Content Placeholder 5"/>
          <p:cNvSpPr>
            <a:spLocks noGrp="1"/>
          </p:cNvSpPr>
          <p:nvPr>
            <p:ph sz="quarter" idx="14"/>
          </p:nvPr>
        </p:nvSpPr>
        <p:spPr>
          <a:xfrm>
            <a:off x="6172200" y="3051012"/>
            <a:ext cx="5105401" cy="2740187"/>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2389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3251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0349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2657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6627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0" y="25970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259700"/>
            <a:ext cx="10364451" cy="115241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913775" y="1551008"/>
            <a:ext cx="10364452" cy="4664597"/>
          </a:xfrm>
          <a:prstGeom prst="rect">
            <a:avLst/>
          </a:prstGeom>
        </p:spPr>
        <p:txBody>
          <a:bodyPr vert="horz" lIns="91440" tIns="45720" rIns="91440" bIns="45720" rtlCol="0">
            <a:normAutofit/>
          </a:bodyPr>
          <a:lstStyle/>
          <a:p>
            <a:pPr lvl="0"/>
            <a:r>
              <a:rPr lang="fr-FR" dirty="0"/>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7678737" y="6299964"/>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3/11/21</a:t>
            </a:fld>
            <a:endParaRPr lang="en-US" dirty="0"/>
          </a:p>
        </p:txBody>
      </p:sp>
      <p:sp>
        <p:nvSpPr>
          <p:cNvPr id="5" name="Footer Placeholder 4"/>
          <p:cNvSpPr>
            <a:spLocks noGrp="1"/>
          </p:cNvSpPr>
          <p:nvPr>
            <p:ph type="ftr" sz="quarter" idx="3"/>
          </p:nvPr>
        </p:nvSpPr>
        <p:spPr>
          <a:xfrm>
            <a:off x="913774" y="6299964"/>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6299964"/>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428412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8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ttendus%20fin%20anne&#769;e%20comparaison.xls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4595E-E934-4645-8825-86CA8F3DB9AE}"/>
              </a:ext>
            </a:extLst>
          </p:cNvPr>
          <p:cNvSpPr>
            <a:spLocks noGrp="1"/>
          </p:cNvSpPr>
          <p:nvPr>
            <p:ph type="ctrTitle"/>
          </p:nvPr>
        </p:nvSpPr>
        <p:spPr/>
        <p:txBody>
          <a:bodyPr/>
          <a:lstStyle/>
          <a:p>
            <a:r>
              <a:rPr lang="fr-FR" dirty="0"/>
              <a:t>Compétence rédactionnelle</a:t>
            </a:r>
          </a:p>
        </p:txBody>
      </p:sp>
      <p:sp>
        <p:nvSpPr>
          <p:cNvPr id="3" name="Sous-titre 2">
            <a:extLst>
              <a:ext uri="{FF2B5EF4-FFF2-40B4-BE49-F238E27FC236}">
                <a16:creationId xmlns:a16="http://schemas.microsoft.com/office/drawing/2014/main" id="{30B04162-4953-FC44-8EC7-94391D797968}"/>
              </a:ext>
            </a:extLst>
          </p:cNvPr>
          <p:cNvSpPr>
            <a:spLocks noGrp="1"/>
          </p:cNvSpPr>
          <p:nvPr>
            <p:ph type="subTitle" idx="1"/>
          </p:nvPr>
        </p:nvSpPr>
        <p:spPr/>
        <p:txBody>
          <a:bodyPr>
            <a:normAutofit/>
          </a:bodyPr>
          <a:lstStyle/>
          <a:p>
            <a:r>
              <a:rPr lang="fr-FR" sz="3600" dirty="0"/>
              <a:t>du CE2 en fin de cycle 3</a:t>
            </a:r>
          </a:p>
        </p:txBody>
      </p:sp>
      <p:sp>
        <p:nvSpPr>
          <p:cNvPr id="4" name="ZoneTexte 3">
            <a:extLst>
              <a:ext uri="{FF2B5EF4-FFF2-40B4-BE49-F238E27FC236}">
                <a16:creationId xmlns:a16="http://schemas.microsoft.com/office/drawing/2014/main" id="{5EA019FE-00CF-3B4F-8FE4-C44358C66001}"/>
              </a:ext>
            </a:extLst>
          </p:cNvPr>
          <p:cNvSpPr txBox="1"/>
          <p:nvPr/>
        </p:nvSpPr>
        <p:spPr>
          <a:xfrm>
            <a:off x="3735421" y="5759575"/>
            <a:ext cx="8298811" cy="923330"/>
          </a:xfrm>
          <a:prstGeom prst="rect">
            <a:avLst/>
          </a:prstGeom>
          <a:noFill/>
        </p:spPr>
        <p:txBody>
          <a:bodyPr wrap="square" rtlCol="0">
            <a:spAutoFit/>
          </a:bodyPr>
          <a:lstStyle/>
          <a:p>
            <a:r>
              <a:rPr lang="fr-FR" dirty="0"/>
              <a:t>Mission académique Français</a:t>
            </a:r>
          </a:p>
          <a:p>
            <a:r>
              <a:rPr lang="fr-FR" dirty="0"/>
              <a:t>Christelle </a:t>
            </a:r>
            <a:r>
              <a:rPr lang="fr-FR" dirty="0" err="1"/>
              <a:t>Devred</a:t>
            </a:r>
            <a:r>
              <a:rPr lang="fr-FR" dirty="0"/>
              <a:t>, IEN Mission Français 59, Nathalie </a:t>
            </a:r>
            <a:r>
              <a:rPr lang="fr-FR" dirty="0" err="1"/>
              <a:t>Olloqui</a:t>
            </a:r>
            <a:r>
              <a:rPr lang="fr-FR" dirty="0"/>
              <a:t>, IEN Mission Français 59</a:t>
            </a:r>
          </a:p>
          <a:p>
            <a:r>
              <a:rPr lang="fr-FR" dirty="0"/>
              <a:t>Laurence Guillem et Marie-Chantal Jenny, CPD 59</a:t>
            </a:r>
          </a:p>
        </p:txBody>
      </p:sp>
    </p:spTree>
    <p:extLst>
      <p:ext uri="{BB962C8B-B14F-4D97-AF65-F5344CB8AC3E}">
        <p14:creationId xmlns:p14="http://schemas.microsoft.com/office/powerpoint/2010/main" val="55754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623DA-D1B7-B845-966A-5EEB9C279C62}"/>
              </a:ext>
            </a:extLst>
          </p:cNvPr>
          <p:cNvSpPr>
            <a:spLocks noGrp="1"/>
          </p:cNvSpPr>
          <p:nvPr>
            <p:ph type="title"/>
          </p:nvPr>
        </p:nvSpPr>
        <p:spPr/>
        <p:txBody>
          <a:bodyPr/>
          <a:lstStyle/>
          <a:p>
            <a:r>
              <a:rPr lang="fr-FR" dirty="0"/>
              <a:t>Exemples d’activités</a:t>
            </a:r>
          </a:p>
        </p:txBody>
      </p:sp>
      <p:sp>
        <p:nvSpPr>
          <p:cNvPr id="3" name="Espace réservé du contenu 2">
            <a:extLst>
              <a:ext uri="{FF2B5EF4-FFF2-40B4-BE49-F238E27FC236}">
                <a16:creationId xmlns:a16="http://schemas.microsoft.com/office/drawing/2014/main" id="{80E77E22-DB20-4140-8978-27267BBD9314}"/>
              </a:ext>
            </a:extLst>
          </p:cNvPr>
          <p:cNvSpPr>
            <a:spLocks noGrp="1"/>
          </p:cNvSpPr>
          <p:nvPr>
            <p:ph sz="quarter" idx="13"/>
          </p:nvPr>
        </p:nvSpPr>
        <p:spPr/>
        <p:txBody>
          <a:bodyPr/>
          <a:lstStyle/>
          <a:p>
            <a:endParaRPr lang="fr-FR"/>
          </a:p>
        </p:txBody>
      </p:sp>
      <p:pic>
        <p:nvPicPr>
          <p:cNvPr id="4" name="Image 3">
            <a:extLst>
              <a:ext uri="{FF2B5EF4-FFF2-40B4-BE49-F238E27FC236}">
                <a16:creationId xmlns:a16="http://schemas.microsoft.com/office/drawing/2014/main" id="{6CD2AA10-F5F3-3145-AC31-E6BC1A63C5C3}"/>
              </a:ext>
            </a:extLst>
          </p:cNvPr>
          <p:cNvPicPr>
            <a:picLocks noChangeAspect="1"/>
          </p:cNvPicPr>
          <p:nvPr/>
        </p:nvPicPr>
        <p:blipFill>
          <a:blip r:embed="rId3"/>
          <a:stretch>
            <a:fillRect/>
          </a:stretch>
        </p:blipFill>
        <p:spPr>
          <a:xfrm>
            <a:off x="913774" y="1791843"/>
            <a:ext cx="10627568" cy="4224207"/>
          </a:xfrm>
          <a:prstGeom prst="rect">
            <a:avLst/>
          </a:prstGeom>
        </p:spPr>
      </p:pic>
    </p:spTree>
    <p:extLst>
      <p:ext uri="{BB962C8B-B14F-4D97-AF65-F5344CB8AC3E}">
        <p14:creationId xmlns:p14="http://schemas.microsoft.com/office/powerpoint/2010/main" val="295811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80AB0-2834-7841-B64C-1CB335AA7463}"/>
              </a:ext>
            </a:extLst>
          </p:cNvPr>
          <p:cNvSpPr>
            <a:spLocks noGrp="1"/>
          </p:cNvSpPr>
          <p:nvPr>
            <p:ph type="title"/>
          </p:nvPr>
        </p:nvSpPr>
        <p:spPr/>
        <p:txBody>
          <a:bodyPr/>
          <a:lstStyle/>
          <a:p>
            <a:r>
              <a:rPr lang="fr-FR" dirty="0"/>
              <a:t>Exemples d’activités</a:t>
            </a:r>
          </a:p>
        </p:txBody>
      </p:sp>
      <p:pic>
        <p:nvPicPr>
          <p:cNvPr id="4" name="Espace réservé du contenu 3">
            <a:extLst>
              <a:ext uri="{FF2B5EF4-FFF2-40B4-BE49-F238E27FC236}">
                <a16:creationId xmlns:a16="http://schemas.microsoft.com/office/drawing/2014/main" id="{34FB005A-8DF8-AC48-A4A0-1038675C00FE}"/>
              </a:ext>
            </a:extLst>
          </p:cNvPr>
          <p:cNvPicPr>
            <a:picLocks noGrp="1" noChangeAspect="1"/>
          </p:cNvPicPr>
          <p:nvPr>
            <p:ph sz="quarter" idx="13"/>
          </p:nvPr>
        </p:nvPicPr>
        <p:blipFill>
          <a:blip r:embed="rId3"/>
          <a:stretch>
            <a:fillRect/>
          </a:stretch>
        </p:blipFill>
        <p:spPr>
          <a:xfrm>
            <a:off x="913774" y="1853874"/>
            <a:ext cx="10630285" cy="4022270"/>
          </a:xfrm>
          <a:prstGeom prst="rect">
            <a:avLst/>
          </a:prstGeom>
        </p:spPr>
      </p:pic>
    </p:spTree>
    <p:extLst>
      <p:ext uri="{BB962C8B-B14F-4D97-AF65-F5344CB8AC3E}">
        <p14:creationId xmlns:p14="http://schemas.microsoft.com/office/powerpoint/2010/main" val="1793581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0CE87F-163F-4F4F-ABAA-D39CD32623D7}"/>
              </a:ext>
            </a:extLst>
          </p:cNvPr>
          <p:cNvSpPr>
            <a:spLocks noGrp="1"/>
          </p:cNvSpPr>
          <p:nvPr>
            <p:ph type="title"/>
          </p:nvPr>
        </p:nvSpPr>
        <p:spPr/>
        <p:txBody>
          <a:bodyPr/>
          <a:lstStyle/>
          <a:p>
            <a:r>
              <a:rPr lang="fr-FR" dirty="0"/>
              <a:t>Après une visite au musée</a:t>
            </a:r>
          </a:p>
        </p:txBody>
      </p:sp>
      <p:sp>
        <p:nvSpPr>
          <p:cNvPr id="3" name="Espace réservé du contenu 2">
            <a:extLst>
              <a:ext uri="{FF2B5EF4-FFF2-40B4-BE49-F238E27FC236}">
                <a16:creationId xmlns:a16="http://schemas.microsoft.com/office/drawing/2014/main" id="{853B0812-1203-1445-80F8-ED76F5F8CAFF}"/>
              </a:ext>
            </a:extLst>
          </p:cNvPr>
          <p:cNvSpPr>
            <a:spLocks noGrp="1"/>
          </p:cNvSpPr>
          <p:nvPr>
            <p:ph sz="quarter" idx="13"/>
          </p:nvPr>
        </p:nvSpPr>
        <p:spPr/>
        <p:txBody>
          <a:bodyPr/>
          <a:lstStyle/>
          <a:p>
            <a:endParaRPr lang="fr-FR"/>
          </a:p>
        </p:txBody>
      </p:sp>
      <p:pic>
        <p:nvPicPr>
          <p:cNvPr id="4" name="Image 3">
            <a:extLst>
              <a:ext uri="{FF2B5EF4-FFF2-40B4-BE49-F238E27FC236}">
                <a16:creationId xmlns:a16="http://schemas.microsoft.com/office/drawing/2014/main" id="{4E5F0AA2-8C3F-7C44-844A-F26AA05195C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2732" y="1412112"/>
            <a:ext cx="6970358" cy="5445888"/>
          </a:xfrm>
          <a:prstGeom prst="rect">
            <a:avLst/>
          </a:prstGeom>
          <a:noFill/>
          <a:ln>
            <a:noFill/>
          </a:ln>
        </p:spPr>
      </p:pic>
    </p:spTree>
    <p:extLst>
      <p:ext uri="{BB962C8B-B14F-4D97-AF65-F5344CB8AC3E}">
        <p14:creationId xmlns:p14="http://schemas.microsoft.com/office/powerpoint/2010/main" val="3841856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6D41A-432F-E340-8144-9C4C614E1EB1}"/>
              </a:ext>
            </a:extLst>
          </p:cNvPr>
          <p:cNvSpPr>
            <a:spLocks noGrp="1"/>
          </p:cNvSpPr>
          <p:nvPr>
            <p:ph type="title"/>
          </p:nvPr>
        </p:nvSpPr>
        <p:spPr/>
        <p:txBody>
          <a:bodyPr/>
          <a:lstStyle/>
          <a:p>
            <a:r>
              <a:rPr lang="fr-FR" dirty="0"/>
              <a:t>Des mots clés</a:t>
            </a:r>
          </a:p>
        </p:txBody>
      </p:sp>
      <p:sp>
        <p:nvSpPr>
          <p:cNvPr id="3" name="Espace réservé du texte 2">
            <a:extLst>
              <a:ext uri="{FF2B5EF4-FFF2-40B4-BE49-F238E27FC236}">
                <a16:creationId xmlns:a16="http://schemas.microsoft.com/office/drawing/2014/main" id="{B1FB204A-50B1-BB4E-8A83-C1F83C08129B}"/>
              </a:ext>
            </a:extLst>
          </p:cNvPr>
          <p:cNvSpPr>
            <a:spLocks noGrp="1"/>
          </p:cNvSpPr>
          <p:nvPr>
            <p:ph type="body" idx="1"/>
          </p:nvPr>
        </p:nvSpPr>
        <p:spPr/>
        <p:txBody>
          <a:bodyPr>
            <a:normAutofit/>
          </a:bodyPr>
          <a:lstStyle/>
          <a:p>
            <a:r>
              <a:rPr lang="fr-FR" sz="3600" dirty="0"/>
              <a:t>à garder en tête</a:t>
            </a:r>
          </a:p>
        </p:txBody>
      </p:sp>
    </p:spTree>
    <p:extLst>
      <p:ext uri="{BB962C8B-B14F-4D97-AF65-F5344CB8AC3E}">
        <p14:creationId xmlns:p14="http://schemas.microsoft.com/office/powerpoint/2010/main" val="357596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FD56F5-D309-C94D-A629-58A3DE9369EC}"/>
              </a:ext>
            </a:extLst>
          </p:cNvPr>
          <p:cNvSpPr/>
          <p:nvPr/>
        </p:nvSpPr>
        <p:spPr>
          <a:xfrm rot="21009036">
            <a:off x="577069" y="1971972"/>
            <a:ext cx="10722445" cy="923330"/>
          </a:xfrm>
          <a:prstGeom prst="rect">
            <a:avLst/>
          </a:prstGeom>
          <a:noFill/>
        </p:spPr>
        <p:txBody>
          <a:bodyPr wrap="squar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Pr>
              <a:t>intégré dans toutes les disciplines</a:t>
            </a:r>
          </a:p>
        </p:txBody>
      </p:sp>
      <p:sp>
        <p:nvSpPr>
          <p:cNvPr id="3" name="Rectangle 2">
            <a:extLst>
              <a:ext uri="{FF2B5EF4-FFF2-40B4-BE49-F238E27FC236}">
                <a16:creationId xmlns:a16="http://schemas.microsoft.com/office/drawing/2014/main" id="{964ED3A2-8A7B-9146-9EB8-099286291B28}"/>
              </a:ext>
            </a:extLst>
          </p:cNvPr>
          <p:cNvSpPr/>
          <p:nvPr/>
        </p:nvSpPr>
        <p:spPr>
          <a:xfrm>
            <a:off x="4725852" y="3907906"/>
            <a:ext cx="6397905" cy="923330"/>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pratique quotidienne</a:t>
            </a:r>
          </a:p>
        </p:txBody>
      </p:sp>
      <p:sp>
        <p:nvSpPr>
          <p:cNvPr id="5" name="Rectangle 4">
            <a:extLst>
              <a:ext uri="{FF2B5EF4-FFF2-40B4-BE49-F238E27FC236}">
                <a16:creationId xmlns:a16="http://schemas.microsoft.com/office/drawing/2014/main" id="{C25340DD-BAB2-9645-A900-76A2A2682536}"/>
              </a:ext>
            </a:extLst>
          </p:cNvPr>
          <p:cNvSpPr/>
          <p:nvPr/>
        </p:nvSpPr>
        <p:spPr>
          <a:xfrm rot="687846">
            <a:off x="5862577" y="2106013"/>
            <a:ext cx="5591788" cy="1107996"/>
          </a:xfrm>
          <a:prstGeom prst="rect">
            <a:avLst/>
          </a:prstGeom>
          <a:noFill/>
        </p:spPr>
        <p:txBody>
          <a:bodyPr wrap="none" lIns="91440" tIns="45720" rIns="91440" bIns="45720">
            <a:spAutoFit/>
          </a:bodyPr>
          <a:lstStyle/>
          <a:p>
            <a:pPr algn="ctr"/>
            <a:r>
              <a:rPr lang="fr-FR"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supports variés</a:t>
            </a:r>
          </a:p>
        </p:txBody>
      </p:sp>
      <p:sp>
        <p:nvSpPr>
          <p:cNvPr id="6" name="Rectangle 5">
            <a:extLst>
              <a:ext uri="{FF2B5EF4-FFF2-40B4-BE49-F238E27FC236}">
                <a16:creationId xmlns:a16="http://schemas.microsoft.com/office/drawing/2014/main" id="{3C99313E-D610-1340-8B1E-36B04989A9AC}"/>
              </a:ext>
            </a:extLst>
          </p:cNvPr>
          <p:cNvSpPr/>
          <p:nvPr/>
        </p:nvSpPr>
        <p:spPr>
          <a:xfrm>
            <a:off x="3413535" y="3153419"/>
            <a:ext cx="5791989"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cap="none" spc="0" dirty="0">
                <a:ln/>
                <a:solidFill>
                  <a:schemeClr val="accent3"/>
                </a:solidFill>
                <a:effectLst/>
                <a:latin typeface="Arial" panose="020B0604020202020204" pitchFamily="34" charset="0"/>
                <a:cs typeface="Arial" panose="020B0604020202020204" pitchFamily="34" charset="0"/>
              </a:rPr>
              <a:t>Objectifs divers :</a:t>
            </a:r>
          </a:p>
        </p:txBody>
      </p:sp>
      <p:sp>
        <p:nvSpPr>
          <p:cNvPr id="7" name="Rectangle 6">
            <a:extLst>
              <a:ext uri="{FF2B5EF4-FFF2-40B4-BE49-F238E27FC236}">
                <a16:creationId xmlns:a16="http://schemas.microsoft.com/office/drawing/2014/main" id="{1F5DDFDE-64E3-E346-ABF5-9826A382D65A}"/>
              </a:ext>
            </a:extLst>
          </p:cNvPr>
          <p:cNvSpPr/>
          <p:nvPr/>
        </p:nvSpPr>
        <p:spPr>
          <a:xfrm>
            <a:off x="1257047" y="1327691"/>
            <a:ext cx="2439322" cy="1200329"/>
          </a:xfrm>
          <a:prstGeom prst="rect">
            <a:avLst/>
          </a:prstGeom>
          <a:noFill/>
        </p:spPr>
        <p:txBody>
          <a:bodyPr wrap="none" lIns="91440" tIns="45720" rIns="91440" bIns="45720">
            <a:spAutoFit/>
          </a:bodyPr>
          <a:lstStyle/>
          <a:p>
            <a:pPr algn="ctr"/>
            <a:r>
              <a:rPr lang="fr-FR"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réagir</a:t>
            </a:r>
            <a:endParaRPr lang="fr-FR"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5F38C9BF-9E9F-614E-95AB-D67E6A107BCD}"/>
              </a:ext>
            </a:extLst>
          </p:cNvPr>
          <p:cNvSpPr/>
          <p:nvPr/>
        </p:nvSpPr>
        <p:spPr>
          <a:xfrm rot="20272224">
            <a:off x="628002" y="4747861"/>
            <a:ext cx="3280065" cy="1200329"/>
          </a:xfrm>
          <a:prstGeom prst="rect">
            <a:avLst/>
          </a:prstGeom>
          <a:noFill/>
          <a:ln>
            <a:noFill/>
          </a:ln>
        </p:spPr>
        <p:txBody>
          <a:bodyPr wrap="none" lIns="91440" tIns="45720" rIns="91440" bIns="45720">
            <a:spAutoFit/>
          </a:bodyPr>
          <a:lstStyle/>
          <a:p>
            <a:pPr algn="ctr"/>
            <a:r>
              <a:rPr lang="fr-FR" sz="7200" b="1" cap="none" spc="0" dirty="0">
                <a:ln w="12700">
                  <a:solidFill>
                    <a:schemeClr val="accent5">
                      <a:lumMod val="75000"/>
                    </a:schemeClr>
                  </a:solidFill>
                  <a:prstDash val="solid"/>
                </a:ln>
                <a:solidFill>
                  <a:schemeClr val="accent6">
                    <a:lumMod val="75000"/>
                  </a:schemeClr>
                </a:solidFill>
                <a:effectLst>
                  <a:innerShdw blurRad="177800">
                    <a:schemeClr val="accent3">
                      <a:lumMod val="50000"/>
                    </a:schemeClr>
                  </a:innerShdw>
                </a:effectLst>
              </a:rPr>
              <a:t>réfléchir</a:t>
            </a:r>
            <a:endParaRPr lang="fr-FR" sz="5400" b="1" cap="none" spc="0" dirty="0">
              <a:ln w="12700">
                <a:solidFill>
                  <a:schemeClr val="accent5">
                    <a:lumMod val="75000"/>
                  </a:schemeClr>
                </a:solidFill>
                <a:prstDash val="solid"/>
              </a:ln>
              <a:solidFill>
                <a:schemeClr val="accent6">
                  <a:lumMod val="75000"/>
                </a:schemeClr>
              </a:solidFill>
              <a:effectLst>
                <a:innerShdw blurRad="177800">
                  <a:schemeClr val="accent3">
                    <a:lumMod val="50000"/>
                  </a:schemeClr>
                </a:innerShdw>
              </a:effectLst>
            </a:endParaRPr>
          </a:p>
        </p:txBody>
      </p:sp>
      <p:sp>
        <p:nvSpPr>
          <p:cNvPr id="9" name="Rectangle 8">
            <a:extLst>
              <a:ext uri="{FF2B5EF4-FFF2-40B4-BE49-F238E27FC236}">
                <a16:creationId xmlns:a16="http://schemas.microsoft.com/office/drawing/2014/main" id="{E6EE7F0A-8213-B741-91B4-76A518D01776}"/>
              </a:ext>
            </a:extLst>
          </p:cNvPr>
          <p:cNvSpPr/>
          <p:nvPr/>
        </p:nvSpPr>
        <p:spPr>
          <a:xfrm rot="1740320">
            <a:off x="8442014" y="907586"/>
            <a:ext cx="3421963" cy="1200329"/>
          </a:xfrm>
          <a:prstGeom prst="rect">
            <a:avLst/>
          </a:prstGeom>
          <a:noFill/>
          <a:ln>
            <a:noFill/>
          </a:ln>
        </p:spPr>
        <p:txBody>
          <a:bodyPr wrap="none" lIns="91440" tIns="45720" rIns="91440" bIns="45720">
            <a:spAutoFit/>
          </a:bodyPr>
          <a:lstStyle/>
          <a:p>
            <a:pPr algn="ctr"/>
            <a:r>
              <a:rPr lang="fr-FR" sz="7200" b="1" cap="none" spc="0" dirty="0">
                <a:ln w="12700">
                  <a:solidFill>
                    <a:srgbClr val="C00000"/>
                  </a:solidFill>
                  <a:prstDash val="solid"/>
                </a:ln>
                <a:solidFill>
                  <a:srgbClr val="FF9300"/>
                </a:solidFill>
                <a:effectLst>
                  <a:innerShdw blurRad="177800">
                    <a:schemeClr val="accent3">
                      <a:lumMod val="50000"/>
                    </a:schemeClr>
                  </a:innerShdw>
                </a:effectLst>
              </a:rPr>
              <a:t>préparer</a:t>
            </a:r>
            <a:endParaRPr lang="fr-FR" sz="5400" b="1" cap="none" spc="0" dirty="0">
              <a:ln w="12700">
                <a:solidFill>
                  <a:srgbClr val="C00000"/>
                </a:solidFill>
                <a:prstDash val="solid"/>
              </a:ln>
              <a:solidFill>
                <a:srgbClr val="FF9300"/>
              </a:solidFill>
              <a:effectLst>
                <a:innerShdw blurRad="177800">
                  <a:schemeClr val="accent3">
                    <a:lumMod val="50000"/>
                  </a:schemeClr>
                </a:innerShdw>
              </a:effectLst>
            </a:endParaRPr>
          </a:p>
        </p:txBody>
      </p:sp>
      <p:sp>
        <p:nvSpPr>
          <p:cNvPr id="10" name="Rectangle 9">
            <a:extLst>
              <a:ext uri="{FF2B5EF4-FFF2-40B4-BE49-F238E27FC236}">
                <a16:creationId xmlns:a16="http://schemas.microsoft.com/office/drawing/2014/main" id="{23B81C0D-4433-CE45-A423-3D33E800064A}"/>
              </a:ext>
            </a:extLst>
          </p:cNvPr>
          <p:cNvSpPr/>
          <p:nvPr/>
        </p:nvSpPr>
        <p:spPr>
          <a:xfrm rot="20024477">
            <a:off x="7253719" y="4603914"/>
            <a:ext cx="4750019" cy="1200329"/>
          </a:xfrm>
          <a:prstGeom prst="rect">
            <a:avLst/>
          </a:prstGeom>
          <a:noFill/>
          <a:ln>
            <a:noFill/>
          </a:ln>
        </p:spPr>
        <p:txBody>
          <a:bodyPr wrap="none" lIns="91440" tIns="45720" rIns="91440" bIns="45720">
            <a:spAutoFit/>
          </a:bodyPr>
          <a:lstStyle/>
          <a:p>
            <a:pPr algn="ctr"/>
            <a:r>
              <a:rPr lang="fr-FR" sz="7200" b="1" cap="none" spc="0" dirty="0">
                <a:ln w="12700">
                  <a:solidFill>
                    <a:srgbClr val="C00000"/>
                  </a:solidFill>
                  <a:prstDash val="solid"/>
                </a:ln>
                <a:solidFill>
                  <a:srgbClr val="EE64BA"/>
                </a:solidFill>
                <a:effectLst>
                  <a:innerShdw blurRad="177800">
                    <a:schemeClr val="accent3">
                      <a:lumMod val="50000"/>
                    </a:schemeClr>
                  </a:innerShdw>
                </a:effectLst>
                <a:latin typeface="Book Antiqua" panose="02040602050305030304" pitchFamily="18" charset="0"/>
              </a:rPr>
              <a:t>reformuler</a:t>
            </a:r>
            <a:endParaRPr lang="fr-FR" sz="5400" b="1" cap="none" spc="0" dirty="0">
              <a:ln w="12700">
                <a:solidFill>
                  <a:srgbClr val="C00000"/>
                </a:solidFill>
                <a:prstDash val="solid"/>
              </a:ln>
              <a:solidFill>
                <a:srgbClr val="EE64BA"/>
              </a:solidFill>
              <a:effectLst>
                <a:innerShdw blurRad="177800">
                  <a:schemeClr val="accent3">
                    <a:lumMod val="50000"/>
                  </a:schemeClr>
                </a:innerShdw>
              </a:effectLst>
              <a:latin typeface="Book Antiqua" panose="02040602050305030304" pitchFamily="18" charset="0"/>
            </a:endParaRPr>
          </a:p>
        </p:txBody>
      </p:sp>
      <p:sp>
        <p:nvSpPr>
          <p:cNvPr id="11" name="Rectangle 10">
            <a:extLst>
              <a:ext uri="{FF2B5EF4-FFF2-40B4-BE49-F238E27FC236}">
                <a16:creationId xmlns:a16="http://schemas.microsoft.com/office/drawing/2014/main" id="{5F387517-8928-8042-ADEC-E7493DB230FF}"/>
              </a:ext>
            </a:extLst>
          </p:cNvPr>
          <p:cNvSpPr/>
          <p:nvPr/>
        </p:nvSpPr>
        <p:spPr>
          <a:xfrm>
            <a:off x="3693678" y="318831"/>
            <a:ext cx="4339650" cy="1200329"/>
          </a:xfrm>
          <a:prstGeom prst="rect">
            <a:avLst/>
          </a:prstGeom>
          <a:noFill/>
          <a:ln>
            <a:noFill/>
          </a:ln>
        </p:spPr>
        <p:txBody>
          <a:bodyPr wrap="none" lIns="91440" tIns="45720" rIns="91440" bIns="45720">
            <a:spAutoFit/>
          </a:bodyPr>
          <a:lstStyle/>
          <a:p>
            <a:pPr algn="ctr"/>
            <a:r>
              <a:rPr lang="fr-FR" sz="7200" b="1" cap="none" spc="0" dirty="0">
                <a:ln w="12700">
                  <a:solidFill>
                    <a:schemeClr val="accent6">
                      <a:lumMod val="75000"/>
                    </a:schemeClr>
                  </a:solidFill>
                  <a:prstDash val="solid"/>
                </a:ln>
                <a:solidFill>
                  <a:srgbClr val="0070C0"/>
                </a:solidFill>
                <a:effectLst>
                  <a:innerShdw blurRad="177800">
                    <a:schemeClr val="accent3">
                      <a:lumMod val="50000"/>
                    </a:schemeClr>
                  </a:innerShdw>
                </a:effectLst>
              </a:rPr>
              <a:t>synthétiser</a:t>
            </a:r>
            <a:endParaRPr lang="fr-FR" sz="5400" b="1" cap="none" spc="0" dirty="0">
              <a:ln w="12700">
                <a:solidFill>
                  <a:schemeClr val="accent6">
                    <a:lumMod val="75000"/>
                  </a:schemeClr>
                </a:solidFill>
                <a:prstDash val="solid"/>
              </a:ln>
              <a:solidFill>
                <a:srgbClr val="0070C0"/>
              </a:solidFill>
              <a:effectLst>
                <a:innerShdw blurRad="177800">
                  <a:schemeClr val="accent3">
                    <a:lumMod val="50000"/>
                  </a:schemeClr>
                </a:innerShdw>
              </a:effectLst>
            </a:endParaRPr>
          </a:p>
        </p:txBody>
      </p:sp>
      <p:sp>
        <p:nvSpPr>
          <p:cNvPr id="12" name="Rectangle 11">
            <a:extLst>
              <a:ext uri="{FF2B5EF4-FFF2-40B4-BE49-F238E27FC236}">
                <a16:creationId xmlns:a16="http://schemas.microsoft.com/office/drawing/2014/main" id="{B5168F4E-9DDB-D04E-AEBF-ACE3A9E2CB19}"/>
              </a:ext>
            </a:extLst>
          </p:cNvPr>
          <p:cNvSpPr/>
          <p:nvPr/>
        </p:nvSpPr>
        <p:spPr>
          <a:xfrm>
            <a:off x="3693678" y="5049048"/>
            <a:ext cx="3779369" cy="1200329"/>
          </a:xfrm>
          <a:prstGeom prst="rect">
            <a:avLst/>
          </a:prstGeom>
          <a:noFill/>
          <a:ln>
            <a:noFill/>
          </a:ln>
        </p:spPr>
        <p:txBody>
          <a:bodyPr wrap="none" lIns="91440" tIns="45720" rIns="91440" bIns="45720">
            <a:spAutoFit/>
          </a:bodyPr>
          <a:lstStyle/>
          <a:p>
            <a:pPr algn="ctr"/>
            <a:r>
              <a:rPr lang="fr-FR" sz="7200" b="1" cap="none" spc="0" dirty="0">
                <a:ln w="12700">
                  <a:solidFill>
                    <a:schemeClr val="accent4">
                      <a:lumMod val="40000"/>
                      <a:lumOff val="60000"/>
                    </a:schemeClr>
                  </a:solidFill>
                  <a:prstDash val="solid"/>
                </a:ln>
                <a:solidFill>
                  <a:srgbClr val="FFC000"/>
                </a:solidFill>
                <a:effectLst>
                  <a:innerShdw blurRad="177800">
                    <a:schemeClr val="accent3">
                      <a:lumMod val="50000"/>
                    </a:schemeClr>
                  </a:innerShdw>
                </a:effectLst>
              </a:rPr>
              <a:t>expliquer</a:t>
            </a:r>
            <a:endParaRPr lang="fr-FR" sz="5400" b="1" cap="none" spc="0" dirty="0">
              <a:ln w="12700">
                <a:solidFill>
                  <a:schemeClr val="accent4">
                    <a:lumMod val="40000"/>
                    <a:lumOff val="60000"/>
                  </a:schemeClr>
                </a:solidFill>
                <a:prstDash val="solid"/>
              </a:ln>
              <a:solidFill>
                <a:srgbClr val="FFC000"/>
              </a:solidFill>
              <a:effectLst>
                <a:innerShdw blurRad="177800">
                  <a:schemeClr val="accent3">
                    <a:lumMod val="50000"/>
                  </a:schemeClr>
                </a:innerShdw>
              </a:effectLst>
            </a:endParaRPr>
          </a:p>
        </p:txBody>
      </p:sp>
      <p:sp>
        <p:nvSpPr>
          <p:cNvPr id="13" name="Rectangle 12">
            <a:extLst>
              <a:ext uri="{FF2B5EF4-FFF2-40B4-BE49-F238E27FC236}">
                <a16:creationId xmlns:a16="http://schemas.microsoft.com/office/drawing/2014/main" id="{1746A359-C2EB-9C44-B059-96A72E80F8BE}"/>
              </a:ext>
            </a:extLst>
          </p:cNvPr>
          <p:cNvSpPr/>
          <p:nvPr/>
        </p:nvSpPr>
        <p:spPr>
          <a:xfrm rot="1020182">
            <a:off x="653805" y="3427924"/>
            <a:ext cx="4168129" cy="1200329"/>
          </a:xfrm>
          <a:prstGeom prst="rect">
            <a:avLst/>
          </a:prstGeom>
          <a:noFill/>
          <a:ln>
            <a:noFill/>
          </a:ln>
        </p:spPr>
        <p:txBody>
          <a:bodyPr wrap="none" lIns="91440" tIns="45720" rIns="91440" bIns="45720">
            <a:spAutoFit/>
          </a:bodyPr>
          <a:lstStyle/>
          <a:p>
            <a:pPr algn="ctr"/>
            <a:r>
              <a:rPr lang="fr-FR" sz="7200" b="1" cap="none" spc="0" dirty="0">
                <a:ln w="12700">
                  <a:solidFill>
                    <a:schemeClr val="accent6">
                      <a:lumMod val="50000"/>
                    </a:schemeClr>
                  </a:solidFill>
                  <a:prstDash val="solid"/>
                </a:ln>
                <a:solidFill>
                  <a:srgbClr val="FF0000"/>
                </a:solidFill>
                <a:effectLst>
                  <a:innerShdw blurRad="177800">
                    <a:schemeClr val="accent3">
                      <a:lumMod val="50000"/>
                    </a:schemeClr>
                  </a:innerShdw>
                </a:effectLst>
                <a:latin typeface="Lucida Handwriting" panose="03010101010101010101" pitchFamily="66" charset="77"/>
              </a:rPr>
              <a:t>justifier</a:t>
            </a:r>
            <a:endParaRPr lang="fr-FR" sz="5400" b="1" cap="none" spc="0" dirty="0">
              <a:ln w="12700">
                <a:solidFill>
                  <a:schemeClr val="accent6">
                    <a:lumMod val="50000"/>
                  </a:schemeClr>
                </a:solidFill>
                <a:prstDash val="solid"/>
              </a:ln>
              <a:solidFill>
                <a:srgbClr val="FF0000"/>
              </a:solidFill>
              <a:effectLst>
                <a:innerShdw blurRad="177800">
                  <a:schemeClr val="accent3">
                    <a:lumMod val="50000"/>
                  </a:schemeClr>
                </a:innerShdw>
              </a:effectLst>
              <a:latin typeface="Lucida Handwriting" panose="03010101010101010101" pitchFamily="66" charset="77"/>
            </a:endParaRPr>
          </a:p>
        </p:txBody>
      </p:sp>
    </p:spTree>
    <p:extLst>
      <p:ext uri="{BB962C8B-B14F-4D97-AF65-F5344CB8AC3E}">
        <p14:creationId xmlns:p14="http://schemas.microsoft.com/office/powerpoint/2010/main" val="55747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4545DB-4EF7-B349-A541-24424EFEBD17}"/>
              </a:ext>
            </a:extLst>
          </p:cNvPr>
          <p:cNvSpPr/>
          <p:nvPr/>
        </p:nvSpPr>
        <p:spPr>
          <a:xfrm>
            <a:off x="2247591" y="1717927"/>
            <a:ext cx="7606890" cy="1754326"/>
          </a:xfrm>
          <a:prstGeom prst="rect">
            <a:avLst/>
          </a:prstGeom>
          <a:noFill/>
        </p:spPr>
        <p:txBody>
          <a:bodyPr wrap="none" lIns="91440" tIns="45720" rIns="91440" bIns="45720">
            <a:spAutoFit/>
          </a:bodyPr>
          <a:lstStyle/>
          <a:p>
            <a:pPr algn="ctr"/>
            <a:r>
              <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Caractéristiques et visées</a:t>
            </a:r>
          </a:p>
          <a:p>
            <a:pPr algn="ctr"/>
            <a:r>
              <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du texte attendu</a:t>
            </a:r>
          </a:p>
        </p:txBody>
      </p:sp>
      <p:sp>
        <p:nvSpPr>
          <p:cNvPr id="3" name="Rectangle 2">
            <a:extLst>
              <a:ext uri="{FF2B5EF4-FFF2-40B4-BE49-F238E27FC236}">
                <a16:creationId xmlns:a16="http://schemas.microsoft.com/office/drawing/2014/main" id="{D2203EC1-7910-3642-A912-DD45BD9641BC}"/>
              </a:ext>
            </a:extLst>
          </p:cNvPr>
          <p:cNvSpPr/>
          <p:nvPr/>
        </p:nvSpPr>
        <p:spPr>
          <a:xfrm>
            <a:off x="2959379" y="4043900"/>
            <a:ext cx="6488123" cy="923330"/>
          </a:xfrm>
          <a:prstGeom prst="rect">
            <a:avLst/>
          </a:prstGeom>
          <a:noFill/>
        </p:spPr>
        <p:txBody>
          <a:bodyPr wrap="none" lIns="91440" tIns="45720" rIns="91440" bIns="45720">
            <a:spAutoFit/>
          </a:bodyPr>
          <a:lstStyle/>
          <a:p>
            <a:pPr algn="ctr"/>
            <a:r>
              <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Enjeu / Destinataire</a:t>
            </a:r>
          </a:p>
        </p:txBody>
      </p:sp>
      <p:sp>
        <p:nvSpPr>
          <p:cNvPr id="4" name="Rectangle 3">
            <a:extLst>
              <a:ext uri="{FF2B5EF4-FFF2-40B4-BE49-F238E27FC236}">
                <a16:creationId xmlns:a16="http://schemas.microsoft.com/office/drawing/2014/main" id="{3814AC26-DCE2-D24B-8F8F-A1199099F20E}"/>
              </a:ext>
            </a:extLst>
          </p:cNvPr>
          <p:cNvSpPr/>
          <p:nvPr/>
        </p:nvSpPr>
        <p:spPr>
          <a:xfrm rot="1795027">
            <a:off x="6171831" y="1775097"/>
            <a:ext cx="5427904" cy="144655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8800" b="1" cap="none" spc="0" dirty="0">
                <a:ln/>
                <a:solidFill>
                  <a:srgbClr val="FFAC21"/>
                </a:solidFill>
                <a:effectLst/>
              </a:rPr>
              <a:t>Autonomie</a:t>
            </a:r>
            <a:endParaRPr lang="fr-FR" sz="8000" b="1" cap="none" spc="0" dirty="0">
              <a:ln/>
              <a:solidFill>
                <a:srgbClr val="FFAC21"/>
              </a:solidFill>
              <a:effectLst/>
            </a:endParaRPr>
          </a:p>
        </p:txBody>
      </p:sp>
      <p:sp>
        <p:nvSpPr>
          <p:cNvPr id="5" name="Rectangle 4">
            <a:extLst>
              <a:ext uri="{FF2B5EF4-FFF2-40B4-BE49-F238E27FC236}">
                <a16:creationId xmlns:a16="http://schemas.microsoft.com/office/drawing/2014/main" id="{148B16DD-981F-1747-BB8F-F1D311843E66}"/>
              </a:ext>
            </a:extLst>
          </p:cNvPr>
          <p:cNvSpPr/>
          <p:nvPr/>
        </p:nvSpPr>
        <p:spPr>
          <a:xfrm rot="20360578">
            <a:off x="892419" y="1411823"/>
            <a:ext cx="5455410" cy="3785652"/>
          </a:xfrm>
          <a:prstGeom prst="rect">
            <a:avLst/>
          </a:prstGeom>
          <a:noFill/>
        </p:spPr>
        <p:txBody>
          <a:bodyPr wrap="square" lIns="91440" tIns="45720" rIns="91440" bIns="45720">
            <a:spAutoFit/>
          </a:bodyPr>
          <a:lstStyle/>
          <a:p>
            <a:pPr algn="ctr"/>
            <a:r>
              <a:rPr lang="fr-FR" sz="8000" b="1" dirty="0">
                <a:ln w="12700">
                  <a:solidFill>
                    <a:schemeClr val="accent4">
                      <a:lumMod val="60000"/>
                      <a:lumOff val="40000"/>
                    </a:schemeClr>
                  </a:solidFill>
                  <a:prstDash val="solid"/>
                </a:ln>
                <a:solidFill>
                  <a:srgbClr val="FF0000"/>
                </a:solidFill>
                <a:effectLst>
                  <a:glow rad="101600">
                    <a:schemeClr val="accent4">
                      <a:satMod val="175000"/>
                      <a:alpha val="40000"/>
                    </a:schemeClr>
                  </a:glow>
                  <a:outerShdw blurRad="50800" dist="38100" dir="2700000" algn="tl" rotWithShape="0">
                    <a:prstClr val="black">
                      <a:alpha val="40000"/>
                    </a:prstClr>
                  </a:outerShdw>
                </a:effectLst>
              </a:rPr>
              <a:t>regard POSITIF du PE</a:t>
            </a:r>
          </a:p>
        </p:txBody>
      </p:sp>
    </p:spTree>
    <p:extLst>
      <p:ext uri="{BB962C8B-B14F-4D97-AF65-F5344CB8AC3E}">
        <p14:creationId xmlns:p14="http://schemas.microsoft.com/office/powerpoint/2010/main" val="241702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BA356D-611C-924E-A897-9F6F895BE09A}"/>
              </a:ext>
            </a:extLst>
          </p:cNvPr>
          <p:cNvSpPr>
            <a:spLocks noGrp="1"/>
          </p:cNvSpPr>
          <p:nvPr>
            <p:ph type="title"/>
          </p:nvPr>
        </p:nvSpPr>
        <p:spPr/>
        <p:txBody>
          <a:bodyPr/>
          <a:lstStyle/>
          <a:p>
            <a:r>
              <a:rPr lang="fr-FR" dirty="0"/>
              <a:t>en quelques mots… EN FIN DE 6ÈME</a:t>
            </a:r>
          </a:p>
        </p:txBody>
      </p:sp>
      <p:pic>
        <p:nvPicPr>
          <p:cNvPr id="4" name="Espace réservé du contenu 3">
            <a:extLst>
              <a:ext uri="{FF2B5EF4-FFF2-40B4-BE49-F238E27FC236}">
                <a16:creationId xmlns:a16="http://schemas.microsoft.com/office/drawing/2014/main" id="{57A334EE-63BB-C94F-A916-F874A75FD4C6}"/>
              </a:ext>
            </a:extLst>
          </p:cNvPr>
          <p:cNvPicPr>
            <a:picLocks noGrp="1" noChangeAspect="1"/>
          </p:cNvPicPr>
          <p:nvPr>
            <p:ph sz="quarter" idx="13"/>
          </p:nvPr>
        </p:nvPicPr>
        <p:blipFill>
          <a:blip r:embed="rId3"/>
          <a:stretch>
            <a:fillRect/>
          </a:stretch>
        </p:blipFill>
        <p:spPr>
          <a:xfrm>
            <a:off x="132671" y="2291088"/>
            <a:ext cx="11926658" cy="2116020"/>
          </a:xfrm>
          <a:prstGeom prst="rect">
            <a:avLst/>
          </a:prstGeom>
        </p:spPr>
      </p:pic>
      <p:sp>
        <p:nvSpPr>
          <p:cNvPr id="5" name="ZoneTexte 4">
            <a:extLst>
              <a:ext uri="{FF2B5EF4-FFF2-40B4-BE49-F238E27FC236}">
                <a16:creationId xmlns:a16="http://schemas.microsoft.com/office/drawing/2014/main" id="{377804BE-8E43-1642-AF94-D09E7EF86EB1}"/>
              </a:ext>
            </a:extLst>
          </p:cNvPr>
          <p:cNvSpPr txBox="1"/>
          <p:nvPr/>
        </p:nvSpPr>
        <p:spPr>
          <a:xfrm>
            <a:off x="3717561" y="4661941"/>
            <a:ext cx="6835514" cy="1323439"/>
          </a:xfrm>
          <a:prstGeom prst="rect">
            <a:avLst/>
          </a:prstGeom>
          <a:noFill/>
        </p:spPr>
        <p:txBody>
          <a:bodyPr wrap="square" rtlCol="0">
            <a:spAutoFit/>
          </a:bodyPr>
          <a:lstStyle/>
          <a:p>
            <a:r>
              <a:rPr lang="fr-FR" sz="4000" dirty="0"/>
              <a:t>ENJEU / DESTINATAIRE</a:t>
            </a:r>
          </a:p>
          <a:p>
            <a:r>
              <a:rPr lang="fr-FR" sz="4000" dirty="0"/>
              <a:t>COMPRÉHENSIBLE, LISIBLE</a:t>
            </a:r>
          </a:p>
        </p:txBody>
      </p:sp>
    </p:spTree>
    <p:extLst>
      <p:ext uri="{BB962C8B-B14F-4D97-AF65-F5344CB8AC3E}">
        <p14:creationId xmlns:p14="http://schemas.microsoft.com/office/powerpoint/2010/main" val="28225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56136-7F27-DC42-9FD7-10ED21141244}"/>
              </a:ext>
            </a:extLst>
          </p:cNvPr>
          <p:cNvSpPr>
            <a:spLocks noGrp="1"/>
          </p:cNvSpPr>
          <p:nvPr>
            <p:ph type="title"/>
          </p:nvPr>
        </p:nvSpPr>
        <p:spPr/>
        <p:txBody>
          <a:bodyPr/>
          <a:lstStyle/>
          <a:p>
            <a:r>
              <a:rPr lang="fr-FR" dirty="0"/>
              <a:t>Comparaison des attendus de fin d’année</a:t>
            </a:r>
          </a:p>
        </p:txBody>
      </p:sp>
      <p:sp>
        <p:nvSpPr>
          <p:cNvPr id="3" name="Espace réservé du texte 2">
            <a:extLst>
              <a:ext uri="{FF2B5EF4-FFF2-40B4-BE49-F238E27FC236}">
                <a16:creationId xmlns:a16="http://schemas.microsoft.com/office/drawing/2014/main" id="{4A82B6EA-B0CE-1E4F-88D4-B3CE4E211EA5}"/>
              </a:ext>
            </a:extLst>
          </p:cNvPr>
          <p:cNvSpPr>
            <a:spLocks noGrp="1"/>
          </p:cNvSpPr>
          <p:nvPr>
            <p:ph type="body" idx="1"/>
          </p:nvPr>
        </p:nvSpPr>
        <p:spPr>
          <a:xfrm>
            <a:off x="913774" y="3657457"/>
            <a:ext cx="10351752" cy="1813953"/>
          </a:xfrm>
        </p:spPr>
        <p:txBody>
          <a:bodyPr>
            <a:normAutofit/>
          </a:bodyPr>
          <a:lstStyle/>
          <a:p>
            <a:r>
              <a:rPr lang="fr-FR" sz="4000" dirty="0"/>
              <a:t>CE2, CM1, CM2</a:t>
            </a:r>
          </a:p>
          <a:p>
            <a:r>
              <a:rPr lang="fr-FR" sz="4000" dirty="0">
                <a:hlinkClick r:id="rId3"/>
              </a:rPr>
              <a:t>Attendus fin année comparaison.xlsx</a:t>
            </a:r>
            <a:endParaRPr lang="fr-FR" sz="4000" dirty="0"/>
          </a:p>
        </p:txBody>
      </p:sp>
    </p:spTree>
    <p:extLst>
      <p:ext uri="{BB962C8B-B14F-4D97-AF65-F5344CB8AC3E}">
        <p14:creationId xmlns:p14="http://schemas.microsoft.com/office/powerpoint/2010/main" val="50836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C198B3C-F2C5-844F-A40A-68EBB3F578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4478" y="0"/>
            <a:ext cx="6903044" cy="6858000"/>
          </a:xfrm>
          <a:prstGeom prst="rect">
            <a:avLst/>
          </a:prstGeom>
        </p:spPr>
      </p:pic>
    </p:spTree>
    <p:extLst>
      <p:ext uri="{BB962C8B-B14F-4D97-AF65-F5344CB8AC3E}">
        <p14:creationId xmlns:p14="http://schemas.microsoft.com/office/powerpoint/2010/main" val="1430698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823BB7-1AAF-CA46-839D-DB8ADBB1D3BB}"/>
              </a:ext>
            </a:extLst>
          </p:cNvPr>
          <p:cNvSpPr>
            <a:spLocks noGrp="1"/>
          </p:cNvSpPr>
          <p:nvPr>
            <p:ph type="title"/>
          </p:nvPr>
        </p:nvSpPr>
        <p:spPr/>
        <p:txBody>
          <a:bodyPr/>
          <a:lstStyle/>
          <a:p>
            <a:r>
              <a:rPr lang="fr-FR" dirty="0"/>
              <a:t>4 axes fondamentaux</a:t>
            </a:r>
          </a:p>
        </p:txBody>
      </p:sp>
      <p:sp>
        <p:nvSpPr>
          <p:cNvPr id="3" name="Espace réservé du contenu 2">
            <a:extLst>
              <a:ext uri="{FF2B5EF4-FFF2-40B4-BE49-F238E27FC236}">
                <a16:creationId xmlns:a16="http://schemas.microsoft.com/office/drawing/2014/main" id="{E1624C1B-98F0-5D4C-943B-06718252E7ED}"/>
              </a:ext>
            </a:extLst>
          </p:cNvPr>
          <p:cNvSpPr>
            <a:spLocks noGrp="1"/>
          </p:cNvSpPr>
          <p:nvPr>
            <p:ph sz="quarter" idx="13"/>
          </p:nvPr>
        </p:nvSpPr>
        <p:spPr>
          <a:xfrm>
            <a:off x="913774" y="1573967"/>
            <a:ext cx="10363826" cy="4961743"/>
          </a:xfrm>
        </p:spPr>
        <p:txBody>
          <a:bodyPr>
            <a:normAutofit lnSpcReduction="10000"/>
          </a:bodyPr>
          <a:lstStyle/>
          <a:p>
            <a:r>
              <a:rPr lang="fr-FR" dirty="0"/>
              <a:t>geste d’écriture aisé, efficace, comme outil de la pensée : prolongement </a:t>
            </a:r>
            <a:r>
              <a:rPr lang="fr-FR" dirty="0">
                <a:sym typeface="Wingdings" pitchFamily="2" charset="2"/>
              </a:rPr>
              <a:t> </a:t>
            </a:r>
            <a:r>
              <a:rPr lang="fr-FR" dirty="0"/>
              <a:t>outil à s’approprier = traitement de texte</a:t>
            </a:r>
          </a:p>
          <a:p>
            <a:r>
              <a:rPr lang="fr-FR" dirty="0"/>
              <a:t>pour garder trace : d’informations, d’idées, de pensées, de consignes, d’idée générale </a:t>
            </a:r>
            <a:r>
              <a:rPr lang="fr-FR" dirty="0">
                <a:sym typeface="Wingdings" pitchFamily="2" charset="2"/>
              </a:rPr>
              <a:t> écrits de travail / titrage-</a:t>
            </a:r>
            <a:r>
              <a:rPr lang="fr-FR" dirty="0" err="1">
                <a:sym typeface="Wingdings" pitchFamily="2" charset="2"/>
              </a:rPr>
              <a:t>légendage</a:t>
            </a:r>
            <a:endParaRPr lang="fr-FR" dirty="0">
              <a:sym typeface="Wingdings" pitchFamily="2" charset="2"/>
            </a:endParaRPr>
          </a:p>
          <a:p>
            <a:r>
              <a:rPr lang="fr-FR" dirty="0">
                <a:sym typeface="Wingdings" pitchFamily="2" charset="2"/>
              </a:rPr>
              <a:t>s’approprier une démarche rédactionnelle : en appui sur des modèles, sur l’étude de caractéristiques de genres littéraires (lien fort avec la lecture), sur des étapes (planifier, écrire, relire et réviser)</a:t>
            </a:r>
          </a:p>
          <a:p>
            <a:r>
              <a:rPr lang="fr-FR" dirty="0">
                <a:sym typeface="Wingdings" pitchFamily="2" charset="2"/>
              </a:rPr>
              <a:t>développer une vigilance à la norme de l’écrit (syntaxe, vigilance orthographique, en lien avec EDL)</a:t>
            </a:r>
            <a:endParaRPr lang="fr-FR" dirty="0"/>
          </a:p>
          <a:p>
            <a:endParaRPr lang="fr-FR" dirty="0"/>
          </a:p>
        </p:txBody>
      </p:sp>
    </p:spTree>
    <p:extLst>
      <p:ext uri="{BB962C8B-B14F-4D97-AF65-F5344CB8AC3E}">
        <p14:creationId xmlns:p14="http://schemas.microsoft.com/office/powerpoint/2010/main" val="2809251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7CA491-0947-1341-817E-63EECD1C6941}"/>
              </a:ext>
            </a:extLst>
          </p:cNvPr>
          <p:cNvSpPr>
            <a:spLocks noGrp="1"/>
          </p:cNvSpPr>
          <p:nvPr>
            <p:ph type="title"/>
          </p:nvPr>
        </p:nvSpPr>
        <p:spPr/>
        <p:txBody>
          <a:bodyPr/>
          <a:lstStyle/>
          <a:p>
            <a:r>
              <a:rPr lang="fr-FR" dirty="0"/>
              <a:t>ÉTAT DES LIEUX</a:t>
            </a:r>
          </a:p>
        </p:txBody>
      </p:sp>
      <p:graphicFrame>
        <p:nvGraphicFramePr>
          <p:cNvPr id="4" name="Espace réservé du contenu 3">
            <a:extLst>
              <a:ext uri="{FF2B5EF4-FFF2-40B4-BE49-F238E27FC236}">
                <a16:creationId xmlns:a16="http://schemas.microsoft.com/office/drawing/2014/main" id="{FA60E7E4-2806-8C48-9996-019BBA5211D7}"/>
              </a:ext>
            </a:extLst>
          </p:cNvPr>
          <p:cNvGraphicFramePr>
            <a:graphicFrameLocks noGrp="1"/>
          </p:cNvGraphicFramePr>
          <p:nvPr>
            <p:ph sz="quarter" idx="13"/>
            <p:extLst>
              <p:ext uri="{D42A27DB-BD31-4B8C-83A1-F6EECF244321}">
                <p14:modId xmlns:p14="http://schemas.microsoft.com/office/powerpoint/2010/main" val="1799005755"/>
              </p:ext>
            </p:extLst>
          </p:nvPr>
        </p:nvGraphicFramePr>
        <p:xfrm>
          <a:off x="914400" y="1412113"/>
          <a:ext cx="10363200" cy="4844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0601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ABF5C-8EFE-EC44-A595-01DACB8DE10D}"/>
              </a:ext>
            </a:extLst>
          </p:cNvPr>
          <p:cNvSpPr>
            <a:spLocks noGrp="1"/>
          </p:cNvSpPr>
          <p:nvPr>
            <p:ph type="title"/>
          </p:nvPr>
        </p:nvSpPr>
        <p:spPr/>
        <p:txBody>
          <a:bodyPr>
            <a:normAutofit/>
          </a:bodyPr>
          <a:lstStyle/>
          <a:p>
            <a:r>
              <a:rPr lang="fr-FR" sz="4800" i="1" dirty="0">
                <a:solidFill>
                  <a:schemeClr val="accent6">
                    <a:lumMod val="75000"/>
                  </a:schemeClr>
                </a:solidFill>
                <a:latin typeface="Arial" panose="020B0604020202020204" pitchFamily="34" charset="0"/>
                <a:cs typeface="Arial" panose="020B0604020202020204" pitchFamily="34" charset="0"/>
              </a:rPr>
              <a:t>Écrire du CE2 au CM2</a:t>
            </a:r>
          </a:p>
        </p:txBody>
      </p:sp>
      <p:sp>
        <p:nvSpPr>
          <p:cNvPr id="3" name="Espace réservé du texte 2">
            <a:extLst>
              <a:ext uri="{FF2B5EF4-FFF2-40B4-BE49-F238E27FC236}">
                <a16:creationId xmlns:a16="http://schemas.microsoft.com/office/drawing/2014/main" id="{B4E5FB3A-B7ED-7D4A-9412-00DA783C1FAD}"/>
              </a:ext>
            </a:extLst>
          </p:cNvPr>
          <p:cNvSpPr>
            <a:spLocks noGrp="1"/>
          </p:cNvSpPr>
          <p:nvPr>
            <p:ph type="body" idx="1"/>
          </p:nvPr>
        </p:nvSpPr>
        <p:spPr/>
        <p:txBody>
          <a:bodyPr>
            <a:normAutofit fontScale="85000" lnSpcReduction="20000"/>
          </a:bodyPr>
          <a:lstStyle/>
          <a:p>
            <a:r>
              <a:rPr lang="fr-FR" sz="4400" dirty="0"/>
              <a:t>Qu’est-ce que ça veut dire …</a:t>
            </a:r>
          </a:p>
          <a:p>
            <a:r>
              <a:rPr lang="fr-FR" sz="4400" dirty="0"/>
              <a:t>… pour l’élève ? pour l’enseignant ?</a:t>
            </a:r>
          </a:p>
        </p:txBody>
      </p:sp>
    </p:spTree>
    <p:extLst>
      <p:ext uri="{BB962C8B-B14F-4D97-AF65-F5344CB8AC3E}">
        <p14:creationId xmlns:p14="http://schemas.microsoft.com/office/powerpoint/2010/main" val="149645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1321D7B-5FCB-5E4B-B00E-6EA63316C649}"/>
              </a:ext>
            </a:extLst>
          </p:cNvPr>
          <p:cNvSpPr>
            <a:spLocks noGrp="1"/>
          </p:cNvSpPr>
          <p:nvPr>
            <p:ph type="title"/>
          </p:nvPr>
        </p:nvSpPr>
        <p:spPr/>
        <p:txBody>
          <a:bodyPr/>
          <a:lstStyle/>
          <a:p>
            <a:endParaRPr lang="fr-FR"/>
          </a:p>
        </p:txBody>
      </p:sp>
      <p:graphicFrame>
        <p:nvGraphicFramePr>
          <p:cNvPr id="6" name="Espace réservé du contenu 5">
            <a:extLst>
              <a:ext uri="{FF2B5EF4-FFF2-40B4-BE49-F238E27FC236}">
                <a16:creationId xmlns:a16="http://schemas.microsoft.com/office/drawing/2014/main" id="{BC49011D-33F5-0142-9484-C7222FD78719}"/>
              </a:ext>
            </a:extLst>
          </p:cNvPr>
          <p:cNvGraphicFramePr>
            <a:graphicFrameLocks noGrp="1"/>
          </p:cNvGraphicFramePr>
          <p:nvPr>
            <p:ph sz="quarter" idx="13"/>
            <p:extLst>
              <p:ext uri="{D42A27DB-BD31-4B8C-83A1-F6EECF244321}">
                <p14:modId xmlns:p14="http://schemas.microsoft.com/office/powerpoint/2010/main" val="422801319"/>
              </p:ext>
            </p:extLst>
          </p:nvPr>
        </p:nvGraphicFramePr>
        <p:xfrm>
          <a:off x="512164" y="1527514"/>
          <a:ext cx="11167671" cy="1371600"/>
        </p:xfrm>
        <a:graphic>
          <a:graphicData uri="http://schemas.openxmlformats.org/drawingml/2006/table">
            <a:tbl>
              <a:tblPr firstRow="1" bandRow="1">
                <a:tableStyleId>{7DF18680-E054-41AD-8BC1-D1AEF772440D}</a:tableStyleId>
              </a:tblPr>
              <a:tblGrid>
                <a:gridCol w="4002374">
                  <a:extLst>
                    <a:ext uri="{9D8B030D-6E8A-4147-A177-3AD203B41FA5}">
                      <a16:colId xmlns:a16="http://schemas.microsoft.com/office/drawing/2014/main" val="226629302"/>
                    </a:ext>
                  </a:extLst>
                </a:gridCol>
                <a:gridCol w="2652998">
                  <a:extLst>
                    <a:ext uri="{9D8B030D-6E8A-4147-A177-3AD203B41FA5}">
                      <a16:colId xmlns:a16="http://schemas.microsoft.com/office/drawing/2014/main" val="250118910"/>
                    </a:ext>
                  </a:extLst>
                </a:gridCol>
                <a:gridCol w="4512299">
                  <a:extLst>
                    <a:ext uri="{9D8B030D-6E8A-4147-A177-3AD203B41FA5}">
                      <a16:colId xmlns:a16="http://schemas.microsoft.com/office/drawing/2014/main" val="3295274019"/>
                    </a:ext>
                  </a:extLst>
                </a:gridCol>
              </a:tblGrid>
              <a:tr h="370840">
                <a:tc>
                  <a:txBody>
                    <a:bodyPr/>
                    <a:lstStyle/>
                    <a:p>
                      <a:r>
                        <a:rPr lang="fr-FR" sz="2400" dirty="0"/>
                        <a:t>Pour l’élève</a:t>
                      </a:r>
                    </a:p>
                  </a:txBody>
                  <a:tcPr/>
                </a:tc>
                <a:tc>
                  <a:txBody>
                    <a:bodyPr/>
                    <a:lstStyle/>
                    <a:p>
                      <a:r>
                        <a:rPr lang="fr-FR" sz="2400" dirty="0"/>
                        <a:t>QUESTIONS</a:t>
                      </a:r>
                    </a:p>
                  </a:txBody>
                  <a:tcPr/>
                </a:tc>
                <a:tc>
                  <a:txBody>
                    <a:bodyPr/>
                    <a:lstStyle/>
                    <a:p>
                      <a:r>
                        <a:rPr lang="fr-FR" sz="2400" dirty="0"/>
                        <a:t>Pour l’enseignant</a:t>
                      </a:r>
                    </a:p>
                  </a:txBody>
                  <a:tcPr/>
                </a:tc>
                <a:extLst>
                  <a:ext uri="{0D108BD9-81ED-4DB2-BD59-A6C34878D82A}">
                    <a16:rowId xmlns:a16="http://schemas.microsoft.com/office/drawing/2014/main" val="2222673123"/>
                  </a:ext>
                </a:extLst>
              </a:tr>
              <a:tr h="370840">
                <a:tc>
                  <a:txBody>
                    <a:bodyPr/>
                    <a:lstStyle/>
                    <a:p>
                      <a:r>
                        <a:rPr lang="fr-FR" sz="2400" dirty="0"/>
                        <a:t>J’écris pour quoi (faire)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Quel enjeu ?</a:t>
                      </a:r>
                    </a:p>
                  </a:txBody>
                  <a:tcPr/>
                </a:tc>
                <a:tc>
                  <a:txBody>
                    <a:bodyPr/>
                    <a:lstStyle/>
                    <a:p>
                      <a:r>
                        <a:rPr lang="fr-FR" sz="2400" dirty="0"/>
                        <a:t>Objectif d’écriture ?</a:t>
                      </a:r>
                    </a:p>
                  </a:txBody>
                  <a:tcPr/>
                </a:tc>
                <a:extLst>
                  <a:ext uri="{0D108BD9-81ED-4DB2-BD59-A6C34878D82A}">
                    <a16:rowId xmlns:a16="http://schemas.microsoft.com/office/drawing/2014/main" val="902763495"/>
                  </a:ext>
                </a:extLst>
              </a:tr>
              <a:tr h="370840">
                <a:tc>
                  <a:txBody>
                    <a:bodyPr/>
                    <a:lstStyle/>
                    <a:p>
                      <a:r>
                        <a:rPr lang="fr-FR" sz="2400" dirty="0"/>
                        <a:t>J’écris à qui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Quel destinataire ?</a:t>
                      </a:r>
                    </a:p>
                  </a:txBody>
                  <a:tcPr/>
                </a:tc>
                <a:tc>
                  <a:txBody>
                    <a:bodyPr/>
                    <a:lstStyle/>
                    <a:p>
                      <a:r>
                        <a:rPr lang="fr-FR" sz="2400" dirty="0"/>
                        <a:t>Objectif de lecture ?</a:t>
                      </a:r>
                    </a:p>
                  </a:txBody>
                  <a:tcPr/>
                </a:tc>
                <a:extLst>
                  <a:ext uri="{0D108BD9-81ED-4DB2-BD59-A6C34878D82A}">
                    <a16:rowId xmlns:a16="http://schemas.microsoft.com/office/drawing/2014/main" val="1374724656"/>
                  </a:ext>
                </a:extLst>
              </a:tr>
            </a:tbl>
          </a:graphicData>
        </a:graphic>
      </p:graphicFrame>
    </p:spTree>
    <p:extLst>
      <p:ext uri="{BB962C8B-B14F-4D97-AF65-F5344CB8AC3E}">
        <p14:creationId xmlns:p14="http://schemas.microsoft.com/office/powerpoint/2010/main" val="276467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1321D7B-5FCB-5E4B-B00E-6EA63316C649}"/>
              </a:ext>
            </a:extLst>
          </p:cNvPr>
          <p:cNvSpPr>
            <a:spLocks noGrp="1"/>
          </p:cNvSpPr>
          <p:nvPr>
            <p:ph type="title"/>
          </p:nvPr>
        </p:nvSpPr>
        <p:spPr/>
        <p:txBody>
          <a:bodyPr/>
          <a:lstStyle/>
          <a:p>
            <a:endParaRPr lang="fr-FR"/>
          </a:p>
        </p:txBody>
      </p:sp>
      <p:graphicFrame>
        <p:nvGraphicFramePr>
          <p:cNvPr id="6" name="Espace réservé du contenu 5">
            <a:extLst>
              <a:ext uri="{FF2B5EF4-FFF2-40B4-BE49-F238E27FC236}">
                <a16:creationId xmlns:a16="http://schemas.microsoft.com/office/drawing/2014/main" id="{BC49011D-33F5-0142-9484-C7222FD78719}"/>
              </a:ext>
            </a:extLst>
          </p:cNvPr>
          <p:cNvGraphicFramePr>
            <a:graphicFrameLocks noGrp="1"/>
          </p:cNvGraphicFramePr>
          <p:nvPr>
            <p:ph sz="quarter" idx="13"/>
            <p:extLst>
              <p:ext uri="{D42A27DB-BD31-4B8C-83A1-F6EECF244321}">
                <p14:modId xmlns:p14="http://schemas.microsoft.com/office/powerpoint/2010/main" val="460717592"/>
              </p:ext>
            </p:extLst>
          </p:nvPr>
        </p:nvGraphicFramePr>
        <p:xfrm>
          <a:off x="512164" y="1527514"/>
          <a:ext cx="11167671" cy="2194560"/>
        </p:xfrm>
        <a:graphic>
          <a:graphicData uri="http://schemas.openxmlformats.org/drawingml/2006/table">
            <a:tbl>
              <a:tblPr firstRow="1" bandRow="1">
                <a:tableStyleId>{7DF18680-E054-41AD-8BC1-D1AEF772440D}</a:tableStyleId>
              </a:tblPr>
              <a:tblGrid>
                <a:gridCol w="4002374">
                  <a:extLst>
                    <a:ext uri="{9D8B030D-6E8A-4147-A177-3AD203B41FA5}">
                      <a16:colId xmlns:a16="http://schemas.microsoft.com/office/drawing/2014/main" val="226629302"/>
                    </a:ext>
                  </a:extLst>
                </a:gridCol>
                <a:gridCol w="2652998">
                  <a:extLst>
                    <a:ext uri="{9D8B030D-6E8A-4147-A177-3AD203B41FA5}">
                      <a16:colId xmlns:a16="http://schemas.microsoft.com/office/drawing/2014/main" val="250118910"/>
                    </a:ext>
                  </a:extLst>
                </a:gridCol>
                <a:gridCol w="4512299">
                  <a:extLst>
                    <a:ext uri="{9D8B030D-6E8A-4147-A177-3AD203B41FA5}">
                      <a16:colId xmlns:a16="http://schemas.microsoft.com/office/drawing/2014/main" val="3295274019"/>
                    </a:ext>
                  </a:extLst>
                </a:gridCol>
              </a:tblGrid>
              <a:tr h="370840">
                <a:tc>
                  <a:txBody>
                    <a:bodyPr/>
                    <a:lstStyle/>
                    <a:p>
                      <a:r>
                        <a:rPr lang="fr-FR" sz="2400" dirty="0"/>
                        <a:t>Pour l’élève</a:t>
                      </a:r>
                    </a:p>
                  </a:txBody>
                  <a:tcPr/>
                </a:tc>
                <a:tc>
                  <a:txBody>
                    <a:bodyPr/>
                    <a:lstStyle/>
                    <a:p>
                      <a:r>
                        <a:rPr lang="fr-FR" sz="2400" dirty="0"/>
                        <a:t>QUESTIONS</a:t>
                      </a:r>
                    </a:p>
                  </a:txBody>
                  <a:tcPr/>
                </a:tc>
                <a:tc>
                  <a:txBody>
                    <a:bodyPr/>
                    <a:lstStyle/>
                    <a:p>
                      <a:r>
                        <a:rPr lang="fr-FR" sz="2400" dirty="0"/>
                        <a:t>Pour l’enseignant</a:t>
                      </a:r>
                    </a:p>
                  </a:txBody>
                  <a:tcPr/>
                </a:tc>
                <a:extLst>
                  <a:ext uri="{0D108BD9-81ED-4DB2-BD59-A6C34878D82A}">
                    <a16:rowId xmlns:a16="http://schemas.microsoft.com/office/drawing/2014/main" val="2222673123"/>
                  </a:ext>
                </a:extLst>
              </a:tr>
              <a:tr h="370840">
                <a:tc>
                  <a:txBody>
                    <a:bodyPr/>
                    <a:lstStyle/>
                    <a:p>
                      <a:r>
                        <a:rPr lang="fr-FR" sz="2400"/>
                        <a:t>J’écris pour quoi (faire) ?</a:t>
                      </a:r>
                      <a:endParaRPr lang="fr-F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a:t>Quel enjeu ?</a:t>
                      </a:r>
                      <a:endParaRPr lang="fr-FR" sz="2400" dirty="0"/>
                    </a:p>
                  </a:txBody>
                  <a:tcPr/>
                </a:tc>
                <a:tc>
                  <a:txBody>
                    <a:bodyPr/>
                    <a:lstStyle/>
                    <a:p>
                      <a:r>
                        <a:rPr lang="fr-FR" sz="2400"/>
                        <a:t>Objectif d’écriture ?</a:t>
                      </a:r>
                      <a:endParaRPr lang="fr-FR" sz="2400" dirty="0"/>
                    </a:p>
                  </a:txBody>
                  <a:tcPr/>
                </a:tc>
                <a:extLst>
                  <a:ext uri="{0D108BD9-81ED-4DB2-BD59-A6C34878D82A}">
                    <a16:rowId xmlns:a16="http://schemas.microsoft.com/office/drawing/2014/main" val="902763495"/>
                  </a:ext>
                </a:extLst>
              </a:tr>
              <a:tr h="370840">
                <a:tc>
                  <a:txBody>
                    <a:bodyPr/>
                    <a:lstStyle/>
                    <a:p>
                      <a:r>
                        <a:rPr lang="fr-FR" sz="2400"/>
                        <a:t>J’écris à qui ?</a:t>
                      </a:r>
                      <a:endParaRPr lang="fr-F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a:t>Quel destinataire ?</a:t>
                      </a:r>
                      <a:endParaRPr lang="fr-FR" sz="2400" dirty="0"/>
                    </a:p>
                  </a:txBody>
                  <a:tcPr/>
                </a:tc>
                <a:tc>
                  <a:txBody>
                    <a:bodyPr/>
                    <a:lstStyle/>
                    <a:p>
                      <a:r>
                        <a:rPr lang="fr-FR" sz="2400" dirty="0"/>
                        <a:t>Objectif de lecture ?</a:t>
                      </a:r>
                    </a:p>
                  </a:txBody>
                  <a:tcPr/>
                </a:tc>
                <a:extLst>
                  <a:ext uri="{0D108BD9-81ED-4DB2-BD59-A6C34878D82A}">
                    <a16:rowId xmlns:a16="http://schemas.microsoft.com/office/drawing/2014/main" val="1374724656"/>
                  </a:ext>
                </a:extLst>
              </a:tr>
              <a:tr h="370840">
                <a:tc>
                  <a:txBody>
                    <a:bodyPr/>
                    <a:lstStyle/>
                    <a:p>
                      <a:r>
                        <a:rPr lang="fr-FR" sz="2400" dirty="0"/>
                        <a:t>Quelle représentation de l’écrit dans cette discipline ?</a:t>
                      </a:r>
                    </a:p>
                  </a:txBody>
                  <a:tcPr/>
                </a:tc>
                <a:tc>
                  <a:txBody>
                    <a:bodyPr/>
                    <a:lstStyle/>
                    <a:p>
                      <a:r>
                        <a:rPr lang="fr-FR" sz="2400" dirty="0"/>
                        <a:t>Quelle discipline ?</a:t>
                      </a:r>
                    </a:p>
                  </a:txBody>
                  <a:tcPr/>
                </a:tc>
                <a:tc>
                  <a:txBody>
                    <a:bodyPr/>
                    <a:lstStyle/>
                    <a:p>
                      <a:r>
                        <a:rPr lang="fr-FR" sz="2400" dirty="0"/>
                        <a:t>Quelles caractéristiques de la discipline à expliciter ?</a:t>
                      </a:r>
                    </a:p>
                  </a:txBody>
                  <a:tcPr/>
                </a:tc>
                <a:extLst>
                  <a:ext uri="{0D108BD9-81ED-4DB2-BD59-A6C34878D82A}">
                    <a16:rowId xmlns:a16="http://schemas.microsoft.com/office/drawing/2014/main" val="1134739912"/>
                  </a:ext>
                </a:extLst>
              </a:tr>
            </a:tbl>
          </a:graphicData>
        </a:graphic>
      </p:graphicFrame>
    </p:spTree>
    <p:extLst>
      <p:ext uri="{BB962C8B-B14F-4D97-AF65-F5344CB8AC3E}">
        <p14:creationId xmlns:p14="http://schemas.microsoft.com/office/powerpoint/2010/main" val="213030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1321D7B-5FCB-5E4B-B00E-6EA63316C649}"/>
              </a:ext>
            </a:extLst>
          </p:cNvPr>
          <p:cNvSpPr>
            <a:spLocks noGrp="1"/>
          </p:cNvSpPr>
          <p:nvPr>
            <p:ph type="title"/>
          </p:nvPr>
        </p:nvSpPr>
        <p:spPr/>
        <p:txBody>
          <a:bodyPr/>
          <a:lstStyle/>
          <a:p>
            <a:endParaRPr lang="fr-FR"/>
          </a:p>
        </p:txBody>
      </p:sp>
      <p:graphicFrame>
        <p:nvGraphicFramePr>
          <p:cNvPr id="6" name="Espace réservé du contenu 5">
            <a:extLst>
              <a:ext uri="{FF2B5EF4-FFF2-40B4-BE49-F238E27FC236}">
                <a16:creationId xmlns:a16="http://schemas.microsoft.com/office/drawing/2014/main" id="{BC49011D-33F5-0142-9484-C7222FD78719}"/>
              </a:ext>
            </a:extLst>
          </p:cNvPr>
          <p:cNvGraphicFramePr>
            <a:graphicFrameLocks noGrp="1"/>
          </p:cNvGraphicFramePr>
          <p:nvPr>
            <p:ph sz="quarter" idx="13"/>
            <p:extLst>
              <p:ext uri="{D42A27DB-BD31-4B8C-83A1-F6EECF244321}">
                <p14:modId xmlns:p14="http://schemas.microsoft.com/office/powerpoint/2010/main" val="2246076988"/>
              </p:ext>
            </p:extLst>
          </p:nvPr>
        </p:nvGraphicFramePr>
        <p:xfrm>
          <a:off x="512164" y="1527514"/>
          <a:ext cx="11167671" cy="3749040"/>
        </p:xfrm>
        <a:graphic>
          <a:graphicData uri="http://schemas.openxmlformats.org/drawingml/2006/table">
            <a:tbl>
              <a:tblPr firstRow="1" bandRow="1">
                <a:tableStyleId>{7DF18680-E054-41AD-8BC1-D1AEF772440D}</a:tableStyleId>
              </a:tblPr>
              <a:tblGrid>
                <a:gridCol w="4002374">
                  <a:extLst>
                    <a:ext uri="{9D8B030D-6E8A-4147-A177-3AD203B41FA5}">
                      <a16:colId xmlns:a16="http://schemas.microsoft.com/office/drawing/2014/main" val="226629302"/>
                    </a:ext>
                  </a:extLst>
                </a:gridCol>
                <a:gridCol w="2652998">
                  <a:extLst>
                    <a:ext uri="{9D8B030D-6E8A-4147-A177-3AD203B41FA5}">
                      <a16:colId xmlns:a16="http://schemas.microsoft.com/office/drawing/2014/main" val="250118910"/>
                    </a:ext>
                  </a:extLst>
                </a:gridCol>
                <a:gridCol w="4512299">
                  <a:extLst>
                    <a:ext uri="{9D8B030D-6E8A-4147-A177-3AD203B41FA5}">
                      <a16:colId xmlns:a16="http://schemas.microsoft.com/office/drawing/2014/main" val="3295274019"/>
                    </a:ext>
                  </a:extLst>
                </a:gridCol>
              </a:tblGrid>
              <a:tr h="370840">
                <a:tc>
                  <a:txBody>
                    <a:bodyPr/>
                    <a:lstStyle/>
                    <a:p>
                      <a:r>
                        <a:rPr lang="fr-FR" sz="2400" dirty="0"/>
                        <a:t>Pour l’élève</a:t>
                      </a:r>
                    </a:p>
                  </a:txBody>
                  <a:tcPr/>
                </a:tc>
                <a:tc>
                  <a:txBody>
                    <a:bodyPr/>
                    <a:lstStyle/>
                    <a:p>
                      <a:r>
                        <a:rPr lang="fr-FR" sz="2400" dirty="0"/>
                        <a:t>QUESTIONS</a:t>
                      </a:r>
                    </a:p>
                  </a:txBody>
                  <a:tcPr/>
                </a:tc>
                <a:tc>
                  <a:txBody>
                    <a:bodyPr/>
                    <a:lstStyle/>
                    <a:p>
                      <a:r>
                        <a:rPr lang="fr-FR" sz="2400" dirty="0"/>
                        <a:t>Pour l’enseignant</a:t>
                      </a:r>
                    </a:p>
                  </a:txBody>
                  <a:tcPr/>
                </a:tc>
                <a:extLst>
                  <a:ext uri="{0D108BD9-81ED-4DB2-BD59-A6C34878D82A}">
                    <a16:rowId xmlns:a16="http://schemas.microsoft.com/office/drawing/2014/main" val="2222673123"/>
                  </a:ext>
                </a:extLst>
              </a:tr>
              <a:tr h="370840">
                <a:tc>
                  <a:txBody>
                    <a:bodyPr/>
                    <a:lstStyle/>
                    <a:p>
                      <a:r>
                        <a:rPr lang="fr-FR" sz="2400" dirty="0"/>
                        <a:t>J’écris pour quoi (faire)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Quel enjeu ?</a:t>
                      </a:r>
                    </a:p>
                  </a:txBody>
                  <a:tcPr/>
                </a:tc>
                <a:tc>
                  <a:txBody>
                    <a:bodyPr/>
                    <a:lstStyle/>
                    <a:p>
                      <a:r>
                        <a:rPr lang="fr-FR" sz="2400" dirty="0"/>
                        <a:t>Objectif d’écriture ?</a:t>
                      </a:r>
                    </a:p>
                  </a:txBody>
                  <a:tcPr/>
                </a:tc>
                <a:extLst>
                  <a:ext uri="{0D108BD9-81ED-4DB2-BD59-A6C34878D82A}">
                    <a16:rowId xmlns:a16="http://schemas.microsoft.com/office/drawing/2014/main" val="902763495"/>
                  </a:ext>
                </a:extLst>
              </a:tr>
              <a:tr h="370840">
                <a:tc>
                  <a:txBody>
                    <a:bodyPr/>
                    <a:lstStyle/>
                    <a:p>
                      <a:r>
                        <a:rPr lang="fr-FR" sz="2400" dirty="0"/>
                        <a:t>J’écris à qui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Quel destinataire ?</a:t>
                      </a:r>
                    </a:p>
                  </a:txBody>
                  <a:tcPr/>
                </a:tc>
                <a:tc>
                  <a:txBody>
                    <a:bodyPr/>
                    <a:lstStyle/>
                    <a:p>
                      <a:r>
                        <a:rPr lang="fr-FR" sz="2400" dirty="0"/>
                        <a:t>Objectif de lecture ?</a:t>
                      </a:r>
                    </a:p>
                  </a:txBody>
                  <a:tcPr/>
                </a:tc>
                <a:extLst>
                  <a:ext uri="{0D108BD9-81ED-4DB2-BD59-A6C34878D82A}">
                    <a16:rowId xmlns:a16="http://schemas.microsoft.com/office/drawing/2014/main" val="1374724656"/>
                  </a:ext>
                </a:extLst>
              </a:tr>
              <a:tr h="370840">
                <a:tc>
                  <a:txBody>
                    <a:bodyPr/>
                    <a:lstStyle/>
                    <a:p>
                      <a:r>
                        <a:rPr lang="fr-FR" sz="2400" dirty="0"/>
                        <a:t>Quelle représentation de l’écrit dans cette discipline ?</a:t>
                      </a:r>
                    </a:p>
                  </a:txBody>
                  <a:tcPr/>
                </a:tc>
                <a:tc>
                  <a:txBody>
                    <a:bodyPr/>
                    <a:lstStyle/>
                    <a:p>
                      <a:r>
                        <a:rPr lang="fr-FR" sz="2400" dirty="0"/>
                        <a:t>Quelle discipline ?</a:t>
                      </a:r>
                    </a:p>
                  </a:txBody>
                  <a:tcPr/>
                </a:tc>
                <a:tc>
                  <a:txBody>
                    <a:bodyPr/>
                    <a:lstStyle/>
                    <a:p>
                      <a:r>
                        <a:rPr lang="fr-FR" sz="2400" dirty="0"/>
                        <a:t>Quelles caractéristiques de la discipline à expliciter ?</a:t>
                      </a:r>
                    </a:p>
                  </a:txBody>
                  <a:tcPr/>
                </a:tc>
                <a:extLst>
                  <a:ext uri="{0D108BD9-81ED-4DB2-BD59-A6C34878D82A}">
                    <a16:rowId xmlns:a16="http://schemas.microsoft.com/office/drawing/2014/main" val="1134739912"/>
                  </a:ext>
                </a:extLst>
              </a:tr>
              <a:tr h="370840">
                <a:tc>
                  <a:txBody>
                    <a:bodyPr/>
                    <a:lstStyle/>
                    <a:p>
                      <a:r>
                        <a:rPr lang="fr-FR" sz="2400" dirty="0"/>
                        <a:t>Sur quelles lectures je m’appuie ?</a:t>
                      </a:r>
                    </a:p>
                  </a:txBody>
                  <a:tcPr/>
                </a:tc>
                <a:tc>
                  <a:txBody>
                    <a:bodyPr/>
                    <a:lstStyle/>
                    <a:p>
                      <a:r>
                        <a:rPr lang="fr-FR" sz="2400" dirty="0"/>
                        <a:t>Quel genre littéraire?</a:t>
                      </a:r>
                    </a:p>
                  </a:txBody>
                  <a:tcPr/>
                </a:tc>
                <a:tc>
                  <a:txBody>
                    <a:bodyPr/>
                    <a:lstStyle/>
                    <a:p>
                      <a:r>
                        <a:rPr lang="fr-FR" sz="2400" dirty="0"/>
                        <a:t>Quelle structure ? Quel enjeu spécifique du texte ? Quelle caractéristique littéraire ? Quels éléments de culture ?</a:t>
                      </a:r>
                    </a:p>
                  </a:txBody>
                  <a:tcPr/>
                </a:tc>
                <a:extLst>
                  <a:ext uri="{0D108BD9-81ED-4DB2-BD59-A6C34878D82A}">
                    <a16:rowId xmlns:a16="http://schemas.microsoft.com/office/drawing/2014/main" val="459615007"/>
                  </a:ext>
                </a:extLst>
              </a:tr>
            </a:tbl>
          </a:graphicData>
        </a:graphic>
      </p:graphicFrame>
    </p:spTree>
    <p:extLst>
      <p:ext uri="{BB962C8B-B14F-4D97-AF65-F5344CB8AC3E}">
        <p14:creationId xmlns:p14="http://schemas.microsoft.com/office/powerpoint/2010/main" val="150919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BB4DC3-364F-0042-BA3B-81AAF8A58653}"/>
              </a:ext>
            </a:extLst>
          </p:cNvPr>
          <p:cNvSpPr>
            <a:spLocks noGrp="1"/>
          </p:cNvSpPr>
          <p:nvPr>
            <p:ph type="title"/>
          </p:nvPr>
        </p:nvSpPr>
        <p:spPr/>
        <p:txBody>
          <a:bodyPr/>
          <a:lstStyle/>
          <a:p>
            <a:r>
              <a:rPr lang="fr-FR" dirty="0"/>
              <a:t>Exemple de description : le portrait</a:t>
            </a:r>
          </a:p>
        </p:txBody>
      </p:sp>
      <p:sp>
        <p:nvSpPr>
          <p:cNvPr id="3" name="Espace réservé du contenu 2">
            <a:extLst>
              <a:ext uri="{FF2B5EF4-FFF2-40B4-BE49-F238E27FC236}">
                <a16:creationId xmlns:a16="http://schemas.microsoft.com/office/drawing/2014/main" id="{9AC73B22-B208-1646-A780-A812539D69C6}"/>
              </a:ext>
            </a:extLst>
          </p:cNvPr>
          <p:cNvSpPr>
            <a:spLocks noGrp="1"/>
          </p:cNvSpPr>
          <p:nvPr>
            <p:ph sz="quarter" idx="13"/>
          </p:nvPr>
        </p:nvSpPr>
        <p:spPr/>
        <p:txBody>
          <a:bodyPr/>
          <a:lstStyle/>
          <a:p>
            <a:endParaRPr lang="fr-FR"/>
          </a:p>
        </p:txBody>
      </p:sp>
      <p:pic>
        <p:nvPicPr>
          <p:cNvPr id="4" name="Image 3">
            <a:extLst>
              <a:ext uri="{FF2B5EF4-FFF2-40B4-BE49-F238E27FC236}">
                <a16:creationId xmlns:a16="http://schemas.microsoft.com/office/drawing/2014/main" id="{9A5D9CA6-7AAA-2540-8F20-DFA62B0A393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131331" y="886211"/>
            <a:ext cx="4204970" cy="5605005"/>
          </a:xfrm>
          <a:prstGeom prst="rect">
            <a:avLst/>
          </a:prstGeom>
          <a:noFill/>
          <a:ln>
            <a:noFill/>
          </a:ln>
        </p:spPr>
      </p:pic>
      <p:pic>
        <p:nvPicPr>
          <p:cNvPr id="5" name="Image 4">
            <a:extLst>
              <a:ext uri="{FF2B5EF4-FFF2-40B4-BE49-F238E27FC236}">
                <a16:creationId xmlns:a16="http://schemas.microsoft.com/office/drawing/2014/main" id="{5C3BA058-54F1-B94E-A8EC-AAE45888EDC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6855004" y="886141"/>
            <a:ext cx="4204970" cy="5605145"/>
          </a:xfrm>
          <a:prstGeom prst="rect">
            <a:avLst/>
          </a:prstGeom>
          <a:noFill/>
          <a:ln>
            <a:noFill/>
          </a:ln>
        </p:spPr>
      </p:pic>
    </p:spTree>
    <p:extLst>
      <p:ext uri="{BB962C8B-B14F-4D97-AF65-F5344CB8AC3E}">
        <p14:creationId xmlns:p14="http://schemas.microsoft.com/office/powerpoint/2010/main" val="686314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646548D-7E34-FF43-803A-2E8589AB8C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4398" y="1491916"/>
            <a:ext cx="4192003" cy="3465094"/>
          </a:xfrm>
          <a:prstGeom prst="rect">
            <a:avLst/>
          </a:prstGeom>
        </p:spPr>
      </p:pic>
      <p:pic>
        <p:nvPicPr>
          <p:cNvPr id="7" name="Image 6">
            <a:extLst>
              <a:ext uri="{FF2B5EF4-FFF2-40B4-BE49-F238E27FC236}">
                <a16:creationId xmlns:a16="http://schemas.microsoft.com/office/drawing/2014/main" id="{E0735854-EE94-3B49-8562-4F59F1A176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5249" y="1491916"/>
            <a:ext cx="6071016" cy="3465094"/>
          </a:xfrm>
          <a:prstGeom prst="rect">
            <a:avLst/>
          </a:prstGeom>
        </p:spPr>
      </p:pic>
    </p:spTree>
    <p:extLst>
      <p:ext uri="{BB962C8B-B14F-4D97-AF65-F5344CB8AC3E}">
        <p14:creationId xmlns:p14="http://schemas.microsoft.com/office/powerpoint/2010/main" val="1603096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41D7447-567C-6D43-809D-2A2D9C3AF5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6355" y="1467852"/>
            <a:ext cx="4945982" cy="3705728"/>
          </a:xfrm>
          <a:prstGeom prst="rect">
            <a:avLst/>
          </a:prstGeom>
        </p:spPr>
      </p:pic>
      <p:pic>
        <p:nvPicPr>
          <p:cNvPr id="5" name="Image 4">
            <a:extLst>
              <a:ext uri="{FF2B5EF4-FFF2-40B4-BE49-F238E27FC236}">
                <a16:creationId xmlns:a16="http://schemas.microsoft.com/office/drawing/2014/main" id="{D25CA427-74BD-0D4A-97A2-22C03EC21B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1099" y="1467852"/>
            <a:ext cx="5839217" cy="3705728"/>
          </a:xfrm>
          <a:prstGeom prst="rect">
            <a:avLst/>
          </a:prstGeom>
        </p:spPr>
      </p:pic>
    </p:spTree>
    <p:extLst>
      <p:ext uri="{BB962C8B-B14F-4D97-AF65-F5344CB8AC3E}">
        <p14:creationId xmlns:p14="http://schemas.microsoft.com/office/powerpoint/2010/main" val="3683268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BB4DC3-364F-0042-BA3B-81AAF8A58653}"/>
              </a:ext>
            </a:extLst>
          </p:cNvPr>
          <p:cNvSpPr>
            <a:spLocks noGrp="1"/>
          </p:cNvSpPr>
          <p:nvPr>
            <p:ph type="title"/>
          </p:nvPr>
        </p:nvSpPr>
        <p:spPr/>
        <p:txBody>
          <a:bodyPr/>
          <a:lstStyle/>
          <a:p>
            <a:r>
              <a:rPr lang="fr-FR" dirty="0"/>
              <a:t>Exemple de description : le portrait</a:t>
            </a:r>
          </a:p>
        </p:txBody>
      </p:sp>
      <p:sp>
        <p:nvSpPr>
          <p:cNvPr id="3" name="Espace réservé du contenu 2">
            <a:extLst>
              <a:ext uri="{FF2B5EF4-FFF2-40B4-BE49-F238E27FC236}">
                <a16:creationId xmlns:a16="http://schemas.microsoft.com/office/drawing/2014/main" id="{9AC73B22-B208-1646-A780-A812539D69C6}"/>
              </a:ext>
            </a:extLst>
          </p:cNvPr>
          <p:cNvSpPr>
            <a:spLocks noGrp="1"/>
          </p:cNvSpPr>
          <p:nvPr>
            <p:ph sz="quarter" idx="13"/>
          </p:nvPr>
        </p:nvSpPr>
        <p:spPr/>
        <p:txBody>
          <a:bodyPr/>
          <a:lstStyle/>
          <a:p>
            <a:endParaRPr lang="fr-FR"/>
          </a:p>
        </p:txBody>
      </p:sp>
      <p:pic>
        <p:nvPicPr>
          <p:cNvPr id="4" name="Image 3">
            <a:extLst>
              <a:ext uri="{FF2B5EF4-FFF2-40B4-BE49-F238E27FC236}">
                <a16:creationId xmlns:a16="http://schemas.microsoft.com/office/drawing/2014/main" id="{9A5D9CA6-7AAA-2540-8F20-DFA62B0A393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131331" y="886211"/>
            <a:ext cx="4204970" cy="5605005"/>
          </a:xfrm>
          <a:prstGeom prst="rect">
            <a:avLst/>
          </a:prstGeom>
          <a:noFill/>
          <a:ln>
            <a:noFill/>
          </a:ln>
        </p:spPr>
      </p:pic>
      <p:pic>
        <p:nvPicPr>
          <p:cNvPr id="5" name="Image 4">
            <a:extLst>
              <a:ext uri="{FF2B5EF4-FFF2-40B4-BE49-F238E27FC236}">
                <a16:creationId xmlns:a16="http://schemas.microsoft.com/office/drawing/2014/main" id="{5C3BA058-54F1-B94E-A8EC-AAE45888EDC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6855004" y="886141"/>
            <a:ext cx="4204970" cy="5605145"/>
          </a:xfrm>
          <a:prstGeom prst="rect">
            <a:avLst/>
          </a:prstGeom>
          <a:noFill/>
          <a:ln>
            <a:noFill/>
          </a:ln>
        </p:spPr>
      </p:pic>
    </p:spTree>
    <p:extLst>
      <p:ext uri="{BB962C8B-B14F-4D97-AF65-F5344CB8AC3E}">
        <p14:creationId xmlns:p14="http://schemas.microsoft.com/office/powerpoint/2010/main" val="348055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1321D7B-5FCB-5E4B-B00E-6EA63316C649}"/>
              </a:ext>
            </a:extLst>
          </p:cNvPr>
          <p:cNvSpPr>
            <a:spLocks noGrp="1"/>
          </p:cNvSpPr>
          <p:nvPr>
            <p:ph type="title"/>
          </p:nvPr>
        </p:nvSpPr>
        <p:spPr/>
        <p:txBody>
          <a:bodyPr/>
          <a:lstStyle/>
          <a:p>
            <a:endParaRPr lang="fr-FR"/>
          </a:p>
        </p:txBody>
      </p:sp>
      <p:graphicFrame>
        <p:nvGraphicFramePr>
          <p:cNvPr id="6" name="Espace réservé du contenu 5">
            <a:extLst>
              <a:ext uri="{FF2B5EF4-FFF2-40B4-BE49-F238E27FC236}">
                <a16:creationId xmlns:a16="http://schemas.microsoft.com/office/drawing/2014/main" id="{BC49011D-33F5-0142-9484-C7222FD78719}"/>
              </a:ext>
            </a:extLst>
          </p:cNvPr>
          <p:cNvGraphicFramePr>
            <a:graphicFrameLocks noGrp="1"/>
          </p:cNvGraphicFramePr>
          <p:nvPr>
            <p:ph sz="quarter" idx="13"/>
            <p:extLst/>
          </p:nvPr>
        </p:nvGraphicFramePr>
        <p:xfrm>
          <a:off x="512164" y="1527514"/>
          <a:ext cx="11167671" cy="4937760"/>
        </p:xfrm>
        <a:graphic>
          <a:graphicData uri="http://schemas.openxmlformats.org/drawingml/2006/table">
            <a:tbl>
              <a:tblPr firstRow="1" bandRow="1">
                <a:tableStyleId>{7DF18680-E054-41AD-8BC1-D1AEF772440D}</a:tableStyleId>
              </a:tblPr>
              <a:tblGrid>
                <a:gridCol w="4002374">
                  <a:extLst>
                    <a:ext uri="{9D8B030D-6E8A-4147-A177-3AD203B41FA5}">
                      <a16:colId xmlns:a16="http://schemas.microsoft.com/office/drawing/2014/main" val="226629302"/>
                    </a:ext>
                  </a:extLst>
                </a:gridCol>
                <a:gridCol w="2652998">
                  <a:extLst>
                    <a:ext uri="{9D8B030D-6E8A-4147-A177-3AD203B41FA5}">
                      <a16:colId xmlns:a16="http://schemas.microsoft.com/office/drawing/2014/main" val="250118910"/>
                    </a:ext>
                  </a:extLst>
                </a:gridCol>
                <a:gridCol w="4512299">
                  <a:extLst>
                    <a:ext uri="{9D8B030D-6E8A-4147-A177-3AD203B41FA5}">
                      <a16:colId xmlns:a16="http://schemas.microsoft.com/office/drawing/2014/main" val="3295274019"/>
                    </a:ext>
                  </a:extLst>
                </a:gridCol>
              </a:tblGrid>
              <a:tr h="370840">
                <a:tc>
                  <a:txBody>
                    <a:bodyPr/>
                    <a:lstStyle/>
                    <a:p>
                      <a:r>
                        <a:rPr lang="fr-FR" sz="2400" dirty="0"/>
                        <a:t>Pour l’élève</a:t>
                      </a:r>
                    </a:p>
                  </a:txBody>
                  <a:tcPr/>
                </a:tc>
                <a:tc>
                  <a:txBody>
                    <a:bodyPr/>
                    <a:lstStyle/>
                    <a:p>
                      <a:r>
                        <a:rPr lang="fr-FR" sz="2400" dirty="0"/>
                        <a:t>QUESTIONS</a:t>
                      </a:r>
                    </a:p>
                  </a:txBody>
                  <a:tcPr/>
                </a:tc>
                <a:tc>
                  <a:txBody>
                    <a:bodyPr/>
                    <a:lstStyle/>
                    <a:p>
                      <a:r>
                        <a:rPr lang="fr-FR" sz="2400" dirty="0"/>
                        <a:t>Pour l’enseignant</a:t>
                      </a:r>
                    </a:p>
                  </a:txBody>
                  <a:tcPr/>
                </a:tc>
                <a:extLst>
                  <a:ext uri="{0D108BD9-81ED-4DB2-BD59-A6C34878D82A}">
                    <a16:rowId xmlns:a16="http://schemas.microsoft.com/office/drawing/2014/main" val="2222673123"/>
                  </a:ext>
                </a:extLst>
              </a:tr>
              <a:tr h="370840">
                <a:tc>
                  <a:txBody>
                    <a:bodyPr/>
                    <a:lstStyle/>
                    <a:p>
                      <a:r>
                        <a:rPr lang="fr-FR" sz="2400" dirty="0"/>
                        <a:t>J’écris pour quoi (faire)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Quel enjeu ?</a:t>
                      </a:r>
                    </a:p>
                  </a:txBody>
                  <a:tcPr/>
                </a:tc>
                <a:tc>
                  <a:txBody>
                    <a:bodyPr/>
                    <a:lstStyle/>
                    <a:p>
                      <a:r>
                        <a:rPr lang="fr-FR" sz="2400" dirty="0"/>
                        <a:t>Objectif d’écriture ?</a:t>
                      </a:r>
                    </a:p>
                  </a:txBody>
                  <a:tcPr/>
                </a:tc>
                <a:extLst>
                  <a:ext uri="{0D108BD9-81ED-4DB2-BD59-A6C34878D82A}">
                    <a16:rowId xmlns:a16="http://schemas.microsoft.com/office/drawing/2014/main" val="902763495"/>
                  </a:ext>
                </a:extLst>
              </a:tr>
              <a:tr h="370840">
                <a:tc>
                  <a:txBody>
                    <a:bodyPr/>
                    <a:lstStyle/>
                    <a:p>
                      <a:r>
                        <a:rPr lang="fr-FR" sz="2400" dirty="0"/>
                        <a:t>J’écris à qui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Quel destinataire ?</a:t>
                      </a:r>
                    </a:p>
                  </a:txBody>
                  <a:tcPr/>
                </a:tc>
                <a:tc>
                  <a:txBody>
                    <a:bodyPr/>
                    <a:lstStyle/>
                    <a:p>
                      <a:r>
                        <a:rPr lang="fr-FR" sz="2400" dirty="0"/>
                        <a:t>Objectif de lecture ?</a:t>
                      </a:r>
                    </a:p>
                  </a:txBody>
                  <a:tcPr/>
                </a:tc>
                <a:extLst>
                  <a:ext uri="{0D108BD9-81ED-4DB2-BD59-A6C34878D82A}">
                    <a16:rowId xmlns:a16="http://schemas.microsoft.com/office/drawing/2014/main" val="1374724656"/>
                  </a:ext>
                </a:extLst>
              </a:tr>
              <a:tr h="370840">
                <a:tc>
                  <a:txBody>
                    <a:bodyPr/>
                    <a:lstStyle/>
                    <a:p>
                      <a:r>
                        <a:rPr lang="fr-FR" sz="2400" dirty="0"/>
                        <a:t>Quelle représentation de l’écrit dans cette discipline ?</a:t>
                      </a:r>
                    </a:p>
                  </a:txBody>
                  <a:tcPr/>
                </a:tc>
                <a:tc>
                  <a:txBody>
                    <a:bodyPr/>
                    <a:lstStyle/>
                    <a:p>
                      <a:r>
                        <a:rPr lang="fr-FR" sz="2400" dirty="0"/>
                        <a:t>Quelle discipline ?</a:t>
                      </a:r>
                    </a:p>
                  </a:txBody>
                  <a:tcPr/>
                </a:tc>
                <a:tc>
                  <a:txBody>
                    <a:bodyPr/>
                    <a:lstStyle/>
                    <a:p>
                      <a:r>
                        <a:rPr lang="fr-FR" sz="2400" dirty="0"/>
                        <a:t>Quelles caractéristiques de la discipline à expliciter ?</a:t>
                      </a:r>
                    </a:p>
                  </a:txBody>
                  <a:tcPr/>
                </a:tc>
                <a:extLst>
                  <a:ext uri="{0D108BD9-81ED-4DB2-BD59-A6C34878D82A}">
                    <a16:rowId xmlns:a16="http://schemas.microsoft.com/office/drawing/2014/main" val="1134739912"/>
                  </a:ext>
                </a:extLst>
              </a:tr>
              <a:tr h="370840">
                <a:tc>
                  <a:txBody>
                    <a:bodyPr/>
                    <a:lstStyle/>
                    <a:p>
                      <a:r>
                        <a:rPr lang="fr-FR" sz="2400" dirty="0"/>
                        <a:t>Sur quelles lectures je m’appuie ?</a:t>
                      </a:r>
                    </a:p>
                  </a:txBody>
                  <a:tcPr/>
                </a:tc>
                <a:tc>
                  <a:txBody>
                    <a:bodyPr/>
                    <a:lstStyle/>
                    <a:p>
                      <a:r>
                        <a:rPr lang="fr-FR" sz="2400" dirty="0"/>
                        <a:t>Quel genre littéraire?</a:t>
                      </a:r>
                    </a:p>
                  </a:txBody>
                  <a:tcPr/>
                </a:tc>
                <a:tc>
                  <a:txBody>
                    <a:bodyPr/>
                    <a:lstStyle/>
                    <a:p>
                      <a:r>
                        <a:rPr lang="fr-FR" sz="2400" dirty="0"/>
                        <a:t>Quelle structure ? Quel enjeu spécifique du texte ? Quelle caractéristique littéraire ? Quels éléments de culture ?</a:t>
                      </a:r>
                    </a:p>
                  </a:txBody>
                  <a:tcPr/>
                </a:tc>
                <a:extLst>
                  <a:ext uri="{0D108BD9-81ED-4DB2-BD59-A6C34878D82A}">
                    <a16:rowId xmlns:a16="http://schemas.microsoft.com/office/drawing/2014/main" val="459615007"/>
                  </a:ext>
                </a:extLst>
              </a:tr>
              <a:tr h="370840">
                <a:tc>
                  <a:txBody>
                    <a:bodyPr/>
                    <a:lstStyle/>
                    <a:p>
                      <a:r>
                        <a:rPr lang="fr-FR" sz="2400" dirty="0"/>
                        <a:t>Je raconte OU je rends compte</a:t>
                      </a:r>
                    </a:p>
                  </a:txBody>
                  <a:tcPr/>
                </a:tc>
                <a:tc>
                  <a:txBody>
                    <a:bodyPr/>
                    <a:lstStyle/>
                    <a:p>
                      <a:r>
                        <a:rPr lang="fr-FR" sz="2400" dirty="0"/>
                        <a:t>Quelle forme ?</a:t>
                      </a:r>
                    </a:p>
                  </a:txBody>
                  <a:tcPr/>
                </a:tc>
                <a:tc>
                  <a:txBody>
                    <a:bodyPr/>
                    <a:lstStyle/>
                    <a:p>
                      <a:r>
                        <a:rPr lang="fr-FR" sz="2400" dirty="0"/>
                        <a:t>2 formes à enseigner :</a:t>
                      </a:r>
                    </a:p>
                    <a:p>
                      <a:pPr marL="342900" indent="-342900">
                        <a:buFontTx/>
                        <a:buChar char="-"/>
                      </a:pPr>
                      <a:r>
                        <a:rPr lang="fr-FR" sz="2400" dirty="0"/>
                        <a:t>Narratif</a:t>
                      </a:r>
                    </a:p>
                    <a:p>
                      <a:pPr marL="342900" indent="-342900">
                        <a:buFontTx/>
                        <a:buChar char="-"/>
                      </a:pPr>
                      <a:r>
                        <a:rPr lang="fr-FR" sz="2400" dirty="0"/>
                        <a:t>Compte rendu</a:t>
                      </a:r>
                    </a:p>
                  </a:txBody>
                  <a:tcPr/>
                </a:tc>
                <a:extLst>
                  <a:ext uri="{0D108BD9-81ED-4DB2-BD59-A6C34878D82A}">
                    <a16:rowId xmlns:a16="http://schemas.microsoft.com/office/drawing/2014/main" val="1216269795"/>
                  </a:ext>
                </a:extLst>
              </a:tr>
            </a:tbl>
          </a:graphicData>
        </a:graphic>
      </p:graphicFrame>
    </p:spTree>
    <p:extLst>
      <p:ext uri="{BB962C8B-B14F-4D97-AF65-F5344CB8AC3E}">
        <p14:creationId xmlns:p14="http://schemas.microsoft.com/office/powerpoint/2010/main" val="3789270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EAEF0-1A23-DE46-B07D-12511C006BAA}"/>
              </a:ext>
            </a:extLst>
          </p:cNvPr>
          <p:cNvSpPr>
            <a:spLocks noGrp="1"/>
          </p:cNvSpPr>
          <p:nvPr>
            <p:ph type="title"/>
          </p:nvPr>
        </p:nvSpPr>
        <p:spPr/>
        <p:txBody>
          <a:bodyPr/>
          <a:lstStyle/>
          <a:p>
            <a:r>
              <a:rPr lang="fr-FR" dirty="0"/>
              <a:t>Clarifier les consignes d’écriture</a:t>
            </a:r>
          </a:p>
        </p:txBody>
      </p:sp>
      <p:sp>
        <p:nvSpPr>
          <p:cNvPr id="3" name="Espace réservé du contenu 2">
            <a:extLst>
              <a:ext uri="{FF2B5EF4-FFF2-40B4-BE49-F238E27FC236}">
                <a16:creationId xmlns:a16="http://schemas.microsoft.com/office/drawing/2014/main" id="{8F3A14C3-9CFA-9A41-A098-37F77B8E068E}"/>
              </a:ext>
            </a:extLst>
          </p:cNvPr>
          <p:cNvSpPr>
            <a:spLocks noGrp="1"/>
          </p:cNvSpPr>
          <p:nvPr>
            <p:ph sz="quarter" idx="13"/>
          </p:nvPr>
        </p:nvSpPr>
        <p:spPr>
          <a:xfrm>
            <a:off x="913774" y="1412112"/>
            <a:ext cx="10363826" cy="4853777"/>
          </a:xfrm>
        </p:spPr>
        <p:txBody>
          <a:bodyPr/>
          <a:lstStyle/>
          <a:p>
            <a:pPr marL="0" indent="0">
              <a:buNone/>
            </a:pPr>
            <a:r>
              <a:rPr lang="fr-FR" b="1" u="sng" dirty="0"/>
              <a:t>Selon les disciplines </a:t>
            </a:r>
            <a:r>
              <a:rPr lang="fr-FR" dirty="0"/>
              <a:t>:</a:t>
            </a:r>
          </a:p>
          <a:p>
            <a:pPr marL="0" indent="0">
              <a:buNone/>
            </a:pPr>
            <a:r>
              <a:rPr lang="fr-FR" dirty="0"/>
              <a:t>En histoire : argumenter (prouver ce qu’on dit) à partir de documents authentiques étudiés</a:t>
            </a:r>
          </a:p>
          <a:p>
            <a:pPr marL="0" indent="0">
              <a:buNone/>
            </a:pPr>
            <a:r>
              <a:rPr lang="fr-FR" dirty="0"/>
              <a:t>En sciences : clarifier les notions précises. Listes, schémas, légendes</a:t>
            </a:r>
          </a:p>
          <a:p>
            <a:pPr marL="0" indent="0">
              <a:buNone/>
            </a:pPr>
            <a:r>
              <a:rPr lang="fr-FR" dirty="0"/>
              <a:t>En français : divers, à clarifier</a:t>
            </a:r>
          </a:p>
          <a:p>
            <a:pPr marL="0" indent="0">
              <a:buNone/>
            </a:pPr>
            <a:r>
              <a:rPr lang="fr-FR" dirty="0"/>
              <a:t>En maths : rendre compte de son raisonnement, le justifier = explicatif, argumentatif</a:t>
            </a:r>
          </a:p>
          <a:p>
            <a:pPr marL="0" indent="0">
              <a:buNone/>
            </a:pPr>
            <a:r>
              <a:rPr lang="fr-FR" dirty="0"/>
              <a:t>En arts : exprimer ses sentiments (dimension personnelle)</a:t>
            </a:r>
          </a:p>
        </p:txBody>
      </p:sp>
    </p:spTree>
    <p:extLst>
      <p:ext uri="{BB962C8B-B14F-4D97-AF65-F5344CB8AC3E}">
        <p14:creationId xmlns:p14="http://schemas.microsoft.com/office/powerpoint/2010/main" val="270393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E05B4-F0BA-314D-8536-EBE57C03CBAF}"/>
              </a:ext>
            </a:extLst>
          </p:cNvPr>
          <p:cNvSpPr>
            <a:spLocks noGrp="1"/>
          </p:cNvSpPr>
          <p:nvPr>
            <p:ph type="title"/>
          </p:nvPr>
        </p:nvSpPr>
        <p:spPr/>
        <p:txBody>
          <a:bodyPr/>
          <a:lstStyle/>
          <a:p>
            <a:r>
              <a:rPr lang="fr-FR" dirty="0"/>
              <a:t>ÉTAT DES LIEUX</a:t>
            </a:r>
          </a:p>
        </p:txBody>
      </p:sp>
      <p:sp>
        <p:nvSpPr>
          <p:cNvPr id="3" name="Espace réservé du contenu 2">
            <a:extLst>
              <a:ext uri="{FF2B5EF4-FFF2-40B4-BE49-F238E27FC236}">
                <a16:creationId xmlns:a16="http://schemas.microsoft.com/office/drawing/2014/main" id="{9A3A7EF9-B403-F74B-8633-72905E22D46A}"/>
              </a:ext>
            </a:extLst>
          </p:cNvPr>
          <p:cNvSpPr>
            <a:spLocks noGrp="1"/>
          </p:cNvSpPr>
          <p:nvPr>
            <p:ph sz="quarter" idx="13"/>
          </p:nvPr>
        </p:nvSpPr>
        <p:spPr>
          <a:xfrm>
            <a:off x="913774" y="1412112"/>
            <a:ext cx="10363826" cy="4964625"/>
          </a:xfrm>
        </p:spPr>
        <p:txBody>
          <a:bodyPr>
            <a:normAutofit/>
          </a:bodyPr>
          <a:lstStyle/>
          <a:p>
            <a:r>
              <a:rPr lang="fr-FR" dirty="0"/>
              <a:t>Difficultés des élèves :  résultats aux évaluations PISA, PIRLS</a:t>
            </a:r>
          </a:p>
          <a:p>
            <a:r>
              <a:rPr lang="fr-FR" dirty="0"/>
              <a:t>Difficultés des enseignants : grande diversité du temps consacré à l’enseignement de l’écriture, à ses modalités</a:t>
            </a:r>
          </a:p>
          <a:p>
            <a:r>
              <a:rPr lang="fr-FR" dirty="0"/>
              <a:t>LA COMPÉTENCE RÉDACTIONNELLE EST COMPLEXE, SON ENSEIGNEMENT L’EST TOUT AUTANT</a:t>
            </a:r>
          </a:p>
          <a:p>
            <a:r>
              <a:rPr lang="fr-FR" dirty="0"/>
              <a:t>NÉCESSITÉ DE CLARIFIER D’UN POINT DE VUE DIDACTIQUE POUR ÉCLAIRER DES CHOIX PÉDAGOGIQUES</a:t>
            </a:r>
          </a:p>
        </p:txBody>
      </p:sp>
    </p:spTree>
    <p:extLst>
      <p:ext uri="{BB962C8B-B14F-4D97-AF65-F5344CB8AC3E}">
        <p14:creationId xmlns:p14="http://schemas.microsoft.com/office/powerpoint/2010/main" val="373033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C78C2B-800C-CD41-A31A-59B5BF63D92E}"/>
              </a:ext>
            </a:extLst>
          </p:cNvPr>
          <p:cNvSpPr>
            <a:spLocks noGrp="1"/>
          </p:cNvSpPr>
          <p:nvPr>
            <p:ph type="title"/>
          </p:nvPr>
        </p:nvSpPr>
        <p:spPr/>
        <p:txBody>
          <a:bodyPr/>
          <a:lstStyle/>
          <a:p>
            <a:r>
              <a:rPr lang="fr-FR" dirty="0"/>
              <a:t>La compétence rédactionnelle, </a:t>
            </a:r>
            <a:br>
              <a:rPr lang="fr-FR" dirty="0"/>
            </a:br>
            <a:r>
              <a:rPr lang="fr-FR" dirty="0"/>
              <a:t>une compétence « macro »</a:t>
            </a:r>
          </a:p>
        </p:txBody>
      </p:sp>
      <p:sp>
        <p:nvSpPr>
          <p:cNvPr id="3" name="Espace réservé du contenu 2">
            <a:extLst>
              <a:ext uri="{FF2B5EF4-FFF2-40B4-BE49-F238E27FC236}">
                <a16:creationId xmlns:a16="http://schemas.microsoft.com/office/drawing/2014/main" id="{69F88693-6E1A-4B46-9FD6-1FF72F82C4D9}"/>
              </a:ext>
            </a:extLst>
          </p:cNvPr>
          <p:cNvSpPr>
            <a:spLocks noGrp="1"/>
          </p:cNvSpPr>
          <p:nvPr>
            <p:ph sz="quarter" idx="13"/>
          </p:nvPr>
        </p:nvSpPr>
        <p:spPr>
          <a:xfrm>
            <a:off x="4542020" y="2518347"/>
            <a:ext cx="7212142" cy="3537679"/>
          </a:xfrm>
        </p:spPr>
        <p:txBody>
          <a:bodyPr/>
          <a:lstStyle/>
          <a:p>
            <a:r>
              <a:rPr lang="fr-FR" dirty="0"/>
              <a:t>Denis Alamargot, professeur en psychologie cognitive et développementale, Université de Paris-Créteil ; contribution à la conférence de consensus Écrire et rédiger de mars 2018</a:t>
            </a:r>
          </a:p>
          <a:p>
            <a:pPr marL="0" indent="0">
              <a:buNone/>
            </a:pPr>
            <a:endParaRPr lang="fr-FR" dirty="0"/>
          </a:p>
        </p:txBody>
      </p:sp>
      <p:pic>
        <p:nvPicPr>
          <p:cNvPr id="1026" name="Picture 2" descr="page1image55834224">
            <a:extLst>
              <a:ext uri="{FF2B5EF4-FFF2-40B4-BE49-F238E27FC236}">
                <a16:creationId xmlns:a16="http://schemas.microsoft.com/office/drawing/2014/main" id="{F5358463-23B2-2241-8811-3680F09EBF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3775" y="2518347"/>
            <a:ext cx="3378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54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744EDF-7D9C-9043-94DE-C3CE6C7DF944}"/>
              </a:ext>
            </a:extLst>
          </p:cNvPr>
          <p:cNvSpPr>
            <a:spLocks noGrp="1"/>
          </p:cNvSpPr>
          <p:nvPr>
            <p:ph type="title"/>
          </p:nvPr>
        </p:nvSpPr>
        <p:spPr>
          <a:xfrm>
            <a:off x="494675" y="378674"/>
            <a:ext cx="11152682" cy="1596177"/>
          </a:xfrm>
        </p:spPr>
        <p:txBody>
          <a:bodyPr>
            <a:normAutofit/>
          </a:bodyPr>
          <a:lstStyle/>
          <a:p>
            <a:r>
              <a:rPr lang="fr-FR" dirty="0"/>
              <a:t>Écrire selon Yves Reuter</a:t>
            </a:r>
            <a:br>
              <a:rPr lang="fr-FR" dirty="0"/>
            </a:br>
            <a:r>
              <a:rPr lang="fr-FR" dirty="0"/>
              <a:t>Enseigner et apprendre à écrire – ESF Editeur - 1996</a:t>
            </a:r>
          </a:p>
        </p:txBody>
      </p:sp>
      <p:sp>
        <p:nvSpPr>
          <p:cNvPr id="5" name="Espace réservé du contenu 4">
            <a:extLst>
              <a:ext uri="{FF2B5EF4-FFF2-40B4-BE49-F238E27FC236}">
                <a16:creationId xmlns:a16="http://schemas.microsoft.com/office/drawing/2014/main" id="{B84ACA29-F9FB-B643-91B5-0CB14DC6CB17}"/>
              </a:ext>
            </a:extLst>
          </p:cNvPr>
          <p:cNvSpPr>
            <a:spLocks noGrp="1"/>
          </p:cNvSpPr>
          <p:nvPr>
            <p:ph sz="quarter" idx="14"/>
          </p:nvPr>
        </p:nvSpPr>
        <p:spPr>
          <a:xfrm>
            <a:off x="3432747" y="1974852"/>
            <a:ext cx="8214609" cy="4515890"/>
          </a:xfrm>
        </p:spPr>
        <p:txBody>
          <a:bodyPr>
            <a:normAutofit/>
          </a:bodyPr>
          <a:lstStyle/>
          <a:p>
            <a:pPr marL="0" indent="0">
              <a:buNone/>
            </a:pPr>
            <a:r>
              <a:rPr lang="fr-FR" dirty="0"/>
              <a:t>L’écriture est une pratique sociale, historiquement construite, impliquant la mise en œuvre généralement conflictuelle de savoirs, de représentations, de valeurs, d’investissements et d’opérations, par laquelle un ou plusieurs sujets visent à (</a:t>
            </a:r>
            <a:r>
              <a:rPr lang="fr-FR" dirty="0" err="1"/>
              <a:t>re</a:t>
            </a:r>
            <a:r>
              <a:rPr lang="fr-FR" dirty="0"/>
              <a:t>)produire du sens, linguistiquement structuré, à l’aide d’un outil, sur un support conservant durablement ou provisoirement de l’écrit, dans un espace socio-institutionnel donné.</a:t>
            </a:r>
          </a:p>
        </p:txBody>
      </p:sp>
      <p:pic>
        <p:nvPicPr>
          <p:cNvPr id="8" name="Image 7">
            <a:extLst>
              <a:ext uri="{FF2B5EF4-FFF2-40B4-BE49-F238E27FC236}">
                <a16:creationId xmlns:a16="http://schemas.microsoft.com/office/drawing/2014/main" id="{03D03208-07F5-A64C-895E-1C0A186024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675" y="1974851"/>
            <a:ext cx="2806700" cy="3187700"/>
          </a:xfrm>
          <a:prstGeom prst="rect">
            <a:avLst/>
          </a:prstGeom>
        </p:spPr>
      </p:pic>
    </p:spTree>
    <p:extLst>
      <p:ext uri="{BB962C8B-B14F-4D97-AF65-F5344CB8AC3E}">
        <p14:creationId xmlns:p14="http://schemas.microsoft.com/office/powerpoint/2010/main" val="3821522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ABF5C-8EFE-EC44-A595-01DACB8DE10D}"/>
              </a:ext>
            </a:extLst>
          </p:cNvPr>
          <p:cNvSpPr>
            <a:spLocks noGrp="1"/>
          </p:cNvSpPr>
          <p:nvPr>
            <p:ph type="title"/>
          </p:nvPr>
        </p:nvSpPr>
        <p:spPr/>
        <p:txBody>
          <a:bodyPr>
            <a:normAutofit/>
          </a:bodyPr>
          <a:lstStyle/>
          <a:p>
            <a:r>
              <a:rPr lang="fr-FR" sz="4800" i="1" dirty="0">
                <a:solidFill>
                  <a:schemeClr val="accent6">
                    <a:lumMod val="75000"/>
                  </a:schemeClr>
                </a:solidFill>
                <a:latin typeface="Arial" panose="020B0604020202020204" pitchFamily="34" charset="0"/>
                <a:cs typeface="Arial" panose="020B0604020202020204" pitchFamily="34" charset="0"/>
              </a:rPr>
              <a:t>Merci de votre attention</a:t>
            </a:r>
            <a:br>
              <a:rPr lang="fr-FR" sz="4800" i="1" dirty="0">
                <a:solidFill>
                  <a:schemeClr val="accent6">
                    <a:lumMod val="75000"/>
                  </a:schemeClr>
                </a:solidFill>
                <a:latin typeface="Arial" panose="020B0604020202020204" pitchFamily="34" charset="0"/>
                <a:cs typeface="Arial" panose="020B0604020202020204" pitchFamily="34" charset="0"/>
              </a:rPr>
            </a:br>
            <a:br>
              <a:rPr lang="fr-FR" sz="4800" i="1" dirty="0">
                <a:solidFill>
                  <a:schemeClr val="accent6">
                    <a:lumMod val="75000"/>
                  </a:schemeClr>
                </a:solidFill>
                <a:latin typeface="Arial" panose="020B0604020202020204" pitchFamily="34" charset="0"/>
                <a:cs typeface="Arial" panose="020B0604020202020204" pitchFamily="34" charset="0"/>
              </a:rPr>
            </a:br>
            <a:r>
              <a:rPr lang="fr-FR" sz="4800" i="1" dirty="0">
                <a:solidFill>
                  <a:schemeClr val="accent6">
                    <a:lumMod val="75000"/>
                  </a:schemeClr>
                </a:solidFill>
                <a:latin typeface="Arial" panose="020B0604020202020204" pitchFamily="34" charset="0"/>
                <a:cs typeface="Arial" panose="020B0604020202020204" pitchFamily="34" charset="0"/>
              </a:rPr>
              <a:t>PROCHAIN RENDEZ-VOUS, le 13 avril</a:t>
            </a:r>
          </a:p>
        </p:txBody>
      </p:sp>
      <p:sp>
        <p:nvSpPr>
          <p:cNvPr id="3" name="Espace réservé du texte 2">
            <a:extLst>
              <a:ext uri="{FF2B5EF4-FFF2-40B4-BE49-F238E27FC236}">
                <a16:creationId xmlns:a16="http://schemas.microsoft.com/office/drawing/2014/main" id="{B4E5FB3A-B7ED-7D4A-9412-00DA783C1FAD}"/>
              </a:ext>
            </a:extLst>
          </p:cNvPr>
          <p:cNvSpPr>
            <a:spLocks noGrp="1"/>
          </p:cNvSpPr>
          <p:nvPr>
            <p:ph type="body" idx="1"/>
          </p:nvPr>
        </p:nvSpPr>
        <p:spPr/>
        <p:txBody>
          <a:bodyPr>
            <a:normAutofit/>
          </a:bodyPr>
          <a:lstStyle/>
          <a:p>
            <a:r>
              <a:rPr lang="fr-FR" sz="4400" dirty="0"/>
              <a:t>à l’écoute de vos suggestions</a:t>
            </a:r>
          </a:p>
        </p:txBody>
      </p:sp>
    </p:spTree>
    <p:extLst>
      <p:ext uri="{BB962C8B-B14F-4D97-AF65-F5344CB8AC3E}">
        <p14:creationId xmlns:p14="http://schemas.microsoft.com/office/powerpoint/2010/main" val="221771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ABF5C-8EFE-EC44-A595-01DACB8DE10D}"/>
              </a:ext>
            </a:extLst>
          </p:cNvPr>
          <p:cNvSpPr>
            <a:spLocks noGrp="1"/>
          </p:cNvSpPr>
          <p:nvPr>
            <p:ph type="title"/>
          </p:nvPr>
        </p:nvSpPr>
        <p:spPr/>
        <p:txBody>
          <a:bodyPr>
            <a:normAutofit/>
          </a:bodyPr>
          <a:lstStyle/>
          <a:p>
            <a:r>
              <a:rPr lang="fr-FR" sz="4800" i="1" dirty="0">
                <a:solidFill>
                  <a:schemeClr val="accent6">
                    <a:lumMod val="75000"/>
                  </a:schemeClr>
                </a:solidFill>
                <a:latin typeface="Arial" panose="020B0604020202020204" pitchFamily="34" charset="0"/>
                <a:cs typeface="Arial" panose="020B0604020202020204" pitchFamily="34" charset="0"/>
              </a:rPr>
              <a:t>Connaître le prescrit</a:t>
            </a:r>
          </a:p>
        </p:txBody>
      </p:sp>
      <p:sp>
        <p:nvSpPr>
          <p:cNvPr id="3" name="Espace réservé du texte 2">
            <a:extLst>
              <a:ext uri="{FF2B5EF4-FFF2-40B4-BE49-F238E27FC236}">
                <a16:creationId xmlns:a16="http://schemas.microsoft.com/office/drawing/2014/main" id="{B4E5FB3A-B7ED-7D4A-9412-00DA783C1FAD}"/>
              </a:ext>
            </a:extLst>
          </p:cNvPr>
          <p:cNvSpPr>
            <a:spLocks noGrp="1"/>
          </p:cNvSpPr>
          <p:nvPr>
            <p:ph type="body" idx="1"/>
          </p:nvPr>
        </p:nvSpPr>
        <p:spPr/>
        <p:txBody>
          <a:bodyPr>
            <a:normAutofit/>
          </a:bodyPr>
          <a:lstStyle/>
          <a:p>
            <a:r>
              <a:rPr lang="fr-FR" sz="4400" dirty="0"/>
              <a:t>Programmes de cycle 3</a:t>
            </a:r>
          </a:p>
        </p:txBody>
      </p:sp>
    </p:spTree>
    <p:extLst>
      <p:ext uri="{BB962C8B-B14F-4D97-AF65-F5344CB8AC3E}">
        <p14:creationId xmlns:p14="http://schemas.microsoft.com/office/powerpoint/2010/main" val="199462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181CD-9312-6547-A7A2-E5C462F8DBF4}"/>
              </a:ext>
            </a:extLst>
          </p:cNvPr>
          <p:cNvSpPr>
            <a:spLocks noGrp="1"/>
          </p:cNvSpPr>
          <p:nvPr>
            <p:ph type="title"/>
          </p:nvPr>
        </p:nvSpPr>
        <p:spPr/>
        <p:txBody>
          <a:bodyPr/>
          <a:lstStyle/>
          <a:p>
            <a:r>
              <a:rPr lang="fr-FR" dirty="0"/>
              <a:t>Extraction à partir du mot « </a:t>
            </a:r>
            <a:r>
              <a:rPr lang="fr-FR" dirty="0" err="1"/>
              <a:t>écri</a:t>
            </a:r>
            <a:r>
              <a:rPr lang="fr-FR" dirty="0"/>
              <a:t>- »</a:t>
            </a:r>
          </a:p>
        </p:txBody>
      </p:sp>
      <p:sp>
        <p:nvSpPr>
          <p:cNvPr id="3" name="Espace réservé du texte 2">
            <a:extLst>
              <a:ext uri="{FF2B5EF4-FFF2-40B4-BE49-F238E27FC236}">
                <a16:creationId xmlns:a16="http://schemas.microsoft.com/office/drawing/2014/main" id="{BF52EA00-4FEA-414C-8D36-9B6B453C4EB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40941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0BE8DDE-2E1D-FA4C-91F3-657A8797A86E}"/>
              </a:ext>
            </a:extLst>
          </p:cNvPr>
          <p:cNvSpPr>
            <a:spLocks noGrp="1"/>
          </p:cNvSpPr>
          <p:nvPr>
            <p:ph type="title"/>
          </p:nvPr>
        </p:nvSpPr>
        <p:spPr/>
        <p:txBody>
          <a:bodyPr/>
          <a:lstStyle/>
          <a:p>
            <a:r>
              <a:rPr lang="fr-FR" dirty="0"/>
              <a:t>Ce qu’en disent les programmes de cycle 3</a:t>
            </a:r>
          </a:p>
        </p:txBody>
      </p:sp>
      <p:sp>
        <p:nvSpPr>
          <p:cNvPr id="5" name="Espace réservé du contenu 4">
            <a:extLst>
              <a:ext uri="{FF2B5EF4-FFF2-40B4-BE49-F238E27FC236}">
                <a16:creationId xmlns:a16="http://schemas.microsoft.com/office/drawing/2014/main" id="{042FCAF1-3FED-4F46-8F5A-0A3081E5C11B}"/>
              </a:ext>
            </a:extLst>
          </p:cNvPr>
          <p:cNvSpPr>
            <a:spLocks noGrp="1"/>
          </p:cNvSpPr>
          <p:nvPr>
            <p:ph sz="quarter" idx="13"/>
          </p:nvPr>
        </p:nvSpPr>
        <p:spPr>
          <a:xfrm>
            <a:off x="913774" y="5118101"/>
            <a:ext cx="10363826" cy="848946"/>
          </a:xfrm>
        </p:spPr>
        <p:txBody>
          <a:bodyPr>
            <a:normAutofit fontScale="92500"/>
          </a:bodyPr>
          <a:lstStyle/>
          <a:p>
            <a:r>
              <a:rPr lang="fr-FR" dirty="0"/>
              <a:t>Une extraction en donne 5 pages, dont 3 pages d’exemples d’activités.</a:t>
            </a:r>
          </a:p>
        </p:txBody>
      </p:sp>
      <p:pic>
        <p:nvPicPr>
          <p:cNvPr id="6" name="Image 5">
            <a:extLst>
              <a:ext uri="{FF2B5EF4-FFF2-40B4-BE49-F238E27FC236}">
                <a16:creationId xmlns:a16="http://schemas.microsoft.com/office/drawing/2014/main" id="{0B07EAEA-E707-BD45-9099-529958A989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739900"/>
            <a:ext cx="11887200" cy="3378200"/>
          </a:xfrm>
          <a:prstGeom prst="rect">
            <a:avLst/>
          </a:prstGeom>
        </p:spPr>
      </p:pic>
    </p:spTree>
    <p:extLst>
      <p:ext uri="{BB962C8B-B14F-4D97-AF65-F5344CB8AC3E}">
        <p14:creationId xmlns:p14="http://schemas.microsoft.com/office/powerpoint/2010/main" val="964520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B80FBE-36FE-DE4A-8C7D-1087873B18B5}"/>
              </a:ext>
            </a:extLst>
          </p:cNvPr>
          <p:cNvSpPr>
            <a:spLocks noGrp="1"/>
          </p:cNvSpPr>
          <p:nvPr>
            <p:ph type="title"/>
          </p:nvPr>
        </p:nvSpPr>
        <p:spPr/>
        <p:txBody>
          <a:bodyPr/>
          <a:lstStyle/>
          <a:p>
            <a:r>
              <a:rPr lang="fr-FR" dirty="0"/>
              <a:t>Les essentiels à retenir :</a:t>
            </a:r>
          </a:p>
        </p:txBody>
      </p:sp>
      <p:pic>
        <p:nvPicPr>
          <p:cNvPr id="5" name="Espace réservé du contenu 4">
            <a:extLst>
              <a:ext uri="{FF2B5EF4-FFF2-40B4-BE49-F238E27FC236}">
                <a16:creationId xmlns:a16="http://schemas.microsoft.com/office/drawing/2014/main" id="{CD13FB4F-AED2-EB41-9D16-F57E4F306D4F}"/>
              </a:ext>
            </a:extLst>
          </p:cNvPr>
          <p:cNvPicPr>
            <a:picLocks noGrp="1" noChangeAspect="1"/>
          </p:cNvPicPr>
          <p:nvPr>
            <p:ph sz="quarter" idx="13"/>
          </p:nvPr>
        </p:nvPicPr>
        <p:blipFill>
          <a:blip r:embed="rId3"/>
          <a:stretch>
            <a:fillRect/>
          </a:stretch>
        </p:blipFill>
        <p:spPr>
          <a:xfrm>
            <a:off x="264519" y="3043769"/>
            <a:ext cx="11694485" cy="746457"/>
          </a:xfrm>
          <a:prstGeom prst="rect">
            <a:avLst/>
          </a:prstGeom>
        </p:spPr>
      </p:pic>
      <p:pic>
        <p:nvPicPr>
          <p:cNvPr id="4" name="Image 3">
            <a:extLst>
              <a:ext uri="{FF2B5EF4-FFF2-40B4-BE49-F238E27FC236}">
                <a16:creationId xmlns:a16="http://schemas.microsoft.com/office/drawing/2014/main" id="{59B442C1-27F6-6A40-BAC2-0144F2D6DA4A}"/>
              </a:ext>
            </a:extLst>
          </p:cNvPr>
          <p:cNvPicPr>
            <a:picLocks noChangeAspect="1"/>
          </p:cNvPicPr>
          <p:nvPr/>
        </p:nvPicPr>
        <p:blipFill>
          <a:blip r:embed="rId4"/>
          <a:stretch>
            <a:fillRect/>
          </a:stretch>
        </p:blipFill>
        <p:spPr>
          <a:xfrm>
            <a:off x="264520" y="1412111"/>
            <a:ext cx="11694484" cy="1166965"/>
          </a:xfrm>
          <a:prstGeom prst="rect">
            <a:avLst/>
          </a:prstGeom>
        </p:spPr>
      </p:pic>
      <p:pic>
        <p:nvPicPr>
          <p:cNvPr id="6" name="Image 5">
            <a:extLst>
              <a:ext uri="{FF2B5EF4-FFF2-40B4-BE49-F238E27FC236}">
                <a16:creationId xmlns:a16="http://schemas.microsoft.com/office/drawing/2014/main" id="{9C939466-3DDB-5343-8A84-038475601BE3}"/>
              </a:ext>
            </a:extLst>
          </p:cNvPr>
          <p:cNvPicPr>
            <a:picLocks noChangeAspect="1"/>
          </p:cNvPicPr>
          <p:nvPr/>
        </p:nvPicPr>
        <p:blipFill>
          <a:blip r:embed="rId5"/>
          <a:stretch>
            <a:fillRect/>
          </a:stretch>
        </p:blipFill>
        <p:spPr>
          <a:xfrm>
            <a:off x="264517" y="4105019"/>
            <a:ext cx="11694487" cy="1940994"/>
          </a:xfrm>
          <a:prstGeom prst="rect">
            <a:avLst/>
          </a:prstGeom>
        </p:spPr>
      </p:pic>
    </p:spTree>
    <p:extLst>
      <p:ext uri="{BB962C8B-B14F-4D97-AF65-F5344CB8AC3E}">
        <p14:creationId xmlns:p14="http://schemas.microsoft.com/office/powerpoint/2010/main" val="8118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3BD97-E3F6-1B43-BD94-118ED21568F4}"/>
              </a:ext>
            </a:extLst>
          </p:cNvPr>
          <p:cNvSpPr>
            <a:spLocks noGrp="1"/>
          </p:cNvSpPr>
          <p:nvPr>
            <p:ph type="title"/>
          </p:nvPr>
        </p:nvSpPr>
        <p:spPr/>
        <p:txBody>
          <a:bodyPr/>
          <a:lstStyle/>
          <a:p>
            <a:r>
              <a:rPr lang="fr-FR" dirty="0"/>
              <a:t>Les essentiels à retenir :</a:t>
            </a:r>
          </a:p>
        </p:txBody>
      </p:sp>
      <p:pic>
        <p:nvPicPr>
          <p:cNvPr id="4" name="Image 3">
            <a:extLst>
              <a:ext uri="{FF2B5EF4-FFF2-40B4-BE49-F238E27FC236}">
                <a16:creationId xmlns:a16="http://schemas.microsoft.com/office/drawing/2014/main" id="{35D995B2-3489-3B4A-8374-7CE2CEAA5363}"/>
              </a:ext>
            </a:extLst>
          </p:cNvPr>
          <p:cNvPicPr>
            <a:picLocks noChangeAspect="1"/>
          </p:cNvPicPr>
          <p:nvPr/>
        </p:nvPicPr>
        <p:blipFill>
          <a:blip r:embed="rId3"/>
          <a:stretch>
            <a:fillRect/>
          </a:stretch>
        </p:blipFill>
        <p:spPr>
          <a:xfrm>
            <a:off x="129959" y="1514008"/>
            <a:ext cx="11887388" cy="1993692"/>
          </a:xfrm>
          <a:prstGeom prst="rect">
            <a:avLst/>
          </a:prstGeom>
        </p:spPr>
      </p:pic>
      <p:pic>
        <p:nvPicPr>
          <p:cNvPr id="5" name="Image 4">
            <a:extLst>
              <a:ext uri="{FF2B5EF4-FFF2-40B4-BE49-F238E27FC236}">
                <a16:creationId xmlns:a16="http://schemas.microsoft.com/office/drawing/2014/main" id="{609D291E-D004-6149-8720-221F55AE29D3}"/>
              </a:ext>
            </a:extLst>
          </p:cNvPr>
          <p:cNvPicPr>
            <a:picLocks noChangeAspect="1"/>
          </p:cNvPicPr>
          <p:nvPr/>
        </p:nvPicPr>
        <p:blipFill>
          <a:blip r:embed="rId4"/>
          <a:stretch>
            <a:fillRect/>
          </a:stretch>
        </p:blipFill>
        <p:spPr>
          <a:xfrm>
            <a:off x="129958" y="3647345"/>
            <a:ext cx="11887389" cy="847319"/>
          </a:xfrm>
          <a:prstGeom prst="rect">
            <a:avLst/>
          </a:prstGeom>
        </p:spPr>
      </p:pic>
      <p:pic>
        <p:nvPicPr>
          <p:cNvPr id="6" name="Image 5">
            <a:extLst>
              <a:ext uri="{FF2B5EF4-FFF2-40B4-BE49-F238E27FC236}">
                <a16:creationId xmlns:a16="http://schemas.microsoft.com/office/drawing/2014/main" id="{0EA3C1DE-4031-C742-AF2A-72A7CD80FC75}"/>
              </a:ext>
            </a:extLst>
          </p:cNvPr>
          <p:cNvPicPr>
            <a:picLocks noChangeAspect="1"/>
          </p:cNvPicPr>
          <p:nvPr/>
        </p:nvPicPr>
        <p:blipFill>
          <a:blip r:embed="rId5"/>
          <a:stretch>
            <a:fillRect/>
          </a:stretch>
        </p:blipFill>
        <p:spPr>
          <a:xfrm>
            <a:off x="174026" y="4634309"/>
            <a:ext cx="11843321" cy="1405140"/>
          </a:xfrm>
          <a:prstGeom prst="rect">
            <a:avLst/>
          </a:prstGeom>
        </p:spPr>
      </p:pic>
    </p:spTree>
    <p:extLst>
      <p:ext uri="{BB962C8B-B14F-4D97-AF65-F5344CB8AC3E}">
        <p14:creationId xmlns:p14="http://schemas.microsoft.com/office/powerpoint/2010/main" val="308725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73CF4-4DAF-D244-A4C7-CCF270953C8B}"/>
              </a:ext>
            </a:extLst>
          </p:cNvPr>
          <p:cNvSpPr>
            <a:spLocks noGrp="1"/>
          </p:cNvSpPr>
          <p:nvPr>
            <p:ph type="title"/>
          </p:nvPr>
        </p:nvSpPr>
        <p:spPr/>
        <p:txBody>
          <a:bodyPr/>
          <a:lstStyle/>
          <a:p>
            <a:r>
              <a:rPr lang="fr-FR" dirty="0"/>
              <a:t>Les essentiels à retenir :</a:t>
            </a:r>
          </a:p>
        </p:txBody>
      </p:sp>
      <p:sp>
        <p:nvSpPr>
          <p:cNvPr id="3" name="Espace réservé du contenu 2">
            <a:extLst>
              <a:ext uri="{FF2B5EF4-FFF2-40B4-BE49-F238E27FC236}">
                <a16:creationId xmlns:a16="http://schemas.microsoft.com/office/drawing/2014/main" id="{7057DA2F-FBAA-E546-861B-BFAA3BB85DA3}"/>
              </a:ext>
            </a:extLst>
          </p:cNvPr>
          <p:cNvSpPr>
            <a:spLocks noGrp="1"/>
          </p:cNvSpPr>
          <p:nvPr>
            <p:ph sz="quarter" idx="13"/>
          </p:nvPr>
        </p:nvSpPr>
        <p:spPr>
          <a:xfrm>
            <a:off x="524656" y="2533338"/>
            <a:ext cx="11002780" cy="3702570"/>
          </a:xfrm>
        </p:spPr>
        <p:txBody>
          <a:bodyPr>
            <a:normAutofit fontScale="92500" lnSpcReduction="20000"/>
          </a:bodyPr>
          <a:lstStyle/>
          <a:p>
            <a:r>
              <a:rPr lang="fr-FR" sz="7000" dirty="0"/>
              <a:t>REGARD POSITIF DU PROFESSEUR </a:t>
            </a:r>
            <a:r>
              <a:rPr lang="fr-FR" dirty="0"/>
              <a:t>: évaluer POSITIVEMENT les écrits; souligner ce qui a été bien fait, maitrisé plutôt que les erreurs d’orthographe</a:t>
            </a:r>
          </a:p>
          <a:p>
            <a:r>
              <a:rPr lang="fr-FR" sz="7000" dirty="0"/>
              <a:t>PLAISIR</a:t>
            </a:r>
            <a:r>
              <a:rPr lang="fr-FR" dirty="0"/>
              <a:t> DE L’ÉCRITURE</a:t>
            </a:r>
          </a:p>
        </p:txBody>
      </p:sp>
      <p:pic>
        <p:nvPicPr>
          <p:cNvPr id="6" name="Image 5">
            <a:extLst>
              <a:ext uri="{FF2B5EF4-FFF2-40B4-BE49-F238E27FC236}">
                <a16:creationId xmlns:a16="http://schemas.microsoft.com/office/drawing/2014/main" id="{58A9205F-1A40-1942-BDF1-B4C5E7FC2C95}"/>
              </a:ext>
            </a:extLst>
          </p:cNvPr>
          <p:cNvPicPr>
            <a:picLocks noChangeAspect="1"/>
          </p:cNvPicPr>
          <p:nvPr/>
        </p:nvPicPr>
        <p:blipFill>
          <a:blip r:embed="rId3"/>
          <a:stretch>
            <a:fillRect/>
          </a:stretch>
        </p:blipFill>
        <p:spPr>
          <a:xfrm>
            <a:off x="286998" y="1629251"/>
            <a:ext cx="11763593" cy="1024007"/>
          </a:xfrm>
          <a:prstGeom prst="rect">
            <a:avLst/>
          </a:prstGeom>
        </p:spPr>
      </p:pic>
    </p:spTree>
    <p:extLst>
      <p:ext uri="{BB962C8B-B14F-4D97-AF65-F5344CB8AC3E}">
        <p14:creationId xmlns:p14="http://schemas.microsoft.com/office/powerpoint/2010/main" val="230067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iaporama LG" id="{888FD43E-5A6D-DB44-9190-2D043385BAF9}" vid="{C1BEEAD2-B6D1-B840-B6F7-9F6ADDC678E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2578</TotalTime>
  <Words>4644</Words>
  <Application>Microsoft Macintosh PowerPoint</Application>
  <PresentationFormat>Grand écran</PresentationFormat>
  <Paragraphs>276</Paragraphs>
  <Slides>32</Slides>
  <Notes>32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Book Antiqua</vt:lpstr>
      <vt:lpstr>Calibri</vt:lpstr>
      <vt:lpstr>Lucida Handwriting</vt:lpstr>
      <vt:lpstr>Times New Roman</vt:lpstr>
      <vt:lpstr>Tw Cen MT</vt:lpstr>
      <vt:lpstr>Wingdings</vt:lpstr>
      <vt:lpstr>Ronds dans l’eau</vt:lpstr>
      <vt:lpstr>Compétence rédactionnelle</vt:lpstr>
      <vt:lpstr>ÉTAT DES LIEUX</vt:lpstr>
      <vt:lpstr>ÉTAT DES LIEUX</vt:lpstr>
      <vt:lpstr>Connaître le prescrit</vt:lpstr>
      <vt:lpstr>Extraction à partir du mot « écri- »</vt:lpstr>
      <vt:lpstr>Ce qu’en disent les programmes de cycle 3</vt:lpstr>
      <vt:lpstr>Les essentiels à retenir :</vt:lpstr>
      <vt:lpstr>Les essentiels à retenir :</vt:lpstr>
      <vt:lpstr>Les essentiels à retenir :</vt:lpstr>
      <vt:lpstr>Exemples d’activités</vt:lpstr>
      <vt:lpstr>Exemples d’activités</vt:lpstr>
      <vt:lpstr>Après une visite au musée</vt:lpstr>
      <vt:lpstr>Des mots clés</vt:lpstr>
      <vt:lpstr>Présentation PowerPoint</vt:lpstr>
      <vt:lpstr>Présentation PowerPoint</vt:lpstr>
      <vt:lpstr>en quelques mots… EN FIN DE 6ÈME</vt:lpstr>
      <vt:lpstr>Comparaison des attendus de fin d’année</vt:lpstr>
      <vt:lpstr>Présentation PowerPoint</vt:lpstr>
      <vt:lpstr>4 axes fondamentaux</vt:lpstr>
      <vt:lpstr>Écrire du CE2 au CM2</vt:lpstr>
      <vt:lpstr>Présentation PowerPoint</vt:lpstr>
      <vt:lpstr>Présentation PowerPoint</vt:lpstr>
      <vt:lpstr>Présentation PowerPoint</vt:lpstr>
      <vt:lpstr>Exemple de description : le portrait</vt:lpstr>
      <vt:lpstr>Présentation PowerPoint</vt:lpstr>
      <vt:lpstr>Présentation PowerPoint</vt:lpstr>
      <vt:lpstr>Exemple de description : le portrait</vt:lpstr>
      <vt:lpstr>Présentation PowerPoint</vt:lpstr>
      <vt:lpstr>Clarifier les consignes d’écriture</vt:lpstr>
      <vt:lpstr>La compétence rédactionnelle,  une compétence « macro »</vt:lpstr>
      <vt:lpstr>Écrire selon Yves Reuter Enseigner et apprendre à écrire – ESF Editeur - 1996</vt:lpstr>
      <vt:lpstr>Merci de votre attention  PROCHAIN RENDEZ-VOUS, le 13 avril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Microsoft Office</dc:creator>
  <cp:lastModifiedBy>Utilisateur Microsoft Office</cp:lastModifiedBy>
  <cp:revision>71</cp:revision>
  <cp:lastPrinted>2021-02-18T13:43:19Z</cp:lastPrinted>
  <dcterms:created xsi:type="dcterms:W3CDTF">2021-02-11T13:33:05Z</dcterms:created>
  <dcterms:modified xsi:type="dcterms:W3CDTF">2021-03-11T13:29:53Z</dcterms:modified>
</cp:coreProperties>
</file>