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59" r:id="rId7"/>
    <p:sldId id="260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92"/>
    <p:restoredTop sz="95636"/>
  </p:normalViewPr>
  <p:slideViewPr>
    <p:cSldViewPr snapToGrid="0" snapToObjects="1">
      <p:cViewPr>
        <p:scale>
          <a:sx n="90" d="100"/>
          <a:sy n="90" d="100"/>
        </p:scale>
        <p:origin x="5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5023B-E9C7-3846-9D4B-FB652EE8187D}" type="datetimeFigureOut">
              <a:rPr lang="fr-FR" smtClean="0"/>
              <a:t>06/10/2021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A38CF-488E-8345-9115-C609E5118D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2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.gov.mb.ca/m12/frpub/ped/fl2/cadre_m-8/docs/types_text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www.ac-grenoble.fr/ecoles/vienne1/local/cache-vignettes/L500xH375/p3242354-426c7.jpg" TargetMode="External"/><Relationship Id="rId7" Type="http://schemas.openxmlformats.org/officeDocument/2006/relationships/image" Target="https://2.bp.blogspot.com/-ogsNCYfpPSg/Ve2ozvWnIdI/AAAAAAAAHUs/69mKI7nrM9M/s1600/expression-de-lopinion-1-638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https://p6.storage.canalblog.com/65/37/1127151/100200359.pn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1134B1-6FF4-7B41-A418-FF5BCE9BE6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Quelques</a:t>
            </a:r>
            <a:r>
              <a:rPr lang="fr-FR" dirty="0"/>
              <a:t> </a:t>
            </a:r>
            <a:r>
              <a:rPr lang="fr-FR" sz="4900" dirty="0"/>
              <a:t>caractéristiques formelles et linguistiques de différents types d’écrits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3F2791-36B4-5640-B8F6-8D8C5B5D7F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Formation académique 7 octobre 2021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6992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F250549-12B0-AF43-A7F4-AB4C31E4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fr-FR" dirty="0"/>
              <a:t>Un autre OUTIL 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6938DF-79B1-1A43-8E1B-84949F9E7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hlinkClick r:id="rId2"/>
              </a:rPr>
              <a:t>https://www.edu.gov.mb.ca/m12/frpub/ped/fl2/cadre_m-8/docs/types_textes</a:t>
            </a:r>
            <a:r>
              <a:rPr lang="fr-FR">
                <a:hlinkClick r:id="rId2"/>
              </a:rPr>
              <a:t>.pdf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134A5B-86D0-D347-B8DE-E25C348129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931" y="279141"/>
            <a:ext cx="6330151" cy="5543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8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1019A-5CE3-314B-A1EB-23F8C9F2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les programmes - Ecriture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B244FC-C8B3-7647-9B08-39B8C217C7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Au cycle 2</a:t>
            </a:r>
          </a:p>
          <a:p>
            <a:r>
              <a:rPr lang="fr-FR" b="1" dirty="0"/>
              <a:t>Identifier</a:t>
            </a:r>
            <a:r>
              <a:rPr lang="fr-FR" dirty="0"/>
              <a:t> les caractéristiques propres à différents genres ou formes de textes 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3262CD-F8C7-3C4E-96D9-14793A95A4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Au cycle 3</a:t>
            </a:r>
          </a:p>
          <a:p>
            <a:r>
              <a:rPr lang="fr-FR" b="1" dirty="0"/>
              <a:t>Connaitre</a:t>
            </a:r>
            <a:r>
              <a:rPr lang="fr-FR" dirty="0"/>
              <a:t> les caractéristiques principales des différents genres d’écrits à rédiger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421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4681EC-8281-5B4F-B81C-000C9329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est attendu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5BFB1E-8888-164A-9574-ECC6BCD63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Focaliser l’attention des élèves sur </a:t>
            </a:r>
            <a:r>
              <a:rPr lang="fr-FR" b="1" dirty="0"/>
              <a:t>certaines régularités structurelles des textes</a:t>
            </a:r>
            <a:r>
              <a:rPr lang="fr-FR" dirty="0"/>
              <a:t> et sur les </a:t>
            </a:r>
            <a:r>
              <a:rPr lang="fr-FR" b="1" dirty="0"/>
              <a:t>caractéristiques linguistiques communes à de nombreux textes</a:t>
            </a:r>
            <a:r>
              <a:rPr lang="fr-FR" dirty="0"/>
              <a:t>. </a:t>
            </a:r>
            <a:r>
              <a:rPr lang="fr-FR" b="1" dirty="0"/>
              <a:t>≠ </a:t>
            </a:r>
            <a:r>
              <a:rPr lang="fr-FR" dirty="0"/>
              <a:t>Enseigner les types de textes? </a:t>
            </a:r>
          </a:p>
          <a:p>
            <a:r>
              <a:rPr lang="fr-FR" dirty="0"/>
              <a:t>Vigilance : Peu de textes appartiennent à un seul type. Pas d’homogénéité sur le plan de la composition. La majorité des textes présente un type dominant, tout en intégrant des aspects d’autres types.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93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A02BC-F7D9-144F-9E99-14C6A857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côte des enseignements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DEBC51-1B06-BA45-884B-86120708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Envisager conjointement EDL et production d’écrits dans les progressions/programmations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FA41F5-FD06-1540-BDF2-94374E5448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579" y="2908113"/>
            <a:ext cx="4529091" cy="315503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F6E4B21-5C1E-754A-9F84-3517884C0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912" y="2669059"/>
            <a:ext cx="6064098" cy="33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BB666-A7B9-7346-8F1F-60633544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dirty="0"/>
              <a:t>DU côté des apprentissages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AB2319-5D10-0F49-A864-60E5B0D5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361" y="2015734"/>
            <a:ext cx="4169336" cy="3450613"/>
          </a:xfrm>
        </p:spPr>
        <p:txBody>
          <a:bodyPr>
            <a:normAutofit/>
          </a:bodyPr>
          <a:lstStyle/>
          <a:p>
            <a:r>
              <a:rPr lang="fr-FR" dirty="0"/>
              <a:t>Construire avec les élèves les référents de classe</a:t>
            </a:r>
          </a:p>
          <a:p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668E5-7823-3E45-9C79-E14BE396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D98AB-7D47-8047-B462-391A44337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5F09C-1B81-034C-8A55-AFA4CD16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0" name="Image 50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DA72BBC7-1F90-A14C-9D86-7C9E43005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68891" y="2824954"/>
            <a:ext cx="3350408" cy="25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51" descr="ecrits 3">
            <a:extLst>
              <a:ext uri="{FF2B5EF4-FFF2-40B4-BE49-F238E27FC236}">
                <a16:creationId xmlns:a16="http://schemas.microsoft.com/office/drawing/2014/main" id="{46E84F46-9EE8-D44F-ADA8-4822B628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8745" y="2015734"/>
            <a:ext cx="4516511" cy="34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49" descr="Une image contenant texte&#10;&#10;Description générée automatiquement">
            <a:extLst>
              <a:ext uri="{FF2B5EF4-FFF2-40B4-BE49-F238E27FC236}">
                <a16:creationId xmlns:a16="http://schemas.microsoft.com/office/drawing/2014/main" id="{CE655E43-FE3B-8541-84C4-5EF3EFF2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98767" y="3732007"/>
            <a:ext cx="3361734" cy="237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9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1B6FE1E6-1155-46CD-9113-BC03DDD53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F80DFCE9-814C-46CF-8B54-3DF7C405D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2B1ACA-FA52-674E-9AF4-B35259F2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1" y="5008500"/>
            <a:ext cx="9603272" cy="960755"/>
          </a:xfrm>
        </p:spPr>
        <p:txBody>
          <a:bodyPr anchor="t">
            <a:normAutofit/>
          </a:bodyPr>
          <a:lstStyle/>
          <a:p>
            <a:r>
              <a:rPr lang="fr-FR"/>
              <a:t>Un exemple de classement – D. COGIS</a:t>
            </a:r>
            <a:endParaRPr lang="fr-FR" dirty="0"/>
          </a:p>
        </p:txBody>
      </p:sp>
      <p:cxnSp>
        <p:nvCxnSpPr>
          <p:cNvPr id="38" name="Straight Connector 25">
            <a:extLst>
              <a:ext uri="{FF2B5EF4-FFF2-40B4-BE49-F238E27FC236}">
                <a16:creationId xmlns:a16="http://schemas.microsoft.com/office/drawing/2014/main" id="{34EA8DE4-CCC2-431B-8C80-EA90145DB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4826256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27">
            <a:extLst>
              <a:ext uri="{FF2B5EF4-FFF2-40B4-BE49-F238E27FC236}">
                <a16:creationId xmlns:a16="http://schemas.microsoft.com/office/drawing/2014/main" id="{4CB4C886-8576-4974-AB93-DE953D243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1505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386762-7F04-4308-9C63-5F9B6DD51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4EFB183-A5B0-B84F-A285-441F506C6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380354"/>
              </p:ext>
            </p:extLst>
          </p:nvPr>
        </p:nvGraphicFramePr>
        <p:xfrm>
          <a:off x="1810532" y="933450"/>
          <a:ext cx="8885262" cy="3449639"/>
        </p:xfrm>
        <a:graphic>
          <a:graphicData uri="http://schemas.openxmlformats.org/drawingml/2006/table">
            <a:tbl>
              <a:tblPr firstRow="1" firstCol="1" bandRow="1"/>
              <a:tblGrid>
                <a:gridCol w="3033088">
                  <a:extLst>
                    <a:ext uri="{9D8B030D-6E8A-4147-A177-3AD203B41FA5}">
                      <a16:colId xmlns:a16="http://schemas.microsoft.com/office/drawing/2014/main" val="102239196"/>
                    </a:ext>
                  </a:extLst>
                </a:gridCol>
                <a:gridCol w="2844639">
                  <a:extLst>
                    <a:ext uri="{9D8B030D-6E8A-4147-A177-3AD203B41FA5}">
                      <a16:colId xmlns:a16="http://schemas.microsoft.com/office/drawing/2014/main" val="1047200921"/>
                    </a:ext>
                  </a:extLst>
                </a:gridCol>
                <a:gridCol w="3007535">
                  <a:extLst>
                    <a:ext uri="{9D8B030D-6E8A-4147-A177-3AD203B41FA5}">
                      <a16:colId xmlns:a16="http://schemas.microsoft.com/office/drawing/2014/main" val="140183374"/>
                    </a:ext>
                  </a:extLst>
                </a:gridCol>
              </a:tblGrid>
              <a:tr h="1168628"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ECRITS LITTERAIRES</a:t>
                      </a:r>
                      <a:endParaRPr lang="fr-FR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ECRITS D’INTERACTION SOCIALE</a:t>
                      </a:r>
                      <a:endParaRPr lang="fr-FR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ECRITS OUTILS</a:t>
                      </a:r>
                      <a:endParaRPr lang="fr-FR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024222"/>
                  </a:ext>
                </a:extLst>
              </a:tr>
              <a:tr h="2281011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écrits narratifs, écrits descriptifs, dialogues</a:t>
                      </a:r>
                      <a:endParaRPr lang="fr-FR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écrits poétiques ou à contraintes formelles</a:t>
                      </a:r>
                      <a:endParaRPr lang="fr-FR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écrits informatifs, explicatifs, argumentatifs</a:t>
                      </a:r>
                      <a:endParaRPr lang="fr-FR" sz="36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écrits prescriptifs</a:t>
                      </a:r>
                      <a:endParaRPr lang="fr-FR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0" i="1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exemple : cahier d’expériences, énoncés de problèmes</a:t>
                      </a:r>
                      <a:endParaRPr lang="fr-FR" sz="3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983" marR="137983" marT="1916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274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56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6C82AF7-9804-4549-AA39-1654DC966D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1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6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able&#10;&#10;Description générée automatiquement">
            <a:extLst>
              <a:ext uri="{FF2B5EF4-FFF2-40B4-BE49-F238E27FC236}">
                <a16:creationId xmlns:a16="http://schemas.microsoft.com/office/drawing/2014/main" id="{C500C7DB-AF14-4242-8ABE-13696EF1C8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416" y="0"/>
            <a:ext cx="11318789" cy="60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4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9C6850F4-E7BC-3F4D-9BFB-6702F26BEC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2813"/>
            <a:ext cx="12192000" cy="564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3330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238</TotalTime>
  <Words>227</Words>
  <Application>Microsoft Macintosh PowerPoint</Application>
  <PresentationFormat>Grand écran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Gill Sans MT</vt:lpstr>
      <vt:lpstr>Times New Roman</vt:lpstr>
      <vt:lpstr>Galerie</vt:lpstr>
      <vt:lpstr>Quelques caractéristiques formelles et linguistiques de différents types d’écrits</vt:lpstr>
      <vt:lpstr>Dans les programmes - Ecriture</vt:lpstr>
      <vt:lpstr>Ce qui est attendu</vt:lpstr>
      <vt:lpstr>Du côte des enseignements</vt:lpstr>
      <vt:lpstr>DU côté des apprentissages</vt:lpstr>
      <vt:lpstr>Un exemple de classement – D. COGIS</vt:lpstr>
      <vt:lpstr>Présentation PowerPoint</vt:lpstr>
      <vt:lpstr>Présentation PowerPoint</vt:lpstr>
      <vt:lpstr>Présentation PowerPoint</vt:lpstr>
      <vt:lpstr>Un autre OUTIL 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Quelques caractéristiques formelles et linguistiques de différents types d’écrits</dc:title>
  <dc:creator>Marie-Chantal Jenny</dc:creator>
  <cp:lastModifiedBy>Utilisateur Microsoft Office</cp:lastModifiedBy>
  <cp:revision>43</cp:revision>
  <dcterms:created xsi:type="dcterms:W3CDTF">2021-10-05T03:00:48Z</dcterms:created>
  <dcterms:modified xsi:type="dcterms:W3CDTF">2021-10-06T09:16:40Z</dcterms:modified>
</cp:coreProperties>
</file>