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1"/>
  </p:sldMasterIdLst>
  <p:notesMasterIdLst>
    <p:notesMasterId r:id="rId41"/>
  </p:notesMasterIdLst>
  <p:sldIdLst>
    <p:sldId id="256" r:id="rId2"/>
    <p:sldId id="287" r:id="rId3"/>
    <p:sldId id="288" r:id="rId4"/>
    <p:sldId id="280" r:id="rId5"/>
    <p:sldId id="286" r:id="rId6"/>
    <p:sldId id="284" r:id="rId7"/>
    <p:sldId id="285" r:id="rId8"/>
    <p:sldId id="289" r:id="rId9"/>
    <p:sldId id="260" r:id="rId10"/>
    <p:sldId id="261" r:id="rId11"/>
    <p:sldId id="269" r:id="rId12"/>
    <p:sldId id="262" r:id="rId13"/>
    <p:sldId id="270" r:id="rId14"/>
    <p:sldId id="271" r:id="rId15"/>
    <p:sldId id="272" r:id="rId16"/>
    <p:sldId id="273" r:id="rId17"/>
    <p:sldId id="274" r:id="rId18"/>
    <p:sldId id="275" r:id="rId19"/>
    <p:sldId id="276" r:id="rId20"/>
    <p:sldId id="265" r:id="rId21"/>
    <p:sldId id="266" r:id="rId22"/>
    <p:sldId id="267" r:id="rId23"/>
    <p:sldId id="268" r:id="rId24"/>
    <p:sldId id="277" r:id="rId25"/>
    <p:sldId id="278" r:id="rId26"/>
    <p:sldId id="279" r:id="rId27"/>
    <p:sldId id="290" r:id="rId28"/>
    <p:sldId id="291" r:id="rId29"/>
    <p:sldId id="292" r:id="rId30"/>
    <p:sldId id="293" r:id="rId31"/>
    <p:sldId id="304" r:id="rId32"/>
    <p:sldId id="305" r:id="rId33"/>
    <p:sldId id="296" r:id="rId34"/>
    <p:sldId id="297" r:id="rId35"/>
    <p:sldId id="298" r:id="rId36"/>
    <p:sldId id="299" r:id="rId37"/>
    <p:sldId id="300" r:id="rId38"/>
    <p:sldId id="302" r:id="rId39"/>
    <p:sldId id="303"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1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notesViewPr>
    <p:cSldViewPr snapToGrid="0" snapToObjects="1">
      <p:cViewPr>
        <p:scale>
          <a:sx n="174" d="100"/>
          <a:sy n="174" d="100"/>
        </p:scale>
        <p:origin x="2648" y="-351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E06D1F-C06B-4D17-AB76-4536A94268D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7D65F8C-31CF-4C0F-9CE9-AF5274EDD467}">
      <dgm:prSet/>
      <dgm:spPr/>
      <dgm:t>
        <a:bodyPr/>
        <a:lstStyle/>
        <a:p>
          <a:r>
            <a:rPr lang="fr-FR"/>
            <a:t>La relecture différée</a:t>
          </a:r>
          <a:endParaRPr lang="en-US"/>
        </a:p>
      </dgm:t>
    </dgm:pt>
    <dgm:pt modelId="{10255AB2-8E62-4D5C-BAF8-BC724A594C3F}" type="parTrans" cxnId="{DE365CAE-2CCE-43DA-820F-257B336E7313}">
      <dgm:prSet/>
      <dgm:spPr/>
      <dgm:t>
        <a:bodyPr/>
        <a:lstStyle/>
        <a:p>
          <a:endParaRPr lang="en-US"/>
        </a:p>
      </dgm:t>
    </dgm:pt>
    <dgm:pt modelId="{FC045FF8-7EA9-428B-AC23-454B1451EC18}" type="sibTrans" cxnId="{DE365CAE-2CCE-43DA-820F-257B336E7313}">
      <dgm:prSet/>
      <dgm:spPr/>
      <dgm:t>
        <a:bodyPr/>
        <a:lstStyle/>
        <a:p>
          <a:endParaRPr lang="en-US"/>
        </a:p>
      </dgm:t>
    </dgm:pt>
    <dgm:pt modelId="{85F2EF3C-A753-49ED-A61F-1BAACDF7EEF4}">
      <dgm:prSet/>
      <dgm:spPr/>
      <dgm:t>
        <a:bodyPr/>
        <a:lstStyle/>
        <a:p>
          <a:r>
            <a:rPr lang="fr-FR"/>
            <a:t>Le guidage de l’enseignant</a:t>
          </a:r>
          <a:endParaRPr lang="en-US"/>
        </a:p>
      </dgm:t>
    </dgm:pt>
    <dgm:pt modelId="{4E4D068B-AF7B-464E-98D2-FB950A06C886}" type="parTrans" cxnId="{9079CD40-7883-4E78-97CC-5857CBC7977C}">
      <dgm:prSet/>
      <dgm:spPr/>
      <dgm:t>
        <a:bodyPr/>
        <a:lstStyle/>
        <a:p>
          <a:endParaRPr lang="en-US"/>
        </a:p>
      </dgm:t>
    </dgm:pt>
    <dgm:pt modelId="{517D5B97-1A92-4114-98D2-C7E2FECB7846}" type="sibTrans" cxnId="{9079CD40-7883-4E78-97CC-5857CBC7977C}">
      <dgm:prSet/>
      <dgm:spPr/>
      <dgm:t>
        <a:bodyPr/>
        <a:lstStyle/>
        <a:p>
          <a:endParaRPr lang="en-US"/>
        </a:p>
      </dgm:t>
    </dgm:pt>
    <dgm:pt modelId="{5347E7B1-AF79-42EF-8368-2D49763082FF}">
      <dgm:prSet/>
      <dgm:spPr/>
      <dgm:t>
        <a:bodyPr/>
        <a:lstStyle/>
        <a:p>
          <a:r>
            <a:rPr lang="fr-FR"/>
            <a:t>Le travail autonome</a:t>
          </a:r>
          <a:endParaRPr lang="en-US"/>
        </a:p>
      </dgm:t>
    </dgm:pt>
    <dgm:pt modelId="{BE7BCAB9-84F9-4522-9DC8-032FEFF54AD5}" type="parTrans" cxnId="{E0A17CE8-EFA3-41BC-879D-7873A9280914}">
      <dgm:prSet/>
      <dgm:spPr/>
      <dgm:t>
        <a:bodyPr/>
        <a:lstStyle/>
        <a:p>
          <a:endParaRPr lang="en-US"/>
        </a:p>
      </dgm:t>
    </dgm:pt>
    <dgm:pt modelId="{5A6CA768-4A0D-4C9B-91DE-D716606CCE02}" type="sibTrans" cxnId="{E0A17CE8-EFA3-41BC-879D-7873A9280914}">
      <dgm:prSet/>
      <dgm:spPr/>
      <dgm:t>
        <a:bodyPr/>
        <a:lstStyle/>
        <a:p>
          <a:endParaRPr lang="en-US"/>
        </a:p>
      </dgm:t>
    </dgm:pt>
    <dgm:pt modelId="{88FB236E-5328-4201-8187-57F6CA3AECC2}">
      <dgm:prSet/>
      <dgm:spPr/>
      <dgm:t>
        <a:bodyPr/>
        <a:lstStyle/>
        <a:p>
          <a:r>
            <a:rPr lang="fr-FR"/>
            <a:t>Le travail coopératif</a:t>
          </a:r>
          <a:endParaRPr lang="en-US"/>
        </a:p>
      </dgm:t>
    </dgm:pt>
    <dgm:pt modelId="{521D8333-D3CE-4CD1-95B7-E7C9AAD960BA}" type="parTrans" cxnId="{F0DBF185-56FB-439B-BF5C-CEC9FE0FAD85}">
      <dgm:prSet/>
      <dgm:spPr/>
      <dgm:t>
        <a:bodyPr/>
        <a:lstStyle/>
        <a:p>
          <a:endParaRPr lang="en-US"/>
        </a:p>
      </dgm:t>
    </dgm:pt>
    <dgm:pt modelId="{D94B9F4F-19FE-40FE-9F5A-58C485312813}" type="sibTrans" cxnId="{F0DBF185-56FB-439B-BF5C-CEC9FE0FAD85}">
      <dgm:prSet/>
      <dgm:spPr/>
      <dgm:t>
        <a:bodyPr/>
        <a:lstStyle/>
        <a:p>
          <a:endParaRPr lang="en-US"/>
        </a:p>
      </dgm:t>
    </dgm:pt>
    <dgm:pt modelId="{DFA72EB1-2064-4703-91A0-E2B829A796E9}">
      <dgm:prSet/>
      <dgm:spPr/>
      <dgm:t>
        <a:bodyPr/>
        <a:lstStyle/>
        <a:p>
          <a:r>
            <a:rPr lang="fr-FR"/>
            <a:t>Le travail avec l’enseignant</a:t>
          </a:r>
          <a:endParaRPr lang="en-US"/>
        </a:p>
      </dgm:t>
    </dgm:pt>
    <dgm:pt modelId="{7AF67A8E-F7F1-420C-A389-EDEAC33DCD8D}" type="parTrans" cxnId="{9F4953F7-700E-4DB5-9815-3DA8607A2695}">
      <dgm:prSet/>
      <dgm:spPr/>
      <dgm:t>
        <a:bodyPr/>
        <a:lstStyle/>
        <a:p>
          <a:endParaRPr lang="en-US"/>
        </a:p>
      </dgm:t>
    </dgm:pt>
    <dgm:pt modelId="{B8B2D1D8-DEA9-4E58-833B-248D2923151C}" type="sibTrans" cxnId="{9F4953F7-700E-4DB5-9815-3DA8607A2695}">
      <dgm:prSet/>
      <dgm:spPr/>
      <dgm:t>
        <a:bodyPr/>
        <a:lstStyle/>
        <a:p>
          <a:endParaRPr lang="en-US"/>
        </a:p>
      </dgm:t>
    </dgm:pt>
    <dgm:pt modelId="{BFB813B8-8490-6549-BA2E-C6E4BC5CB448}" type="pres">
      <dgm:prSet presAssocID="{BBE06D1F-C06B-4D17-AB76-4536A94268DD}" presName="vert0" presStyleCnt="0">
        <dgm:presLayoutVars>
          <dgm:dir/>
          <dgm:animOne val="branch"/>
          <dgm:animLvl val="lvl"/>
        </dgm:presLayoutVars>
      </dgm:prSet>
      <dgm:spPr/>
    </dgm:pt>
    <dgm:pt modelId="{87F4AE5B-E583-B747-8803-C6C3A9A71DD7}" type="pres">
      <dgm:prSet presAssocID="{D7D65F8C-31CF-4C0F-9CE9-AF5274EDD467}" presName="thickLine" presStyleLbl="alignNode1" presStyleIdx="0" presStyleCnt="5"/>
      <dgm:spPr/>
    </dgm:pt>
    <dgm:pt modelId="{E331475B-5474-4A49-A773-818A48DD76DB}" type="pres">
      <dgm:prSet presAssocID="{D7D65F8C-31CF-4C0F-9CE9-AF5274EDD467}" presName="horz1" presStyleCnt="0"/>
      <dgm:spPr/>
    </dgm:pt>
    <dgm:pt modelId="{0E8BD6DF-3A24-2F40-BE97-3009D7E804A0}" type="pres">
      <dgm:prSet presAssocID="{D7D65F8C-31CF-4C0F-9CE9-AF5274EDD467}" presName="tx1" presStyleLbl="revTx" presStyleIdx="0" presStyleCnt="5"/>
      <dgm:spPr/>
    </dgm:pt>
    <dgm:pt modelId="{39A5BE52-7369-2341-BFDD-DA78A35E945E}" type="pres">
      <dgm:prSet presAssocID="{D7D65F8C-31CF-4C0F-9CE9-AF5274EDD467}" presName="vert1" presStyleCnt="0"/>
      <dgm:spPr/>
    </dgm:pt>
    <dgm:pt modelId="{73DD5E80-7E68-E14A-8C63-4FEBD4417A99}" type="pres">
      <dgm:prSet presAssocID="{85F2EF3C-A753-49ED-A61F-1BAACDF7EEF4}" presName="thickLine" presStyleLbl="alignNode1" presStyleIdx="1" presStyleCnt="5"/>
      <dgm:spPr/>
    </dgm:pt>
    <dgm:pt modelId="{011CFA9F-5DED-A44F-90F6-FDD723A0B6CA}" type="pres">
      <dgm:prSet presAssocID="{85F2EF3C-A753-49ED-A61F-1BAACDF7EEF4}" presName="horz1" presStyleCnt="0"/>
      <dgm:spPr/>
    </dgm:pt>
    <dgm:pt modelId="{5572744A-AE69-414B-BF5B-97D658FFB4E9}" type="pres">
      <dgm:prSet presAssocID="{85F2EF3C-A753-49ED-A61F-1BAACDF7EEF4}" presName="tx1" presStyleLbl="revTx" presStyleIdx="1" presStyleCnt="5"/>
      <dgm:spPr/>
    </dgm:pt>
    <dgm:pt modelId="{4369FD88-BA01-1B42-9A1E-7838597612A4}" type="pres">
      <dgm:prSet presAssocID="{85F2EF3C-A753-49ED-A61F-1BAACDF7EEF4}" presName="vert1" presStyleCnt="0"/>
      <dgm:spPr/>
    </dgm:pt>
    <dgm:pt modelId="{4D61BB7B-A60A-E24D-9DF4-DAEB1DF90450}" type="pres">
      <dgm:prSet presAssocID="{5347E7B1-AF79-42EF-8368-2D49763082FF}" presName="thickLine" presStyleLbl="alignNode1" presStyleIdx="2" presStyleCnt="5"/>
      <dgm:spPr/>
    </dgm:pt>
    <dgm:pt modelId="{B2FE7B5A-8C8D-6E4E-91E1-7D7F7A744FCD}" type="pres">
      <dgm:prSet presAssocID="{5347E7B1-AF79-42EF-8368-2D49763082FF}" presName="horz1" presStyleCnt="0"/>
      <dgm:spPr/>
    </dgm:pt>
    <dgm:pt modelId="{297DE7B2-1401-0248-8250-1552F6C9E3E1}" type="pres">
      <dgm:prSet presAssocID="{5347E7B1-AF79-42EF-8368-2D49763082FF}" presName="tx1" presStyleLbl="revTx" presStyleIdx="2" presStyleCnt="5"/>
      <dgm:spPr/>
    </dgm:pt>
    <dgm:pt modelId="{1F331A1F-A38C-264D-AA51-6BB1DBBE7F9D}" type="pres">
      <dgm:prSet presAssocID="{5347E7B1-AF79-42EF-8368-2D49763082FF}" presName="vert1" presStyleCnt="0"/>
      <dgm:spPr/>
    </dgm:pt>
    <dgm:pt modelId="{7467004A-D701-BC43-8162-4980F858675D}" type="pres">
      <dgm:prSet presAssocID="{88FB236E-5328-4201-8187-57F6CA3AECC2}" presName="thickLine" presStyleLbl="alignNode1" presStyleIdx="3" presStyleCnt="5"/>
      <dgm:spPr/>
    </dgm:pt>
    <dgm:pt modelId="{89DD9B2B-7D14-414B-A96A-33528D5D0EB6}" type="pres">
      <dgm:prSet presAssocID="{88FB236E-5328-4201-8187-57F6CA3AECC2}" presName="horz1" presStyleCnt="0"/>
      <dgm:spPr/>
    </dgm:pt>
    <dgm:pt modelId="{1D0B3062-36E1-CA45-9EA9-46EAD824B3CA}" type="pres">
      <dgm:prSet presAssocID="{88FB236E-5328-4201-8187-57F6CA3AECC2}" presName="tx1" presStyleLbl="revTx" presStyleIdx="3" presStyleCnt="5"/>
      <dgm:spPr/>
    </dgm:pt>
    <dgm:pt modelId="{5F272514-EB03-E446-B646-4AA429A6C5A9}" type="pres">
      <dgm:prSet presAssocID="{88FB236E-5328-4201-8187-57F6CA3AECC2}" presName="vert1" presStyleCnt="0"/>
      <dgm:spPr/>
    </dgm:pt>
    <dgm:pt modelId="{BD001C02-2F55-884C-9C20-A00AF1FFABE3}" type="pres">
      <dgm:prSet presAssocID="{DFA72EB1-2064-4703-91A0-E2B829A796E9}" presName="thickLine" presStyleLbl="alignNode1" presStyleIdx="4" presStyleCnt="5"/>
      <dgm:spPr/>
    </dgm:pt>
    <dgm:pt modelId="{54A25A13-08E0-A64C-AF42-4D1F7EB200BF}" type="pres">
      <dgm:prSet presAssocID="{DFA72EB1-2064-4703-91A0-E2B829A796E9}" presName="horz1" presStyleCnt="0"/>
      <dgm:spPr/>
    </dgm:pt>
    <dgm:pt modelId="{CBAC325F-84B4-6E41-A161-715AF373F3D5}" type="pres">
      <dgm:prSet presAssocID="{DFA72EB1-2064-4703-91A0-E2B829A796E9}" presName="tx1" presStyleLbl="revTx" presStyleIdx="4" presStyleCnt="5"/>
      <dgm:spPr/>
    </dgm:pt>
    <dgm:pt modelId="{7BEEF936-4C58-E049-83BF-F3C362E825DF}" type="pres">
      <dgm:prSet presAssocID="{DFA72EB1-2064-4703-91A0-E2B829A796E9}" presName="vert1" presStyleCnt="0"/>
      <dgm:spPr/>
    </dgm:pt>
  </dgm:ptLst>
  <dgm:cxnLst>
    <dgm:cxn modelId="{C6E35A0B-07C5-6842-89E8-53F34EBC3F96}" type="presOf" srcId="{BBE06D1F-C06B-4D17-AB76-4536A94268DD}" destId="{BFB813B8-8490-6549-BA2E-C6E4BC5CB448}" srcOrd="0" destOrd="0" presId="urn:microsoft.com/office/officeart/2008/layout/LinedList"/>
    <dgm:cxn modelId="{F3FBEE13-59FF-684E-9D45-4DD295C6302B}" type="presOf" srcId="{DFA72EB1-2064-4703-91A0-E2B829A796E9}" destId="{CBAC325F-84B4-6E41-A161-715AF373F3D5}" srcOrd="0" destOrd="0" presId="urn:microsoft.com/office/officeart/2008/layout/LinedList"/>
    <dgm:cxn modelId="{82750331-222F-4D45-9AF7-F9FB10B692C6}" type="presOf" srcId="{D7D65F8C-31CF-4C0F-9CE9-AF5274EDD467}" destId="{0E8BD6DF-3A24-2F40-BE97-3009D7E804A0}" srcOrd="0" destOrd="0" presId="urn:microsoft.com/office/officeart/2008/layout/LinedList"/>
    <dgm:cxn modelId="{9079CD40-7883-4E78-97CC-5857CBC7977C}" srcId="{BBE06D1F-C06B-4D17-AB76-4536A94268DD}" destId="{85F2EF3C-A753-49ED-A61F-1BAACDF7EEF4}" srcOrd="1" destOrd="0" parTransId="{4E4D068B-AF7B-464E-98D2-FB950A06C886}" sibTransId="{517D5B97-1A92-4114-98D2-C7E2FECB7846}"/>
    <dgm:cxn modelId="{9ADA8256-AF0F-FB43-9B5A-D19BDD100D2C}" type="presOf" srcId="{85F2EF3C-A753-49ED-A61F-1BAACDF7EEF4}" destId="{5572744A-AE69-414B-BF5B-97D658FFB4E9}" srcOrd="0" destOrd="0" presId="urn:microsoft.com/office/officeart/2008/layout/LinedList"/>
    <dgm:cxn modelId="{F0DBF185-56FB-439B-BF5C-CEC9FE0FAD85}" srcId="{BBE06D1F-C06B-4D17-AB76-4536A94268DD}" destId="{88FB236E-5328-4201-8187-57F6CA3AECC2}" srcOrd="3" destOrd="0" parTransId="{521D8333-D3CE-4CD1-95B7-E7C9AAD960BA}" sibTransId="{D94B9F4F-19FE-40FE-9F5A-58C485312813}"/>
    <dgm:cxn modelId="{650B0F8F-67DC-2C47-87A0-02F224AA6C4C}" type="presOf" srcId="{5347E7B1-AF79-42EF-8368-2D49763082FF}" destId="{297DE7B2-1401-0248-8250-1552F6C9E3E1}" srcOrd="0" destOrd="0" presId="urn:microsoft.com/office/officeart/2008/layout/LinedList"/>
    <dgm:cxn modelId="{73CC09A3-470A-2C4D-8773-64705BA6F19F}" type="presOf" srcId="{88FB236E-5328-4201-8187-57F6CA3AECC2}" destId="{1D0B3062-36E1-CA45-9EA9-46EAD824B3CA}" srcOrd="0" destOrd="0" presId="urn:microsoft.com/office/officeart/2008/layout/LinedList"/>
    <dgm:cxn modelId="{DE365CAE-2CCE-43DA-820F-257B336E7313}" srcId="{BBE06D1F-C06B-4D17-AB76-4536A94268DD}" destId="{D7D65F8C-31CF-4C0F-9CE9-AF5274EDD467}" srcOrd="0" destOrd="0" parTransId="{10255AB2-8E62-4D5C-BAF8-BC724A594C3F}" sibTransId="{FC045FF8-7EA9-428B-AC23-454B1451EC18}"/>
    <dgm:cxn modelId="{E0A17CE8-EFA3-41BC-879D-7873A9280914}" srcId="{BBE06D1F-C06B-4D17-AB76-4536A94268DD}" destId="{5347E7B1-AF79-42EF-8368-2D49763082FF}" srcOrd="2" destOrd="0" parTransId="{BE7BCAB9-84F9-4522-9DC8-032FEFF54AD5}" sibTransId="{5A6CA768-4A0D-4C9B-91DE-D716606CCE02}"/>
    <dgm:cxn modelId="{9F4953F7-700E-4DB5-9815-3DA8607A2695}" srcId="{BBE06D1F-C06B-4D17-AB76-4536A94268DD}" destId="{DFA72EB1-2064-4703-91A0-E2B829A796E9}" srcOrd="4" destOrd="0" parTransId="{7AF67A8E-F7F1-420C-A389-EDEAC33DCD8D}" sibTransId="{B8B2D1D8-DEA9-4E58-833B-248D2923151C}"/>
    <dgm:cxn modelId="{DDBAAB71-F0A4-8347-980B-B4B7EBF2EEC2}" type="presParOf" srcId="{BFB813B8-8490-6549-BA2E-C6E4BC5CB448}" destId="{87F4AE5B-E583-B747-8803-C6C3A9A71DD7}" srcOrd="0" destOrd="0" presId="urn:microsoft.com/office/officeart/2008/layout/LinedList"/>
    <dgm:cxn modelId="{67B8FDF3-8BCB-B94F-A112-61CDF6F03D78}" type="presParOf" srcId="{BFB813B8-8490-6549-BA2E-C6E4BC5CB448}" destId="{E331475B-5474-4A49-A773-818A48DD76DB}" srcOrd="1" destOrd="0" presId="urn:microsoft.com/office/officeart/2008/layout/LinedList"/>
    <dgm:cxn modelId="{F355A3B0-90FB-6A4A-B068-0BF933126380}" type="presParOf" srcId="{E331475B-5474-4A49-A773-818A48DD76DB}" destId="{0E8BD6DF-3A24-2F40-BE97-3009D7E804A0}" srcOrd="0" destOrd="0" presId="urn:microsoft.com/office/officeart/2008/layout/LinedList"/>
    <dgm:cxn modelId="{9BBEC56C-8BE7-364B-A087-9700AC87FB7F}" type="presParOf" srcId="{E331475B-5474-4A49-A773-818A48DD76DB}" destId="{39A5BE52-7369-2341-BFDD-DA78A35E945E}" srcOrd="1" destOrd="0" presId="urn:microsoft.com/office/officeart/2008/layout/LinedList"/>
    <dgm:cxn modelId="{85EBA620-591F-E944-B470-37F16A8A5E8F}" type="presParOf" srcId="{BFB813B8-8490-6549-BA2E-C6E4BC5CB448}" destId="{73DD5E80-7E68-E14A-8C63-4FEBD4417A99}" srcOrd="2" destOrd="0" presId="urn:microsoft.com/office/officeart/2008/layout/LinedList"/>
    <dgm:cxn modelId="{8B3C9EDE-F182-C349-AC12-F67231F4DBE8}" type="presParOf" srcId="{BFB813B8-8490-6549-BA2E-C6E4BC5CB448}" destId="{011CFA9F-5DED-A44F-90F6-FDD723A0B6CA}" srcOrd="3" destOrd="0" presId="urn:microsoft.com/office/officeart/2008/layout/LinedList"/>
    <dgm:cxn modelId="{ECA0EA03-44D8-194E-AEAA-14204F5B007E}" type="presParOf" srcId="{011CFA9F-5DED-A44F-90F6-FDD723A0B6CA}" destId="{5572744A-AE69-414B-BF5B-97D658FFB4E9}" srcOrd="0" destOrd="0" presId="urn:microsoft.com/office/officeart/2008/layout/LinedList"/>
    <dgm:cxn modelId="{14A0F280-25E1-5449-BB9A-E8CCB48B3508}" type="presParOf" srcId="{011CFA9F-5DED-A44F-90F6-FDD723A0B6CA}" destId="{4369FD88-BA01-1B42-9A1E-7838597612A4}" srcOrd="1" destOrd="0" presId="urn:microsoft.com/office/officeart/2008/layout/LinedList"/>
    <dgm:cxn modelId="{55E9EBCE-4315-454F-9787-495DC0A81882}" type="presParOf" srcId="{BFB813B8-8490-6549-BA2E-C6E4BC5CB448}" destId="{4D61BB7B-A60A-E24D-9DF4-DAEB1DF90450}" srcOrd="4" destOrd="0" presId="urn:microsoft.com/office/officeart/2008/layout/LinedList"/>
    <dgm:cxn modelId="{7E4DAE93-A734-3A45-8073-D126B2DFB0D8}" type="presParOf" srcId="{BFB813B8-8490-6549-BA2E-C6E4BC5CB448}" destId="{B2FE7B5A-8C8D-6E4E-91E1-7D7F7A744FCD}" srcOrd="5" destOrd="0" presId="urn:microsoft.com/office/officeart/2008/layout/LinedList"/>
    <dgm:cxn modelId="{5E261ADF-4DCB-2F44-99BC-7FFE8A446667}" type="presParOf" srcId="{B2FE7B5A-8C8D-6E4E-91E1-7D7F7A744FCD}" destId="{297DE7B2-1401-0248-8250-1552F6C9E3E1}" srcOrd="0" destOrd="0" presId="urn:microsoft.com/office/officeart/2008/layout/LinedList"/>
    <dgm:cxn modelId="{61258B4C-2137-B84C-84F3-ED2BB398660B}" type="presParOf" srcId="{B2FE7B5A-8C8D-6E4E-91E1-7D7F7A744FCD}" destId="{1F331A1F-A38C-264D-AA51-6BB1DBBE7F9D}" srcOrd="1" destOrd="0" presId="urn:microsoft.com/office/officeart/2008/layout/LinedList"/>
    <dgm:cxn modelId="{F5BDB9FB-CE18-9546-BE81-125102B67A5D}" type="presParOf" srcId="{BFB813B8-8490-6549-BA2E-C6E4BC5CB448}" destId="{7467004A-D701-BC43-8162-4980F858675D}" srcOrd="6" destOrd="0" presId="urn:microsoft.com/office/officeart/2008/layout/LinedList"/>
    <dgm:cxn modelId="{E0D8A7E6-7419-7A4F-8BC6-22B21B69FB4A}" type="presParOf" srcId="{BFB813B8-8490-6549-BA2E-C6E4BC5CB448}" destId="{89DD9B2B-7D14-414B-A96A-33528D5D0EB6}" srcOrd="7" destOrd="0" presId="urn:microsoft.com/office/officeart/2008/layout/LinedList"/>
    <dgm:cxn modelId="{80D2DD9E-B857-4C43-BA19-E63F77D5DC9E}" type="presParOf" srcId="{89DD9B2B-7D14-414B-A96A-33528D5D0EB6}" destId="{1D0B3062-36E1-CA45-9EA9-46EAD824B3CA}" srcOrd="0" destOrd="0" presId="urn:microsoft.com/office/officeart/2008/layout/LinedList"/>
    <dgm:cxn modelId="{34D02E54-DB8E-EF41-9AF2-FD145BAC7C0E}" type="presParOf" srcId="{89DD9B2B-7D14-414B-A96A-33528D5D0EB6}" destId="{5F272514-EB03-E446-B646-4AA429A6C5A9}" srcOrd="1" destOrd="0" presId="urn:microsoft.com/office/officeart/2008/layout/LinedList"/>
    <dgm:cxn modelId="{30D60DD5-C6DA-A54F-B09E-8BC853ED99A5}" type="presParOf" srcId="{BFB813B8-8490-6549-BA2E-C6E4BC5CB448}" destId="{BD001C02-2F55-884C-9C20-A00AF1FFABE3}" srcOrd="8" destOrd="0" presId="urn:microsoft.com/office/officeart/2008/layout/LinedList"/>
    <dgm:cxn modelId="{CD855522-1E08-0244-8983-8F4FF28BCCD6}" type="presParOf" srcId="{BFB813B8-8490-6549-BA2E-C6E4BC5CB448}" destId="{54A25A13-08E0-A64C-AF42-4D1F7EB200BF}" srcOrd="9" destOrd="0" presId="urn:microsoft.com/office/officeart/2008/layout/LinedList"/>
    <dgm:cxn modelId="{07BBED00-1FAC-894C-8D51-704D60269682}" type="presParOf" srcId="{54A25A13-08E0-A64C-AF42-4D1F7EB200BF}" destId="{CBAC325F-84B4-6E41-A161-715AF373F3D5}" srcOrd="0" destOrd="0" presId="urn:microsoft.com/office/officeart/2008/layout/LinedList"/>
    <dgm:cxn modelId="{73DA9D2B-649E-8D4F-9C1C-9DFC9623BE4E}" type="presParOf" srcId="{54A25A13-08E0-A64C-AF42-4D1F7EB200BF}" destId="{7BEEF936-4C58-E049-83BF-F3C362E825D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4AE5B-E583-B747-8803-C6C3A9A71DD7}">
      <dsp:nvSpPr>
        <dsp:cNvPr id="0" name=""/>
        <dsp:cNvSpPr/>
      </dsp:nvSpPr>
      <dsp:spPr>
        <a:xfrm>
          <a:off x="0" y="443"/>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8BD6DF-3A24-2F40-BE97-3009D7E804A0}">
      <dsp:nvSpPr>
        <dsp:cNvPr id="0" name=""/>
        <dsp:cNvSpPr/>
      </dsp:nvSpPr>
      <dsp:spPr>
        <a:xfrm>
          <a:off x="0" y="443"/>
          <a:ext cx="11029615" cy="726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fr-FR" sz="3400" kern="1200"/>
            <a:t>La relecture différée</a:t>
          </a:r>
          <a:endParaRPr lang="en-US" sz="3400" kern="1200"/>
        </a:p>
      </dsp:txBody>
      <dsp:txXfrm>
        <a:off x="0" y="443"/>
        <a:ext cx="11029615" cy="726719"/>
      </dsp:txXfrm>
    </dsp:sp>
    <dsp:sp modelId="{73DD5E80-7E68-E14A-8C63-4FEBD4417A99}">
      <dsp:nvSpPr>
        <dsp:cNvPr id="0" name=""/>
        <dsp:cNvSpPr/>
      </dsp:nvSpPr>
      <dsp:spPr>
        <a:xfrm>
          <a:off x="0" y="727163"/>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72744A-AE69-414B-BF5B-97D658FFB4E9}">
      <dsp:nvSpPr>
        <dsp:cNvPr id="0" name=""/>
        <dsp:cNvSpPr/>
      </dsp:nvSpPr>
      <dsp:spPr>
        <a:xfrm>
          <a:off x="0" y="727163"/>
          <a:ext cx="11029615" cy="726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fr-FR" sz="3400" kern="1200"/>
            <a:t>Le guidage de l’enseignant</a:t>
          </a:r>
          <a:endParaRPr lang="en-US" sz="3400" kern="1200"/>
        </a:p>
      </dsp:txBody>
      <dsp:txXfrm>
        <a:off x="0" y="727163"/>
        <a:ext cx="11029615" cy="726719"/>
      </dsp:txXfrm>
    </dsp:sp>
    <dsp:sp modelId="{4D61BB7B-A60A-E24D-9DF4-DAEB1DF90450}">
      <dsp:nvSpPr>
        <dsp:cNvPr id="0" name=""/>
        <dsp:cNvSpPr/>
      </dsp:nvSpPr>
      <dsp:spPr>
        <a:xfrm>
          <a:off x="0" y="1453883"/>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7DE7B2-1401-0248-8250-1552F6C9E3E1}">
      <dsp:nvSpPr>
        <dsp:cNvPr id="0" name=""/>
        <dsp:cNvSpPr/>
      </dsp:nvSpPr>
      <dsp:spPr>
        <a:xfrm>
          <a:off x="0" y="1453883"/>
          <a:ext cx="11029615" cy="726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fr-FR" sz="3400" kern="1200"/>
            <a:t>Le travail autonome</a:t>
          </a:r>
          <a:endParaRPr lang="en-US" sz="3400" kern="1200"/>
        </a:p>
      </dsp:txBody>
      <dsp:txXfrm>
        <a:off x="0" y="1453883"/>
        <a:ext cx="11029615" cy="726719"/>
      </dsp:txXfrm>
    </dsp:sp>
    <dsp:sp modelId="{7467004A-D701-BC43-8162-4980F858675D}">
      <dsp:nvSpPr>
        <dsp:cNvPr id="0" name=""/>
        <dsp:cNvSpPr/>
      </dsp:nvSpPr>
      <dsp:spPr>
        <a:xfrm>
          <a:off x="0" y="2180602"/>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0B3062-36E1-CA45-9EA9-46EAD824B3CA}">
      <dsp:nvSpPr>
        <dsp:cNvPr id="0" name=""/>
        <dsp:cNvSpPr/>
      </dsp:nvSpPr>
      <dsp:spPr>
        <a:xfrm>
          <a:off x="0" y="2180602"/>
          <a:ext cx="11029615" cy="726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fr-FR" sz="3400" kern="1200"/>
            <a:t>Le travail coopératif</a:t>
          </a:r>
          <a:endParaRPr lang="en-US" sz="3400" kern="1200"/>
        </a:p>
      </dsp:txBody>
      <dsp:txXfrm>
        <a:off x="0" y="2180602"/>
        <a:ext cx="11029615" cy="726719"/>
      </dsp:txXfrm>
    </dsp:sp>
    <dsp:sp modelId="{BD001C02-2F55-884C-9C20-A00AF1FFABE3}">
      <dsp:nvSpPr>
        <dsp:cNvPr id="0" name=""/>
        <dsp:cNvSpPr/>
      </dsp:nvSpPr>
      <dsp:spPr>
        <a:xfrm>
          <a:off x="0" y="2907322"/>
          <a:ext cx="11029615"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AC325F-84B4-6E41-A161-715AF373F3D5}">
      <dsp:nvSpPr>
        <dsp:cNvPr id="0" name=""/>
        <dsp:cNvSpPr/>
      </dsp:nvSpPr>
      <dsp:spPr>
        <a:xfrm>
          <a:off x="0" y="2907322"/>
          <a:ext cx="11029615" cy="726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fr-FR" sz="3400" kern="1200"/>
            <a:t>Le travail avec l’enseignant</a:t>
          </a:r>
          <a:endParaRPr lang="en-US" sz="3400" kern="1200"/>
        </a:p>
      </dsp:txBody>
      <dsp:txXfrm>
        <a:off x="0" y="2907322"/>
        <a:ext cx="11029615" cy="72671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49E21-F678-9444-B214-E3E3BE7D39ED}" type="datetimeFigureOut">
              <a:rPr lang="fr-FR" smtClean="0"/>
              <a:t>06/10/2021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58705-065B-AD4E-BDD6-5EDF5338F643}" type="slidenum">
              <a:rPr lang="fr-FR" smtClean="0"/>
              <a:t>‹N°›</a:t>
            </a:fld>
            <a:endParaRPr lang="fr-FR"/>
          </a:p>
        </p:txBody>
      </p:sp>
    </p:spTree>
    <p:extLst>
      <p:ext uri="{BB962C8B-B14F-4D97-AF65-F5344CB8AC3E}">
        <p14:creationId xmlns:p14="http://schemas.microsoft.com/office/powerpoint/2010/main" val="3468243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ache.media.eduscol.education.fr/file/Etude_de_la_langue/30/8/RA16_C2C3_FRA_4_principes-generaux_636308.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ache.media.eduscol.education.fr/file/Etude_de_la_langue/31/5/RA16_C3-C4_Francais_Etude_langue_Enseigner_orthographe_774315.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L’orthographe est  une composante de l’activité d’écriture.</a:t>
            </a:r>
          </a:p>
          <a:p>
            <a:endParaRPr lang="fr-FR" dirty="0"/>
          </a:p>
          <a:p>
            <a:endParaRPr lang="fr-FR" dirty="0"/>
          </a:p>
          <a:p>
            <a:r>
              <a:rPr lang="fr-FR" dirty="0"/>
              <a:t>1. Comment amener des élèves de cycle 3 à prendre en compte l’orthographe dans leurs écrits ?</a:t>
            </a:r>
          </a:p>
          <a:p>
            <a:r>
              <a:rPr lang="fr-FR" dirty="0"/>
              <a:t>2. Comment les aider à continuer de construire des connaissances orthographiques cohérentes ?</a:t>
            </a:r>
          </a:p>
          <a:p>
            <a:r>
              <a:rPr lang="fr-FR" dirty="0"/>
              <a:t>3. Comment faire évoluer leurs représentations qui, si elles ne sont pas travaillées, font obstacle à la progression de leurs connaissances et à l’appropriation de la norme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1</a:t>
            </a:fld>
            <a:endParaRPr lang="fr-FR"/>
          </a:p>
        </p:txBody>
      </p:sp>
    </p:spTree>
    <p:extLst>
      <p:ext uri="{BB962C8B-B14F-4D97-AF65-F5344CB8AC3E}">
        <p14:creationId xmlns:p14="http://schemas.microsoft.com/office/powerpoint/2010/main" val="2094463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800" y="4400550"/>
            <a:ext cx="5486400" cy="3600450"/>
          </a:xfrm>
        </p:spPr>
        <p:txBody>
          <a:bodyPr/>
          <a:lstStyle/>
          <a:p>
            <a:endParaRPr lang="fr-FR" dirty="0"/>
          </a:p>
          <a:p>
            <a:r>
              <a:rPr lang="fr-FR" dirty="0"/>
              <a:t>La construction d’une grille peut se mettre en place dans une classe de CE2, vers le mois d’octobre/novembre, lorsque les élèves ont déjà commencé à rédiger un certain nombre d’écrits.</a:t>
            </a:r>
          </a:p>
          <a:p>
            <a:r>
              <a:rPr lang="fr-FR" dirty="0"/>
              <a:t>L’enseignant dispose ainsi d’une « banque d’erreurs ».</a:t>
            </a:r>
          </a:p>
          <a:p>
            <a:r>
              <a:rPr lang="fr-FR" dirty="0"/>
              <a:t>!! Le choix des erreurs que va souligner l’enseignant est essentiel. Il choisit 2 à 3 types d’erreurs.</a:t>
            </a:r>
          </a:p>
          <a:p>
            <a:endParaRPr lang="fr-FR" dirty="0"/>
          </a:p>
          <a:p>
            <a:endParaRPr lang="fr-FR" dirty="0"/>
          </a:p>
          <a:p>
            <a:r>
              <a:rPr lang="fr-FR" dirty="0"/>
              <a:t>Remarque</a:t>
            </a:r>
          </a:p>
          <a:p>
            <a:r>
              <a:rPr lang="fr-FR" dirty="0"/>
              <a:t>On cherche à </a:t>
            </a:r>
            <a:r>
              <a:rPr lang="fr-FR" b="1" u="sng" dirty="0"/>
              <a:t>focaliser l’attention des élèves sur le processus </a:t>
            </a:r>
            <a:r>
              <a:rPr lang="fr-FR" dirty="0"/>
              <a:t>et non sur le produit (l’erreur). La construction de la grille est une activité d’orthographe à part entière.</a:t>
            </a:r>
            <a:br>
              <a:rPr lang="fr-FR" dirty="0"/>
            </a:br>
            <a:r>
              <a:rPr lang="fr-FR" dirty="0">
                <a:effectLst/>
              </a:rPr>
              <a:t>Elle s’inscr</a:t>
            </a:r>
            <a:r>
              <a:rPr lang="fr-FR" dirty="0"/>
              <a:t>it donc dans l’emploi du temps dans la partie orthographe.</a:t>
            </a:r>
            <a:endParaRPr lang="fr-FR" dirty="0">
              <a:effectLst/>
            </a:endParaRPr>
          </a:p>
          <a:p>
            <a:endParaRPr lang="fr-FR" dirty="0"/>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10</a:t>
            </a:fld>
            <a:endParaRPr lang="fr-FR"/>
          </a:p>
        </p:txBody>
      </p:sp>
    </p:spTree>
    <p:extLst>
      <p:ext uri="{BB962C8B-B14F-4D97-AF65-F5344CB8AC3E}">
        <p14:creationId xmlns:p14="http://schemas.microsoft.com/office/powerpoint/2010/main" val="3518958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b="1" dirty="0"/>
              <a:t>Pour le cycle 2</a:t>
            </a:r>
          </a:p>
          <a:p>
            <a:endParaRPr lang="fr-FR" sz="1100" dirty="0"/>
          </a:p>
          <a:p>
            <a:r>
              <a:rPr lang="fr-FR" sz="1100" dirty="0"/>
              <a:t>Repose sur la compréhension du PAL en lien avec la lecture et l’écriture.</a:t>
            </a:r>
          </a:p>
          <a:p>
            <a:r>
              <a:rPr lang="fr-FR" sz="1100" dirty="0"/>
              <a:t>L’apprentissage du code phonographique, qui va des phonèmes vers les graphèmes et réciproquement, est conduit conjointement avec celui de l’orthographe lexicale qui sollicite aussi la mémoire et contribue à la constitution d’un bagage lexical, porteur de connaissances sur le monde.</a:t>
            </a:r>
          </a:p>
          <a:p>
            <a:endParaRPr lang="fr-FR" sz="1100" dirty="0"/>
          </a:p>
          <a:p>
            <a:r>
              <a:rPr lang="fr-FR" sz="1100" b="1" dirty="0"/>
              <a:t>Pour le cycle 3</a:t>
            </a:r>
          </a:p>
          <a:p>
            <a:endParaRPr lang="fr-FR" sz="1100" b="1" dirty="0"/>
          </a:p>
          <a:p>
            <a:r>
              <a:rPr lang="fr-FR" sz="1100" dirty="0"/>
              <a:t>L’acquisition de l’orthographe lexicale et grammaticale se fonde sur la compréhension et la mémorisation des régularités et prend appui sur une comparaison entre l’oral et l’écrit afin de repérer et d’utiliser tous les éléments qui ne s’entendent pas mais qu’il faut écrire.</a:t>
            </a:r>
          </a:p>
          <a:p>
            <a:r>
              <a:rPr lang="fr-FR" sz="1100" dirty="0"/>
              <a:t>En situation d’écriture, il s’agit de centrer l’apprentissage sur les variations qui affectent les classes variables en s’appuyant d’abord sur ce qui s’entend pour pouvoir ensuite gérer les marques silencieuses (variation des marques de nombre, de genre, de mode/temps et de personne.</a:t>
            </a:r>
          </a:p>
          <a:p>
            <a:r>
              <a:rPr lang="fr-FR" sz="1100" dirty="0"/>
              <a:t>Source : Fiche Eduscol</a:t>
            </a:r>
          </a:p>
          <a:p>
            <a:r>
              <a:rPr lang="fr-FR" sz="1100" dirty="0"/>
              <a:t>Principes généraux pour l’étude de la langue</a:t>
            </a:r>
          </a:p>
          <a:p>
            <a:r>
              <a:rPr lang="fr-FR" sz="1100" dirty="0">
                <a:hlinkClick r:id="rId3"/>
              </a:rPr>
              <a:t>https://cache.media.eduscol.education.fr/file/Etude_de_la_langue/30/8/RA16_C2C3_FRA_4_principes-generaux_636308.pdf</a:t>
            </a:r>
            <a:endParaRPr lang="fr-FR" sz="1100" dirty="0"/>
          </a:p>
          <a:p>
            <a:endParaRPr lang="fr-FR" dirty="0"/>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11</a:t>
            </a:fld>
            <a:endParaRPr lang="fr-FR"/>
          </a:p>
        </p:txBody>
      </p:sp>
    </p:spTree>
    <p:extLst>
      <p:ext uri="{BB962C8B-B14F-4D97-AF65-F5344CB8AC3E}">
        <p14:creationId xmlns:p14="http://schemas.microsoft.com/office/powerpoint/2010/main" val="797193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12</a:t>
            </a:fld>
            <a:endParaRPr lang="fr-FR"/>
          </a:p>
        </p:txBody>
      </p:sp>
    </p:spTree>
    <p:extLst>
      <p:ext uri="{BB962C8B-B14F-4D97-AF65-F5344CB8AC3E}">
        <p14:creationId xmlns:p14="http://schemas.microsoft.com/office/powerpoint/2010/main" val="26070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L’enseignant vérifie les erreurs et donne s’il le faut une version corrigée </a:t>
            </a:r>
          </a:p>
          <a:p>
            <a:endParaRPr lang="fr-FR" dirty="0"/>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13</a:t>
            </a:fld>
            <a:endParaRPr lang="fr-FR"/>
          </a:p>
        </p:txBody>
      </p:sp>
    </p:spTree>
    <p:extLst>
      <p:ext uri="{BB962C8B-B14F-4D97-AF65-F5344CB8AC3E}">
        <p14:creationId xmlns:p14="http://schemas.microsoft.com/office/powerpoint/2010/main" val="4070042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erreurs lexicales sont plus difficiles à catégoriser. </a:t>
            </a:r>
          </a:p>
          <a:p>
            <a:endParaRPr lang="fr-FR" dirty="0"/>
          </a:p>
          <a:p>
            <a:r>
              <a:rPr lang="fr-FR" dirty="0"/>
              <a:t>Donner un titre à chaque liste </a:t>
            </a:r>
            <a:r>
              <a:rPr lang="fr-FR" dirty="0">
                <a:sym typeface="Wingdings" pitchFamily="2" charset="2"/>
              </a:rPr>
              <a:t> être explicite sur l’importance du choix du nom de la catégorie : il</a:t>
            </a:r>
            <a:r>
              <a:rPr lang="fr-FR" dirty="0"/>
              <a:t> doit permettre d’identifier l’erreur et être une aide à la correction de cette erreur.</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14</a:t>
            </a:fld>
            <a:endParaRPr lang="fr-FR"/>
          </a:p>
        </p:txBody>
      </p:sp>
    </p:spTree>
    <p:extLst>
      <p:ext uri="{BB962C8B-B14F-4D97-AF65-F5344CB8AC3E}">
        <p14:creationId xmlns:p14="http://schemas.microsoft.com/office/powerpoint/2010/main" val="1689353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Après confrontation des différents classements, une typologie est mise au point. </a:t>
            </a:r>
          </a:p>
          <a:p>
            <a:endParaRPr lang="fr-FR" dirty="0"/>
          </a:p>
          <a:p>
            <a:r>
              <a:rPr lang="fr-FR" dirty="0"/>
              <a:t>Confrontation des classements, argumentation, justification, négociation puis tableau définitif. </a:t>
            </a:r>
          </a:p>
          <a:p>
            <a:endParaRPr lang="fr-FR" dirty="0"/>
          </a:p>
          <a:p>
            <a:endParaRPr lang="fr-FR" dirty="0"/>
          </a:p>
          <a:p>
            <a:r>
              <a:rPr lang="fr-FR" dirty="0"/>
              <a:t>Puis d’autres parties du texte sont distribuées pour la mettre à l’épreuve.</a:t>
            </a:r>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15</a:t>
            </a:fld>
            <a:endParaRPr lang="fr-FR"/>
          </a:p>
        </p:txBody>
      </p:sp>
    </p:spTree>
    <p:extLst>
      <p:ext uri="{BB962C8B-B14F-4D97-AF65-F5344CB8AC3E}">
        <p14:creationId xmlns:p14="http://schemas.microsoft.com/office/powerpoint/2010/main" val="3831483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peut remarquer une recomposition des catégories, des « erreurs » qui se sont déplacées d’une catégorie à une autre.</a:t>
            </a:r>
          </a:p>
          <a:p>
            <a:r>
              <a:rPr lang="fr-FR" dirty="0"/>
              <a:t>Ex : « venu » est passé d’une erreur de féminin à une erreur de verbe</a:t>
            </a:r>
          </a:p>
          <a:p>
            <a:endParaRPr lang="fr-FR" dirty="0"/>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16</a:t>
            </a:fld>
            <a:endParaRPr lang="fr-FR"/>
          </a:p>
        </p:txBody>
      </p:sp>
    </p:spTree>
    <p:extLst>
      <p:ext uri="{BB962C8B-B14F-4D97-AF65-F5344CB8AC3E}">
        <p14:creationId xmlns:p14="http://schemas.microsoft.com/office/powerpoint/2010/main" val="1609714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une ou deux reprises dans l’année, les élèves retravaillent le classement des erreurs et le modifient en fonction des nouveaux savoirs.</a:t>
            </a:r>
          </a:p>
          <a:p>
            <a:endParaRPr lang="fr-FR" dirty="0"/>
          </a:p>
          <a:p>
            <a:r>
              <a:rPr lang="fr-FR" dirty="0"/>
              <a:t>Ici au mois de mai en CM1</a:t>
            </a:r>
          </a:p>
          <a:p>
            <a:endParaRPr lang="fr-FR" dirty="0"/>
          </a:p>
          <a:p>
            <a:r>
              <a:rPr lang="fr-FR" dirty="0"/>
              <a:t>On observe, dans cette mouture, une recomposition des catégories.</a:t>
            </a:r>
          </a:p>
          <a:p>
            <a:endParaRPr lang="fr-FR" dirty="0"/>
          </a:p>
          <a:p>
            <a:r>
              <a:rPr lang="fr-FR" dirty="0"/>
              <a:t>Celles-ci correspondent à des généralisations :</a:t>
            </a:r>
          </a:p>
          <a:p>
            <a:endParaRPr lang="fr-FR" dirty="0"/>
          </a:p>
          <a:p>
            <a:r>
              <a:rPr lang="fr-FR" dirty="0"/>
              <a:t>Erreur de pluriel et de féminin </a:t>
            </a:r>
            <a:r>
              <a:rPr lang="fr-FR" dirty="0">
                <a:sym typeface="Wingdings" pitchFamily="2" charset="2"/>
              </a:rPr>
              <a:t> erreur d’accord dans le groupe du nom</a:t>
            </a:r>
          </a:p>
          <a:p>
            <a:endParaRPr lang="fr-FR" dirty="0">
              <a:sym typeface="Wingdings" pitchFamily="2" charset="2"/>
            </a:endParaRPr>
          </a:p>
          <a:p>
            <a:r>
              <a:rPr lang="fr-FR" dirty="0">
                <a:sym typeface="Wingdings" pitchFamily="2" charset="2"/>
              </a:rPr>
              <a:t>Inversement, certaines catégories deviennent plus spécifiques :</a:t>
            </a:r>
          </a:p>
          <a:p>
            <a:endParaRPr lang="fr-FR" dirty="0">
              <a:sym typeface="Wingdings" pitchFamily="2" charset="2"/>
            </a:endParaRPr>
          </a:p>
          <a:p>
            <a:r>
              <a:rPr lang="fr-FR" dirty="0">
                <a:sym typeface="Wingdings" pitchFamily="2" charset="2"/>
              </a:rPr>
              <a:t>Erreur de verbe  erreur d’accord sujet-verbe ou confusion participe passé/infinitif</a:t>
            </a:r>
            <a:endParaRPr lang="fr-FR" dirty="0"/>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17</a:t>
            </a:fld>
            <a:endParaRPr lang="fr-FR"/>
          </a:p>
        </p:txBody>
      </p:sp>
    </p:spTree>
    <p:extLst>
      <p:ext uri="{BB962C8B-B14F-4D97-AF65-F5344CB8AC3E}">
        <p14:creationId xmlns:p14="http://schemas.microsoft.com/office/powerpoint/2010/main" val="2648820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b="1" dirty="0"/>
              <a:t>Lors de dictées : </a:t>
            </a:r>
            <a:endParaRPr lang="fr-FR" sz="1000" dirty="0"/>
          </a:p>
          <a:p>
            <a:r>
              <a:rPr lang="fr-FR" sz="1000" dirty="0"/>
              <a:t>Attribuer des points pour les éléments correctement orthographiés (1 point par accord réalisé...) puis comptabiliser le : </a:t>
            </a:r>
          </a:p>
          <a:p>
            <a:endParaRPr lang="fr-FR" sz="1000" dirty="0"/>
          </a:p>
          <a:p>
            <a:r>
              <a:rPr lang="fr-FR" sz="1000" dirty="0"/>
              <a:t>- nombre d’accords réalisés sur l’ensemble des accords présents dans le texte ; </a:t>
            </a:r>
          </a:p>
          <a:p>
            <a:r>
              <a:rPr lang="fr-FR" sz="1000" dirty="0"/>
              <a:t>- nombre de mots invariables correctement écrits ;</a:t>
            </a:r>
            <a:br>
              <a:rPr lang="fr-FR" sz="1000" dirty="0"/>
            </a:br>
            <a:r>
              <a:rPr lang="fr-FR" sz="1000" dirty="0"/>
              <a:t>- nombre de correspondances graphophonétiques réalisées ;</a:t>
            </a:r>
            <a:br>
              <a:rPr lang="fr-FR" sz="1000" dirty="0"/>
            </a:br>
            <a:r>
              <a:rPr lang="fr-FR" sz="1000" dirty="0"/>
              <a:t>- nombre d’homophones bien écrits... </a:t>
            </a:r>
          </a:p>
          <a:p>
            <a:endParaRPr lang="fr-FR" sz="1000" dirty="0"/>
          </a:p>
          <a:p>
            <a:r>
              <a:rPr lang="fr-FR" sz="1000" dirty="0"/>
              <a:t>Un tableau inscrivant ces scores permettra à l’élève de visualiser sa progression dans l’utilisation de ses connaissances lexicales, orthographiques et grammaticales et poursuivre ses efforts.</a:t>
            </a:r>
          </a:p>
          <a:p>
            <a:endParaRPr lang="fr-FR" sz="1000" dirty="0"/>
          </a:p>
          <a:p>
            <a:r>
              <a:rPr lang="fr-FR" sz="1000" dirty="0"/>
              <a:t>Autre EXEMPLE DE GRILLE D'ÉVALUATION SUR UNE DICTÉE : </a:t>
            </a:r>
          </a:p>
          <a:p>
            <a:r>
              <a:rPr lang="fr-FR" sz="1000" dirty="0"/>
              <a:t>- Les accords dans le G.N sont corrects : 0 -1 -2 </a:t>
            </a:r>
            <a:br>
              <a:rPr lang="fr-FR" sz="1000" dirty="0"/>
            </a:br>
            <a:r>
              <a:rPr lang="fr-FR" sz="1000" dirty="0"/>
              <a:t>- Les verbes sont correctement conjugués : 0 -1 -2 </a:t>
            </a:r>
            <a:br>
              <a:rPr lang="fr-FR" sz="1000" dirty="0"/>
            </a:br>
            <a:r>
              <a:rPr lang="fr-FR" sz="1000" dirty="0"/>
              <a:t>- Les mots du répertoire sont écrits sans erreur : 0 -1- 2 </a:t>
            </a:r>
          </a:p>
          <a:p>
            <a:r>
              <a:rPr lang="fr-FR" sz="1000" dirty="0"/>
              <a:t>- La terminaison des verbes à l'infinitif est correcte : 0 -1 -2 </a:t>
            </a:r>
            <a:br>
              <a:rPr lang="fr-FR" sz="1000" dirty="0"/>
            </a:br>
            <a:r>
              <a:rPr lang="fr-FR" sz="1000" dirty="0"/>
              <a:t>- J'ai amélioré ma dictée en réfléchissant avec la classe : 0 -1- 2 </a:t>
            </a:r>
          </a:p>
          <a:p>
            <a:endParaRPr lang="fr-FR" sz="1000" dirty="0"/>
          </a:p>
          <a:p>
            <a:r>
              <a:rPr lang="fr-FR" sz="1000" dirty="0"/>
              <a:t>Total : / 10 </a:t>
            </a:r>
          </a:p>
          <a:p>
            <a:endParaRPr lang="fr-FR" sz="1000" dirty="0"/>
          </a:p>
          <a:p>
            <a:r>
              <a:rPr lang="fr-FR" sz="1000" dirty="0"/>
              <a:t>J'ai bien réussi : .............................................................................................. </a:t>
            </a:r>
          </a:p>
          <a:p>
            <a:r>
              <a:rPr lang="fr-FR" sz="1000" dirty="0"/>
              <a:t>Je dois travailler : ............................................................................................ </a:t>
            </a:r>
          </a:p>
          <a:p>
            <a:endParaRPr lang="fr-FR" sz="1000" dirty="0"/>
          </a:p>
          <a:p>
            <a:endParaRPr lang="fr-FR" sz="1000" dirty="0"/>
          </a:p>
          <a:p>
            <a:r>
              <a:rPr lang="fr-FR" sz="1000" dirty="0"/>
              <a:t> </a:t>
            </a:r>
          </a:p>
          <a:p>
            <a:endParaRPr lang="fr-FR" dirty="0"/>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18</a:t>
            </a:fld>
            <a:endParaRPr lang="fr-FR"/>
          </a:p>
        </p:txBody>
      </p:sp>
    </p:spTree>
    <p:extLst>
      <p:ext uri="{BB962C8B-B14F-4D97-AF65-F5344CB8AC3E}">
        <p14:creationId xmlns:p14="http://schemas.microsoft.com/office/powerpoint/2010/main" val="3685989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19</a:t>
            </a:fld>
            <a:endParaRPr lang="fr-FR"/>
          </a:p>
        </p:txBody>
      </p:sp>
    </p:spTree>
    <p:extLst>
      <p:ext uri="{BB962C8B-B14F-4D97-AF65-F5344CB8AC3E}">
        <p14:creationId xmlns:p14="http://schemas.microsoft.com/office/powerpoint/2010/main" val="3550480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2</a:t>
            </a:fld>
            <a:endParaRPr lang="fr-FR"/>
          </a:p>
        </p:txBody>
      </p:sp>
    </p:spTree>
    <p:extLst>
      <p:ext uri="{BB962C8B-B14F-4D97-AF65-F5344CB8AC3E}">
        <p14:creationId xmlns:p14="http://schemas.microsoft.com/office/powerpoint/2010/main" val="542564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900" dirty="0"/>
              <a:t>On pourrait assimiler ces « chantiers » à des leçons d’orthographe. Non pas des leçons qui consistent à accumuler des règles / pseudo-règles qu’ils doivent ensuite appliquer, répéter dans des exercices chaque année… tout en se montrant capables ensuite de transférer en situation d’écriture ! Non, chacun sait que cela ne fonctionne pas !</a:t>
            </a:r>
          </a:p>
          <a:p>
            <a:endParaRPr lang="fr-FR" sz="900" dirty="0"/>
          </a:p>
          <a:p>
            <a:r>
              <a:rPr lang="fr-FR" sz="900" dirty="0"/>
              <a:t>Il s’agit bien de leçons en référence à la démarche développée notamment dans la circulaire d’avril 2018</a:t>
            </a:r>
          </a:p>
          <a:p>
            <a:endParaRPr lang="fr-FR" sz="900" dirty="0"/>
          </a:p>
          <a:p>
            <a:r>
              <a:rPr lang="fr-FR" sz="900" dirty="0"/>
              <a:t>« La leçon de grammaire respecte quatre étapes fondamentales : la phase d’observation et de manipulation, la structuration et la formulation des règles, la phase de consolidation, de mémorisation et d’automatisation par un entrainement soutenu à l’utilisation des connaissances acquises et enfin l’évaluation . La multiplicité des exercices d’entrainement permet d’automatiser les mécanismes acquis et de garantir ainsi la solidité des connaissances grammaticales ; </a:t>
            </a:r>
          </a:p>
          <a:p>
            <a:r>
              <a:rPr lang="fr-FR" sz="900" dirty="0"/>
              <a:t>– le travail sur un </a:t>
            </a:r>
            <a:r>
              <a:rPr lang="fr-FR" sz="900" b="1" dirty="0"/>
              <a:t>corpus </a:t>
            </a:r>
            <a:r>
              <a:rPr lang="fr-FR" sz="900" dirty="0"/>
              <a:t>(ensemble de mots, de phrases, d’énoncés sélectionnés à dessein par l’enseignant) engage l’élève, par l’intermédiaire d’activités de manipulation et de classement, à dégager une régularité, à identifier la notion à partir de l’observation . Le corpus d’apprentissage sert à proposer un modèle de réflexion ou un classement à partir d’un nombre suffisant d’informations ; </a:t>
            </a:r>
          </a:p>
          <a:p>
            <a:endParaRPr lang="fr-FR" sz="900" dirty="0">
              <a:solidFill>
                <a:schemeClr val="tx1">
                  <a:lumMod val="50000"/>
                  <a:lumOff val="50000"/>
                </a:schemeClr>
              </a:solidFill>
            </a:endParaRPr>
          </a:p>
          <a:p>
            <a:r>
              <a:rPr lang="fr-FR" sz="900" dirty="0"/>
              <a:t>A la différence de la séquence intégrée dont il sera question ensuite, les chantiers ne visent plus à répondre à l’urgence de la situation d’écriture, ils correspondent davantage à ce que l’on pourrait appeler des situations de résolution décrochées par opposition à celles qui s’inscrivent dans le temps du projet d’écriture. »</a:t>
            </a:r>
          </a:p>
          <a:p>
            <a:endParaRPr lang="fr-FR" sz="900" dirty="0"/>
          </a:p>
          <a:p>
            <a:r>
              <a:rPr lang="fr-FR" sz="900" dirty="0"/>
              <a:t>Cependant, la démarche reste similaire, puisque, dans tous les cas, les élèves sont placés en position de recherche.</a:t>
            </a:r>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20</a:t>
            </a:fld>
            <a:endParaRPr lang="fr-FR"/>
          </a:p>
        </p:txBody>
      </p:sp>
    </p:spTree>
    <p:extLst>
      <p:ext uri="{BB962C8B-B14F-4D97-AF65-F5344CB8AC3E}">
        <p14:creationId xmlns:p14="http://schemas.microsoft.com/office/powerpoint/2010/main" val="3747547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Démarche particulièrement adaptée à l’étude des formes verbales.</a:t>
            </a:r>
          </a:p>
          <a:p>
            <a:endParaRPr lang="fr-FR" dirty="0"/>
          </a:p>
          <a:p>
            <a:r>
              <a:rPr lang="fr-FR" dirty="0"/>
              <a:t>Pourquoi ? Elle permet à l’enseignant de s’appuyer sur les régularités des marques de temps et de personne pour que les élèves s’approprient le fonctionnement du verbe et l’orthographient ensuite en ayant conscience du système de la morphologie verbale. (NB : Cela ne supprime en rien l’apprentissage des conjugaisons au terme du chantier)</a:t>
            </a:r>
          </a:p>
          <a:p>
            <a:endParaRPr lang="fr-FR" dirty="0"/>
          </a:p>
          <a:p>
            <a:r>
              <a:rPr lang="fr-FR" dirty="0"/>
              <a:t>Les élèves ont plus de facilité à mémoriser les formes verbales puisque, d’une part, grâce à cette démarche, ils comprennent comment sont formées les désinences verbales mais aussi parce que d’autre part, les tableaux de conjugaison qu’ils apprennent ont été fabriqués par eux-mêmes à la fin du chantier.</a:t>
            </a:r>
          </a:p>
          <a:p>
            <a:endParaRPr lang="fr-FR" dirty="0"/>
          </a:p>
          <a:p>
            <a:r>
              <a:rPr lang="fr-FR" dirty="0"/>
              <a:t>La part « d’improvisation » nécessaire, puisqu’il s’agit de faire dérouler la séance en prenant appui sur ce que font les élèves, peut dérouter les enseignants qui ont l’habitude d’utiliser un manuel (pour eux gage de savoirs linguistiques et de savoir-faire pédagogique), ce qui les rassure… » D. COGIS</a:t>
            </a:r>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21</a:t>
            </a:fld>
            <a:endParaRPr lang="fr-FR" dirty="0"/>
          </a:p>
        </p:txBody>
      </p:sp>
    </p:spTree>
    <p:extLst>
      <p:ext uri="{BB962C8B-B14F-4D97-AF65-F5344CB8AC3E}">
        <p14:creationId xmlns:p14="http://schemas.microsoft.com/office/powerpoint/2010/main" val="998043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dirty="0"/>
              <a:t>Les chantiers, s’ils sont particulièrement bien adaptés pour travailler avec les élèves autour de la morphologie verbale, peuvent aussi aborder d’autres entrées et faire raisonner les élèves sur le fonctionnement de la langue / des faits de langue en général. </a:t>
            </a:r>
          </a:p>
          <a:p>
            <a:r>
              <a:rPr lang="fr-FR" sz="800" dirty="0"/>
              <a:t>Cela peut partir d’une question d’élève.</a:t>
            </a:r>
          </a:p>
          <a:p>
            <a:r>
              <a:rPr lang="fr-FR" sz="800" dirty="0"/>
              <a:t>Par ex en CE1 « </a:t>
            </a:r>
            <a:r>
              <a:rPr lang="fr-FR" sz="800" b="1" i="1" dirty="0"/>
              <a:t>Pourquoi ne peut-on pas écrire les enfants </a:t>
            </a:r>
            <a:r>
              <a:rPr lang="fr-FR" sz="800" b="1" i="1" dirty="0" err="1"/>
              <a:t>jouents</a:t>
            </a:r>
            <a:r>
              <a:rPr lang="fr-FR" sz="800" b="1" i="1" dirty="0"/>
              <a:t> ? </a:t>
            </a:r>
            <a:r>
              <a:rPr lang="fr-FR" sz="800" dirty="0"/>
              <a:t>» - chercher à comprendre le pluriel des verbes</a:t>
            </a:r>
          </a:p>
          <a:p>
            <a:endParaRPr lang="fr-FR" sz="800" dirty="0"/>
          </a:p>
          <a:p>
            <a:r>
              <a:rPr lang="fr-FR" sz="800" dirty="0"/>
              <a:t>Ici, un exemple extrait d’un ouvrage de 2005 de Danièle COGIS </a:t>
            </a:r>
          </a:p>
          <a:p>
            <a:r>
              <a:rPr lang="fr-FR" sz="800" dirty="0"/>
              <a:t>«Pour enseigner et apprendre l’orthographe – Nouveaux enjeux – Pratiques nouvelles - Ecole / collège » , Delagrave Pédagogie et formation, Paris 2005</a:t>
            </a:r>
          </a:p>
          <a:p>
            <a:r>
              <a:rPr lang="fr-FR" sz="800" dirty="0"/>
              <a:t>Le rôle des accents en CM2</a:t>
            </a:r>
          </a:p>
          <a:p>
            <a:endParaRPr lang="fr-FR" sz="800" dirty="0"/>
          </a:p>
          <a:p>
            <a:r>
              <a:rPr lang="fr-FR" sz="800" dirty="0"/>
              <a:t>Contexte de mise en place du chantier :</a:t>
            </a:r>
          </a:p>
          <a:p>
            <a:r>
              <a:rPr lang="fr-FR" sz="800" dirty="0"/>
              <a:t>Dans une classe de CM2 – dans un secteur plutôt favorisé, dans laquelle l’enseignant chevronné – PEMF, s’essaie à la démarche d’un chantier.</a:t>
            </a:r>
          </a:p>
          <a:p>
            <a:r>
              <a:rPr lang="fr-FR" sz="800" dirty="0"/>
              <a:t>Constat : depuis le début de l’année, en situation de productions écrites, les élèves omettent très souvent l’accent grave sur à, dès, là, où, etc…</a:t>
            </a:r>
          </a:p>
          <a:p>
            <a:r>
              <a:rPr lang="fr-FR" sz="800" dirty="0"/>
              <a:t>Confondent-ils sémantiquement ces mots ? N’ont-ils pas conscience que l’écrit distingue les homophones ou/où, a/à, des/dès, la/là ? </a:t>
            </a:r>
          </a:p>
          <a:p>
            <a:r>
              <a:rPr lang="fr-FR" sz="800" dirty="0"/>
              <a:t>Ils ont pourtant des connaissances : la plupart réussirait un exercice à trous – ils sont capables de réciter les règles de substitution (remplacer a par avait, ou par ou bien) censées conduire à la bonne graphie.</a:t>
            </a:r>
          </a:p>
          <a:p>
            <a:r>
              <a:rPr lang="fr-FR" sz="800" dirty="0"/>
              <a:t>Mais, lorsqu’ils écrivent et même au moment de la relecture de leurs textes : difficultés évidentes à réinvestir…</a:t>
            </a:r>
          </a:p>
          <a:p>
            <a:endParaRPr lang="fr-FR" sz="800" dirty="0"/>
          </a:p>
          <a:p>
            <a:r>
              <a:rPr lang="fr-FR" sz="800" dirty="0"/>
              <a:t>Hypothèse de l’enseignant : les élèves ne sont pas sensibles à la fonction distinctive de l’accent grave.</a:t>
            </a:r>
          </a:p>
          <a:p>
            <a:r>
              <a:rPr lang="fr-FR" sz="800" dirty="0"/>
              <a:t>D’une part, comme tous les jeunes scripteurs, ils ont encore du mal à percevoir la norme comme une convention facilitant la vie du lecteur. D’autre part, ils ne perçoivent pas l’importance de l’homophonie en français, et ne saisissent pas le rôle des divers éléments graphiques, signes ou lettres, qui viennent la limiter.</a:t>
            </a:r>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22</a:t>
            </a:fld>
            <a:endParaRPr lang="fr-FR"/>
          </a:p>
        </p:txBody>
      </p:sp>
    </p:spTree>
    <p:extLst>
      <p:ext uri="{BB962C8B-B14F-4D97-AF65-F5344CB8AC3E}">
        <p14:creationId xmlns:p14="http://schemas.microsoft.com/office/powerpoint/2010/main" val="2533899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solidFill>
                  <a:srgbClr val="00B050"/>
                </a:solidFill>
              </a:rPr>
              <a:t>Chantier scanné et envoyé en complément</a:t>
            </a:r>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23</a:t>
            </a:fld>
            <a:endParaRPr lang="fr-FR"/>
          </a:p>
        </p:txBody>
      </p:sp>
    </p:spTree>
    <p:extLst>
      <p:ext uri="{BB962C8B-B14F-4D97-AF65-F5344CB8AC3E}">
        <p14:creationId xmlns:p14="http://schemas.microsoft.com/office/powerpoint/2010/main" val="59534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sz="1000" dirty="0">
                <a:hlinkClick r:id="rId3"/>
              </a:rPr>
              <a:t>https://cache.media.eduscol.education.fr/file/Etude_de_la_langue/31/5/RA16_C3-C4_Francais_Etude_langue_Enseigner_orthographe_774315.pdf</a:t>
            </a:r>
            <a:endParaRPr lang="fr-FR" sz="1000" dirty="0"/>
          </a:p>
          <a:p>
            <a:r>
              <a:rPr lang="fr-FR" sz="1000" dirty="0"/>
              <a:t>Qu’en est-il de la dictée ?</a:t>
            </a:r>
          </a:p>
          <a:p>
            <a:br>
              <a:rPr lang="fr-FR" sz="1000" dirty="0"/>
            </a:br>
            <a:r>
              <a:rPr lang="fr-FR" sz="1000" dirty="0"/>
              <a:t>Cet exercice sacralisé par l’école et les parents est toujours en vigueur mais doit évoluer afin de s’adapter à cette nouvelle façon d’enseigner l’orthographe. La </a:t>
            </a:r>
            <a:r>
              <a:rPr lang="fr-FR" sz="1000" b="1" dirty="0"/>
              <a:t>dictée </a:t>
            </a:r>
            <a:r>
              <a:rPr lang="fr-FR" sz="1000" dirty="0"/>
              <a:t>peut être d’abord un exercice </a:t>
            </a:r>
            <a:r>
              <a:rPr lang="fr-FR" sz="1000" b="1" dirty="0"/>
              <a:t>diagnostic</a:t>
            </a:r>
            <a:r>
              <a:rPr lang="fr-FR" sz="1000" dirty="0"/>
              <a:t> qui permette au professeur </a:t>
            </a:r>
            <a:r>
              <a:rPr lang="fr-FR" sz="1000" b="1" dirty="0"/>
              <a:t>d’identifier le niveau de ses élèves en début d’année</a:t>
            </a:r>
            <a:r>
              <a:rPr lang="fr-FR" sz="1000" dirty="0"/>
              <a:t>. Mais qu’elle soit </a:t>
            </a:r>
            <a:r>
              <a:rPr lang="fr-FR" sz="1000" b="1" dirty="0"/>
              <a:t>formative ou sommative</a:t>
            </a:r>
            <a:r>
              <a:rPr lang="fr-FR" sz="1000" dirty="0"/>
              <a:t>, elle doit </a:t>
            </a:r>
            <a:r>
              <a:rPr lang="fr-FR" sz="1000" b="1" dirty="0"/>
              <a:t>toujours s’appuyer sur les acquis des élèves</a:t>
            </a:r>
            <a:r>
              <a:rPr lang="fr-FR" sz="1000" dirty="0"/>
              <a:t>, c’est-à-dire évaluer ce qui a été enseigné. </a:t>
            </a:r>
          </a:p>
          <a:p>
            <a:r>
              <a:rPr lang="fr-FR" sz="1000" dirty="0"/>
              <a:t>À ce propos, Nina Catach écrit : « La chasse continuelle aux fautes a quelque chose de malsain. Si l’on ne suppose pas acquis ce qui précisément est à acquérir, on ne mesurera pas les échecs mais les progrès. »</a:t>
            </a:r>
          </a:p>
          <a:p>
            <a:r>
              <a:rPr lang="fr-FR" sz="1000" dirty="0"/>
              <a:t>Le professeur appliquera donc une </a:t>
            </a:r>
            <a:r>
              <a:rPr lang="fr-FR" sz="1000" b="1" dirty="0"/>
              <a:t>notation positive </a:t>
            </a:r>
            <a:r>
              <a:rPr lang="fr-FR" sz="1000" dirty="0"/>
              <a:t>: il retient un phénomène orthographique précis et évalue le </a:t>
            </a:r>
            <a:r>
              <a:rPr lang="fr-FR" sz="1000" b="1" dirty="0"/>
              <a:t>degré de réussite de l’élève par rapport à ce phénomène</a:t>
            </a:r>
            <a:r>
              <a:rPr lang="fr-FR" sz="1000" dirty="0"/>
              <a:t>, par exemple en mettant autant de points que de chaînes d’accord réussies dans un texte. Ainsi, on ne parlera plus de « fautes » mais « d’erreurs »…</a:t>
            </a:r>
            <a:endParaRPr lang="fr-FR" dirty="0"/>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24</a:t>
            </a:fld>
            <a:endParaRPr lang="fr-FR" dirty="0"/>
          </a:p>
        </p:txBody>
      </p:sp>
    </p:spTree>
    <p:extLst>
      <p:ext uri="{BB962C8B-B14F-4D97-AF65-F5344CB8AC3E}">
        <p14:creationId xmlns:p14="http://schemas.microsoft.com/office/powerpoint/2010/main" val="1050927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defRPr/>
            </a:pPr>
            <a:r>
              <a:rPr lang="fr-FR" sz="1000" dirty="0"/>
              <a:t>Choix du texte : expliquer le choix des difficultés à repérer et le lien avec le chantier d’écriture… Illustrer</a:t>
            </a:r>
          </a:p>
          <a:p>
            <a:pPr lvl="0">
              <a:defRPr/>
            </a:pPr>
            <a:endParaRPr lang="fr-FR" dirty="0"/>
          </a:p>
          <a:p>
            <a:pPr lvl="0">
              <a:defRPr/>
            </a:pPr>
            <a:r>
              <a:rPr lang="fr-FR" dirty="0"/>
              <a:t>Phase 3 : Appuyer les justifications sur les savoirs travaillés en amont (dérivation, flexion, chaine d’accord….) en lien avec la typologie des erreurs établie en groupe classe.</a:t>
            </a:r>
          </a:p>
          <a:p>
            <a:pPr lvl="0">
              <a:defRPr/>
            </a:pPr>
            <a:endParaRPr lang="fr-FR" sz="1000" dirty="0"/>
          </a:p>
          <a:p>
            <a:r>
              <a:rPr lang="fr-FR" dirty="0"/>
              <a:t> Phase 4 : on accordera un </a:t>
            </a:r>
            <a:r>
              <a:rPr lang="fr-FR" b="1" dirty="0"/>
              <a:t>temps d’analyse aux élèves dans le traitement de leurs erreurs : </a:t>
            </a:r>
          </a:p>
          <a:p>
            <a:pPr marL="171450" indent="-171450">
              <a:buFont typeface="Wingdings" pitchFamily="2" charset="2"/>
              <a:buChar char="è"/>
            </a:pPr>
            <a:r>
              <a:rPr lang="fr-FR" dirty="0"/>
              <a:t>quelles stratégies ont-ils voulu mettre en œuvre pour tenter de résoudre les difficultés qu’ils ont rencontrées ?</a:t>
            </a:r>
          </a:p>
          <a:p>
            <a:pPr marL="171450" indent="-171450">
              <a:buFont typeface="Wingdings" pitchFamily="2" charset="2"/>
              <a:buChar char="è"/>
            </a:pPr>
            <a:r>
              <a:rPr lang="fr-FR" dirty="0"/>
              <a:t> Pourquoi se sont-ils trompés ?</a:t>
            </a:r>
          </a:p>
          <a:p>
            <a:pPr marL="171450" indent="-171450">
              <a:buFont typeface="Wingdings" pitchFamily="2" charset="2"/>
              <a:buChar char="è"/>
            </a:pPr>
            <a:r>
              <a:rPr lang="fr-FR" dirty="0"/>
              <a:t> Comment aurait-on pu les éviter ?</a:t>
            </a:r>
          </a:p>
          <a:p>
            <a:endParaRPr lang="fr-FR" dirty="0"/>
          </a:p>
          <a:p>
            <a:r>
              <a:rPr lang="fr-FR" dirty="0"/>
              <a:t>Ces mises en commun lors des corrections et les débats qui en découlent sont essentiels. Les élèves </a:t>
            </a:r>
            <a:r>
              <a:rPr lang="fr-FR" b="1" dirty="0"/>
              <a:t>s’approprient ainsi le système sur lequel ils discutent, </a:t>
            </a:r>
            <a:br>
              <a:rPr lang="fr-FR" b="1" dirty="0"/>
            </a:br>
            <a:r>
              <a:rPr lang="fr-FR" b="1" dirty="0"/>
              <a:t>justifient leurs réponses et font des choix.</a:t>
            </a:r>
          </a:p>
          <a:p>
            <a:endParaRPr lang="fr-FR" dirty="0"/>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25</a:t>
            </a:fld>
            <a:endParaRPr lang="fr-FR"/>
          </a:p>
        </p:txBody>
      </p:sp>
    </p:spTree>
    <p:extLst>
      <p:ext uri="{BB962C8B-B14F-4D97-AF65-F5344CB8AC3E}">
        <p14:creationId xmlns:p14="http://schemas.microsoft.com/office/powerpoint/2010/main" val="2840289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26</a:t>
            </a:fld>
            <a:endParaRPr lang="fr-FR"/>
          </a:p>
        </p:txBody>
      </p:sp>
    </p:spTree>
    <p:extLst>
      <p:ext uri="{BB962C8B-B14F-4D97-AF65-F5344CB8AC3E}">
        <p14:creationId xmlns:p14="http://schemas.microsoft.com/office/powerpoint/2010/main" val="2058028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27</a:t>
            </a:fld>
            <a:endParaRPr lang="fr-FR"/>
          </a:p>
        </p:txBody>
      </p:sp>
    </p:spTree>
    <p:extLst>
      <p:ext uri="{BB962C8B-B14F-4D97-AF65-F5344CB8AC3E}">
        <p14:creationId xmlns:p14="http://schemas.microsoft.com/office/powerpoint/2010/main" val="3530416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28</a:t>
            </a:fld>
            <a:endParaRPr lang="fr-FR"/>
          </a:p>
        </p:txBody>
      </p:sp>
    </p:spTree>
    <p:extLst>
      <p:ext uri="{BB962C8B-B14F-4D97-AF65-F5344CB8AC3E}">
        <p14:creationId xmlns:p14="http://schemas.microsoft.com/office/powerpoint/2010/main" val="1852129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29</a:t>
            </a:fld>
            <a:endParaRPr lang="fr-FR"/>
          </a:p>
        </p:txBody>
      </p:sp>
    </p:spTree>
    <p:extLst>
      <p:ext uri="{BB962C8B-B14F-4D97-AF65-F5344CB8AC3E}">
        <p14:creationId xmlns:p14="http://schemas.microsoft.com/office/powerpoint/2010/main" val="1297566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3</a:t>
            </a:fld>
            <a:endParaRPr lang="fr-FR"/>
          </a:p>
        </p:txBody>
      </p:sp>
    </p:spTree>
    <p:extLst>
      <p:ext uri="{BB962C8B-B14F-4D97-AF65-F5344CB8AC3E}">
        <p14:creationId xmlns:p14="http://schemas.microsoft.com/office/powerpoint/2010/main" val="668560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30</a:t>
            </a:fld>
            <a:endParaRPr lang="fr-FR"/>
          </a:p>
        </p:txBody>
      </p:sp>
    </p:spTree>
    <p:extLst>
      <p:ext uri="{BB962C8B-B14F-4D97-AF65-F5344CB8AC3E}">
        <p14:creationId xmlns:p14="http://schemas.microsoft.com/office/powerpoint/2010/main" val="1247808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dirty="0"/>
              <a:t>« Intégrer l’enseignement de l’orthographe à celui de l’écriture implique de </a:t>
            </a:r>
            <a:r>
              <a:rPr lang="fr-FR" sz="800" b="1" dirty="0"/>
              <a:t>respecter les hiérarchies</a:t>
            </a:r>
            <a:r>
              <a:rPr lang="fr-FR" sz="800" dirty="0"/>
              <a:t>. La </a:t>
            </a:r>
            <a:r>
              <a:rPr lang="fr-FR" sz="800" b="1" dirty="0"/>
              <a:t>priorité</a:t>
            </a:r>
            <a:r>
              <a:rPr lang="fr-FR" sz="800" dirty="0"/>
              <a:t> revient aux </a:t>
            </a:r>
            <a:r>
              <a:rPr lang="fr-FR" sz="800" b="1" dirty="0"/>
              <a:t>activités liées au sens </a:t>
            </a:r>
            <a:r>
              <a:rPr lang="fr-FR" sz="800" dirty="0"/>
              <a:t>et non à celles qui s’attachent à la dimension formelle. En d’autres termes, les élèves commencent par écrire et travailler le contenu avant de s’occuper de l’orthographe. C’est pourquoi il sera d’abord question du traitement des contraintes textuelles. »</a:t>
            </a:r>
          </a:p>
          <a:p>
            <a:endParaRPr lang="fr-FR" sz="800" dirty="0"/>
          </a:p>
          <a:p>
            <a:r>
              <a:rPr lang="fr-FR" sz="800" b="1" dirty="0"/>
              <a:t>Contexte</a:t>
            </a:r>
            <a:r>
              <a:rPr lang="fr-FR" sz="800" dirty="0"/>
              <a:t> : Classe CE2 – Projet pluridisciplinaire « Etre un enfant en Afrique, de nos jours ».</a:t>
            </a:r>
          </a:p>
          <a:p>
            <a:r>
              <a:rPr lang="fr-FR" sz="800" dirty="0"/>
              <a:t>Déclencheur : </a:t>
            </a:r>
            <a:r>
              <a:rPr lang="fr-FR" sz="800" dirty="0" err="1"/>
              <a:t>Kirikou</a:t>
            </a:r>
            <a:r>
              <a:rPr lang="fr-FR" sz="800" dirty="0"/>
              <a:t> et la sorcière, Michel Ocelot</a:t>
            </a:r>
          </a:p>
          <a:p>
            <a:r>
              <a:rPr lang="fr-FR" sz="800" dirty="0"/>
              <a:t>Ouverture culturelle : </a:t>
            </a:r>
            <a:r>
              <a:rPr lang="fr-FR" sz="800" i="1" dirty="0" err="1"/>
              <a:t>Yaaba</a:t>
            </a:r>
            <a:r>
              <a:rPr lang="fr-FR" sz="800" dirty="0"/>
              <a:t> est un </a:t>
            </a:r>
            <a:r>
              <a:rPr lang="fr-FR" sz="800" i="1" dirty="0"/>
              <a:t>film</a:t>
            </a:r>
            <a:r>
              <a:rPr lang="fr-FR" sz="800" dirty="0"/>
              <a:t> burkinabè réalisé par </a:t>
            </a:r>
            <a:r>
              <a:rPr lang="fr-FR" sz="800" i="1" dirty="0"/>
              <a:t>Idrissa </a:t>
            </a:r>
            <a:r>
              <a:rPr lang="fr-FR" sz="800" i="1" dirty="0" err="1"/>
              <a:t>Ouedraogo</a:t>
            </a:r>
            <a:r>
              <a:rPr lang="fr-FR" sz="800" dirty="0"/>
              <a:t> et sorti en 1989.</a:t>
            </a:r>
          </a:p>
          <a:p>
            <a:r>
              <a:rPr lang="fr-FR" sz="800" dirty="0"/>
              <a:t>Travail autour des notions de récit et de dialogue déjà engagé.</a:t>
            </a:r>
          </a:p>
          <a:p>
            <a:r>
              <a:rPr lang="fr-FR" sz="800" b="1" dirty="0"/>
              <a:t>Tâche d’écriture </a:t>
            </a:r>
            <a:r>
              <a:rPr lang="fr-FR" sz="800" dirty="0"/>
              <a:t>: « </a:t>
            </a:r>
            <a:r>
              <a:rPr lang="fr-FR" sz="800" b="1" dirty="0"/>
              <a:t>A partir d’une scène muette dans laquelle 2 personnages principaux apparaissent, inventer un dialogue entre ces deux personnages</a:t>
            </a:r>
            <a:r>
              <a:rPr lang="fr-FR" sz="800" dirty="0"/>
              <a:t>. »</a:t>
            </a:r>
          </a:p>
          <a:p>
            <a:r>
              <a:rPr lang="fr-FR" sz="800" u="sng" dirty="0"/>
              <a:t>Phase 1</a:t>
            </a:r>
            <a:r>
              <a:rPr lang="fr-FR" sz="800" dirty="0"/>
              <a:t>  </a:t>
            </a:r>
          </a:p>
          <a:p>
            <a:r>
              <a:rPr lang="fr-FR" sz="800" dirty="0"/>
              <a:t>S1 : </a:t>
            </a:r>
            <a:r>
              <a:rPr lang="fr-FR" sz="800" b="1" dirty="0"/>
              <a:t>30’</a:t>
            </a:r>
            <a:r>
              <a:rPr lang="fr-FR" sz="800" dirty="0"/>
              <a:t>  Dispositif « précurseurs » : élèves volontaires pour écrire un 1</a:t>
            </a:r>
            <a:r>
              <a:rPr lang="fr-FR" sz="800" baseline="30000" dirty="0"/>
              <a:t>er</a:t>
            </a:r>
            <a:r>
              <a:rPr lang="fr-FR" sz="800" dirty="0"/>
              <a:t> jet, sans  aide. (6 en général) / A tour de rôle.</a:t>
            </a:r>
          </a:p>
          <a:p>
            <a:r>
              <a:rPr lang="fr-FR" sz="800" dirty="0"/>
              <a:t>S2 : </a:t>
            </a:r>
            <a:r>
              <a:rPr lang="fr-FR" sz="800" b="1" dirty="0"/>
              <a:t>45’ </a:t>
            </a:r>
            <a:r>
              <a:rPr lang="fr-FR" sz="800" dirty="0"/>
              <a:t>Chaque P lit à haute voix son texte à la classe. Les autres </a:t>
            </a:r>
            <a:r>
              <a:rPr lang="fr-FR" sz="800" dirty="0" err="1"/>
              <a:t>é</a:t>
            </a:r>
            <a:r>
              <a:rPr lang="fr-FR" sz="800" dirty="0"/>
              <a:t> écoutent, n’ont pas l’écrit sous les yeux pour que leur attention soit focalisée sur le fonds, pas la forme. Discussion entre </a:t>
            </a:r>
            <a:r>
              <a:rPr lang="fr-FR" sz="800" dirty="0" err="1"/>
              <a:t>é</a:t>
            </a:r>
            <a:r>
              <a:rPr lang="fr-FR" sz="800" dirty="0"/>
              <a:t> pour débattre des qualités littéraires / Ici dénomination des personnages et cohérence sémantique. Affiche conseil avec synthèse des remarques.</a:t>
            </a:r>
          </a:p>
          <a:p>
            <a:r>
              <a:rPr lang="fr-FR" sz="800" b="1" dirty="0"/>
              <a:t>« Pour écrire le dialogue entre </a:t>
            </a:r>
            <a:r>
              <a:rPr lang="fr-FR" sz="800" b="1" dirty="0" err="1"/>
              <a:t>Yaaba</a:t>
            </a:r>
            <a:r>
              <a:rPr lang="fr-FR" sz="800" b="1" dirty="0"/>
              <a:t> et le vieil homme, il faudra faire attention à …</a:t>
            </a:r>
          </a:p>
          <a:p>
            <a:r>
              <a:rPr lang="fr-FR" sz="800" b="1" dirty="0"/>
              <a:t>Quand le dialogue commence, les pers… se saluent, prennent de leurs` nouvelles…</a:t>
            </a:r>
          </a:p>
          <a:p>
            <a:r>
              <a:rPr lang="fr-FR" sz="800" b="1" dirty="0"/>
              <a:t>Des expressions pour nous aider à écrire » </a:t>
            </a:r>
            <a:r>
              <a:rPr lang="fr-FR" sz="800" b="1" dirty="0">
                <a:sym typeface="Wingdings" pitchFamily="2" charset="2"/>
              </a:rPr>
              <a:t> Planification</a:t>
            </a:r>
          </a:p>
          <a:p>
            <a:r>
              <a:rPr lang="fr-FR" sz="800" dirty="0">
                <a:sym typeface="Wingdings" pitchFamily="2" charset="2"/>
              </a:rPr>
              <a:t>Rôle du PE entre S1 et S2 : circuler pour organiser l’ordre de passage de lecture</a:t>
            </a:r>
          </a:p>
          <a:p>
            <a:r>
              <a:rPr lang="fr-FR" sz="800" dirty="0">
                <a:sym typeface="Wingdings" pitchFamily="2" charset="2"/>
              </a:rPr>
              <a:t>S2 : mener la discussion en étant de moins en moins présent au fil du temps.</a:t>
            </a:r>
          </a:p>
          <a:p>
            <a:r>
              <a:rPr lang="fr-FR" sz="800" u="sng" dirty="0">
                <a:sym typeface="Wingdings" pitchFamily="2" charset="2"/>
              </a:rPr>
              <a:t>Phase 2</a:t>
            </a:r>
          </a:p>
          <a:p>
            <a:r>
              <a:rPr lang="fr-FR" sz="800" dirty="0">
                <a:sym typeface="Wingdings" pitchFamily="2" charset="2"/>
              </a:rPr>
              <a:t>S3 : Ecriture de toute la classe d’une version du dialogue (3 situations différentes) : les P améliorent / les P recommencent / les autres écrivent leur 1</a:t>
            </a:r>
            <a:r>
              <a:rPr lang="fr-FR" sz="800" baseline="30000" dirty="0">
                <a:sym typeface="Wingdings" pitchFamily="2" charset="2"/>
              </a:rPr>
              <a:t>er</a:t>
            </a:r>
            <a:r>
              <a:rPr lang="fr-FR" sz="800" dirty="0">
                <a:sym typeface="Wingdings" pitchFamily="2" charset="2"/>
              </a:rPr>
              <a:t> jet.</a:t>
            </a:r>
          </a:p>
          <a:p>
            <a:r>
              <a:rPr lang="fr-FR" sz="800" dirty="0">
                <a:sym typeface="Wingdings" pitchFamily="2" charset="2"/>
              </a:rPr>
              <a:t>S4 : Echanges de brouillons par binôme avec conseils personnalisés par le pair. Le PE améliore, précise , reformule mais ne corrige pas les erreurs d’orthographe.</a:t>
            </a:r>
          </a:p>
          <a:p>
            <a:r>
              <a:rPr lang="fr-FR" sz="800" dirty="0">
                <a:sym typeface="Wingdings" pitchFamily="2" charset="2"/>
              </a:rPr>
              <a:t>S5 : Chacun réécrit à partir des conseils donnés. 2 types de révision : 1. d’ordre lexical, 2. révision d’un passage complet en raison de l’incohérence. Modifications notées en couleur.</a:t>
            </a:r>
          </a:p>
          <a:p>
            <a:r>
              <a:rPr lang="fr-FR" sz="800" u="sng" dirty="0">
                <a:sym typeface="Wingdings" pitchFamily="2" charset="2"/>
              </a:rPr>
              <a:t>Phase 3</a:t>
            </a:r>
          </a:p>
          <a:p>
            <a:r>
              <a:rPr lang="fr-FR" sz="800" dirty="0">
                <a:sym typeface="Wingdings" pitchFamily="2" charset="2"/>
              </a:rPr>
              <a:t>S6 : problème soulevé « On a le droit de dire comment ils parlent les personnages ?  «  La question des didascalies est traitée.</a:t>
            </a:r>
          </a:p>
          <a:p>
            <a:r>
              <a:rPr lang="fr-FR" sz="800" dirty="0">
                <a:sym typeface="Wingdings" pitchFamily="2" charset="2"/>
              </a:rPr>
              <a:t>S7 : réécrire</a:t>
            </a:r>
          </a:p>
          <a:p>
            <a:r>
              <a:rPr lang="fr-FR" sz="800" b="1" dirty="0">
                <a:solidFill>
                  <a:srgbClr val="00B050"/>
                </a:solidFill>
                <a:sym typeface="Wingdings" pitchFamily="2" charset="2"/>
              </a:rPr>
              <a:t>C’est bien la vigilance orthographique qui pilote la révision orthographique ! Et qui rendra à terme l’</a:t>
            </a:r>
            <a:r>
              <a:rPr lang="fr-FR" sz="800" b="1" dirty="0" err="1">
                <a:solidFill>
                  <a:srgbClr val="00B050"/>
                </a:solidFill>
                <a:sym typeface="Wingdings" pitchFamily="2" charset="2"/>
              </a:rPr>
              <a:t>é</a:t>
            </a:r>
            <a:r>
              <a:rPr lang="fr-FR" sz="800" b="1" dirty="0">
                <a:solidFill>
                  <a:srgbClr val="00B050"/>
                </a:solidFill>
                <a:sym typeface="Wingdings" pitchFamily="2" charset="2"/>
              </a:rPr>
              <a:t> autonome dans la compétence visée, savoir prendre en charge l’ensemble du processus écrire/orthographier.</a:t>
            </a:r>
            <a:endParaRPr lang="fr-FR" sz="800" b="1" dirty="0">
              <a:solidFill>
                <a:srgbClr val="00B050"/>
              </a:solidFill>
            </a:endParaRPr>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31</a:t>
            </a:fld>
            <a:endParaRPr lang="fr-FR"/>
          </a:p>
        </p:txBody>
      </p:sp>
    </p:spTree>
    <p:extLst>
      <p:ext uri="{BB962C8B-B14F-4D97-AF65-F5344CB8AC3E}">
        <p14:creationId xmlns:p14="http://schemas.microsoft.com/office/powerpoint/2010/main" val="702948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dirty="0"/>
              <a:t>Tout projet d’écriture qui s’achève par une publication impose un travail de correction orthographique.</a:t>
            </a:r>
          </a:p>
          <a:p>
            <a:r>
              <a:rPr lang="fr-FR" sz="800" dirty="0"/>
              <a:t>« En situation d’écriture, les </a:t>
            </a:r>
            <a:r>
              <a:rPr lang="fr-FR" sz="800" dirty="0" err="1"/>
              <a:t>é</a:t>
            </a:r>
            <a:r>
              <a:rPr lang="fr-FR" sz="800" dirty="0"/>
              <a:t> rencontrent des problèmes d’orthographe sur lesquels ils s’interrogent. L’enseignant saisit alors cette occasion pour leur proposer une recherche destinée à résoudre l’un de ces problèmes.</a:t>
            </a:r>
          </a:p>
          <a:p>
            <a:r>
              <a:rPr lang="fr-FR" sz="800" dirty="0"/>
              <a:t>Cette recherche va les conduire à apprendre quelque chose de plus en orthographe.</a:t>
            </a:r>
          </a:p>
          <a:p>
            <a:r>
              <a:rPr lang="fr-FR" sz="800" dirty="0"/>
              <a:t>S1 : Sélection d’une notion orthographique</a:t>
            </a:r>
          </a:p>
          <a:p>
            <a:r>
              <a:rPr lang="fr-FR" sz="800" dirty="0"/>
              <a:t>Lecture et analyse préalable des brouillons par le PE.</a:t>
            </a:r>
          </a:p>
          <a:p>
            <a:r>
              <a:rPr lang="fr-FR" sz="800" dirty="0"/>
              <a:t>Repérage d’une difficulté récurrente pour la plupart des </a:t>
            </a:r>
            <a:r>
              <a:rPr lang="fr-FR" sz="800" dirty="0" err="1"/>
              <a:t>é</a:t>
            </a:r>
            <a:endParaRPr lang="fr-FR" sz="800" dirty="0"/>
          </a:p>
          <a:p>
            <a:r>
              <a:rPr lang="fr-FR" sz="800" dirty="0"/>
              <a:t>Nombreuses hésitations sur les graphies des désinences verbales. </a:t>
            </a:r>
          </a:p>
          <a:p>
            <a:r>
              <a:rPr lang="fr-FR" sz="800" dirty="0"/>
              <a:t>Pour le PE, </a:t>
            </a:r>
            <a:r>
              <a:rPr lang="fr-FR" sz="800" b="1" dirty="0"/>
              <a:t>se laisser le temps de détecter une question d’orthographe permet ainsi de répondre à un vrai besoin des </a:t>
            </a:r>
            <a:r>
              <a:rPr lang="fr-FR" sz="800" b="1" dirty="0" err="1"/>
              <a:t>é</a:t>
            </a:r>
            <a:r>
              <a:rPr lang="fr-FR" sz="800" b="1" dirty="0"/>
              <a:t>, ne pas leur imposer une « progression » établie sans rapport avec leurs préoccupations présentes.</a:t>
            </a:r>
          </a:p>
          <a:p>
            <a:r>
              <a:rPr lang="fr-FR" sz="800" dirty="0"/>
              <a:t>Ici : séquence concernant les marques personnelles aux deux premières personnes de l’indicatif présent (lien avec tâche d’écriture </a:t>
            </a:r>
            <a:r>
              <a:rPr lang="fr-FR" sz="800" dirty="0">
                <a:sym typeface="Wingdings" pitchFamily="2" charset="2"/>
              </a:rPr>
              <a:t> dialogue  tous les </a:t>
            </a:r>
            <a:r>
              <a:rPr lang="fr-FR" sz="800" dirty="0" err="1">
                <a:sym typeface="Wingdings" pitchFamily="2" charset="2"/>
              </a:rPr>
              <a:t>é</a:t>
            </a:r>
            <a:r>
              <a:rPr lang="fr-FR" sz="800" dirty="0">
                <a:sym typeface="Wingdings" pitchFamily="2" charset="2"/>
              </a:rPr>
              <a:t> confrontés).</a:t>
            </a:r>
          </a:p>
          <a:p>
            <a:r>
              <a:rPr lang="fr-FR" sz="800" dirty="0">
                <a:sym typeface="Wingdings" pitchFamily="2" charset="2"/>
              </a:rPr>
              <a:t>Que l’enseignant repère un </a:t>
            </a:r>
            <a:r>
              <a:rPr lang="fr-FR" sz="800" dirty="0" err="1">
                <a:sym typeface="Wingdings" pitchFamily="2" charset="2"/>
              </a:rPr>
              <a:t>pb</a:t>
            </a:r>
            <a:r>
              <a:rPr lang="fr-FR" sz="800" dirty="0">
                <a:sym typeface="Wingdings" pitchFamily="2" charset="2"/>
              </a:rPr>
              <a:t>. et décide d’organiser une étude systématique est une chose; c’en est une autre que les </a:t>
            </a:r>
            <a:r>
              <a:rPr lang="fr-FR" sz="800" dirty="0" err="1">
                <a:sym typeface="Wingdings" pitchFamily="2" charset="2"/>
              </a:rPr>
              <a:t>é</a:t>
            </a:r>
            <a:r>
              <a:rPr lang="fr-FR" sz="800" dirty="0">
                <a:sym typeface="Wingdings" pitchFamily="2" charset="2"/>
              </a:rPr>
              <a:t> en aient conscience. Il paraît donc indispensable de </a:t>
            </a:r>
            <a:r>
              <a:rPr lang="fr-FR" sz="800" b="1" dirty="0">
                <a:sym typeface="Wingdings" pitchFamily="2" charset="2"/>
              </a:rPr>
              <a:t>leur laisser le temps de l’identifier </a:t>
            </a:r>
            <a:r>
              <a:rPr lang="fr-FR" sz="800" dirty="0">
                <a:sym typeface="Wingdings" pitchFamily="2" charset="2"/>
              </a:rPr>
              <a:t>et de le </a:t>
            </a:r>
            <a:r>
              <a:rPr lang="fr-FR" sz="800" b="1" dirty="0">
                <a:sym typeface="Wingdings" pitchFamily="2" charset="2"/>
              </a:rPr>
              <a:t>leur faire formuler dans leurs propres termes</a:t>
            </a:r>
            <a:r>
              <a:rPr lang="fr-FR" sz="800" dirty="0">
                <a:sym typeface="Wingdings" pitchFamily="2" charset="2"/>
              </a:rPr>
              <a:t>. </a:t>
            </a:r>
          </a:p>
          <a:p>
            <a:r>
              <a:rPr lang="fr-FR" sz="800" b="1" dirty="0">
                <a:solidFill>
                  <a:srgbClr val="00B050"/>
                </a:solidFill>
                <a:sym typeface="Wingdings" pitchFamily="2" charset="2"/>
              </a:rPr>
              <a:t>C’est à cette condition que s’instaure progressivement dans leur esprit une véritable relation entre les questions spécifiques qu’ils se posent en cours de rédaction (comment s’écrit ce mot ? Est-ce qu’il faut mettre un</a:t>
            </a:r>
            <a:r>
              <a:rPr lang="fr-FR" sz="800" b="1" i="1" dirty="0">
                <a:solidFill>
                  <a:srgbClr val="00B050"/>
                </a:solidFill>
                <a:sym typeface="Wingdings" pitchFamily="2" charset="2"/>
              </a:rPr>
              <a:t> s </a:t>
            </a:r>
            <a:r>
              <a:rPr lang="fr-FR" sz="800" b="1" dirty="0">
                <a:solidFill>
                  <a:srgbClr val="00B050"/>
                </a:solidFill>
                <a:sym typeface="Wingdings" pitchFamily="2" charset="2"/>
              </a:rPr>
              <a:t>?) le savoir linguistique qu’ils possèdent déjà, et celui qu’il leur faut encore acquérir.</a:t>
            </a:r>
          </a:p>
          <a:p>
            <a:endParaRPr lang="fr-FR" sz="800" b="1" dirty="0">
              <a:solidFill>
                <a:srgbClr val="00B050"/>
              </a:solidFill>
              <a:sym typeface="Wingdings" pitchFamily="2" charset="2"/>
            </a:endParaRPr>
          </a:p>
          <a:p>
            <a:r>
              <a:rPr lang="fr-FR" sz="800" b="1" dirty="0">
                <a:solidFill>
                  <a:srgbClr val="FF0000"/>
                </a:solidFill>
                <a:sym typeface="Wingdings" pitchFamily="2" charset="2"/>
              </a:rPr>
              <a:t>Voir </a:t>
            </a:r>
            <a:r>
              <a:rPr lang="fr-FR" sz="800" b="1" dirty="0" err="1">
                <a:solidFill>
                  <a:srgbClr val="FF0000"/>
                </a:solidFill>
                <a:sym typeface="Wingdings" pitchFamily="2" charset="2"/>
              </a:rPr>
              <a:t>scann</a:t>
            </a:r>
            <a:r>
              <a:rPr lang="fr-FR" sz="800" b="1" dirty="0">
                <a:solidFill>
                  <a:srgbClr val="FF0000"/>
                </a:solidFill>
                <a:sym typeface="Wingdings" pitchFamily="2" charset="2"/>
              </a:rPr>
              <a:t> de la séquence sur Tribu</a:t>
            </a:r>
          </a:p>
          <a:p>
            <a:r>
              <a:rPr lang="fr-FR" sz="800" dirty="0"/>
              <a:t>Quelques formes verbales erronées sont soulignées (pas toutes). Les </a:t>
            </a:r>
            <a:r>
              <a:rPr lang="fr-FR" sz="800" dirty="0" err="1"/>
              <a:t>é</a:t>
            </a:r>
            <a:r>
              <a:rPr lang="fr-FR" sz="800" dirty="0"/>
              <a:t> sont invités à les corriger. Si désaccord, toutes sont notées les unes sous les autres… discussion, argumentation. Pas de correction exhaustive attendue.</a:t>
            </a:r>
          </a:p>
          <a:p>
            <a:r>
              <a:rPr lang="fr-FR" sz="800" dirty="0">
                <a:solidFill>
                  <a:srgbClr val="00B050"/>
                </a:solidFill>
              </a:rPr>
              <a:t>Cette première confrontation a pour but de favoriser l’émergence du </a:t>
            </a:r>
            <a:r>
              <a:rPr lang="fr-FR" sz="800" dirty="0" err="1">
                <a:solidFill>
                  <a:srgbClr val="00B050"/>
                </a:solidFill>
              </a:rPr>
              <a:t>pb</a:t>
            </a:r>
            <a:r>
              <a:rPr lang="fr-FR" sz="800" dirty="0">
                <a:solidFill>
                  <a:srgbClr val="00B050"/>
                </a:solidFill>
              </a:rPr>
              <a:t>. orthographique qu’ils ont tous rencontré.</a:t>
            </a:r>
          </a:p>
          <a:p>
            <a:r>
              <a:rPr lang="fr-FR" sz="800" dirty="0">
                <a:solidFill>
                  <a:srgbClr val="00B050"/>
                </a:solidFill>
              </a:rPr>
              <a:t>Les élèves prennent conscience qu’ils ont des connaissances, grâce au feedback du PE qui sait les rassurer « Il est normal que vous hésitiez… vos propositions sont pertinentes car avec j », on peut trouver </a:t>
            </a:r>
            <a:r>
              <a:rPr lang="fr-FR" sz="800" i="1" dirty="0">
                <a:solidFill>
                  <a:srgbClr val="00B050"/>
                </a:solidFill>
              </a:rPr>
              <a:t>e </a:t>
            </a:r>
            <a:r>
              <a:rPr lang="fr-FR" sz="800" dirty="0">
                <a:solidFill>
                  <a:srgbClr val="00B050"/>
                </a:solidFill>
              </a:rPr>
              <a:t>ou </a:t>
            </a:r>
            <a:r>
              <a:rPr lang="fr-FR" sz="800" i="1" dirty="0">
                <a:solidFill>
                  <a:srgbClr val="00B050"/>
                </a:solidFill>
              </a:rPr>
              <a:t>s </a:t>
            </a:r>
            <a:r>
              <a:rPr lang="fr-FR" sz="800" dirty="0">
                <a:solidFill>
                  <a:srgbClr val="00B050"/>
                </a:solidFill>
              </a:rPr>
              <a:t>ou </a:t>
            </a:r>
            <a:r>
              <a:rPr lang="fr-FR" sz="800" i="1" dirty="0">
                <a:solidFill>
                  <a:srgbClr val="00B050"/>
                </a:solidFill>
              </a:rPr>
              <a:t>autre chose. </a:t>
            </a:r>
            <a:r>
              <a:rPr lang="fr-FR" sz="800" dirty="0">
                <a:solidFill>
                  <a:srgbClr val="00B050"/>
                </a:solidFill>
              </a:rPr>
              <a:t>Mais ça, ça sera pour une prochaine leçon.</a:t>
            </a:r>
          </a:p>
          <a:p>
            <a:r>
              <a:rPr lang="fr-FR" sz="800" dirty="0"/>
              <a:t>PE aide à formuler sous la forme d’une question le </a:t>
            </a:r>
            <a:r>
              <a:rPr lang="fr-FR" sz="800" dirty="0" err="1"/>
              <a:t>pb</a:t>
            </a:r>
            <a:r>
              <a:rPr lang="fr-FR" sz="800" dirty="0"/>
              <a:t> d’orthographe à résoudre </a:t>
            </a:r>
          </a:p>
          <a:p>
            <a:r>
              <a:rPr lang="fr-FR" sz="800" b="1" dirty="0">
                <a:solidFill>
                  <a:srgbClr val="FF0000"/>
                </a:solidFill>
              </a:rPr>
              <a:t>« Quelles sont les lettres muettes que nous pouvons mettre comme terminaisons des verbes avec JE et TU ? »</a:t>
            </a:r>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32</a:t>
            </a:fld>
            <a:endParaRPr lang="fr-FR"/>
          </a:p>
        </p:txBody>
      </p:sp>
    </p:spTree>
    <p:extLst>
      <p:ext uri="{BB962C8B-B14F-4D97-AF65-F5344CB8AC3E}">
        <p14:creationId xmlns:p14="http://schemas.microsoft.com/office/powerpoint/2010/main" val="29409660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33</a:t>
            </a:fld>
            <a:endParaRPr lang="fr-FR"/>
          </a:p>
        </p:txBody>
      </p:sp>
    </p:spTree>
    <p:extLst>
      <p:ext uri="{BB962C8B-B14F-4D97-AF65-F5344CB8AC3E}">
        <p14:creationId xmlns:p14="http://schemas.microsoft.com/office/powerpoint/2010/main" val="2133903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34</a:t>
            </a:fld>
            <a:endParaRPr lang="fr-FR"/>
          </a:p>
        </p:txBody>
      </p:sp>
    </p:spTree>
    <p:extLst>
      <p:ext uri="{BB962C8B-B14F-4D97-AF65-F5344CB8AC3E}">
        <p14:creationId xmlns:p14="http://schemas.microsoft.com/office/powerpoint/2010/main" val="27604548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Savoir prendre en charge l’orthographe de ses écrits constitue une compétence à part entière.</a:t>
            </a:r>
          </a:p>
          <a:p>
            <a:r>
              <a:rPr lang="fr-FR" dirty="0"/>
              <a:t>La vigilance orthographique est à la source de l’activité de révision. Mais elle ne se décrète pas ! </a:t>
            </a:r>
          </a:p>
          <a:p>
            <a:r>
              <a:rPr lang="fr-FR" dirty="0"/>
              <a:t>Il s’agit donc pour l’enseignant de contribuer à la faire émerger, à la développer par des conditions appropriées.</a:t>
            </a:r>
          </a:p>
          <a:p>
            <a:endParaRPr lang="fr-FR" dirty="0"/>
          </a:p>
          <a:p>
            <a:r>
              <a:rPr lang="fr-FR" dirty="0"/>
              <a:t>La compétence de révision se développe avec la pratique !</a:t>
            </a:r>
          </a:p>
          <a:p>
            <a:endParaRPr lang="fr-FR" dirty="0"/>
          </a:p>
          <a:p>
            <a:r>
              <a:rPr lang="fr-FR" dirty="0"/>
              <a:t>Tous les écrits à visée de communication/diffusion</a:t>
            </a:r>
          </a:p>
          <a:p>
            <a:r>
              <a:rPr lang="fr-FR" dirty="0"/>
              <a:t>Mais pas les écrits de travail (l’élève est le propre lecteur de sa production)</a:t>
            </a:r>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35</a:t>
            </a:fld>
            <a:endParaRPr lang="fr-FR"/>
          </a:p>
        </p:txBody>
      </p:sp>
    </p:spTree>
    <p:extLst>
      <p:ext uri="{BB962C8B-B14F-4D97-AF65-F5344CB8AC3E}">
        <p14:creationId xmlns:p14="http://schemas.microsoft.com/office/powerpoint/2010/main" val="36194327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t>Deux catégories :</a:t>
            </a:r>
          </a:p>
          <a:p>
            <a:r>
              <a:rPr lang="fr-FR" sz="1000" dirty="0"/>
              <a:t>- Ceux qui sont propres à la classe (au cycle)</a:t>
            </a:r>
          </a:p>
          <a:p>
            <a:pPr marL="171450" indent="-171450">
              <a:buFontTx/>
              <a:buChar char="-"/>
            </a:pPr>
            <a:r>
              <a:rPr lang="fr-FR" sz="1000" dirty="0"/>
              <a:t>ceux qui sont propres au marché de l’édition</a:t>
            </a:r>
          </a:p>
          <a:p>
            <a:pPr marL="171450" indent="-171450">
              <a:buFontTx/>
              <a:buChar char="-"/>
            </a:pPr>
            <a:endParaRPr lang="fr-FR" sz="1000" dirty="0"/>
          </a:p>
          <a:p>
            <a:pPr marL="171450" indent="-171450">
              <a:buFontTx/>
              <a:buChar char="-"/>
            </a:pPr>
            <a:r>
              <a:rPr lang="fr-FR" sz="1000" dirty="0"/>
              <a:t>1. Le brouillon : à instituer comme 1</a:t>
            </a:r>
            <a:r>
              <a:rPr lang="fr-FR" sz="1000" baseline="30000" dirty="0"/>
              <a:t>er</a:t>
            </a:r>
            <a:r>
              <a:rPr lang="fr-FR" sz="1000" dirty="0"/>
              <a:t> outil de travail pour l’</a:t>
            </a:r>
            <a:r>
              <a:rPr lang="fr-FR" sz="1000" dirty="0" err="1"/>
              <a:t>é</a:t>
            </a:r>
            <a:endParaRPr lang="fr-FR" sz="1000" dirty="0"/>
          </a:p>
          <a:p>
            <a:pPr marL="171450" indent="-171450">
              <a:buFontTx/>
              <a:buChar char="-"/>
            </a:pPr>
            <a:r>
              <a:rPr lang="fr-FR" sz="1000" dirty="0"/>
              <a:t>Pour le PE : les brouillons, les différentes versions d’un texte parlent ! Permet de mesurer l’état de la réflexion métalinguistique de ses </a:t>
            </a:r>
            <a:r>
              <a:rPr lang="fr-FR" sz="1000" dirty="0" err="1"/>
              <a:t>é</a:t>
            </a:r>
            <a:r>
              <a:rPr lang="fr-FR" sz="1000" dirty="0"/>
              <a:t>. Permet d’organiser des séances d’orthographe en lien avec la production d’écrits. Donner à voir des manuscrits d’écrivain aux </a:t>
            </a:r>
            <a:r>
              <a:rPr lang="fr-FR" sz="1000" dirty="0" err="1"/>
              <a:t>é</a:t>
            </a:r>
            <a:r>
              <a:rPr lang="fr-FR" sz="1000" dirty="0"/>
              <a:t>. Donner à voir (cf. dictée à l’adulte)</a:t>
            </a:r>
          </a:p>
          <a:p>
            <a:pPr marL="171450" indent="-171450">
              <a:buFontTx/>
              <a:buChar char="-"/>
            </a:pPr>
            <a:r>
              <a:rPr lang="fr-FR" sz="1000" dirty="0"/>
              <a:t>Le brouillon n’est pas la marque d’un raté ! </a:t>
            </a:r>
          </a:p>
          <a:p>
            <a:pPr marL="171450" indent="-171450">
              <a:buFontTx/>
              <a:buChar char="-"/>
            </a:pPr>
            <a:r>
              <a:rPr lang="fr-FR" sz="1000" dirty="0"/>
              <a:t>2. Ouvrages spécialisés : utiles mais complexes. En faire usage avec discernement.</a:t>
            </a:r>
          </a:p>
          <a:p>
            <a:pPr marL="171450" indent="-171450">
              <a:buFontTx/>
              <a:buChar char="-"/>
            </a:pPr>
            <a:r>
              <a:rPr lang="fr-FR" sz="1000" dirty="0"/>
              <a:t>3. Banque de ressources, organisées de différentes manières. Ex liste analogique.</a:t>
            </a:r>
          </a:p>
          <a:p>
            <a:pPr marL="171450" indent="-171450">
              <a:buFontTx/>
              <a:buChar char="-"/>
            </a:pPr>
            <a:r>
              <a:rPr lang="fr-FR" sz="1000" dirty="0"/>
              <a:t>= Mémoire de la classe</a:t>
            </a:r>
          </a:p>
          <a:p>
            <a:pPr marL="171450" indent="-171450">
              <a:buFontTx/>
              <a:buChar char="-"/>
            </a:pPr>
            <a:r>
              <a:rPr lang="fr-FR" sz="1000" dirty="0"/>
              <a:t>Quels que soient le contenu, les modalités d’élaboration de ces outils, ils permettent aux </a:t>
            </a:r>
            <a:r>
              <a:rPr lang="fr-FR" sz="1000" dirty="0" err="1"/>
              <a:t>é</a:t>
            </a:r>
            <a:r>
              <a:rPr lang="fr-FR" sz="1000" dirty="0"/>
              <a:t> d’avoir des repères en situation d’écriture. Attention, les affichages donnés tout faits ne peuvent avoir la même vertu !</a:t>
            </a:r>
          </a:p>
          <a:p>
            <a:pPr marL="171450" indent="-171450">
              <a:buFontTx/>
              <a:buChar char="-"/>
            </a:pPr>
            <a:r>
              <a:rPr lang="fr-FR" sz="1000" dirty="0"/>
              <a:t>4 Idem pour grille de relecture</a:t>
            </a:r>
          </a:p>
          <a:p>
            <a:pPr marL="171450" indent="-171450">
              <a:buFontTx/>
              <a:buChar char="-"/>
            </a:pPr>
            <a:r>
              <a:rPr lang="fr-FR" sz="1000" dirty="0"/>
              <a:t>Fonction : orienter la relecture des </a:t>
            </a:r>
            <a:r>
              <a:rPr lang="fr-FR" sz="1000" dirty="0" err="1"/>
              <a:t>é</a:t>
            </a:r>
            <a:r>
              <a:rPr lang="fr-FR" sz="1000" dirty="0"/>
              <a:t> à partir de certaines contraintes travaillées et des écrits à produire. Elle est donc éphémère.</a:t>
            </a:r>
          </a:p>
          <a:p>
            <a:pPr marL="171450" indent="-171450">
              <a:buFontTx/>
              <a:buChar char="-"/>
            </a:pPr>
            <a:r>
              <a:rPr lang="fr-FR" sz="1000" dirty="0"/>
              <a:t>5. Balles d’accord : ciblées sur les relations morphosyntaxiques qui sont des sources d’erreurs très fréquentes. C’est une béquille sont les </a:t>
            </a:r>
            <a:r>
              <a:rPr lang="fr-FR" sz="1000" dirty="0" err="1"/>
              <a:t>é</a:t>
            </a:r>
            <a:r>
              <a:rPr lang="fr-FR" sz="1000" dirty="0"/>
              <a:t> se passent souvent au CM2</a:t>
            </a:r>
          </a:p>
          <a:p>
            <a:pPr marL="171450" indent="-171450">
              <a:buFontTx/>
              <a:buChar char="-"/>
            </a:pPr>
            <a:r>
              <a:rPr lang="fr-FR" sz="1000" dirty="0"/>
              <a:t>6. déjà développé ! Code champion</a:t>
            </a:r>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36</a:t>
            </a:fld>
            <a:endParaRPr lang="fr-FR"/>
          </a:p>
        </p:txBody>
      </p:sp>
    </p:spTree>
    <p:extLst>
      <p:ext uri="{BB962C8B-B14F-4D97-AF65-F5344CB8AC3E}">
        <p14:creationId xmlns:p14="http://schemas.microsoft.com/office/powerpoint/2010/main" val="42368481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800" y="4407865"/>
            <a:ext cx="5486400" cy="3600450"/>
          </a:xfrm>
        </p:spPr>
        <p:txBody>
          <a:bodyPr/>
          <a:lstStyle/>
          <a:p>
            <a:pPr marL="228600" indent="-228600">
              <a:buAutoNum type="arabicPeriod"/>
            </a:pPr>
            <a:r>
              <a:rPr lang="fr-FR" sz="1100" dirty="0"/>
              <a:t>Relecture différée : 1 ère étape du travail de révision. Laisser du temps entre le premier jet et sa relecture / prendre le recul  nécessaire pour envisager d’un œil neuf ce qui a été écrit. Première relecture libre. Utiliser un stylo de couleur différente pour montrer ce qui est modifié : rendre lisible l’idée que la correction est un travail nécessaire dans le processus, et pas un échec.</a:t>
            </a:r>
          </a:p>
          <a:p>
            <a:pPr marL="228600" indent="-228600">
              <a:buAutoNum type="arabicPeriod"/>
            </a:pPr>
            <a:r>
              <a:rPr lang="fr-FR" sz="1100" dirty="0"/>
              <a:t>Guidage PE : définir le travail de l’</a:t>
            </a:r>
            <a:r>
              <a:rPr lang="fr-FR" sz="1100" dirty="0" err="1"/>
              <a:t>é</a:t>
            </a:r>
            <a:r>
              <a:rPr lang="fr-FR" sz="1100" dirty="0"/>
              <a:t> ; ex. sélectionner un type d’erreurs / sélectionner une partie du texte à réviser. Contrat possible avec l’</a:t>
            </a:r>
            <a:r>
              <a:rPr lang="fr-FR" sz="1100" dirty="0" err="1"/>
              <a:t>é</a:t>
            </a:r>
            <a:endParaRPr lang="fr-FR" sz="1100" dirty="0"/>
          </a:p>
          <a:p>
            <a:r>
              <a:rPr lang="fr-FR" sz="1100" dirty="0"/>
              <a:t>       Parfois fiche conseil pour ne pas surcharger l’écrit de l’</a:t>
            </a:r>
            <a:r>
              <a:rPr lang="fr-FR" sz="1100" dirty="0" err="1"/>
              <a:t>é</a:t>
            </a:r>
            <a:endParaRPr lang="fr-FR" sz="1100" dirty="0"/>
          </a:p>
          <a:p>
            <a:r>
              <a:rPr lang="fr-FR" sz="1100" dirty="0"/>
              <a:t>3. Travail autonome : cela s’acquiert à partir des outils construits collectivement. Encore faut-il que l’</a:t>
            </a:r>
            <a:r>
              <a:rPr lang="fr-FR" sz="1100" dirty="0" err="1"/>
              <a:t>é</a:t>
            </a:r>
            <a:r>
              <a:rPr lang="fr-FR" sz="1100" dirty="0"/>
              <a:t> sache où chercher. Si </a:t>
            </a:r>
            <a:r>
              <a:rPr lang="fr-FR" sz="1100" dirty="0" err="1"/>
              <a:t>pb</a:t>
            </a:r>
            <a:r>
              <a:rPr lang="fr-FR" sz="1100" dirty="0"/>
              <a:t>. Lexical dico; si </a:t>
            </a:r>
            <a:r>
              <a:rPr lang="fr-FR" sz="1100" dirty="0" err="1"/>
              <a:t>pb</a:t>
            </a:r>
            <a:r>
              <a:rPr lang="fr-FR" sz="1100" dirty="0"/>
              <a:t> formes verbales, affiches marques verbales Si </a:t>
            </a:r>
            <a:r>
              <a:rPr lang="fr-FR" sz="1100" dirty="0" err="1"/>
              <a:t>pb</a:t>
            </a:r>
            <a:r>
              <a:rPr lang="fr-FR" sz="1100" dirty="0"/>
              <a:t> d’accord, balles d’accord. Enseigner la méthodologie (cf. outils et méthodes du SCCCC)</a:t>
            </a:r>
          </a:p>
          <a:p>
            <a:r>
              <a:rPr lang="fr-FR" sz="1100" dirty="0"/>
              <a:t>4. Travail coopératif : les échanges de brouillon en binômes. Ou 2 </a:t>
            </a:r>
            <a:r>
              <a:rPr lang="fr-FR" sz="1100" dirty="0" err="1"/>
              <a:t>é</a:t>
            </a:r>
            <a:r>
              <a:rPr lang="fr-FR" sz="1100" dirty="0"/>
              <a:t> relisent ensemble un même texte. Ou alors tutorat. Atelier correction : d’abord le groupe des + faibles corrige les erreurs repérées puis texte ainsi corrigé au groupe des moyens etc…</a:t>
            </a:r>
          </a:p>
          <a:p>
            <a:r>
              <a:rPr lang="fr-FR" sz="1100" dirty="0"/>
              <a:t>5. Organisation de la classe en ateliers. 1 atelier de révision ortho avec un groupe d’</a:t>
            </a:r>
            <a:r>
              <a:rPr lang="fr-FR" sz="1100" dirty="0" err="1"/>
              <a:t>é</a:t>
            </a:r>
            <a:r>
              <a:rPr lang="fr-FR" sz="1100" dirty="0"/>
              <a:t> à besoins. Différentes possibilités : observer pour mieux guider le cheminement à mettre en œuvre (apporter le questionnement qui va permettre à l’</a:t>
            </a:r>
            <a:r>
              <a:rPr lang="fr-FR" sz="1100" dirty="0" err="1"/>
              <a:t>é</a:t>
            </a:r>
            <a:r>
              <a:rPr lang="fr-FR" sz="1100" dirty="0"/>
              <a:t> de cheminer. Le PE modélise son raisonnement, etc… (cf. enseignement explicite). Dictée à l’adulte. (…)</a:t>
            </a:r>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37</a:t>
            </a:fld>
            <a:endParaRPr lang="fr-FR"/>
          </a:p>
        </p:txBody>
      </p:sp>
    </p:spTree>
    <p:extLst>
      <p:ext uri="{BB962C8B-B14F-4D97-AF65-F5344CB8AC3E}">
        <p14:creationId xmlns:p14="http://schemas.microsoft.com/office/powerpoint/2010/main" val="1446136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L’enjeu d’une démarche d’écriture intégrant l’orthographe est de faire progresser la seconde sans dénaturer la première..</a:t>
            </a:r>
          </a:p>
          <a:p>
            <a:r>
              <a:rPr lang="fr-FR" dirty="0"/>
              <a:t>Pour cela, les </a:t>
            </a:r>
            <a:r>
              <a:rPr lang="fr-FR" dirty="0" err="1"/>
              <a:t>é</a:t>
            </a:r>
            <a:r>
              <a:rPr lang="fr-FR" dirty="0"/>
              <a:t> doivent d’abord être engagés dans une activité d’écriture qui a du sens pour eux.</a:t>
            </a:r>
          </a:p>
          <a:p>
            <a:r>
              <a:rPr lang="fr-FR" dirty="0"/>
              <a:t>Par ailleurs, il s’agit bien d’un moment d’apprentissage où l’orthographe n’apparaît pas comme une tâche purement gratuite, mais comme un ensemble de connaissances nécessaires.</a:t>
            </a:r>
          </a:p>
          <a:p>
            <a:r>
              <a:rPr lang="fr-FR" dirty="0"/>
              <a:t>Les problèmes d’orthographe au cours des activités d’écriture obligent donc à dépasser le cloisonnement entre grammaire, orthographe, vocabulaire. Ce cloisonnement qui ne correspond ni à la manière dont les élèves appréhendent les phénomènes linguistiques, ni à la façon dont ces phénomènes entrent en jeu dans une production d’écrits. » D. </a:t>
            </a:r>
            <a:r>
              <a:rPr lang="fr-FR"/>
              <a:t>COGIS</a:t>
            </a:r>
            <a:endParaRPr lang="fr-FR" dirty="0"/>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38</a:t>
            </a:fld>
            <a:endParaRPr lang="fr-FR"/>
          </a:p>
        </p:txBody>
      </p:sp>
    </p:spTree>
    <p:extLst>
      <p:ext uri="{BB962C8B-B14F-4D97-AF65-F5344CB8AC3E}">
        <p14:creationId xmlns:p14="http://schemas.microsoft.com/office/powerpoint/2010/main" val="17251414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39</a:t>
            </a:fld>
            <a:endParaRPr lang="fr-FR"/>
          </a:p>
        </p:txBody>
      </p:sp>
    </p:spTree>
    <p:extLst>
      <p:ext uri="{BB962C8B-B14F-4D97-AF65-F5344CB8AC3E}">
        <p14:creationId xmlns:p14="http://schemas.microsoft.com/office/powerpoint/2010/main" val="1822942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dirty="0"/>
              <a:t>Pour que les élèves soient en capacité de produire des écrits corrects d’un point de vue orthographique, l’enseignant a donc à prévoir dans la programmation de ses enseignements des séances de 2 types :</a:t>
            </a:r>
          </a:p>
          <a:p>
            <a:r>
              <a:rPr lang="fr-FR" sz="1100" dirty="0"/>
              <a:t>- des </a:t>
            </a:r>
            <a:r>
              <a:rPr lang="fr-FR" sz="1100" b="1" dirty="0"/>
              <a:t>activités spécifiques</a:t>
            </a:r>
            <a:r>
              <a:rPr lang="fr-FR" sz="1100" dirty="0"/>
              <a:t>, dédiées à l’orthographe, identifiables comme telles pour comprendre son fonctionnement et apprendre les règles / mémoriser les mots;</a:t>
            </a:r>
          </a:p>
          <a:p>
            <a:r>
              <a:rPr lang="fr-FR" sz="1100" dirty="0"/>
              <a:t>- </a:t>
            </a:r>
            <a:r>
              <a:rPr lang="fr-FR" sz="1100" b="1" dirty="0"/>
              <a:t>en articulation avec des activités de lecture/d’écriture/d’oral  </a:t>
            </a:r>
            <a:r>
              <a:rPr lang="fr-FR" sz="1100" dirty="0"/>
              <a:t>favorisant sa découverte de son fonctionnement, son imprégnation, son réinvestissement et automatisation puis son exploitation lors du contact avec les écrits en réception comme en production. </a:t>
            </a:r>
          </a:p>
          <a:p>
            <a:endParaRPr lang="fr-FR" sz="1100" dirty="0"/>
          </a:p>
          <a:p>
            <a:r>
              <a:rPr lang="fr-FR" sz="1100" dirty="0"/>
              <a:t>Pour rappel, dans l’intervention du 1901</a:t>
            </a:r>
          </a:p>
          <a:p>
            <a:r>
              <a:rPr lang="fr-FR" sz="1100" dirty="0"/>
              <a:t>Articuler et coordonner un faisceau d’activités</a:t>
            </a:r>
          </a:p>
          <a:p>
            <a:pPr marL="171450" indent="-171450">
              <a:buFontTx/>
              <a:buChar char="-"/>
            </a:pPr>
            <a:r>
              <a:rPr lang="fr-FR" sz="1100" dirty="0"/>
              <a:t>des activités de résolution de problèmes pour chercher, manipuler, comparer, observer des éléments et comprendre le fonctionnement de la langue</a:t>
            </a:r>
          </a:p>
          <a:p>
            <a:pPr marL="171450" indent="-171450">
              <a:buFontTx/>
              <a:buChar char="-"/>
            </a:pPr>
            <a:r>
              <a:rPr lang="fr-FR" sz="1100" dirty="0"/>
              <a:t>des activités pour s’entraîner et automatiser (activités régulières mais courtes avec une explicitation forte)</a:t>
            </a:r>
          </a:p>
          <a:p>
            <a:pPr marL="171450" indent="-171450">
              <a:buFontTx/>
              <a:buChar char="-"/>
            </a:pPr>
            <a:r>
              <a:rPr lang="fr-FR" sz="1100" dirty="0"/>
              <a:t>des temps de consolidation et structuration de connaissances</a:t>
            </a:r>
          </a:p>
          <a:p>
            <a:pPr marL="171450" indent="-171450">
              <a:buFontTx/>
              <a:buChar char="-"/>
            </a:pPr>
            <a:endParaRPr lang="fr-FR" sz="1100" dirty="0"/>
          </a:p>
          <a:p>
            <a:pPr marL="171450" indent="-171450">
              <a:buFontTx/>
              <a:buChar char="-"/>
            </a:pPr>
            <a:r>
              <a:rPr lang="fr-FR" sz="1100" dirty="0"/>
              <a:t>Le transfert de ces connaissances lors des activités d’écriture en particulier et dans toutes les activités mettant en œuvre le langage oral fait l’objet d’un enseignement explicite.</a:t>
            </a:r>
          </a:p>
          <a:p>
            <a:endParaRPr lang="fr-FR" sz="1100" dirty="0"/>
          </a:p>
          <a:p>
            <a:endParaRPr lang="fr-FR" sz="1100" dirty="0"/>
          </a:p>
          <a:p>
            <a:endParaRPr lang="fr-FR" dirty="0"/>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4</a:t>
            </a:fld>
            <a:endParaRPr lang="fr-FR"/>
          </a:p>
        </p:txBody>
      </p:sp>
    </p:spTree>
    <p:extLst>
      <p:ext uri="{BB962C8B-B14F-4D97-AF65-F5344CB8AC3E}">
        <p14:creationId xmlns:p14="http://schemas.microsoft.com/office/powerpoint/2010/main" val="1530099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5</a:t>
            </a:fld>
            <a:endParaRPr lang="fr-FR"/>
          </a:p>
        </p:txBody>
      </p:sp>
    </p:spTree>
    <p:extLst>
      <p:ext uri="{BB962C8B-B14F-4D97-AF65-F5344CB8AC3E}">
        <p14:creationId xmlns:p14="http://schemas.microsoft.com/office/powerpoint/2010/main" val="1882725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6</a:t>
            </a:fld>
            <a:endParaRPr lang="fr-FR"/>
          </a:p>
        </p:txBody>
      </p:sp>
    </p:spTree>
    <p:extLst>
      <p:ext uri="{BB962C8B-B14F-4D97-AF65-F5344CB8AC3E}">
        <p14:creationId xmlns:p14="http://schemas.microsoft.com/office/powerpoint/2010/main" val="3203661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Attendus de fin de cycle </a:t>
            </a:r>
          </a:p>
          <a:p>
            <a:r>
              <a:rPr lang="fr-FR" dirty="0"/>
              <a:t>- Ecrire un texte d’une à deux pages adapté à son destinataire. </a:t>
            </a:r>
          </a:p>
          <a:p>
            <a:r>
              <a:rPr lang="fr-FR" dirty="0"/>
              <a:t>- Après révision, obtenir un texte organisé et cohérent, à la graphie lisible et </a:t>
            </a:r>
            <a:r>
              <a:rPr lang="fr-FR" b="1" dirty="0"/>
              <a:t>respectant les régularités orthographiques étudiées au cours du cycle. </a:t>
            </a:r>
          </a:p>
          <a:p>
            <a:endParaRPr lang="fr-FR" dirty="0"/>
          </a:p>
          <a:p>
            <a:pPr marL="171450" indent="-171450">
              <a:buFont typeface="Wingdings" pitchFamily="2" charset="2"/>
              <a:buChar char="è"/>
            </a:pPr>
            <a:r>
              <a:rPr lang="fr-FR" dirty="0">
                <a:sym typeface="Wingdings" pitchFamily="2" charset="2"/>
              </a:rPr>
              <a:t>Pas d’exigence au-delà de ce qui est attendu !</a:t>
            </a:r>
          </a:p>
          <a:p>
            <a:pPr marL="171450" indent="-171450">
              <a:buFont typeface="Wingdings" pitchFamily="2" charset="2"/>
              <a:buChar char="è"/>
            </a:pPr>
            <a:r>
              <a:rPr lang="fr-FR" dirty="0">
                <a:sym typeface="Wingdings" pitchFamily="2" charset="2"/>
              </a:rPr>
              <a:t>Valoriser les réussites</a:t>
            </a:r>
          </a:p>
          <a:p>
            <a:pPr marL="171450" indent="-171450">
              <a:buFont typeface="Wingdings" pitchFamily="2" charset="2"/>
              <a:buChar char="è"/>
            </a:pPr>
            <a:r>
              <a:rPr lang="fr-FR" dirty="0">
                <a:sym typeface="Wingdings" pitchFamily="2" charset="2"/>
              </a:rPr>
              <a:t>Evaluer uniquement ce qui a été enseigné.</a:t>
            </a:r>
          </a:p>
          <a:p>
            <a:pPr marL="171450" indent="-171450">
              <a:buFont typeface="Wingdings" pitchFamily="2" charset="2"/>
              <a:buChar char="è"/>
            </a:pPr>
            <a:endParaRPr lang="fr-FR" dirty="0">
              <a:sym typeface="Wingdings" pitchFamily="2" charset="2"/>
            </a:endParaRPr>
          </a:p>
          <a:p>
            <a:r>
              <a:rPr lang="fr-FR" dirty="0">
                <a:sym typeface="Wingdings" pitchFamily="2" charset="2"/>
              </a:rPr>
              <a:t>C’est davantage le processus qui est évalué, la capacité à mobiliser les connaissances acquises en situation d’écriture, plus que le rapport exhaustif à la norme.</a:t>
            </a:r>
            <a:endParaRPr lang="fr-FR" dirty="0"/>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7</a:t>
            </a:fld>
            <a:endParaRPr lang="fr-FR"/>
          </a:p>
        </p:txBody>
      </p:sp>
    </p:spTree>
    <p:extLst>
      <p:ext uri="{BB962C8B-B14F-4D97-AF65-F5344CB8AC3E}">
        <p14:creationId xmlns:p14="http://schemas.microsoft.com/office/powerpoint/2010/main" val="758437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t>« Pour maitriser l'orthographe de manière performante, il faut avoir acquis, entre autres, un certain nombre de règles grammaticales et lexicales. Ces règles s'acquièrent en tout premier lieu au cours des séances d'apprentissages spécifiques qui sont consacrées à la grammaire et au vocabulaire. La mise en œuvre de ces règles, lors de l'écriture ou de la relecture des textes, nécessite une méthodologie que l'enfant doit acquérir. Méthodologie et contenus se renforcent mutuellement. L'acquisition méthodologique ne peut se faire hors de tout contenu et l'acquisition des contenus ne se fait pas sans méthode. Or les pratiques les plus traditionnelles en matière d'orthographe favorisent la mémorisation des contenus, laissant la méthodologie dans un implicite total. La différence entre réussite et échec en orthographe passe notamment par l'entrainement à certains types de raisonnements. En effet, les enfants en réussite se distinguent par la pertinence de leur raisonnement. A ceux dont le raisonnement est défaillant voire inexistant, l'école doit apporter des solutions en ce domaine. La multiplication dans la classe de situations-problème, la verbalisation des raisonnements, la diversité des situations proposées favorisent de manière intéressante le développement d'une capacité de raisonnement. L'arbitraire apparent de l'orthographe tend alors à s'éloigner et la rationalité du système s'installe un peu plus chez l'enfant.</a:t>
            </a:r>
          </a:p>
          <a:p>
            <a:r>
              <a:rPr lang="fr-FR" sz="1000" dirty="0"/>
              <a:t>L'apprentissage de méthodes rationnelles se décline en trois objectifs principaux :</a:t>
            </a:r>
          </a:p>
          <a:p>
            <a:r>
              <a:rPr lang="fr-FR" sz="1000" dirty="0"/>
              <a:t>L'identification de la nature des erreurs</a:t>
            </a:r>
          </a:p>
          <a:p>
            <a:r>
              <a:rPr lang="fr-FR" sz="1000" dirty="0"/>
              <a:t>Le repérage des erreurs</a:t>
            </a:r>
          </a:p>
          <a:p>
            <a:r>
              <a:rPr lang="fr-FR" sz="1000" dirty="0"/>
              <a:t>L'anticipation de l'erreur possible</a:t>
            </a:r>
          </a:p>
          <a:p>
            <a:endParaRPr lang="fr-FR" sz="1000" dirty="0"/>
          </a:p>
          <a:p>
            <a:r>
              <a:rPr lang="fr-FR" sz="1000" dirty="0"/>
              <a:t>Quand ces capacités sont maitrisées, la correction des erreurs ne pose plus guère de problème. » D. COGIS</a:t>
            </a:r>
          </a:p>
          <a:p>
            <a:endParaRPr lang="fr-FR" dirty="0"/>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8</a:t>
            </a:fld>
            <a:endParaRPr lang="fr-FR"/>
          </a:p>
        </p:txBody>
      </p:sp>
    </p:spTree>
    <p:extLst>
      <p:ext uri="{BB962C8B-B14F-4D97-AF65-F5344CB8AC3E}">
        <p14:creationId xmlns:p14="http://schemas.microsoft.com/office/powerpoint/2010/main" val="3482018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b="1" u="sng" dirty="0"/>
              <a:t>Pourquoi ?</a:t>
            </a:r>
          </a:p>
          <a:p>
            <a:r>
              <a:rPr lang="fr-FR" sz="800" dirty="0"/>
              <a:t>Ce que l’on peut observer dans les classes :</a:t>
            </a:r>
          </a:p>
          <a:p>
            <a:r>
              <a:rPr lang="fr-FR" sz="800" dirty="0"/>
              <a:t>1.Ecriture et connaissance de  règles ne suffit pas aux élèves pour produire des écrits « normés »</a:t>
            </a:r>
          </a:p>
          <a:p>
            <a:r>
              <a:rPr lang="fr-FR" sz="800" dirty="0"/>
              <a:t>2.Reprise chaque année de « leçons » et d’exercices à l’identique ou presque (ex sur les homophones)</a:t>
            </a:r>
          </a:p>
          <a:p>
            <a:r>
              <a:rPr lang="fr-FR" sz="800" dirty="0"/>
              <a:t>3.Outils de référence rarement ou mal utilisés dans les classes (cf. grille champion)</a:t>
            </a:r>
          </a:p>
          <a:p>
            <a:r>
              <a:rPr lang="fr-FR" sz="800" b="1" dirty="0">
                <a:solidFill>
                  <a:srgbClr val="00B050"/>
                </a:solidFill>
              </a:rPr>
              <a:t>L’introduction d’un code de correction dans les classes, lorsqu’il est donné en début d’année, ne donne pas les résultats escomptés. Il ne fait que rappeler la règle aux élèves. Par ailleurs, l’apprentissage de la signification d’un code demande des efforts importants.</a:t>
            </a:r>
          </a:p>
          <a:p>
            <a:r>
              <a:rPr lang="fr-FR" sz="800" b="1" dirty="0">
                <a:solidFill>
                  <a:srgbClr val="00B050"/>
                </a:solidFill>
              </a:rPr>
              <a:t>Cf. Volet 2 des programmes – Contributions essentielles des enseignements au SCCCC Domaine 2 « Les méthodes et outils pour apprendre »</a:t>
            </a:r>
          </a:p>
          <a:p>
            <a:endParaRPr lang="fr-FR" sz="800" b="1" dirty="0">
              <a:solidFill>
                <a:srgbClr val="00B050"/>
              </a:solidFill>
            </a:endParaRPr>
          </a:p>
          <a:p>
            <a:r>
              <a:rPr lang="fr-FR" sz="800" dirty="0"/>
              <a:t>L’élaboration de la grille peut commencer dès le CE2 (parfois au CE1) selon des objectifs fixés par l’équipe enseignante pour arriver à une grille aboutie en CM.</a:t>
            </a:r>
          </a:p>
          <a:p>
            <a:r>
              <a:rPr lang="fr-FR" sz="800" b="1" dirty="0">
                <a:solidFill>
                  <a:srgbClr val="00B050"/>
                </a:solidFill>
              </a:rPr>
              <a:t>Un travail de concertation est indispensable pour organiser sa construction mais surtout la </a:t>
            </a:r>
            <a:r>
              <a:rPr lang="fr-FR" sz="800" b="1" u="sng" dirty="0">
                <a:solidFill>
                  <a:srgbClr val="00B050"/>
                </a:solidFill>
              </a:rPr>
              <a:t>cohérence de son utilisation </a:t>
            </a:r>
            <a:r>
              <a:rPr lang="fr-FR" sz="800" b="1" dirty="0">
                <a:solidFill>
                  <a:srgbClr val="00B050"/>
                </a:solidFill>
              </a:rPr>
              <a:t>lorsque des types d’erreurs ont été codées dans une classe par des lettres, des chiffres, des signes. C’est à l’enseignant de la classe suivante de s’adapter au codage mis en place et de l’utiliser, pas aux élèves de s’adapter à un nouveau type de codage !</a:t>
            </a:r>
          </a:p>
          <a:p>
            <a:endParaRPr lang="fr-FR" sz="800" b="1" dirty="0">
              <a:solidFill>
                <a:srgbClr val="00B050"/>
              </a:solidFill>
            </a:endParaRPr>
          </a:p>
          <a:p>
            <a:r>
              <a:rPr lang="fr-FR" sz="800" b="1" dirty="0"/>
              <a:t>Pour l’élève, la grille typologique lui permet :</a:t>
            </a:r>
          </a:p>
          <a:p>
            <a:pPr marL="228600" indent="-228600">
              <a:buAutoNum type="arabicPeriod"/>
            </a:pPr>
            <a:r>
              <a:rPr lang="fr-FR" sz="800" b="1" dirty="0"/>
              <a:t>D’identifier plus facilement ses erreurs lors de la phase de relecture de ses écrits (dictée, rédaction) et de les corriger  »en toute conscience ». </a:t>
            </a:r>
            <a:r>
              <a:rPr lang="fr-FR" sz="800" b="1" dirty="0">
                <a:sym typeface="Wingdings" pitchFamily="2" charset="2"/>
              </a:rPr>
              <a:t> Référent</a:t>
            </a:r>
          </a:p>
          <a:p>
            <a:pPr marL="228600" indent="-228600">
              <a:buAutoNum type="arabicPeriod"/>
            </a:pPr>
            <a:r>
              <a:rPr lang="fr-FR" sz="800" b="1" dirty="0">
                <a:sym typeface="Wingdings" pitchFamily="2" charset="2"/>
              </a:rPr>
              <a:t>De définir des stratégies de relecture : « je m’occupe tout d’abord des sons, ensuite des accords dans le GN et ensuite des terminaisons verbales. »  Guide</a:t>
            </a:r>
          </a:p>
          <a:p>
            <a:pPr marL="228600" indent="-228600">
              <a:buAutoNum type="arabicPeriod"/>
            </a:pPr>
            <a:r>
              <a:rPr lang="fr-FR" sz="800" b="1" dirty="0">
                <a:sym typeface="Wingdings" pitchFamily="2" charset="2"/>
              </a:rPr>
              <a:t>De se représenter l’orthographe non plus comme une accumulation de règles confuses à appliquer mais comme un système de procédures.  Outil</a:t>
            </a:r>
          </a:p>
          <a:p>
            <a:pPr marL="228600" indent="-228600">
              <a:buAutoNum type="arabicPeriod"/>
            </a:pPr>
            <a:endParaRPr lang="fr-FR" sz="800" b="1" dirty="0">
              <a:sym typeface="Wingdings" pitchFamily="2" charset="2"/>
            </a:endParaRPr>
          </a:p>
          <a:p>
            <a:r>
              <a:rPr lang="fr-FR" sz="800" b="1" dirty="0">
                <a:sym typeface="Wingdings" pitchFamily="2" charset="2"/>
              </a:rPr>
              <a:t>Pour l’enseignant, elle permet de définir un « profil orthographique » de ses élèves afin de différencier sa pédagogie.</a:t>
            </a:r>
            <a:endParaRPr lang="fr-FR" sz="800" b="1" dirty="0"/>
          </a:p>
          <a:p>
            <a:endParaRPr lang="fr-FR" dirty="0"/>
          </a:p>
        </p:txBody>
      </p:sp>
      <p:sp>
        <p:nvSpPr>
          <p:cNvPr id="4" name="Espace réservé du numéro de diapositive 3"/>
          <p:cNvSpPr>
            <a:spLocks noGrp="1"/>
          </p:cNvSpPr>
          <p:nvPr>
            <p:ph type="sldNum" sz="quarter" idx="5"/>
          </p:nvPr>
        </p:nvSpPr>
        <p:spPr/>
        <p:txBody>
          <a:bodyPr/>
          <a:lstStyle/>
          <a:p>
            <a:fld id="{34C58705-065B-AD4E-BDD6-5EDF5338F643}" type="slidenum">
              <a:rPr lang="fr-FR" smtClean="0"/>
              <a:t>9</a:t>
            </a:fld>
            <a:endParaRPr lang="fr-FR"/>
          </a:p>
        </p:txBody>
      </p:sp>
    </p:spTree>
    <p:extLst>
      <p:ext uri="{BB962C8B-B14F-4D97-AF65-F5344CB8AC3E}">
        <p14:creationId xmlns:p14="http://schemas.microsoft.com/office/powerpoint/2010/main" val="1241335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10/6/21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216802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10/6/21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556486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10/6/21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60551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10/6/21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97476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10/6/21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052654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544980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783399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793450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747755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10/6/21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298558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10/6/21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828951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10/6/21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‹N°›</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3538055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0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https://products-images.di-static.com/image/base/9782218944321-200x303-1.jp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cache.media.eduscol.education.fr/file/Etude_de_la_langue/16/9/RA16_C3-C4_Francais_Etude_langue_Chantier_morphologie_verbale_imparfait_759169.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https://images-na.ssl-images-amazon.com/images/I/510tZBfFokL._SX352_BO1,204,203,200_.jp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EEA2DC21-E0AF-40D8-B5CC-1F09F360C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C760952-E8A7-4648-8186-DFA0C5013C12}"/>
              </a:ext>
            </a:extLst>
          </p:cNvPr>
          <p:cNvSpPr>
            <a:spLocks noGrp="1"/>
          </p:cNvSpPr>
          <p:nvPr>
            <p:ph type="ctrTitle"/>
          </p:nvPr>
        </p:nvSpPr>
        <p:spPr>
          <a:xfrm>
            <a:off x="581191" y="4610099"/>
            <a:ext cx="10993549" cy="1066801"/>
          </a:xfrm>
        </p:spPr>
        <p:txBody>
          <a:bodyPr>
            <a:normAutofit/>
          </a:bodyPr>
          <a:lstStyle/>
          <a:p>
            <a:pPr>
              <a:lnSpc>
                <a:spcPct val="90000"/>
              </a:lnSpc>
            </a:pPr>
            <a:r>
              <a:rPr lang="fr-FR" sz="3100" dirty="0"/>
              <a:t>Quelle gestion des exigences orthographiques dans les productions écrites des ÉlÈves au cycle 3 ?</a:t>
            </a:r>
          </a:p>
        </p:txBody>
      </p:sp>
      <p:sp>
        <p:nvSpPr>
          <p:cNvPr id="3" name="Sous-titre 2">
            <a:extLst>
              <a:ext uri="{FF2B5EF4-FFF2-40B4-BE49-F238E27FC236}">
                <a16:creationId xmlns:a16="http://schemas.microsoft.com/office/drawing/2014/main" id="{65422774-8202-8042-896C-C82CE116E5F5}"/>
              </a:ext>
            </a:extLst>
          </p:cNvPr>
          <p:cNvSpPr>
            <a:spLocks noGrp="1"/>
          </p:cNvSpPr>
          <p:nvPr>
            <p:ph type="subTitle" idx="1"/>
          </p:nvPr>
        </p:nvSpPr>
        <p:spPr>
          <a:xfrm>
            <a:off x="581194" y="5697215"/>
            <a:ext cx="10993546" cy="525565"/>
          </a:xfrm>
        </p:spPr>
        <p:txBody>
          <a:bodyPr>
            <a:normAutofit/>
          </a:bodyPr>
          <a:lstStyle/>
          <a:p>
            <a:r>
              <a:rPr lang="fr-FR" dirty="0"/>
              <a:t>Formation académique du 7 octobre 2021 – mission français du nord</a:t>
            </a:r>
          </a:p>
        </p:txBody>
      </p:sp>
      <p:sp>
        <p:nvSpPr>
          <p:cNvPr id="46" name="Rectangle 45">
            <a:extLst>
              <a:ext uri="{FF2B5EF4-FFF2-40B4-BE49-F238E27FC236}">
                <a16:creationId xmlns:a16="http://schemas.microsoft.com/office/drawing/2014/main" id="{E11B00EC-2A63-48AE-A5DD-6DA6FB7E2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47">
            <a:extLst>
              <a:ext uri="{FF2B5EF4-FFF2-40B4-BE49-F238E27FC236}">
                <a16:creationId xmlns:a16="http://schemas.microsoft.com/office/drawing/2014/main" id="{C1E4057D-EAC3-4537-95F1-BAECA5945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49">
            <a:extLst>
              <a:ext uri="{FF2B5EF4-FFF2-40B4-BE49-F238E27FC236}">
                <a16:creationId xmlns:a16="http://schemas.microsoft.com/office/drawing/2014/main" id="{3B44B6CB-4352-43A0-A5FE-AD317DD5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Image 5">
            <a:extLst>
              <a:ext uri="{FF2B5EF4-FFF2-40B4-BE49-F238E27FC236}">
                <a16:creationId xmlns:a16="http://schemas.microsoft.com/office/drawing/2014/main" id="{289286BB-5117-2446-83A5-E6AD6C785791}"/>
              </a:ext>
            </a:extLst>
          </p:cNvPr>
          <p:cNvPicPr>
            <a:picLocks noChangeAspect="1"/>
          </p:cNvPicPr>
          <p:nvPr/>
        </p:nvPicPr>
        <p:blipFill>
          <a:blip r:embed="rId3"/>
          <a:stretch>
            <a:fillRect/>
          </a:stretch>
        </p:blipFill>
        <p:spPr>
          <a:xfrm>
            <a:off x="3054350" y="950588"/>
            <a:ext cx="6083300" cy="3403600"/>
          </a:xfrm>
          <a:prstGeom prst="rect">
            <a:avLst/>
          </a:prstGeom>
        </p:spPr>
      </p:pic>
    </p:spTree>
    <p:extLst>
      <p:ext uri="{BB962C8B-B14F-4D97-AF65-F5344CB8AC3E}">
        <p14:creationId xmlns:p14="http://schemas.microsoft.com/office/powerpoint/2010/main" val="2507394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20B68E0-D04B-D748-96F3-525C6C04ADA9}"/>
              </a:ext>
            </a:extLst>
          </p:cNvPr>
          <p:cNvSpPr>
            <a:spLocks noGrp="1"/>
          </p:cNvSpPr>
          <p:nvPr>
            <p:ph type="title"/>
          </p:nvPr>
        </p:nvSpPr>
        <p:spPr>
          <a:xfrm>
            <a:off x="581192" y="702156"/>
            <a:ext cx="11029616" cy="1188720"/>
          </a:xfrm>
        </p:spPr>
        <p:txBody>
          <a:bodyPr>
            <a:normAutofit/>
          </a:bodyPr>
          <a:lstStyle/>
          <a:p>
            <a:r>
              <a:rPr lang="fr-FR" b="1" i="1" dirty="0"/>
              <a:t>La grille typologique des erreurs</a:t>
            </a:r>
            <a:endParaRPr lang="fr-FR" dirty="0"/>
          </a:p>
        </p:txBody>
      </p:sp>
      <p:sp>
        <p:nvSpPr>
          <p:cNvPr id="72" name="Rectangle 71">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E2E6EACC-235F-5D47-A46E-9E9BB713F416}"/>
              </a:ext>
            </a:extLst>
          </p:cNvPr>
          <p:cNvSpPr>
            <a:spLocks noGrp="1"/>
          </p:cNvSpPr>
          <p:nvPr>
            <p:ph idx="1"/>
          </p:nvPr>
        </p:nvSpPr>
        <p:spPr>
          <a:xfrm>
            <a:off x="581193" y="2180496"/>
            <a:ext cx="6917210" cy="4045683"/>
          </a:xfrm>
        </p:spPr>
        <p:txBody>
          <a:bodyPr>
            <a:normAutofit/>
          </a:bodyPr>
          <a:lstStyle/>
          <a:p>
            <a:pPr>
              <a:lnSpc>
                <a:spcPct val="90000"/>
              </a:lnSpc>
            </a:pPr>
            <a:r>
              <a:rPr lang="fr-FR" sz="1500" b="1"/>
              <a:t>DEMARCHE</a:t>
            </a:r>
          </a:p>
          <a:p>
            <a:pPr marL="0" indent="0">
              <a:lnSpc>
                <a:spcPct val="90000"/>
              </a:lnSpc>
              <a:buNone/>
            </a:pPr>
            <a:r>
              <a:rPr lang="fr-FR" sz="1500" b="1" i="1"/>
              <a:t>Corpus de départ : une production écrite d’élève, une courte dictée, un court texte proposé par l’enseignant (phrases fabriquées) </a:t>
            </a:r>
          </a:p>
          <a:p>
            <a:pPr>
              <a:lnSpc>
                <a:spcPct val="90000"/>
              </a:lnSpc>
            </a:pPr>
            <a:r>
              <a:rPr lang="fr-FR" sz="1500"/>
              <a:t>1-  L’enseignant souligne les erreurs sans les corriger. </a:t>
            </a:r>
          </a:p>
          <a:p>
            <a:pPr>
              <a:lnSpc>
                <a:spcPct val="90000"/>
              </a:lnSpc>
            </a:pPr>
            <a:r>
              <a:rPr lang="fr-FR" sz="1500"/>
              <a:t>2-  Les élèves (binôme) proposent une correction. Consigne : « écrivez la forme correcte à côté de chaque erreur soulignée, si vous la connaissez ».</a:t>
            </a:r>
          </a:p>
          <a:p>
            <a:pPr>
              <a:lnSpc>
                <a:spcPct val="90000"/>
              </a:lnSpc>
            </a:pPr>
            <a:r>
              <a:rPr lang="fr-FR" sz="1500"/>
              <a:t>3-  L’enseignant vérifie et corrige au besoin. </a:t>
            </a:r>
          </a:p>
          <a:p>
            <a:pPr>
              <a:lnSpc>
                <a:spcPct val="90000"/>
              </a:lnSpc>
            </a:pPr>
            <a:r>
              <a:rPr lang="fr-FR" sz="1500"/>
              <a:t>4-  Les élèves apprennent à classer les erreurs. Ils proposent un premier classement en le justifiant. On confronte les propositions. Une typologie est définie collectivement. Un codage peut être choisi.</a:t>
            </a:r>
          </a:p>
          <a:p>
            <a:pPr>
              <a:lnSpc>
                <a:spcPct val="90000"/>
              </a:lnSpc>
            </a:pPr>
            <a:r>
              <a:rPr lang="fr-FR" sz="1500"/>
              <a:t>5-  La grille sert de base à d’autres corrections et pourra être complétée et affinée. </a:t>
            </a:r>
            <a:endParaRPr lang="fr-FR" sz="1500" b="1"/>
          </a:p>
          <a:p>
            <a:pPr marL="0" indent="0">
              <a:lnSpc>
                <a:spcPct val="90000"/>
              </a:lnSpc>
              <a:buNone/>
            </a:pPr>
            <a:r>
              <a:rPr lang="fr-FR" sz="1500" b="1" i="1"/>
              <a:t>Lien vidéo 1bis</a:t>
            </a:r>
          </a:p>
          <a:p>
            <a:pPr>
              <a:lnSpc>
                <a:spcPct val="90000"/>
              </a:lnSpc>
            </a:pPr>
            <a:endParaRPr lang="fr-FR" sz="1500"/>
          </a:p>
        </p:txBody>
      </p:sp>
      <p:sp>
        <p:nvSpPr>
          <p:cNvPr id="78" name="Rectangle 77">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6" y="2180496"/>
            <a:ext cx="3703321"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1" name="Image 2" descr="Catherine Brissaud et Danièle Cogis - Comment enseigner l'orthographe aujourd'hui ?.">
            <a:extLst>
              <a:ext uri="{FF2B5EF4-FFF2-40B4-BE49-F238E27FC236}">
                <a16:creationId xmlns:a16="http://schemas.microsoft.com/office/drawing/2014/main" id="{EEBAE4C6-7FB8-BB43-AB1C-9ABAC96DF169}"/>
              </a:ext>
            </a:extLst>
          </p:cNvPr>
          <p:cNvPicPr>
            <a:picLocks noChangeAspect="1" noChangeArrowheads="1"/>
          </p:cNvPicPr>
          <p:nvPr/>
        </p:nvPicPr>
        <p:blipFill>
          <a:blip r:embed="rId3" r:link="rId4">
            <a:extLst>
              <a:ext uri="{28A0092B-C50C-407E-A947-70E740481C1C}">
                <a14:useLocalDpi xmlns:a14="http://schemas.microsoft.com/office/drawing/2010/main"/>
              </a:ext>
            </a:extLst>
          </a:blip>
          <a:stretch>
            <a:fillRect/>
          </a:stretch>
        </p:blipFill>
        <p:spPr bwMode="auto">
          <a:xfrm>
            <a:off x="8650962" y="2499053"/>
            <a:ext cx="2485688" cy="34053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591CC023-5E65-9C49-B1E6-0636C2F0663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934417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E632921E-210F-2C47-B64C-18ACC0E66D87}"/>
              </a:ext>
            </a:extLst>
          </p:cNvPr>
          <p:cNvSpPr>
            <a:spLocks noGrp="1"/>
          </p:cNvSpPr>
          <p:nvPr>
            <p:ph type="title"/>
          </p:nvPr>
        </p:nvSpPr>
        <p:spPr>
          <a:xfrm>
            <a:off x="609906" y="702155"/>
            <a:ext cx="3568661" cy="1269713"/>
          </a:xfrm>
        </p:spPr>
        <p:txBody>
          <a:bodyPr vert="horz" lIns="91440" tIns="45720" rIns="91440" bIns="45720" rtlCol="0" anchor="b">
            <a:normAutofit fontScale="90000"/>
          </a:bodyPr>
          <a:lstStyle/>
          <a:p>
            <a:pPr>
              <a:lnSpc>
                <a:spcPct val="90000"/>
              </a:lnSpc>
            </a:pPr>
            <a:br>
              <a:rPr lang="en-US" sz="2000" dirty="0"/>
            </a:br>
            <a:r>
              <a:rPr lang="en-US" b="1" i="1" dirty="0"/>
              <a:t>La grille typologique des erreurs</a:t>
            </a:r>
            <a:endParaRPr lang="en-US" b="1" dirty="0"/>
          </a:p>
        </p:txBody>
      </p:sp>
      <p:sp>
        <p:nvSpPr>
          <p:cNvPr id="19" name="Rectangle 18">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Rectangle 1">
            <a:extLst>
              <a:ext uri="{FF2B5EF4-FFF2-40B4-BE49-F238E27FC236}">
                <a16:creationId xmlns:a16="http://schemas.microsoft.com/office/drawing/2014/main" id="{BE5C9682-435B-B84C-A038-D199F8F8B23E}"/>
              </a:ext>
            </a:extLst>
          </p:cNvPr>
          <p:cNvSpPr>
            <a:spLocks noChangeArrowheads="1"/>
          </p:cNvSpPr>
          <p:nvPr/>
        </p:nvSpPr>
        <p:spPr bwMode="auto">
          <a:xfrm>
            <a:off x="609906" y="2340864"/>
            <a:ext cx="3568661" cy="36344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defTabSz="457200" fontAlgn="base">
              <a:spcBef>
                <a:spcPct val="20000"/>
              </a:spcBef>
              <a:spcAft>
                <a:spcPts val="600"/>
              </a:spcAft>
              <a:buClr>
                <a:schemeClr val="accent1"/>
              </a:buClr>
              <a:buSzPct val="92000"/>
              <a:tabLst/>
            </a:pPr>
            <a:r>
              <a:rPr kumimoji="0" lang="en-US" altLang="fr-FR" sz="2400" b="1" i="0" u="none" strike="noStrike" cap="none" normalizeH="0" baseline="0" dirty="0">
                <a:ln>
                  <a:noFill/>
                </a:ln>
                <a:solidFill>
                  <a:schemeClr val="tx1">
                    <a:lumMod val="75000"/>
                    <a:lumOff val="25000"/>
                  </a:schemeClr>
                </a:solidFill>
                <a:effectLst/>
              </a:rPr>
              <a:t>Quelle </a:t>
            </a:r>
            <a:r>
              <a:rPr lang="en-US" altLang="fr-FR" sz="2400" b="1" dirty="0">
                <a:solidFill>
                  <a:schemeClr val="tx1">
                    <a:lumMod val="75000"/>
                    <a:lumOff val="25000"/>
                  </a:schemeClr>
                </a:solidFill>
              </a:rPr>
              <a:t>répartition sur le parcours de l’élève </a:t>
            </a:r>
            <a:r>
              <a:rPr kumimoji="0" lang="en-US" altLang="fr-FR" sz="2400" b="1" i="0" u="none" strike="noStrike" cap="none" normalizeH="0" baseline="0" dirty="0">
                <a:ln>
                  <a:noFill/>
                </a:ln>
                <a:solidFill>
                  <a:schemeClr val="tx1">
                    <a:lumMod val="75000"/>
                    <a:lumOff val="25000"/>
                  </a:schemeClr>
                </a:solidFill>
                <a:effectLst/>
              </a:rPr>
              <a:t>?</a:t>
            </a:r>
          </a:p>
          <a:p>
            <a:pPr marL="0" marR="0" lvl="0" indent="0" defTabSz="457200" fontAlgn="base">
              <a:spcBef>
                <a:spcPct val="20000"/>
              </a:spcBef>
              <a:spcAft>
                <a:spcPts val="600"/>
              </a:spcAft>
              <a:buClr>
                <a:schemeClr val="accent1"/>
              </a:buClr>
              <a:buSzPct val="92000"/>
              <a:buFont typeface="Wingdings 2" panose="05020102010507070707" pitchFamily="18" charset="2"/>
              <a:buChar char=""/>
              <a:tabLst/>
            </a:pPr>
            <a:endParaRPr kumimoji="0" lang="en-US" altLang="fr-FR" b="0" i="0" u="none" strike="noStrike" cap="none" normalizeH="0" baseline="0" dirty="0">
              <a:ln>
                <a:noFill/>
              </a:ln>
              <a:solidFill>
                <a:schemeClr val="tx1">
                  <a:lumMod val="75000"/>
                  <a:lumOff val="25000"/>
                </a:schemeClr>
              </a:solidFill>
              <a:effectLst/>
            </a:endParaRPr>
          </a:p>
        </p:txBody>
      </p:sp>
      <p:graphicFrame>
        <p:nvGraphicFramePr>
          <p:cNvPr id="4" name="Espace réservé du contenu 3">
            <a:extLst>
              <a:ext uri="{FF2B5EF4-FFF2-40B4-BE49-F238E27FC236}">
                <a16:creationId xmlns:a16="http://schemas.microsoft.com/office/drawing/2014/main" id="{E82DAC97-0019-8E43-9CE9-0AB5C5A6221A}"/>
              </a:ext>
            </a:extLst>
          </p:cNvPr>
          <p:cNvGraphicFramePr>
            <a:graphicFrameLocks noGrp="1"/>
          </p:cNvGraphicFramePr>
          <p:nvPr>
            <p:ph idx="1"/>
            <p:extLst>
              <p:ext uri="{D42A27DB-BD31-4B8C-83A1-F6EECF244321}">
                <p14:modId xmlns:p14="http://schemas.microsoft.com/office/powerpoint/2010/main" val="834996984"/>
              </p:ext>
            </p:extLst>
          </p:nvPr>
        </p:nvGraphicFramePr>
        <p:xfrm>
          <a:off x="4654296" y="926137"/>
          <a:ext cx="6735273" cy="4825234"/>
        </p:xfrm>
        <a:graphic>
          <a:graphicData uri="http://schemas.openxmlformats.org/drawingml/2006/table">
            <a:tbl>
              <a:tblPr firstRow="1" firstCol="1" bandRow="1">
                <a:tableStyleId>{5C22544A-7EE6-4342-B048-85BDC9FD1C3A}</a:tableStyleId>
              </a:tblPr>
              <a:tblGrid>
                <a:gridCol w="3352882">
                  <a:extLst>
                    <a:ext uri="{9D8B030D-6E8A-4147-A177-3AD203B41FA5}">
                      <a16:colId xmlns:a16="http://schemas.microsoft.com/office/drawing/2014/main" val="298587078"/>
                    </a:ext>
                  </a:extLst>
                </a:gridCol>
                <a:gridCol w="3382391">
                  <a:extLst>
                    <a:ext uri="{9D8B030D-6E8A-4147-A177-3AD203B41FA5}">
                      <a16:colId xmlns:a16="http://schemas.microsoft.com/office/drawing/2014/main" val="1517644209"/>
                    </a:ext>
                  </a:extLst>
                </a:gridCol>
              </a:tblGrid>
              <a:tr h="521981">
                <a:tc>
                  <a:txBody>
                    <a:bodyPr/>
                    <a:lstStyle/>
                    <a:p>
                      <a:r>
                        <a:rPr lang="fr-FR" sz="3100">
                          <a:effectLst/>
                        </a:rPr>
                        <a:t>Au cycle 2</a:t>
                      </a:r>
                      <a:endParaRPr lang="fr-FR" sz="3100">
                        <a:effectLst/>
                        <a:latin typeface="Calibri" panose="020F0502020204030204" pitchFamily="34" charset="0"/>
                        <a:ea typeface="Calibri" panose="020F0502020204030204" pitchFamily="34" charset="0"/>
                        <a:cs typeface="Times New Roman" panose="02020603050405020304" pitchFamily="18" charset="0"/>
                      </a:endParaRPr>
                    </a:p>
                  </a:txBody>
                  <a:tcPr marL="173899" marR="173899" marT="0" marB="0"/>
                </a:tc>
                <a:tc>
                  <a:txBody>
                    <a:bodyPr/>
                    <a:lstStyle/>
                    <a:p>
                      <a:r>
                        <a:rPr lang="fr-FR" sz="3100" dirty="0">
                          <a:effectLst/>
                        </a:rPr>
                        <a:t>Au cycle 3</a:t>
                      </a:r>
                      <a:endParaRPr lang="fr-FR" sz="3100" dirty="0">
                        <a:effectLst/>
                        <a:latin typeface="Calibri" panose="020F0502020204030204" pitchFamily="34" charset="0"/>
                        <a:ea typeface="Calibri" panose="020F0502020204030204" pitchFamily="34" charset="0"/>
                        <a:cs typeface="Times New Roman" panose="02020603050405020304" pitchFamily="18" charset="0"/>
                      </a:endParaRPr>
                    </a:p>
                  </a:txBody>
                  <a:tcPr marL="173899" marR="173899" marT="0" marB="0"/>
                </a:tc>
                <a:extLst>
                  <a:ext uri="{0D108BD9-81ED-4DB2-BD59-A6C34878D82A}">
                    <a16:rowId xmlns:a16="http://schemas.microsoft.com/office/drawing/2014/main" val="2905635064"/>
                  </a:ext>
                </a:extLst>
              </a:tr>
              <a:tr h="4303253">
                <a:tc>
                  <a:txBody>
                    <a:bodyPr/>
                    <a:lstStyle/>
                    <a:p>
                      <a:r>
                        <a:rPr lang="fr-FR" sz="3100" dirty="0">
                          <a:effectLst/>
                        </a:rPr>
                        <a:t>*Erreurs sur les sons (CGP)</a:t>
                      </a:r>
                    </a:p>
                    <a:p>
                      <a:r>
                        <a:rPr lang="fr-FR" sz="3100" dirty="0">
                          <a:effectLst/>
                        </a:rPr>
                        <a:t>*Erreurs sur les mots (orthographe lexicale)</a:t>
                      </a:r>
                    </a:p>
                    <a:p>
                      <a:r>
                        <a:rPr lang="fr-FR" sz="3100" dirty="0">
                          <a:effectLst/>
                        </a:rPr>
                        <a:t>*Erreurs de signes (ponctuation)</a:t>
                      </a:r>
                      <a:endParaRPr lang="fr-FR" sz="3100" dirty="0">
                        <a:effectLst/>
                        <a:latin typeface="Calibri" panose="020F0502020204030204" pitchFamily="34" charset="0"/>
                        <a:ea typeface="Calibri" panose="020F0502020204030204" pitchFamily="34" charset="0"/>
                        <a:cs typeface="Times New Roman" panose="02020603050405020304" pitchFamily="18" charset="0"/>
                      </a:endParaRPr>
                    </a:p>
                  </a:txBody>
                  <a:tcPr marL="173899" marR="173899" marT="0" marB="0"/>
                </a:tc>
                <a:tc>
                  <a:txBody>
                    <a:bodyPr/>
                    <a:lstStyle/>
                    <a:p>
                      <a:r>
                        <a:rPr lang="fr-FR" sz="3100" dirty="0">
                          <a:effectLst/>
                        </a:rPr>
                        <a:t>*Erreurs d’accord dans le GN</a:t>
                      </a:r>
                    </a:p>
                    <a:p>
                      <a:r>
                        <a:rPr lang="fr-FR" sz="3100" dirty="0">
                          <a:effectLst/>
                        </a:rPr>
                        <a:t>*Erreurs d’accord GNS/V</a:t>
                      </a:r>
                    </a:p>
                    <a:p>
                      <a:r>
                        <a:rPr lang="fr-FR" sz="3100" dirty="0">
                          <a:effectLst/>
                        </a:rPr>
                        <a:t>*Erreurs de « conjugaison »</a:t>
                      </a:r>
                    </a:p>
                    <a:p>
                      <a:r>
                        <a:rPr lang="fr-FR" sz="3100" dirty="0">
                          <a:effectLst/>
                        </a:rPr>
                        <a:t>*Erreurs sur les homophones</a:t>
                      </a:r>
                    </a:p>
                    <a:p>
                      <a:r>
                        <a:rPr lang="fr-FR" sz="3100" dirty="0">
                          <a:effectLst/>
                        </a:rPr>
                        <a:t> </a:t>
                      </a:r>
                      <a:endParaRPr lang="fr-FR" sz="3100" dirty="0">
                        <a:effectLst/>
                        <a:latin typeface="Calibri" panose="020F0502020204030204" pitchFamily="34" charset="0"/>
                        <a:ea typeface="Calibri" panose="020F0502020204030204" pitchFamily="34" charset="0"/>
                        <a:cs typeface="Times New Roman" panose="02020603050405020304" pitchFamily="18" charset="0"/>
                      </a:endParaRPr>
                    </a:p>
                  </a:txBody>
                  <a:tcPr marL="173899" marR="173899" marT="0" marB="0"/>
                </a:tc>
                <a:extLst>
                  <a:ext uri="{0D108BD9-81ED-4DB2-BD59-A6C34878D82A}">
                    <a16:rowId xmlns:a16="http://schemas.microsoft.com/office/drawing/2014/main" val="1252349151"/>
                  </a:ext>
                </a:extLst>
              </a:tr>
            </a:tbl>
          </a:graphicData>
        </a:graphic>
      </p:graphicFrame>
    </p:spTree>
    <p:extLst>
      <p:ext uri="{BB962C8B-B14F-4D97-AF65-F5344CB8AC3E}">
        <p14:creationId xmlns:p14="http://schemas.microsoft.com/office/powerpoint/2010/main" val="1559556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CEB5E8-A17E-164B-B7CB-0CDD6B29D7EA}"/>
              </a:ext>
            </a:extLst>
          </p:cNvPr>
          <p:cNvSpPr>
            <a:spLocks noGrp="1"/>
          </p:cNvSpPr>
          <p:nvPr>
            <p:ph type="title"/>
          </p:nvPr>
        </p:nvSpPr>
        <p:spPr/>
        <p:txBody>
          <a:bodyPr>
            <a:normAutofit/>
          </a:bodyPr>
          <a:lstStyle/>
          <a:p>
            <a:br>
              <a:rPr lang="fr-FR" dirty="0"/>
            </a:br>
            <a:r>
              <a:rPr lang="fr-FR" b="1" i="1" dirty="0"/>
              <a:t>CONSTRUIRE La grille  typologique des erreurs</a:t>
            </a:r>
          </a:p>
        </p:txBody>
      </p:sp>
      <p:sp>
        <p:nvSpPr>
          <p:cNvPr id="3" name="Espace réservé du contenu 2">
            <a:extLst>
              <a:ext uri="{FF2B5EF4-FFF2-40B4-BE49-F238E27FC236}">
                <a16:creationId xmlns:a16="http://schemas.microsoft.com/office/drawing/2014/main" id="{0DB06B75-16EA-4E41-8731-3DDF6A04ED89}"/>
              </a:ext>
            </a:extLst>
          </p:cNvPr>
          <p:cNvSpPr>
            <a:spLocks noGrp="1"/>
          </p:cNvSpPr>
          <p:nvPr>
            <p:ph idx="1"/>
          </p:nvPr>
        </p:nvSpPr>
        <p:spPr/>
        <p:txBody>
          <a:bodyPr>
            <a:normAutofit/>
          </a:bodyPr>
          <a:lstStyle/>
          <a:p>
            <a:r>
              <a:rPr lang="fr-FR" b="1" dirty="0"/>
              <a:t>ETAPE 1</a:t>
            </a:r>
          </a:p>
          <a:p>
            <a:pPr marL="0" indent="0">
              <a:buNone/>
            </a:pPr>
            <a:r>
              <a:rPr lang="fr-FR" b="1" dirty="0"/>
              <a:t>Corpus proposé : </a:t>
            </a:r>
            <a:r>
              <a:rPr lang="fr-FR" i="1" dirty="0"/>
              <a:t>2 textes d’élèves de CE2 proposés à des élèves de CM1 – erreurs soulignées par l’enseignant</a:t>
            </a:r>
          </a:p>
          <a:p>
            <a:pPr marL="0" indent="0">
              <a:buNone/>
            </a:pPr>
            <a:r>
              <a:rPr lang="fr-FR" b="1" dirty="0"/>
              <a:t>Texte 1 </a:t>
            </a:r>
            <a:r>
              <a:rPr lang="fr-FR" dirty="0"/>
              <a:t>: Le matin il fait soleil. Les petites brebis </a:t>
            </a:r>
            <a:r>
              <a:rPr lang="fr-FR" u="sng" dirty="0"/>
              <a:t>joue</a:t>
            </a:r>
            <a:r>
              <a:rPr lang="fr-FR" dirty="0"/>
              <a:t> dans les </a:t>
            </a:r>
            <a:r>
              <a:rPr lang="fr-FR" u="sng" dirty="0"/>
              <a:t>près</a:t>
            </a:r>
            <a:r>
              <a:rPr lang="fr-FR" dirty="0"/>
              <a:t>, elles </a:t>
            </a:r>
            <a:r>
              <a:rPr lang="fr-FR" u="sng" dirty="0"/>
              <a:t>coure</a:t>
            </a:r>
            <a:r>
              <a:rPr lang="fr-FR" dirty="0"/>
              <a:t> dans </a:t>
            </a:r>
            <a:r>
              <a:rPr lang="fr-FR" u="sng" dirty="0"/>
              <a:t>tout</a:t>
            </a:r>
            <a:r>
              <a:rPr lang="fr-FR" dirty="0"/>
              <a:t> les </a:t>
            </a:r>
            <a:r>
              <a:rPr lang="fr-FR" u="sng" dirty="0" err="1"/>
              <a:t>senses</a:t>
            </a:r>
            <a:r>
              <a:rPr lang="fr-FR" dirty="0"/>
              <a:t>. Dring, dring, la </a:t>
            </a:r>
            <a:r>
              <a:rPr lang="fr-FR" u="sng" dirty="0" err="1"/>
              <a:t>sonette</a:t>
            </a:r>
            <a:r>
              <a:rPr lang="fr-FR" dirty="0"/>
              <a:t> de l’école sonne </a:t>
            </a:r>
            <a:r>
              <a:rPr lang="fr-FR" u="sng" dirty="0"/>
              <a:t>ces</a:t>
            </a:r>
            <a:r>
              <a:rPr lang="fr-FR" dirty="0"/>
              <a:t> </a:t>
            </a:r>
            <a:r>
              <a:rPr lang="fr-FR" u="sng" dirty="0"/>
              <a:t>leur</a:t>
            </a:r>
            <a:r>
              <a:rPr lang="fr-FR" dirty="0"/>
              <a:t> de rentrer. </a:t>
            </a:r>
          </a:p>
          <a:p>
            <a:pPr marL="0" indent="0">
              <a:buNone/>
            </a:pPr>
            <a:r>
              <a:rPr lang="fr-FR" b="1" dirty="0"/>
              <a:t>Texte 2</a:t>
            </a:r>
            <a:r>
              <a:rPr lang="fr-FR" dirty="0"/>
              <a:t> : Le soir </a:t>
            </a:r>
            <a:r>
              <a:rPr lang="fr-FR" u="sng" dirty="0"/>
              <a:t>quant</a:t>
            </a:r>
            <a:r>
              <a:rPr lang="fr-FR" dirty="0"/>
              <a:t> maman est </a:t>
            </a:r>
            <a:r>
              <a:rPr lang="fr-FR" u="sng" dirty="0"/>
              <a:t>venu</a:t>
            </a:r>
            <a:r>
              <a:rPr lang="fr-FR" dirty="0"/>
              <a:t> me </a:t>
            </a:r>
            <a:r>
              <a:rPr lang="fr-FR" u="sng" dirty="0"/>
              <a:t>cherché</a:t>
            </a:r>
            <a:r>
              <a:rPr lang="fr-FR" dirty="0"/>
              <a:t> je </a:t>
            </a:r>
            <a:r>
              <a:rPr lang="fr-FR" u="sng" dirty="0"/>
              <a:t>n’avait</a:t>
            </a:r>
            <a:r>
              <a:rPr lang="fr-FR" dirty="0"/>
              <a:t> pas le sourire. - J’ai une surprise, dit maman </a:t>
            </a:r>
            <a:r>
              <a:rPr lang="fr-FR" u="sng" dirty="0"/>
              <a:t>ont</a:t>
            </a:r>
            <a:r>
              <a:rPr lang="fr-FR" dirty="0"/>
              <a:t> va </a:t>
            </a:r>
            <a:r>
              <a:rPr lang="fr-FR" u="sng" dirty="0"/>
              <a:t>cher</a:t>
            </a:r>
            <a:r>
              <a:rPr lang="fr-FR" dirty="0"/>
              <a:t> mamie pour son </a:t>
            </a:r>
            <a:r>
              <a:rPr lang="fr-FR" u="sng" dirty="0" err="1"/>
              <a:t>anniversair</a:t>
            </a:r>
            <a:r>
              <a:rPr lang="fr-FR" dirty="0"/>
              <a:t>.</a:t>
            </a:r>
            <a:br>
              <a:rPr lang="fr-FR" dirty="0"/>
            </a:br>
            <a:r>
              <a:rPr lang="fr-FR" dirty="0"/>
              <a:t>- Youpi ! </a:t>
            </a:r>
            <a:r>
              <a:rPr lang="fr-FR" u="sng" dirty="0" err="1"/>
              <a:t>Mecie</a:t>
            </a:r>
            <a:r>
              <a:rPr lang="fr-FR" dirty="0"/>
              <a:t> maman.</a:t>
            </a:r>
            <a:endParaRPr lang="fr-FR" b="1" dirty="0"/>
          </a:p>
          <a:p>
            <a:pPr marL="0" indent="0">
              <a:buNone/>
            </a:pPr>
            <a:r>
              <a:rPr lang="fr-FR" b="1" dirty="0"/>
              <a:t>Consigne :  </a:t>
            </a:r>
            <a:r>
              <a:rPr lang="fr-FR" i="1" dirty="0"/>
              <a:t>Ecrivez la forme correcte à côté de chaque erreur soulignée, si vous êtes sûr de la connaitre (travail en binôme). </a:t>
            </a:r>
            <a:endParaRPr lang="fr-FR" sz="1500" i="1" dirty="0"/>
          </a:p>
          <a:p>
            <a:pPr marL="0" indent="0">
              <a:buNone/>
            </a:pPr>
            <a:r>
              <a:rPr lang="fr-FR" sz="1500" i="1" dirty="0"/>
              <a:t>Exemple emprunté à Catherine Brissaud et Danièle Cogis « Comment enseigner l’orthographe aujourd’hui ? » - Hatier, Paris 2011</a:t>
            </a:r>
            <a:endParaRPr lang="fr-FR" sz="1500" dirty="0"/>
          </a:p>
          <a:p>
            <a:pPr marL="0" indent="0">
              <a:buNone/>
            </a:pPr>
            <a:endParaRPr lang="fr-FR" b="1" dirty="0"/>
          </a:p>
        </p:txBody>
      </p:sp>
    </p:spTree>
    <p:extLst>
      <p:ext uri="{BB962C8B-B14F-4D97-AF65-F5344CB8AC3E}">
        <p14:creationId xmlns:p14="http://schemas.microsoft.com/office/powerpoint/2010/main" val="894400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89AA3-AC95-724E-86E9-4CDF0C6762F9}"/>
              </a:ext>
            </a:extLst>
          </p:cNvPr>
          <p:cNvSpPr>
            <a:spLocks noGrp="1"/>
          </p:cNvSpPr>
          <p:nvPr>
            <p:ph type="title"/>
          </p:nvPr>
        </p:nvSpPr>
        <p:spPr/>
        <p:txBody>
          <a:bodyPr/>
          <a:lstStyle/>
          <a:p>
            <a:br>
              <a:rPr lang="fr-FR" dirty="0"/>
            </a:br>
            <a:r>
              <a:rPr lang="fr-FR" b="1" i="1" dirty="0"/>
              <a:t>construire La grille typologique des erreurs</a:t>
            </a:r>
            <a:endParaRPr lang="fr-FR" dirty="0"/>
          </a:p>
        </p:txBody>
      </p:sp>
      <p:sp>
        <p:nvSpPr>
          <p:cNvPr id="3" name="Espace réservé du contenu 2">
            <a:extLst>
              <a:ext uri="{FF2B5EF4-FFF2-40B4-BE49-F238E27FC236}">
                <a16:creationId xmlns:a16="http://schemas.microsoft.com/office/drawing/2014/main" id="{5C5E945C-C915-8644-A56F-80605F7F17CA}"/>
              </a:ext>
            </a:extLst>
          </p:cNvPr>
          <p:cNvSpPr>
            <a:spLocks noGrp="1"/>
          </p:cNvSpPr>
          <p:nvPr>
            <p:ph idx="1"/>
          </p:nvPr>
        </p:nvSpPr>
        <p:spPr/>
        <p:txBody>
          <a:bodyPr>
            <a:normAutofit lnSpcReduction="10000"/>
          </a:bodyPr>
          <a:lstStyle/>
          <a:p>
            <a:pPr>
              <a:spcAft>
                <a:spcPts val="0"/>
              </a:spcAft>
            </a:pPr>
            <a:r>
              <a:rPr lang="fr-FR" b="1" dirty="0"/>
              <a:t>ETAPES 2 ET 3</a:t>
            </a:r>
          </a:p>
          <a:p>
            <a:pPr>
              <a:spcAft>
                <a:spcPts val="0"/>
              </a:spcAft>
            </a:pPr>
            <a:endParaRPr lang="fr-FR" b="1" dirty="0"/>
          </a:p>
          <a:p>
            <a:pPr marL="0" indent="0">
              <a:spcBef>
                <a:spcPts val="0"/>
              </a:spcBef>
              <a:spcAft>
                <a:spcPts val="0"/>
              </a:spcAft>
              <a:buNone/>
            </a:pPr>
            <a:r>
              <a:rPr lang="fr-FR" b="1" dirty="0"/>
              <a:t>Texte 1 </a:t>
            </a:r>
            <a:r>
              <a:rPr lang="fr-FR" dirty="0"/>
              <a:t>: Le matin il fait soleil. Les petites brebis </a:t>
            </a:r>
            <a:r>
              <a:rPr lang="fr-FR" u="sng" dirty="0"/>
              <a:t>joue</a:t>
            </a:r>
            <a:r>
              <a:rPr lang="fr-FR" dirty="0"/>
              <a:t> dans les </a:t>
            </a:r>
            <a:r>
              <a:rPr lang="fr-FR" u="sng" dirty="0"/>
              <a:t>près</a:t>
            </a:r>
            <a:r>
              <a:rPr lang="fr-FR" dirty="0"/>
              <a:t>, elles </a:t>
            </a:r>
            <a:r>
              <a:rPr lang="fr-FR" u="sng" dirty="0"/>
              <a:t>coure</a:t>
            </a:r>
            <a:r>
              <a:rPr lang="fr-FR" dirty="0"/>
              <a:t> dans </a:t>
            </a:r>
            <a:r>
              <a:rPr lang="fr-FR" u="sng" dirty="0"/>
              <a:t>tout</a:t>
            </a:r>
            <a:r>
              <a:rPr lang="fr-FR" dirty="0"/>
              <a:t> les </a:t>
            </a:r>
            <a:r>
              <a:rPr lang="fr-FR" u="sng" dirty="0" err="1"/>
              <a:t>senses</a:t>
            </a:r>
            <a:r>
              <a:rPr lang="fr-FR" dirty="0"/>
              <a:t>. Dring, dring, la</a:t>
            </a:r>
          </a:p>
          <a:p>
            <a:pPr marL="0" indent="0">
              <a:spcBef>
                <a:spcPts val="0"/>
              </a:spcBef>
              <a:spcAft>
                <a:spcPts val="0"/>
              </a:spcAft>
              <a:buNone/>
            </a:pPr>
            <a:r>
              <a:rPr lang="fr-FR" dirty="0"/>
              <a:t>                                                                        </a:t>
            </a:r>
            <a:r>
              <a:rPr lang="fr-FR" dirty="0">
                <a:solidFill>
                  <a:schemeClr val="accent1"/>
                </a:solidFill>
              </a:rPr>
              <a:t>jouent          prés         courent      tous      sens</a:t>
            </a:r>
          </a:p>
          <a:p>
            <a:pPr marL="0" indent="0">
              <a:spcBef>
                <a:spcPts val="0"/>
              </a:spcBef>
              <a:spcAft>
                <a:spcPts val="0"/>
              </a:spcAft>
              <a:buNone/>
            </a:pPr>
            <a:r>
              <a:rPr lang="fr-FR" dirty="0"/>
              <a:t> </a:t>
            </a:r>
            <a:r>
              <a:rPr lang="fr-FR" u="sng" dirty="0" err="1"/>
              <a:t>sonette</a:t>
            </a:r>
            <a:r>
              <a:rPr lang="fr-FR" dirty="0"/>
              <a:t> de l’école sonne </a:t>
            </a:r>
            <a:r>
              <a:rPr lang="fr-FR" u="sng" dirty="0"/>
              <a:t>ces</a:t>
            </a:r>
            <a:r>
              <a:rPr lang="fr-FR" dirty="0"/>
              <a:t> </a:t>
            </a:r>
            <a:r>
              <a:rPr lang="fr-FR" u="sng" dirty="0"/>
              <a:t>leur</a:t>
            </a:r>
            <a:r>
              <a:rPr lang="fr-FR" dirty="0"/>
              <a:t> de rentrer. </a:t>
            </a:r>
          </a:p>
          <a:p>
            <a:pPr marL="0" indent="0">
              <a:spcBef>
                <a:spcPts val="0"/>
              </a:spcBef>
              <a:spcAft>
                <a:spcPts val="0"/>
              </a:spcAft>
              <a:buNone/>
            </a:pPr>
            <a:r>
              <a:rPr lang="fr-FR" dirty="0">
                <a:solidFill>
                  <a:schemeClr val="accent1"/>
                </a:solidFill>
              </a:rPr>
              <a:t>sonnette  </a:t>
            </a:r>
            <a:r>
              <a:rPr lang="fr-FR" dirty="0"/>
              <a:t>                      </a:t>
            </a:r>
            <a:r>
              <a:rPr lang="fr-FR" dirty="0">
                <a:solidFill>
                  <a:schemeClr val="accent1"/>
                </a:solidFill>
              </a:rPr>
              <a:t>c’est l’heure</a:t>
            </a:r>
          </a:p>
          <a:p>
            <a:pPr marL="0" indent="0">
              <a:spcBef>
                <a:spcPts val="0"/>
              </a:spcBef>
              <a:spcAft>
                <a:spcPts val="0"/>
              </a:spcAft>
              <a:buNone/>
            </a:pPr>
            <a:endParaRPr lang="fr-FR" dirty="0"/>
          </a:p>
          <a:p>
            <a:pPr marL="0" indent="0">
              <a:spcBef>
                <a:spcPts val="0"/>
              </a:spcBef>
              <a:spcAft>
                <a:spcPts val="0"/>
              </a:spcAft>
              <a:buNone/>
            </a:pPr>
            <a:r>
              <a:rPr lang="fr-FR" b="1" dirty="0"/>
              <a:t>Texte 2</a:t>
            </a:r>
            <a:r>
              <a:rPr lang="fr-FR" dirty="0"/>
              <a:t> : Le soir </a:t>
            </a:r>
            <a:r>
              <a:rPr lang="fr-FR" u="sng" dirty="0"/>
              <a:t>quant</a:t>
            </a:r>
            <a:r>
              <a:rPr lang="fr-FR" dirty="0"/>
              <a:t> maman est </a:t>
            </a:r>
            <a:r>
              <a:rPr lang="fr-FR" u="sng" dirty="0"/>
              <a:t>venu</a:t>
            </a:r>
            <a:r>
              <a:rPr lang="fr-FR" dirty="0"/>
              <a:t> me </a:t>
            </a:r>
            <a:r>
              <a:rPr lang="fr-FR" u="sng" dirty="0"/>
              <a:t>cherché</a:t>
            </a:r>
            <a:r>
              <a:rPr lang="fr-FR" dirty="0"/>
              <a:t> je </a:t>
            </a:r>
            <a:r>
              <a:rPr lang="fr-FR" u="sng" dirty="0"/>
              <a:t>n’avait</a:t>
            </a:r>
            <a:r>
              <a:rPr lang="fr-FR" dirty="0"/>
              <a:t> pas le sourire. - J’ai une surprise, dit maman </a:t>
            </a:r>
            <a:r>
              <a:rPr lang="fr-FR" u="sng" dirty="0"/>
              <a:t>ont</a:t>
            </a:r>
            <a:r>
              <a:rPr lang="fr-FR" dirty="0"/>
              <a:t> va</a:t>
            </a:r>
          </a:p>
          <a:p>
            <a:pPr marL="0" indent="0">
              <a:spcBef>
                <a:spcPts val="0"/>
              </a:spcBef>
              <a:spcAft>
                <a:spcPts val="0"/>
              </a:spcAft>
              <a:buNone/>
            </a:pPr>
            <a:r>
              <a:rPr lang="fr-FR" dirty="0">
                <a:solidFill>
                  <a:schemeClr val="accent1"/>
                </a:solidFill>
              </a:rPr>
              <a:t>                          quand                 venue     chercher   n’avais.                                                                on</a:t>
            </a:r>
          </a:p>
          <a:p>
            <a:pPr marL="0" indent="0">
              <a:spcBef>
                <a:spcPts val="0"/>
              </a:spcBef>
              <a:spcAft>
                <a:spcPts val="0"/>
              </a:spcAft>
              <a:buNone/>
            </a:pPr>
            <a:r>
              <a:rPr lang="fr-FR" dirty="0"/>
              <a:t> </a:t>
            </a:r>
            <a:r>
              <a:rPr lang="fr-FR" u="sng" dirty="0"/>
              <a:t>cher</a:t>
            </a:r>
            <a:r>
              <a:rPr lang="fr-FR" dirty="0"/>
              <a:t> mamie pour son </a:t>
            </a:r>
            <a:r>
              <a:rPr lang="fr-FR" u="sng" dirty="0" err="1"/>
              <a:t>anniversair</a:t>
            </a:r>
            <a:r>
              <a:rPr lang="fr-FR" dirty="0"/>
              <a:t>.</a:t>
            </a:r>
          </a:p>
          <a:p>
            <a:pPr marL="0" indent="0">
              <a:spcBef>
                <a:spcPts val="0"/>
              </a:spcBef>
              <a:spcAft>
                <a:spcPts val="0"/>
              </a:spcAft>
              <a:buNone/>
            </a:pPr>
            <a:r>
              <a:rPr lang="fr-FR" dirty="0"/>
              <a:t> </a:t>
            </a:r>
            <a:r>
              <a:rPr lang="fr-FR" dirty="0">
                <a:solidFill>
                  <a:schemeClr val="accent1"/>
                </a:solidFill>
              </a:rPr>
              <a:t>chez                          anniversaire</a:t>
            </a:r>
            <a:br>
              <a:rPr lang="fr-FR" dirty="0"/>
            </a:br>
            <a:r>
              <a:rPr lang="fr-FR" dirty="0"/>
              <a:t>- Youpi ! </a:t>
            </a:r>
            <a:r>
              <a:rPr lang="fr-FR" u="sng" dirty="0" err="1"/>
              <a:t>Mecie</a:t>
            </a:r>
            <a:r>
              <a:rPr lang="fr-FR" dirty="0"/>
              <a:t> maman.</a:t>
            </a:r>
          </a:p>
          <a:p>
            <a:pPr marL="0" indent="0">
              <a:spcBef>
                <a:spcPts val="0"/>
              </a:spcBef>
              <a:spcAft>
                <a:spcPts val="0"/>
              </a:spcAft>
              <a:buNone/>
            </a:pPr>
            <a:r>
              <a:rPr lang="fr-FR" dirty="0"/>
              <a:t>             </a:t>
            </a:r>
            <a:r>
              <a:rPr lang="fr-FR" dirty="0">
                <a:solidFill>
                  <a:schemeClr val="accent1"/>
                </a:solidFill>
              </a:rPr>
              <a:t>Merci</a:t>
            </a:r>
          </a:p>
          <a:p>
            <a:pPr marL="0" indent="0">
              <a:buNone/>
            </a:pPr>
            <a:endParaRPr lang="fr-FR" dirty="0"/>
          </a:p>
        </p:txBody>
      </p:sp>
    </p:spTree>
    <p:extLst>
      <p:ext uri="{BB962C8B-B14F-4D97-AF65-F5344CB8AC3E}">
        <p14:creationId xmlns:p14="http://schemas.microsoft.com/office/powerpoint/2010/main" val="1387343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1D9FC600-C150-2D49-8384-B6387D74C195}"/>
              </a:ext>
            </a:extLst>
          </p:cNvPr>
          <p:cNvSpPr>
            <a:spLocks noGrp="1"/>
          </p:cNvSpPr>
          <p:nvPr>
            <p:ph type="title"/>
          </p:nvPr>
        </p:nvSpPr>
        <p:spPr>
          <a:xfrm>
            <a:off x="609906" y="702155"/>
            <a:ext cx="3568661" cy="1269713"/>
          </a:xfrm>
        </p:spPr>
        <p:txBody>
          <a:bodyPr>
            <a:normAutofit fontScale="90000"/>
          </a:bodyPr>
          <a:lstStyle/>
          <a:p>
            <a:pPr>
              <a:lnSpc>
                <a:spcPct val="90000"/>
              </a:lnSpc>
            </a:pPr>
            <a:br>
              <a:rPr lang="fr-FR" sz="1800" dirty="0"/>
            </a:br>
            <a:r>
              <a:rPr lang="fr-FR" b="1" i="1" dirty="0"/>
              <a:t>construire La grille typologique des erreurs</a:t>
            </a:r>
            <a:endParaRPr lang="fr-FR" dirty="0"/>
          </a:p>
        </p:txBody>
      </p:sp>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C4ED5137-B5D6-9449-BC62-0A5215DADFC9}"/>
              </a:ext>
            </a:extLst>
          </p:cNvPr>
          <p:cNvSpPr>
            <a:spLocks noGrp="1"/>
          </p:cNvSpPr>
          <p:nvPr>
            <p:ph idx="1"/>
          </p:nvPr>
        </p:nvSpPr>
        <p:spPr>
          <a:xfrm>
            <a:off x="609906" y="2340864"/>
            <a:ext cx="3568661" cy="3634486"/>
          </a:xfrm>
        </p:spPr>
        <p:txBody>
          <a:bodyPr>
            <a:normAutofit/>
          </a:bodyPr>
          <a:lstStyle/>
          <a:p>
            <a:pPr>
              <a:spcBef>
                <a:spcPts val="0"/>
              </a:spcBef>
              <a:spcAft>
                <a:spcPts val="0"/>
              </a:spcAft>
            </a:pPr>
            <a:r>
              <a:rPr lang="fr-FR" b="1" dirty="0"/>
              <a:t>ETAPE 4 </a:t>
            </a:r>
          </a:p>
          <a:p>
            <a:pPr marL="0" indent="0">
              <a:spcBef>
                <a:spcPts val="0"/>
              </a:spcBef>
              <a:spcAft>
                <a:spcPts val="0"/>
              </a:spcAft>
              <a:buNone/>
            </a:pPr>
            <a:r>
              <a:rPr lang="fr-FR" dirty="0"/>
              <a:t>Consigne : Mettez ensemble les erreurs qui se ressemblent. Donnez un nom à chaque catégorie d’erreurs. </a:t>
            </a:r>
          </a:p>
          <a:p>
            <a:pPr marL="0" indent="0">
              <a:spcBef>
                <a:spcPts val="0"/>
              </a:spcBef>
              <a:spcAft>
                <a:spcPts val="0"/>
              </a:spcAft>
              <a:buNone/>
            </a:pPr>
            <a:endParaRPr lang="fr-FR" dirty="0"/>
          </a:p>
          <a:p>
            <a:pPr marL="0" indent="0">
              <a:spcBef>
                <a:spcPts val="0"/>
              </a:spcBef>
              <a:spcAft>
                <a:spcPts val="0"/>
              </a:spcAft>
              <a:buNone/>
            </a:pPr>
            <a:r>
              <a:rPr lang="fr-FR" b="1" dirty="0"/>
              <a:t>Exemple de classement proposé par un binôme </a:t>
            </a:r>
          </a:p>
          <a:p>
            <a:pPr marL="0" indent="0">
              <a:spcBef>
                <a:spcPts val="0"/>
              </a:spcBef>
              <a:spcAft>
                <a:spcPts val="0"/>
              </a:spcAft>
              <a:buNone/>
            </a:pPr>
            <a:endParaRPr lang="fr-FR" dirty="0"/>
          </a:p>
          <a:p>
            <a:pPr marL="0" indent="0">
              <a:spcBef>
                <a:spcPts val="0"/>
              </a:spcBef>
              <a:spcAft>
                <a:spcPts val="0"/>
              </a:spcAft>
              <a:buNone/>
            </a:pPr>
            <a:endParaRPr lang="fr-FR" dirty="0"/>
          </a:p>
          <a:p>
            <a:pPr marL="0" indent="0">
              <a:spcBef>
                <a:spcPts val="0"/>
              </a:spcBef>
              <a:spcAft>
                <a:spcPts val="0"/>
              </a:spcAft>
              <a:buNone/>
            </a:pPr>
            <a:endParaRPr lang="fr-FR" dirty="0"/>
          </a:p>
          <a:p>
            <a:pPr marL="0" indent="0">
              <a:buNone/>
            </a:pPr>
            <a:endParaRPr lang="fr-FR" dirty="0"/>
          </a:p>
        </p:txBody>
      </p:sp>
      <p:graphicFrame>
        <p:nvGraphicFramePr>
          <p:cNvPr id="4" name="Tableau 3">
            <a:extLst>
              <a:ext uri="{FF2B5EF4-FFF2-40B4-BE49-F238E27FC236}">
                <a16:creationId xmlns:a16="http://schemas.microsoft.com/office/drawing/2014/main" id="{32EDB447-4588-8E4A-BFA7-97BE8BAF2ACD}"/>
              </a:ext>
            </a:extLst>
          </p:cNvPr>
          <p:cNvGraphicFramePr>
            <a:graphicFrameLocks noGrp="1"/>
          </p:cNvGraphicFramePr>
          <p:nvPr>
            <p:extLst>
              <p:ext uri="{D42A27DB-BD31-4B8C-83A1-F6EECF244321}">
                <p14:modId xmlns:p14="http://schemas.microsoft.com/office/powerpoint/2010/main" val="2542053440"/>
              </p:ext>
            </p:extLst>
          </p:nvPr>
        </p:nvGraphicFramePr>
        <p:xfrm>
          <a:off x="4654296" y="1893222"/>
          <a:ext cx="6735273" cy="2891065"/>
        </p:xfrm>
        <a:graphic>
          <a:graphicData uri="http://schemas.openxmlformats.org/drawingml/2006/table">
            <a:tbl>
              <a:tblPr firstRow="1" firstCol="1" bandRow="1">
                <a:tableStyleId>{5C22544A-7EE6-4342-B048-85BDC9FD1C3A}</a:tableStyleId>
              </a:tblPr>
              <a:tblGrid>
                <a:gridCol w="1876179">
                  <a:extLst>
                    <a:ext uri="{9D8B030D-6E8A-4147-A177-3AD203B41FA5}">
                      <a16:colId xmlns:a16="http://schemas.microsoft.com/office/drawing/2014/main" val="2761599590"/>
                    </a:ext>
                  </a:extLst>
                </a:gridCol>
                <a:gridCol w="2809751">
                  <a:extLst>
                    <a:ext uri="{9D8B030D-6E8A-4147-A177-3AD203B41FA5}">
                      <a16:colId xmlns:a16="http://schemas.microsoft.com/office/drawing/2014/main" val="1565882917"/>
                    </a:ext>
                  </a:extLst>
                </a:gridCol>
                <a:gridCol w="2049343">
                  <a:extLst>
                    <a:ext uri="{9D8B030D-6E8A-4147-A177-3AD203B41FA5}">
                      <a16:colId xmlns:a16="http://schemas.microsoft.com/office/drawing/2014/main" val="516348318"/>
                    </a:ext>
                  </a:extLst>
                </a:gridCol>
              </a:tblGrid>
              <a:tr h="346928">
                <a:tc>
                  <a:txBody>
                    <a:bodyPr/>
                    <a:lstStyle/>
                    <a:p>
                      <a:r>
                        <a:rPr lang="fr-FR" sz="1900">
                          <a:effectLst/>
                        </a:rPr>
                        <a:t> </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108415" marR="108415" marT="0" marB="0"/>
                </a:tc>
                <a:tc>
                  <a:txBody>
                    <a:bodyPr/>
                    <a:lstStyle/>
                    <a:p>
                      <a:r>
                        <a:rPr lang="fr-FR" sz="1900">
                          <a:effectLst/>
                        </a:rPr>
                        <a:t>erreurs</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108415" marR="108415" marT="0" marB="0"/>
                </a:tc>
                <a:tc>
                  <a:txBody>
                    <a:bodyPr/>
                    <a:lstStyle/>
                    <a:p>
                      <a:r>
                        <a:rPr lang="fr-FR" sz="1900">
                          <a:effectLst/>
                        </a:rPr>
                        <a:t>correction</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108415" marR="108415" marT="0" marB="0"/>
                </a:tc>
                <a:extLst>
                  <a:ext uri="{0D108BD9-81ED-4DB2-BD59-A6C34878D82A}">
                    <a16:rowId xmlns:a16="http://schemas.microsoft.com/office/drawing/2014/main" val="3496496115"/>
                  </a:ext>
                </a:extLst>
              </a:tr>
              <a:tr h="636034">
                <a:tc>
                  <a:txBody>
                    <a:bodyPr/>
                    <a:lstStyle/>
                    <a:p>
                      <a:r>
                        <a:rPr lang="fr-FR" sz="1900">
                          <a:effectLst/>
                        </a:rPr>
                        <a:t>verbe</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108415" marR="108415" marT="0" marB="0"/>
                </a:tc>
                <a:tc>
                  <a:txBody>
                    <a:bodyPr/>
                    <a:lstStyle/>
                    <a:p>
                      <a:r>
                        <a:rPr lang="fr-FR" sz="1900">
                          <a:effectLst/>
                        </a:rPr>
                        <a:t>joue, coure, n’avait</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108415" marR="108415" marT="0" marB="0"/>
                </a:tc>
                <a:tc>
                  <a:txBody>
                    <a:bodyPr/>
                    <a:lstStyle/>
                    <a:p>
                      <a:r>
                        <a:rPr lang="fr-FR" sz="1900">
                          <a:effectLst/>
                        </a:rPr>
                        <a:t>jouent, courent, je n’avais</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108415" marR="108415" marT="0" marB="0"/>
                </a:tc>
                <a:extLst>
                  <a:ext uri="{0D108BD9-81ED-4DB2-BD59-A6C34878D82A}">
                    <a16:rowId xmlns:a16="http://schemas.microsoft.com/office/drawing/2014/main" val="1232739185"/>
                  </a:ext>
                </a:extLst>
              </a:tr>
              <a:tr h="346928">
                <a:tc>
                  <a:txBody>
                    <a:bodyPr/>
                    <a:lstStyle/>
                    <a:p>
                      <a:r>
                        <a:rPr lang="fr-FR" sz="1900">
                          <a:effectLst/>
                        </a:rPr>
                        <a:t>pluriel</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108415" marR="108415" marT="0" marB="0"/>
                </a:tc>
                <a:tc>
                  <a:txBody>
                    <a:bodyPr/>
                    <a:lstStyle/>
                    <a:p>
                      <a:r>
                        <a:rPr lang="fr-FR" sz="1900">
                          <a:effectLst/>
                        </a:rPr>
                        <a:t>tout</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108415" marR="108415" marT="0" marB="0"/>
                </a:tc>
                <a:tc>
                  <a:txBody>
                    <a:bodyPr/>
                    <a:lstStyle/>
                    <a:p>
                      <a:r>
                        <a:rPr lang="fr-FR" sz="1900">
                          <a:effectLst/>
                        </a:rPr>
                        <a:t>tous</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108415" marR="108415" marT="0" marB="0"/>
                </a:tc>
                <a:extLst>
                  <a:ext uri="{0D108BD9-81ED-4DB2-BD59-A6C34878D82A}">
                    <a16:rowId xmlns:a16="http://schemas.microsoft.com/office/drawing/2014/main" val="2813821168"/>
                  </a:ext>
                </a:extLst>
              </a:tr>
              <a:tr h="1214247">
                <a:tc>
                  <a:txBody>
                    <a:bodyPr/>
                    <a:lstStyle/>
                    <a:p>
                      <a:r>
                        <a:rPr lang="fr-FR" sz="1900">
                          <a:effectLst/>
                        </a:rPr>
                        <a:t>mots</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108415" marR="108415" marT="0" marB="0"/>
                </a:tc>
                <a:tc>
                  <a:txBody>
                    <a:bodyPr/>
                    <a:lstStyle/>
                    <a:p>
                      <a:r>
                        <a:rPr lang="fr-FR" sz="1900" dirty="0">
                          <a:effectLst/>
                        </a:rPr>
                        <a:t>près, </a:t>
                      </a:r>
                      <a:r>
                        <a:rPr lang="fr-FR" sz="1900" dirty="0" err="1">
                          <a:effectLst/>
                        </a:rPr>
                        <a:t>senses</a:t>
                      </a:r>
                      <a:r>
                        <a:rPr lang="fr-FR" sz="1900" dirty="0">
                          <a:effectLst/>
                        </a:rPr>
                        <a:t>, </a:t>
                      </a:r>
                      <a:r>
                        <a:rPr lang="fr-FR" sz="1900" dirty="0" err="1">
                          <a:effectLst/>
                        </a:rPr>
                        <a:t>sonette,cher</a:t>
                      </a:r>
                      <a:r>
                        <a:rPr lang="fr-FR" sz="1900" dirty="0">
                          <a:effectLst/>
                        </a:rPr>
                        <a:t> </a:t>
                      </a:r>
                      <a:r>
                        <a:rPr lang="fr-FR" sz="1900" dirty="0" err="1">
                          <a:effectLst/>
                        </a:rPr>
                        <a:t>anniversair</a:t>
                      </a:r>
                      <a:r>
                        <a:rPr lang="fr-FR" sz="1900" dirty="0">
                          <a:effectLst/>
                        </a:rPr>
                        <a:t>, </a:t>
                      </a:r>
                      <a:r>
                        <a:rPr lang="fr-FR" sz="1900" dirty="0" err="1">
                          <a:effectLst/>
                        </a:rPr>
                        <a:t>mecie</a:t>
                      </a:r>
                      <a:r>
                        <a:rPr lang="fr-FR" sz="1900" dirty="0">
                          <a:effectLst/>
                        </a:rPr>
                        <a:t>, ont</a:t>
                      </a:r>
                      <a:endParaRPr lang="fr-FR"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08415" marR="108415" marT="0" marB="0"/>
                </a:tc>
                <a:tc>
                  <a:txBody>
                    <a:bodyPr/>
                    <a:lstStyle/>
                    <a:p>
                      <a:r>
                        <a:rPr lang="fr-FR" sz="1900" dirty="0">
                          <a:effectLst/>
                        </a:rPr>
                        <a:t>prés, sens, </a:t>
                      </a:r>
                      <a:r>
                        <a:rPr lang="fr-FR" sz="1900" dirty="0" err="1">
                          <a:effectLst/>
                        </a:rPr>
                        <a:t>sonnette,chez</a:t>
                      </a:r>
                      <a:r>
                        <a:rPr lang="fr-FR" sz="1900" dirty="0">
                          <a:effectLst/>
                        </a:rPr>
                        <a:t> anniversaire, merci, on</a:t>
                      </a:r>
                      <a:endParaRPr lang="fr-FR"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08415" marR="108415" marT="0" marB="0"/>
                </a:tc>
                <a:extLst>
                  <a:ext uri="{0D108BD9-81ED-4DB2-BD59-A6C34878D82A}">
                    <a16:rowId xmlns:a16="http://schemas.microsoft.com/office/drawing/2014/main" val="2620772430"/>
                  </a:ext>
                </a:extLst>
              </a:tr>
              <a:tr h="346928">
                <a:tc>
                  <a:txBody>
                    <a:bodyPr/>
                    <a:lstStyle/>
                    <a:p>
                      <a:r>
                        <a:rPr lang="fr-FR" sz="1900">
                          <a:effectLst/>
                        </a:rPr>
                        <a:t>on ne sait pas</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108415" marR="108415" marT="0" marB="0"/>
                </a:tc>
                <a:tc>
                  <a:txBody>
                    <a:bodyPr/>
                    <a:lstStyle/>
                    <a:p>
                      <a:r>
                        <a:rPr lang="fr-FR" sz="1900">
                          <a:effectLst/>
                        </a:rPr>
                        <a:t>leur, ces</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108415" marR="108415" marT="0" marB="0"/>
                </a:tc>
                <a:tc>
                  <a:txBody>
                    <a:bodyPr/>
                    <a:lstStyle/>
                    <a:p>
                      <a:r>
                        <a:rPr lang="fr-FR" sz="1900" dirty="0">
                          <a:effectLst/>
                        </a:rPr>
                        <a:t> </a:t>
                      </a:r>
                      <a:endParaRPr lang="fr-FR"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108415" marR="108415" marT="0" marB="0"/>
                </a:tc>
                <a:extLst>
                  <a:ext uri="{0D108BD9-81ED-4DB2-BD59-A6C34878D82A}">
                    <a16:rowId xmlns:a16="http://schemas.microsoft.com/office/drawing/2014/main" val="1608463178"/>
                  </a:ext>
                </a:extLst>
              </a:tr>
            </a:tbl>
          </a:graphicData>
        </a:graphic>
      </p:graphicFrame>
    </p:spTree>
    <p:extLst>
      <p:ext uri="{BB962C8B-B14F-4D97-AF65-F5344CB8AC3E}">
        <p14:creationId xmlns:p14="http://schemas.microsoft.com/office/powerpoint/2010/main" val="2591417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C92528D9-3CEA-4F44-AD2B-7E2EB4C6CA0D}"/>
              </a:ext>
            </a:extLst>
          </p:cNvPr>
          <p:cNvSpPr>
            <a:spLocks noGrp="1"/>
          </p:cNvSpPr>
          <p:nvPr>
            <p:ph type="title"/>
          </p:nvPr>
        </p:nvSpPr>
        <p:spPr>
          <a:xfrm>
            <a:off x="609906" y="702155"/>
            <a:ext cx="3568661" cy="1269713"/>
          </a:xfrm>
        </p:spPr>
        <p:txBody>
          <a:bodyPr>
            <a:normAutofit fontScale="90000"/>
          </a:bodyPr>
          <a:lstStyle/>
          <a:p>
            <a:pPr>
              <a:lnSpc>
                <a:spcPct val="90000"/>
              </a:lnSpc>
            </a:pPr>
            <a:br>
              <a:rPr lang="fr-FR" sz="1800" dirty="0"/>
            </a:br>
            <a:r>
              <a:rPr lang="fr-FR" b="1" i="1" dirty="0"/>
              <a:t>construire La grille typologique des erreurs</a:t>
            </a:r>
            <a:endParaRPr lang="fr-FR" dirty="0"/>
          </a:p>
        </p:txBody>
      </p:sp>
      <p:sp>
        <p:nvSpPr>
          <p:cNvPr id="14"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647E14B0-63CF-CD41-8D54-BF0D7060234F}"/>
              </a:ext>
            </a:extLst>
          </p:cNvPr>
          <p:cNvSpPr>
            <a:spLocks noGrp="1"/>
          </p:cNvSpPr>
          <p:nvPr>
            <p:ph idx="1"/>
          </p:nvPr>
        </p:nvSpPr>
        <p:spPr>
          <a:xfrm>
            <a:off x="609906" y="2340864"/>
            <a:ext cx="3568661" cy="3634486"/>
          </a:xfrm>
        </p:spPr>
        <p:txBody>
          <a:bodyPr>
            <a:normAutofit/>
          </a:bodyPr>
          <a:lstStyle/>
          <a:p>
            <a:r>
              <a:rPr lang="fr-FR" b="1" dirty="0"/>
              <a:t>ETAPE 4</a:t>
            </a:r>
          </a:p>
          <a:p>
            <a:pPr marL="0" indent="0">
              <a:buNone/>
            </a:pPr>
            <a:r>
              <a:rPr lang="fr-FR" b="1" dirty="0">
                <a:solidFill>
                  <a:schemeClr val="accent1"/>
                </a:solidFill>
              </a:rPr>
              <a:t>Confrontation des classements Fabrication d’une grille collective</a:t>
            </a:r>
          </a:p>
          <a:p>
            <a:pPr marL="0" indent="0">
              <a:buNone/>
            </a:pPr>
            <a:endParaRPr lang="fr-FR" dirty="0"/>
          </a:p>
        </p:txBody>
      </p:sp>
      <p:graphicFrame>
        <p:nvGraphicFramePr>
          <p:cNvPr id="4" name="Tableau 3">
            <a:extLst>
              <a:ext uri="{FF2B5EF4-FFF2-40B4-BE49-F238E27FC236}">
                <a16:creationId xmlns:a16="http://schemas.microsoft.com/office/drawing/2014/main" id="{D93C7D0A-0AAE-864F-BBC1-340BCECBB197}"/>
              </a:ext>
            </a:extLst>
          </p:cNvPr>
          <p:cNvGraphicFramePr>
            <a:graphicFrameLocks noGrp="1"/>
          </p:cNvGraphicFramePr>
          <p:nvPr>
            <p:extLst>
              <p:ext uri="{D42A27DB-BD31-4B8C-83A1-F6EECF244321}">
                <p14:modId xmlns:p14="http://schemas.microsoft.com/office/powerpoint/2010/main" val="1504244780"/>
              </p:ext>
            </p:extLst>
          </p:nvPr>
        </p:nvGraphicFramePr>
        <p:xfrm>
          <a:off x="4989701" y="702156"/>
          <a:ext cx="6064463" cy="5273198"/>
        </p:xfrm>
        <a:graphic>
          <a:graphicData uri="http://schemas.openxmlformats.org/drawingml/2006/table">
            <a:tbl>
              <a:tblPr firstRow="1" firstCol="1" bandRow="1">
                <a:noFill/>
                <a:tableStyleId>{5C22544A-7EE6-4342-B048-85BDC9FD1C3A}</a:tableStyleId>
              </a:tblPr>
              <a:tblGrid>
                <a:gridCol w="2085067">
                  <a:extLst>
                    <a:ext uri="{9D8B030D-6E8A-4147-A177-3AD203B41FA5}">
                      <a16:colId xmlns:a16="http://schemas.microsoft.com/office/drawing/2014/main" val="121162930"/>
                    </a:ext>
                  </a:extLst>
                </a:gridCol>
                <a:gridCol w="1989698">
                  <a:extLst>
                    <a:ext uri="{9D8B030D-6E8A-4147-A177-3AD203B41FA5}">
                      <a16:colId xmlns:a16="http://schemas.microsoft.com/office/drawing/2014/main" val="3996428589"/>
                    </a:ext>
                  </a:extLst>
                </a:gridCol>
                <a:gridCol w="1989698">
                  <a:extLst>
                    <a:ext uri="{9D8B030D-6E8A-4147-A177-3AD203B41FA5}">
                      <a16:colId xmlns:a16="http://schemas.microsoft.com/office/drawing/2014/main" val="2882354267"/>
                    </a:ext>
                  </a:extLst>
                </a:gridCol>
              </a:tblGrid>
              <a:tr h="417304">
                <a:tc>
                  <a:txBody>
                    <a:bodyPr/>
                    <a:lstStyle/>
                    <a:p>
                      <a:pPr algn="ctr"/>
                      <a:r>
                        <a:rPr lang="fr-FR" sz="1200" b="1" cap="all" spc="60">
                          <a:solidFill>
                            <a:schemeClr val="tx1"/>
                          </a:solidFill>
                          <a:effectLst/>
                        </a:rPr>
                        <a:t>Types d’erreurs</a:t>
                      </a:r>
                      <a:endParaRPr lang="fr-FR" sz="1200" b="1" cap="all" spc="6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131" marR="71131" marT="94842" marB="94842" anchor="b">
                    <a:lnL w="12700" cmpd="sng">
                      <a:noFill/>
                    </a:lnL>
                    <a:lnR w="12700" cmpd="sng">
                      <a:noFill/>
                    </a:lnR>
                    <a:lnT w="12700" cmpd="sng">
                      <a:noFill/>
                    </a:lnT>
                    <a:lnB w="38100" cmpd="sng">
                      <a:noFill/>
                    </a:lnB>
                    <a:noFill/>
                  </a:tcPr>
                </a:tc>
                <a:tc>
                  <a:txBody>
                    <a:bodyPr/>
                    <a:lstStyle/>
                    <a:p>
                      <a:pPr algn="ctr"/>
                      <a:r>
                        <a:rPr lang="fr-FR" sz="1200" b="1" cap="all" spc="60">
                          <a:solidFill>
                            <a:schemeClr val="tx1"/>
                          </a:solidFill>
                          <a:effectLst/>
                        </a:rPr>
                        <a:t>Erreurs</a:t>
                      </a:r>
                      <a:endParaRPr lang="fr-FR" sz="1200" b="1" cap="all" spc="6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131" marR="71131" marT="94842" marB="94842" anchor="b">
                    <a:lnL w="12700" cmpd="sng">
                      <a:noFill/>
                    </a:lnL>
                    <a:lnR w="12700" cmpd="sng">
                      <a:noFill/>
                    </a:lnR>
                    <a:lnT w="12700" cmpd="sng">
                      <a:noFill/>
                    </a:lnT>
                    <a:lnB w="38100" cmpd="sng">
                      <a:noFill/>
                    </a:lnB>
                    <a:noFill/>
                  </a:tcPr>
                </a:tc>
                <a:tc>
                  <a:txBody>
                    <a:bodyPr/>
                    <a:lstStyle/>
                    <a:p>
                      <a:pPr algn="ctr"/>
                      <a:r>
                        <a:rPr lang="fr-FR" sz="1200" b="1" cap="all" spc="60">
                          <a:solidFill>
                            <a:schemeClr val="tx1"/>
                          </a:solidFill>
                          <a:effectLst/>
                        </a:rPr>
                        <a:t>Correction</a:t>
                      </a:r>
                      <a:endParaRPr lang="fr-FR" sz="1200" b="1" cap="all" spc="6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131" marR="71131" marT="94842" marB="94842" anchor="b">
                    <a:lnL w="12700" cmpd="sng">
                      <a:noFill/>
                    </a:lnL>
                    <a:lnR w="12700" cmpd="sng">
                      <a:noFill/>
                    </a:lnR>
                    <a:lnT w="12700" cmpd="sng">
                      <a:noFill/>
                    </a:lnT>
                    <a:lnB w="38100" cmpd="sng">
                      <a:noFill/>
                    </a:lnB>
                    <a:noFill/>
                  </a:tcPr>
                </a:tc>
                <a:extLst>
                  <a:ext uri="{0D108BD9-81ED-4DB2-BD59-A6C34878D82A}">
                    <a16:rowId xmlns:a16="http://schemas.microsoft.com/office/drawing/2014/main" val="1647934727"/>
                  </a:ext>
                </a:extLst>
              </a:tr>
              <a:tr h="701828">
                <a:tc>
                  <a:txBody>
                    <a:bodyPr/>
                    <a:lstStyle/>
                    <a:p>
                      <a:r>
                        <a:rPr lang="fr-FR" sz="1200" b="1" cap="none" spc="0">
                          <a:solidFill>
                            <a:schemeClr val="tx1"/>
                          </a:solidFill>
                          <a:effectLst/>
                        </a:rPr>
                        <a:t>Il manque une lettre. Lettre muette. Double consonne.</a:t>
                      </a:r>
                      <a:endParaRPr lang="fr-FR"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131" marR="71131" marT="0" marB="94842">
                    <a:lnL w="12700" cap="flat" cmpd="sng" algn="ctr">
                      <a:noFill/>
                      <a:prstDash val="solid"/>
                    </a:lnL>
                    <a:lnR w="12700" cmpd="sng">
                      <a:noFill/>
                      <a:prstDash val="solid"/>
                    </a:lnR>
                    <a:lnT w="38100" cmpd="sng">
                      <a:noFill/>
                    </a:lnT>
                    <a:lnB w="12700" cmpd="sng">
                      <a:noFill/>
                      <a:prstDash val="solid"/>
                    </a:lnB>
                    <a:noFill/>
                  </a:tcPr>
                </a:tc>
                <a:tc>
                  <a:txBody>
                    <a:bodyPr/>
                    <a:lstStyle/>
                    <a:p>
                      <a:r>
                        <a:rPr lang="fr-FR" sz="1700" cap="none" spc="0">
                          <a:solidFill>
                            <a:schemeClr val="tx1"/>
                          </a:solidFill>
                          <a:effectLst/>
                        </a:rPr>
                        <a:t>mercie, sonette</a:t>
                      </a:r>
                      <a:endParaRPr lang="fr-FR" sz="1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131" marR="71131" marT="0" marB="94842">
                    <a:lnL w="12700" cmpd="sng">
                      <a:noFill/>
                      <a:prstDash val="solid"/>
                    </a:lnL>
                    <a:lnR w="12700" cmpd="sng">
                      <a:noFill/>
                      <a:prstDash val="solid"/>
                    </a:lnR>
                    <a:lnT w="38100" cmpd="sng">
                      <a:noFill/>
                    </a:lnT>
                    <a:lnB w="12700" cmpd="sng">
                      <a:noFill/>
                      <a:prstDash val="solid"/>
                    </a:lnB>
                    <a:noFill/>
                  </a:tcPr>
                </a:tc>
                <a:tc>
                  <a:txBody>
                    <a:bodyPr/>
                    <a:lstStyle/>
                    <a:p>
                      <a:r>
                        <a:rPr lang="fr-FR" sz="1700" cap="none" spc="0">
                          <a:solidFill>
                            <a:schemeClr val="tx1"/>
                          </a:solidFill>
                          <a:effectLst/>
                        </a:rPr>
                        <a:t>merci, sonnette</a:t>
                      </a:r>
                      <a:endParaRPr lang="fr-FR" sz="1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131" marR="71131" marT="0" marB="94842">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val="1613168881"/>
                  </a:ext>
                </a:extLst>
              </a:tr>
              <a:tr h="385690">
                <a:tc>
                  <a:txBody>
                    <a:bodyPr/>
                    <a:lstStyle/>
                    <a:p>
                      <a:r>
                        <a:rPr lang="fr-FR" sz="1200" b="1" cap="none" spc="0">
                          <a:solidFill>
                            <a:schemeClr val="tx1"/>
                          </a:solidFill>
                          <a:effectLst/>
                        </a:rPr>
                        <a:t>Accents</a:t>
                      </a:r>
                      <a:endParaRPr lang="fr-FR"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131" marR="71131" marT="0" marB="94842">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fr-FR" sz="1700" cap="none" spc="0">
                          <a:solidFill>
                            <a:schemeClr val="tx1"/>
                          </a:solidFill>
                          <a:effectLst/>
                        </a:rPr>
                        <a:t>près</a:t>
                      </a:r>
                      <a:endParaRPr lang="fr-FR" sz="1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131" marR="71131" marT="0" marB="94842">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fr-FR" sz="1700" cap="none" spc="0">
                          <a:solidFill>
                            <a:schemeClr val="tx1"/>
                          </a:solidFill>
                          <a:effectLst/>
                        </a:rPr>
                        <a:t>prés</a:t>
                      </a:r>
                      <a:endParaRPr lang="fr-FR" sz="1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131" marR="71131" marT="0" marB="94842">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657497291"/>
                  </a:ext>
                </a:extLst>
              </a:tr>
              <a:tr h="512145">
                <a:tc>
                  <a:txBody>
                    <a:bodyPr/>
                    <a:lstStyle/>
                    <a:p>
                      <a:r>
                        <a:rPr lang="fr-FR" sz="1200" b="1" cap="none" spc="0">
                          <a:solidFill>
                            <a:schemeClr val="tx1"/>
                          </a:solidFill>
                          <a:effectLst/>
                        </a:rPr>
                        <a:t>Erreurs de mots. Erreurs de sons.</a:t>
                      </a:r>
                      <a:endParaRPr lang="fr-FR"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131" marR="71131" marT="0" marB="94842">
                    <a:lnL w="12700" cap="flat" cmpd="sng" algn="ctr">
                      <a:noFill/>
                      <a:prstDash val="solid"/>
                    </a:lnL>
                    <a:lnR w="12700" cmpd="sng">
                      <a:noFill/>
                      <a:prstDash val="solid"/>
                    </a:lnR>
                    <a:lnT w="12700" cmpd="sng">
                      <a:noFill/>
                      <a:prstDash val="solid"/>
                    </a:lnT>
                    <a:lnB w="12700" cmpd="sng">
                      <a:noFill/>
                      <a:prstDash val="solid"/>
                    </a:lnB>
                    <a:noFill/>
                  </a:tcPr>
                </a:tc>
                <a:tc>
                  <a:txBody>
                    <a:bodyPr/>
                    <a:lstStyle/>
                    <a:p>
                      <a:r>
                        <a:rPr lang="fr-FR" sz="1700" cap="none" spc="0" dirty="0" err="1">
                          <a:solidFill>
                            <a:schemeClr val="tx1"/>
                          </a:solidFill>
                          <a:effectLst/>
                        </a:rPr>
                        <a:t>anniversair</a:t>
                      </a:r>
                      <a:endParaRPr lang="fr-FR" sz="17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131" marR="71131" marT="0" marB="94842">
                    <a:lnL w="12700" cmpd="sng">
                      <a:noFill/>
                      <a:prstDash val="solid"/>
                    </a:lnL>
                    <a:lnR w="12700" cmpd="sng">
                      <a:noFill/>
                      <a:prstDash val="solid"/>
                    </a:lnR>
                    <a:lnT w="12700" cmpd="sng">
                      <a:noFill/>
                      <a:prstDash val="solid"/>
                    </a:lnT>
                    <a:lnB w="12700" cmpd="sng">
                      <a:noFill/>
                      <a:prstDash val="solid"/>
                    </a:lnB>
                    <a:noFill/>
                  </a:tcPr>
                </a:tc>
                <a:tc>
                  <a:txBody>
                    <a:bodyPr/>
                    <a:lstStyle/>
                    <a:p>
                      <a:r>
                        <a:rPr lang="fr-FR" sz="1700" cap="none" spc="0">
                          <a:solidFill>
                            <a:schemeClr val="tx1"/>
                          </a:solidFill>
                          <a:effectLst/>
                        </a:rPr>
                        <a:t>anniversaire</a:t>
                      </a:r>
                      <a:endParaRPr lang="fr-FR" sz="1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131" marR="71131" marT="0" marB="94842">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47159276"/>
                  </a:ext>
                </a:extLst>
              </a:tr>
              <a:tr h="701828">
                <a:tc>
                  <a:txBody>
                    <a:bodyPr/>
                    <a:lstStyle/>
                    <a:p>
                      <a:r>
                        <a:rPr lang="fr-FR" sz="1200" b="1" cap="none" spc="0">
                          <a:solidFill>
                            <a:schemeClr val="tx1"/>
                          </a:solidFill>
                          <a:effectLst/>
                        </a:rPr>
                        <a:t>Mots ou expressions à apprendre. Mots invariables.</a:t>
                      </a:r>
                      <a:endParaRPr lang="fr-FR"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131" marR="71131" marT="0" marB="94842">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fr-FR" sz="1700" cap="none" spc="0">
                          <a:solidFill>
                            <a:schemeClr val="tx1"/>
                          </a:solidFill>
                          <a:effectLst/>
                        </a:rPr>
                        <a:t>cher</a:t>
                      </a:r>
                      <a:endParaRPr lang="fr-FR" sz="1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131" marR="71131" marT="0" marB="94842">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fr-FR" sz="1700" cap="none" spc="0">
                          <a:solidFill>
                            <a:schemeClr val="tx1"/>
                          </a:solidFill>
                          <a:effectLst/>
                        </a:rPr>
                        <a:t>chez</a:t>
                      </a:r>
                    </a:p>
                    <a:p>
                      <a:r>
                        <a:rPr lang="fr-FR" sz="1700" cap="none" spc="0">
                          <a:solidFill>
                            <a:schemeClr val="tx1"/>
                          </a:solidFill>
                          <a:effectLst/>
                        </a:rPr>
                        <a:t> </a:t>
                      </a:r>
                      <a:endParaRPr lang="fr-FR" sz="1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131" marR="71131" marT="0" marB="94842">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489662468"/>
                  </a:ext>
                </a:extLst>
              </a:tr>
              <a:tr h="638601">
                <a:tc>
                  <a:txBody>
                    <a:bodyPr/>
                    <a:lstStyle/>
                    <a:p>
                      <a:r>
                        <a:rPr lang="fr-FR" sz="1200" b="1" cap="none" spc="0">
                          <a:solidFill>
                            <a:schemeClr val="tx1"/>
                          </a:solidFill>
                          <a:effectLst/>
                        </a:rPr>
                        <a:t>Homophones</a:t>
                      </a:r>
                      <a:endParaRPr lang="fr-FR"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131" marR="71131" marT="0" marB="94842">
                    <a:lnL w="12700" cap="flat" cmpd="sng" algn="ctr">
                      <a:noFill/>
                      <a:prstDash val="solid"/>
                    </a:lnL>
                    <a:lnR w="12700" cmpd="sng">
                      <a:noFill/>
                      <a:prstDash val="solid"/>
                    </a:lnR>
                    <a:lnT w="12700" cmpd="sng">
                      <a:noFill/>
                      <a:prstDash val="solid"/>
                    </a:lnT>
                    <a:lnB w="12700" cmpd="sng">
                      <a:noFill/>
                      <a:prstDash val="solid"/>
                    </a:lnB>
                    <a:noFill/>
                  </a:tcPr>
                </a:tc>
                <a:tc>
                  <a:txBody>
                    <a:bodyPr/>
                    <a:lstStyle/>
                    <a:p>
                      <a:r>
                        <a:rPr lang="fr-FR" sz="1700" cap="none" spc="0">
                          <a:solidFill>
                            <a:schemeClr val="tx1"/>
                          </a:solidFill>
                          <a:effectLst/>
                        </a:rPr>
                        <a:t>ces, quant, leur, ont</a:t>
                      </a:r>
                      <a:endParaRPr lang="fr-FR" sz="1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131" marR="71131" marT="0" marB="94842">
                    <a:lnL w="12700" cmpd="sng">
                      <a:noFill/>
                      <a:prstDash val="solid"/>
                    </a:lnL>
                    <a:lnR w="12700" cmpd="sng">
                      <a:noFill/>
                      <a:prstDash val="solid"/>
                    </a:lnR>
                    <a:lnT w="12700" cmpd="sng">
                      <a:noFill/>
                      <a:prstDash val="solid"/>
                    </a:lnT>
                    <a:lnB w="12700" cmpd="sng">
                      <a:noFill/>
                      <a:prstDash val="solid"/>
                    </a:lnB>
                    <a:noFill/>
                  </a:tcPr>
                </a:tc>
                <a:tc>
                  <a:txBody>
                    <a:bodyPr/>
                    <a:lstStyle/>
                    <a:p>
                      <a:r>
                        <a:rPr lang="fr-FR" sz="1700" cap="none" spc="0">
                          <a:solidFill>
                            <a:schemeClr val="tx1"/>
                          </a:solidFill>
                          <a:effectLst/>
                        </a:rPr>
                        <a:t>c’est, quand, l’heure, on</a:t>
                      </a:r>
                      <a:endParaRPr lang="fr-FR" sz="1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131" marR="71131" marT="0" marB="94842">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675277590"/>
                  </a:ext>
                </a:extLst>
              </a:tr>
              <a:tr h="512145">
                <a:tc>
                  <a:txBody>
                    <a:bodyPr/>
                    <a:lstStyle/>
                    <a:p>
                      <a:r>
                        <a:rPr lang="fr-FR" sz="1200" b="1" cap="none" spc="0">
                          <a:solidFill>
                            <a:schemeClr val="tx1"/>
                          </a:solidFill>
                          <a:effectLst/>
                        </a:rPr>
                        <a:t>Erreurs de genre (masculin-féminin)</a:t>
                      </a:r>
                      <a:endParaRPr lang="fr-FR"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131" marR="71131" marT="0" marB="94842">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fr-FR" sz="1700" cap="none" spc="0">
                          <a:solidFill>
                            <a:schemeClr val="tx1"/>
                          </a:solidFill>
                          <a:effectLst/>
                        </a:rPr>
                        <a:t>venu</a:t>
                      </a:r>
                      <a:endParaRPr lang="fr-FR" sz="1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131" marR="71131" marT="0" marB="94842">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fr-FR" sz="1700" cap="none" spc="0">
                          <a:solidFill>
                            <a:schemeClr val="tx1"/>
                          </a:solidFill>
                          <a:effectLst/>
                        </a:rPr>
                        <a:t>venue</a:t>
                      </a:r>
                      <a:endParaRPr lang="fr-FR" sz="1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131" marR="71131" marT="0" marB="94842">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598187055"/>
                  </a:ext>
                </a:extLst>
              </a:tr>
              <a:tr h="512145">
                <a:tc>
                  <a:txBody>
                    <a:bodyPr/>
                    <a:lstStyle/>
                    <a:p>
                      <a:r>
                        <a:rPr lang="fr-FR" sz="1200" b="1" cap="none" spc="0">
                          <a:solidFill>
                            <a:schemeClr val="tx1"/>
                          </a:solidFill>
                          <a:effectLst/>
                        </a:rPr>
                        <a:t>Erreurs de nombre (singulier-pluriel)</a:t>
                      </a:r>
                      <a:endParaRPr lang="fr-FR"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131" marR="71131" marT="0" marB="94842">
                    <a:lnL w="12700" cap="flat" cmpd="sng" algn="ctr">
                      <a:noFill/>
                      <a:prstDash val="solid"/>
                    </a:lnL>
                    <a:lnR w="12700" cmpd="sng">
                      <a:noFill/>
                      <a:prstDash val="solid"/>
                    </a:lnR>
                    <a:lnT w="12700" cmpd="sng">
                      <a:noFill/>
                      <a:prstDash val="solid"/>
                    </a:lnT>
                    <a:lnB w="12700" cmpd="sng">
                      <a:noFill/>
                      <a:prstDash val="solid"/>
                    </a:lnB>
                    <a:noFill/>
                  </a:tcPr>
                </a:tc>
                <a:tc>
                  <a:txBody>
                    <a:bodyPr/>
                    <a:lstStyle/>
                    <a:p>
                      <a:r>
                        <a:rPr lang="fr-FR" sz="1700" cap="none" spc="0">
                          <a:solidFill>
                            <a:schemeClr val="tx1"/>
                          </a:solidFill>
                          <a:effectLst/>
                        </a:rPr>
                        <a:t>tout</a:t>
                      </a:r>
                      <a:endParaRPr lang="fr-FR" sz="1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131" marR="71131" marT="0" marB="94842">
                    <a:lnL w="12700" cmpd="sng">
                      <a:noFill/>
                      <a:prstDash val="solid"/>
                    </a:lnL>
                    <a:lnR w="12700" cmpd="sng">
                      <a:noFill/>
                      <a:prstDash val="solid"/>
                    </a:lnR>
                    <a:lnT w="12700" cmpd="sng">
                      <a:noFill/>
                      <a:prstDash val="solid"/>
                    </a:lnT>
                    <a:lnB w="12700" cmpd="sng">
                      <a:noFill/>
                      <a:prstDash val="solid"/>
                    </a:lnB>
                    <a:noFill/>
                  </a:tcPr>
                </a:tc>
                <a:tc>
                  <a:txBody>
                    <a:bodyPr/>
                    <a:lstStyle/>
                    <a:p>
                      <a:r>
                        <a:rPr lang="fr-FR" sz="1700" cap="none" spc="0">
                          <a:solidFill>
                            <a:schemeClr val="tx1"/>
                          </a:solidFill>
                          <a:effectLst/>
                        </a:rPr>
                        <a:t>tous</a:t>
                      </a:r>
                      <a:endParaRPr lang="fr-FR" sz="1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131" marR="71131" marT="0" marB="94842">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372891678"/>
                  </a:ext>
                </a:extLst>
              </a:tr>
              <a:tr h="891512">
                <a:tc>
                  <a:txBody>
                    <a:bodyPr/>
                    <a:lstStyle/>
                    <a:p>
                      <a:r>
                        <a:rPr lang="fr-FR" sz="1200" b="1" cap="none" spc="0">
                          <a:solidFill>
                            <a:schemeClr val="tx1"/>
                          </a:solidFill>
                          <a:effectLst/>
                        </a:rPr>
                        <a:t>Erreurs de verbes (conjugaison-terminaison)</a:t>
                      </a:r>
                      <a:endParaRPr lang="fr-FR" sz="12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131" marR="71131" marT="0" marB="94842">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fr-FR" sz="1700" cap="none" spc="0">
                          <a:solidFill>
                            <a:schemeClr val="tx1"/>
                          </a:solidFill>
                          <a:effectLst/>
                        </a:rPr>
                        <a:t>cherché, je n’avait, joue, coure</a:t>
                      </a:r>
                      <a:endParaRPr lang="fr-FR" sz="17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131" marR="71131" marT="0" marB="94842">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fr-FR" sz="1700" cap="none" spc="0" dirty="0">
                          <a:solidFill>
                            <a:schemeClr val="tx1"/>
                          </a:solidFill>
                          <a:effectLst/>
                        </a:rPr>
                        <a:t>chercher, je n’avais, jouent, courent</a:t>
                      </a:r>
                      <a:endParaRPr lang="fr-FR" sz="17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1131" marR="71131" marT="0" marB="94842">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474089653"/>
                  </a:ext>
                </a:extLst>
              </a:tr>
            </a:tbl>
          </a:graphicData>
        </a:graphic>
      </p:graphicFrame>
    </p:spTree>
    <p:extLst>
      <p:ext uri="{BB962C8B-B14F-4D97-AF65-F5344CB8AC3E}">
        <p14:creationId xmlns:p14="http://schemas.microsoft.com/office/powerpoint/2010/main" val="360464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DB558A7A-F6C6-DC48-8227-1F9F62BBCE43}"/>
              </a:ext>
            </a:extLst>
          </p:cNvPr>
          <p:cNvSpPr>
            <a:spLocks noGrp="1"/>
          </p:cNvSpPr>
          <p:nvPr>
            <p:ph type="title"/>
          </p:nvPr>
        </p:nvSpPr>
        <p:spPr>
          <a:xfrm>
            <a:off x="609906" y="702155"/>
            <a:ext cx="3568661" cy="1269713"/>
          </a:xfrm>
        </p:spPr>
        <p:txBody>
          <a:bodyPr>
            <a:noAutofit/>
          </a:bodyPr>
          <a:lstStyle/>
          <a:p>
            <a:pPr>
              <a:lnSpc>
                <a:spcPct val="90000"/>
              </a:lnSpc>
            </a:pPr>
            <a:r>
              <a:rPr lang="fr-FR" sz="2500" b="1" i="1" dirty="0"/>
              <a:t>construire La grille typologique des erreurs</a:t>
            </a:r>
            <a:endParaRPr lang="fr-FR" sz="2500" dirty="0"/>
          </a:p>
        </p:txBody>
      </p:sp>
      <p:sp>
        <p:nvSpPr>
          <p:cNvPr id="12" name="Rectangle 11">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0C0D292E-CAB4-9845-8DBB-4ADC958A1C5C}"/>
              </a:ext>
            </a:extLst>
          </p:cNvPr>
          <p:cNvSpPr>
            <a:spLocks noGrp="1"/>
          </p:cNvSpPr>
          <p:nvPr>
            <p:ph idx="1"/>
          </p:nvPr>
        </p:nvSpPr>
        <p:spPr>
          <a:xfrm>
            <a:off x="609906" y="2340864"/>
            <a:ext cx="3568661" cy="3634486"/>
          </a:xfrm>
        </p:spPr>
        <p:txBody>
          <a:bodyPr>
            <a:normAutofit/>
          </a:bodyPr>
          <a:lstStyle/>
          <a:p>
            <a:r>
              <a:rPr lang="fr-FR" b="1" dirty="0"/>
              <a:t>ETAPE 5</a:t>
            </a:r>
          </a:p>
          <a:p>
            <a:pPr marL="0" indent="0">
              <a:buNone/>
            </a:pPr>
            <a:r>
              <a:rPr lang="fr-FR" b="1" dirty="0">
                <a:solidFill>
                  <a:schemeClr val="accent1"/>
                </a:solidFill>
              </a:rPr>
              <a:t>Affinement de la typologie </a:t>
            </a:r>
          </a:p>
          <a:p>
            <a:pPr marL="0" indent="0">
              <a:buNone/>
            </a:pPr>
            <a:endParaRPr lang="fr-FR" dirty="0"/>
          </a:p>
        </p:txBody>
      </p:sp>
      <p:graphicFrame>
        <p:nvGraphicFramePr>
          <p:cNvPr id="5" name="Tableau 4">
            <a:extLst>
              <a:ext uri="{FF2B5EF4-FFF2-40B4-BE49-F238E27FC236}">
                <a16:creationId xmlns:a16="http://schemas.microsoft.com/office/drawing/2014/main" id="{66198FA3-1F9E-5449-B69B-219F4420DB44}"/>
              </a:ext>
            </a:extLst>
          </p:cNvPr>
          <p:cNvGraphicFramePr>
            <a:graphicFrameLocks noGrp="1"/>
          </p:cNvGraphicFramePr>
          <p:nvPr>
            <p:extLst>
              <p:ext uri="{D42A27DB-BD31-4B8C-83A1-F6EECF244321}">
                <p14:modId xmlns:p14="http://schemas.microsoft.com/office/powerpoint/2010/main" val="2037437870"/>
              </p:ext>
            </p:extLst>
          </p:nvPr>
        </p:nvGraphicFramePr>
        <p:xfrm>
          <a:off x="4823295" y="702156"/>
          <a:ext cx="6397274" cy="5273196"/>
        </p:xfrm>
        <a:graphic>
          <a:graphicData uri="http://schemas.openxmlformats.org/drawingml/2006/table">
            <a:tbl>
              <a:tblPr firstRow="1" firstCol="1" bandRow="1"/>
              <a:tblGrid>
                <a:gridCol w="2193537">
                  <a:extLst>
                    <a:ext uri="{9D8B030D-6E8A-4147-A177-3AD203B41FA5}">
                      <a16:colId xmlns:a16="http://schemas.microsoft.com/office/drawing/2014/main" val="3970500101"/>
                    </a:ext>
                  </a:extLst>
                </a:gridCol>
                <a:gridCol w="2113327">
                  <a:extLst>
                    <a:ext uri="{9D8B030D-6E8A-4147-A177-3AD203B41FA5}">
                      <a16:colId xmlns:a16="http://schemas.microsoft.com/office/drawing/2014/main" val="1312096065"/>
                    </a:ext>
                  </a:extLst>
                </a:gridCol>
                <a:gridCol w="2090410">
                  <a:extLst>
                    <a:ext uri="{9D8B030D-6E8A-4147-A177-3AD203B41FA5}">
                      <a16:colId xmlns:a16="http://schemas.microsoft.com/office/drawing/2014/main" val="3679873788"/>
                    </a:ext>
                  </a:extLst>
                </a:gridCol>
              </a:tblGrid>
              <a:tr h="374005">
                <a:tc gridSpan="3">
                  <a:txBody>
                    <a:bodyPr/>
                    <a:lstStyle/>
                    <a:p>
                      <a:pPr algn="ctr" fontAlgn="t">
                        <a:spcBef>
                          <a:spcPts val="0"/>
                        </a:spcBef>
                        <a:spcAft>
                          <a:spcPts val="0"/>
                        </a:spcAft>
                      </a:pPr>
                      <a:r>
                        <a:rPr lang="fr-FR" sz="1400" b="1" i="0" u="none" strike="noStrike">
                          <a:effectLst/>
                          <a:latin typeface="Calibri" panose="020F0502020204030204" pitchFamily="34" charset="0"/>
                          <a:ea typeface="Times New Roman" panose="02020603050405020304" pitchFamily="18" charset="0"/>
                          <a:cs typeface="Calibri" panose="020F0502020204030204" pitchFamily="34" charset="0"/>
                        </a:rPr>
                        <a:t>Outil pour classer les erreurs d’orthographe</a:t>
                      </a:r>
                      <a:endParaRPr lang="fr-FR" sz="2200" b="0" i="0" u="none" strike="noStrike">
                        <a:effectLst/>
                        <a:latin typeface="Arial" panose="020B0604020202020204" pitchFamily="34" charset="0"/>
                      </a:endParaRPr>
                    </a:p>
                  </a:txBody>
                  <a:tcPr marL="110001" marR="110001" marT="55001" marB="550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47968265"/>
                  </a:ext>
                </a:extLst>
              </a:tr>
              <a:tr h="275462">
                <a:tc>
                  <a:txBody>
                    <a:bodyPr/>
                    <a:lstStyle/>
                    <a:p>
                      <a:pPr algn="ctr" fontAlgn="t">
                        <a:spcBef>
                          <a:spcPts val="0"/>
                        </a:spcBef>
                        <a:spcAft>
                          <a:spcPts val="0"/>
                        </a:spcAft>
                      </a:pPr>
                      <a:r>
                        <a:rPr lang="fr-FR" sz="1400" b="1" i="0" u="none" strike="noStrike">
                          <a:effectLst/>
                          <a:latin typeface="Calibri" panose="020F0502020204030204" pitchFamily="34" charset="0"/>
                          <a:ea typeface="Times New Roman" panose="02020603050405020304" pitchFamily="18" charset="0"/>
                          <a:cs typeface="Calibri" panose="020F0502020204030204" pitchFamily="34" charset="0"/>
                        </a:rPr>
                        <a:t>types d’erreurs</a:t>
                      </a:r>
                      <a:endParaRPr lang="fr-FR" sz="2200" b="0" i="0" u="none" strike="noStrike">
                        <a:effectLst/>
                        <a:latin typeface="Arial" panose="020B0604020202020204" pitchFamily="34" charset="0"/>
                      </a:endParaRPr>
                    </a:p>
                  </a:txBody>
                  <a:tcPr marL="82501" marR="82501" marT="114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fr-FR" sz="1400" b="1" i="0" u="none" strike="noStrike">
                          <a:effectLst/>
                          <a:latin typeface="Calibri" panose="020F0502020204030204" pitchFamily="34" charset="0"/>
                          <a:ea typeface="Times New Roman" panose="02020603050405020304" pitchFamily="18" charset="0"/>
                          <a:cs typeface="Calibri" panose="020F0502020204030204" pitchFamily="34" charset="0"/>
                        </a:rPr>
                        <a:t>erreurs</a:t>
                      </a:r>
                      <a:endParaRPr lang="fr-FR" sz="2200" b="0" i="0" u="none" strike="noStrike">
                        <a:effectLst/>
                        <a:latin typeface="Arial" panose="020B0604020202020204" pitchFamily="34" charset="0"/>
                      </a:endParaRPr>
                    </a:p>
                  </a:txBody>
                  <a:tcPr marL="82501" marR="82501" marT="114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fr-FR" sz="1400" b="1" i="0" u="none" strike="noStrike">
                          <a:effectLst/>
                          <a:latin typeface="Calibri" panose="020F0502020204030204" pitchFamily="34" charset="0"/>
                          <a:ea typeface="Times New Roman" panose="02020603050405020304" pitchFamily="18" charset="0"/>
                          <a:cs typeface="Calibri" panose="020F0502020204030204" pitchFamily="34" charset="0"/>
                        </a:rPr>
                        <a:t>correction</a:t>
                      </a:r>
                      <a:endParaRPr lang="fr-FR" sz="2200" b="0" i="0" u="none" strike="noStrike">
                        <a:effectLst/>
                        <a:latin typeface="Arial" panose="020B0604020202020204" pitchFamily="34" charset="0"/>
                      </a:endParaRPr>
                    </a:p>
                  </a:txBody>
                  <a:tcPr marL="82501" marR="82501" marT="114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248729"/>
                  </a:ext>
                </a:extLst>
              </a:tr>
              <a:tr h="495465">
                <a:tc>
                  <a:txBody>
                    <a:bodyPr/>
                    <a:lstStyle/>
                    <a:p>
                      <a:pPr algn="l" fontAlgn="t">
                        <a:spcBef>
                          <a:spcPts val="0"/>
                        </a:spcBef>
                        <a:spcAft>
                          <a:spcPts val="0"/>
                        </a:spcAft>
                      </a:pPr>
                      <a:r>
                        <a:rPr lang="fr-FR" sz="1400" b="0" i="0" u="none" strike="noStrike">
                          <a:effectLst/>
                          <a:latin typeface="Calibri" panose="020F0502020204030204" pitchFamily="34" charset="0"/>
                          <a:ea typeface="Times New Roman" panose="02020603050405020304" pitchFamily="18" charset="0"/>
                          <a:cs typeface="Calibri" panose="020F0502020204030204" pitchFamily="34" charset="0"/>
                        </a:rPr>
                        <a:t>erreurs de son, il manque une lettre</a:t>
                      </a:r>
                      <a:endParaRPr lang="fr-FR" sz="2200" b="0" i="0" u="none" strike="noStrike">
                        <a:effectLst/>
                        <a:latin typeface="Arial" panose="020B0604020202020204" pitchFamily="34" charset="0"/>
                      </a:endParaRPr>
                    </a:p>
                  </a:txBody>
                  <a:tcPr marL="82501" marR="82501" marT="114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400" b="0" i="0" u="none" strike="noStrike">
                          <a:effectLst/>
                          <a:latin typeface="Calibri" panose="020F0502020204030204" pitchFamily="34" charset="0"/>
                          <a:ea typeface="Times New Roman" panose="02020603050405020304" pitchFamily="18" charset="0"/>
                          <a:cs typeface="Calibri" panose="020F0502020204030204" pitchFamily="34" charset="0"/>
                        </a:rPr>
                        <a:t>mercie</a:t>
                      </a:r>
                      <a:endParaRPr lang="fr-FR" sz="2200" b="0" i="0" u="none" strike="noStrike">
                        <a:effectLst/>
                        <a:latin typeface="Arial" panose="020B0604020202020204" pitchFamily="34" charset="0"/>
                      </a:endParaRPr>
                    </a:p>
                  </a:txBody>
                  <a:tcPr marL="82501" marR="82501" marT="114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400" b="0" i="0" u="none" strike="noStrike">
                          <a:effectLst/>
                          <a:latin typeface="Calibri" panose="020F0502020204030204" pitchFamily="34" charset="0"/>
                          <a:ea typeface="Times New Roman" panose="02020603050405020304" pitchFamily="18" charset="0"/>
                          <a:cs typeface="Calibri" panose="020F0502020204030204" pitchFamily="34" charset="0"/>
                        </a:rPr>
                        <a:t>merci</a:t>
                      </a:r>
                      <a:endParaRPr lang="fr-FR" sz="2200" b="0" i="0" u="none" strike="noStrike">
                        <a:effectLst/>
                        <a:latin typeface="Arial" panose="020B0604020202020204" pitchFamily="34" charset="0"/>
                      </a:endParaRPr>
                    </a:p>
                  </a:txBody>
                  <a:tcPr marL="82501" marR="82501" marT="114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6233074"/>
                  </a:ext>
                </a:extLst>
              </a:tr>
              <a:tr h="275462">
                <a:tc>
                  <a:txBody>
                    <a:bodyPr/>
                    <a:lstStyle/>
                    <a:p>
                      <a:pPr algn="l" fontAlgn="t">
                        <a:spcBef>
                          <a:spcPts val="0"/>
                        </a:spcBef>
                        <a:spcAft>
                          <a:spcPts val="0"/>
                        </a:spcAft>
                      </a:pPr>
                      <a:r>
                        <a:rPr lang="fr-FR" sz="1400" b="0" i="0" u="none" strike="noStrike">
                          <a:effectLst/>
                          <a:latin typeface="Calibri" panose="020F0502020204030204" pitchFamily="34" charset="0"/>
                          <a:ea typeface="Times New Roman" panose="02020603050405020304" pitchFamily="18" charset="0"/>
                          <a:cs typeface="Calibri" panose="020F0502020204030204" pitchFamily="34" charset="0"/>
                        </a:rPr>
                        <a:t>accents</a:t>
                      </a:r>
                      <a:endParaRPr lang="fr-FR" sz="2200" b="0" i="0" u="none" strike="noStrike">
                        <a:effectLst/>
                        <a:latin typeface="Arial" panose="020B0604020202020204" pitchFamily="34" charset="0"/>
                      </a:endParaRPr>
                    </a:p>
                  </a:txBody>
                  <a:tcPr marL="82501" marR="82501" marT="114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400" b="0" i="0" u="none" strike="noStrike">
                          <a:effectLst/>
                          <a:latin typeface="Calibri" panose="020F0502020204030204" pitchFamily="34" charset="0"/>
                          <a:ea typeface="Times New Roman" panose="02020603050405020304" pitchFamily="18" charset="0"/>
                          <a:cs typeface="Calibri" panose="020F0502020204030204" pitchFamily="34" charset="0"/>
                        </a:rPr>
                        <a:t>evaluation, cheri</a:t>
                      </a:r>
                      <a:endParaRPr lang="fr-FR" sz="2200" b="0" i="0" u="none" strike="noStrike">
                        <a:effectLst/>
                        <a:latin typeface="Arial" panose="020B0604020202020204" pitchFamily="34" charset="0"/>
                      </a:endParaRPr>
                    </a:p>
                  </a:txBody>
                  <a:tcPr marL="82501" marR="82501" marT="114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400" b="0" i="0" u="none" strike="noStrike">
                          <a:effectLst/>
                          <a:latin typeface="Calibri" panose="020F0502020204030204" pitchFamily="34" charset="0"/>
                          <a:ea typeface="Times New Roman" panose="02020603050405020304" pitchFamily="18" charset="0"/>
                          <a:cs typeface="Calibri" panose="020F0502020204030204" pitchFamily="34" charset="0"/>
                        </a:rPr>
                        <a:t>évaluation, chérie</a:t>
                      </a:r>
                      <a:endParaRPr lang="fr-FR" sz="2200" b="0" i="0" u="none" strike="noStrike">
                        <a:effectLst/>
                        <a:latin typeface="Arial" panose="020B0604020202020204" pitchFamily="34" charset="0"/>
                      </a:endParaRPr>
                    </a:p>
                  </a:txBody>
                  <a:tcPr marL="82501" marR="82501" marT="114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935589"/>
                  </a:ext>
                </a:extLst>
              </a:tr>
              <a:tr h="935471">
                <a:tc>
                  <a:txBody>
                    <a:bodyPr/>
                    <a:lstStyle/>
                    <a:p>
                      <a:pPr algn="l" fontAlgn="t">
                        <a:spcBef>
                          <a:spcPts val="0"/>
                        </a:spcBef>
                        <a:spcAft>
                          <a:spcPts val="0"/>
                        </a:spcAft>
                      </a:pPr>
                      <a:r>
                        <a:rPr lang="fr-FR" sz="1400" b="0" i="0" u="none" strike="noStrike">
                          <a:effectLst/>
                          <a:latin typeface="Calibri" panose="020F0502020204030204" pitchFamily="34" charset="0"/>
                          <a:ea typeface="Times New Roman" panose="02020603050405020304" pitchFamily="18" charset="0"/>
                          <a:cs typeface="Calibri" panose="020F0502020204030204" pitchFamily="34" charset="0"/>
                        </a:rPr>
                        <a:t>erreurs de mots </a:t>
                      </a:r>
                      <a:endParaRPr lang="fr-FR" sz="2200" b="0" i="0" u="none" strike="noStrike">
                        <a:effectLst/>
                        <a:latin typeface="Arial" panose="020B0604020202020204" pitchFamily="34" charset="0"/>
                      </a:endParaRPr>
                    </a:p>
                  </a:txBody>
                  <a:tcPr marL="82501" marR="82501" marT="114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400" b="0" i="0" u="none" strike="noStrike">
                          <a:effectLst/>
                          <a:latin typeface="Calibri" panose="020F0502020204030204" pitchFamily="34" charset="0"/>
                          <a:ea typeface="Times New Roman" panose="02020603050405020304" pitchFamily="18" charset="0"/>
                          <a:cs typeface="Calibri" panose="020F0502020204030204" pitchFamily="34" charset="0"/>
                        </a:rPr>
                        <a:t>senses, amoureus, copins,sonette, rantrer, évaluation, anniversair</a:t>
                      </a:r>
                      <a:endParaRPr lang="fr-FR" sz="2200" b="0" i="0" u="none" strike="noStrike">
                        <a:effectLst/>
                        <a:latin typeface="Arial" panose="020B0604020202020204" pitchFamily="34" charset="0"/>
                      </a:endParaRPr>
                    </a:p>
                  </a:txBody>
                  <a:tcPr marL="82501" marR="82501" marT="114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400" b="0" i="0" u="none" strike="noStrike">
                          <a:effectLst/>
                          <a:latin typeface="Calibri" panose="020F0502020204030204" pitchFamily="34" charset="0"/>
                          <a:ea typeface="Times New Roman" panose="02020603050405020304" pitchFamily="18" charset="0"/>
                          <a:cs typeface="Calibri" panose="020F0502020204030204" pitchFamily="34" charset="0"/>
                        </a:rPr>
                        <a:t>les sens, amoureux, copains, sonnette, rentrer, évaluation, anniversaire</a:t>
                      </a:r>
                      <a:endParaRPr lang="fr-FR" sz="2200" b="0" i="0" u="none" strike="noStrike">
                        <a:effectLst/>
                        <a:latin typeface="Arial" panose="020B0604020202020204" pitchFamily="34" charset="0"/>
                      </a:endParaRPr>
                    </a:p>
                  </a:txBody>
                  <a:tcPr marL="82501" marR="82501" marT="114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269522"/>
                  </a:ext>
                </a:extLst>
              </a:tr>
              <a:tr h="715468">
                <a:tc>
                  <a:txBody>
                    <a:bodyPr/>
                    <a:lstStyle/>
                    <a:p>
                      <a:pPr algn="l" fontAlgn="t">
                        <a:spcBef>
                          <a:spcPts val="0"/>
                        </a:spcBef>
                        <a:spcAft>
                          <a:spcPts val="0"/>
                        </a:spcAft>
                      </a:pPr>
                      <a:r>
                        <a:rPr lang="fr-FR" sz="1400" b="0" i="0" u="none" strike="noStrike">
                          <a:effectLst/>
                          <a:latin typeface="Calibri" panose="020F0502020204030204" pitchFamily="34" charset="0"/>
                          <a:ea typeface="Times New Roman" panose="02020603050405020304" pitchFamily="18" charset="0"/>
                          <a:cs typeface="Calibri" panose="020F0502020204030204" pitchFamily="34" charset="0"/>
                        </a:rPr>
                        <a:t>petits mots ou expressions à apprendre</a:t>
                      </a:r>
                      <a:endParaRPr lang="fr-FR" sz="2200" b="0" i="0" u="none" strike="noStrike" dirty="0">
                        <a:effectLst/>
                        <a:latin typeface="Arial" panose="020B0604020202020204" pitchFamily="34" charset="0"/>
                      </a:endParaRPr>
                    </a:p>
                  </a:txBody>
                  <a:tcPr marL="82501" marR="82501" marT="114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400" b="0" i="0" u="none" strike="noStrike">
                          <a:effectLst/>
                          <a:latin typeface="Calibri" panose="020F0502020204030204" pitchFamily="34" charset="0"/>
                          <a:ea typeface="Times New Roman" panose="02020603050405020304" pitchFamily="18" charset="0"/>
                          <a:cs typeface="Calibri" panose="020F0502020204030204" pitchFamily="34" charset="0"/>
                        </a:rPr>
                        <a:t>quant, cher, voila, sa va bien</a:t>
                      </a:r>
                      <a:endParaRPr lang="fr-FR" sz="2200" b="0" i="0" u="none" strike="noStrike">
                        <a:effectLst/>
                        <a:latin typeface="Arial" panose="020B0604020202020204" pitchFamily="34" charset="0"/>
                      </a:endParaRPr>
                    </a:p>
                  </a:txBody>
                  <a:tcPr marL="82501" marR="82501" marT="114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400" b="0" i="0" u="none" strike="noStrike">
                          <a:effectLst/>
                          <a:latin typeface="Calibri" panose="020F0502020204030204" pitchFamily="34" charset="0"/>
                          <a:ea typeface="Times New Roman" panose="02020603050405020304" pitchFamily="18" charset="0"/>
                          <a:cs typeface="Calibri" panose="020F0502020204030204" pitchFamily="34" charset="0"/>
                        </a:rPr>
                        <a:t>quand, chez, voilà, ça va bien</a:t>
                      </a:r>
                      <a:endParaRPr lang="fr-FR" sz="2200" b="0" i="0" u="none" strike="noStrike">
                        <a:effectLst/>
                        <a:latin typeface="Arial" panose="020B0604020202020204" pitchFamily="34" charset="0"/>
                      </a:endParaRPr>
                    </a:p>
                    <a:p>
                      <a:pPr algn="l" fontAlgn="t">
                        <a:spcBef>
                          <a:spcPts val="0"/>
                        </a:spcBef>
                        <a:spcAft>
                          <a:spcPts val="0"/>
                        </a:spcAft>
                      </a:pPr>
                      <a:r>
                        <a:rPr lang="fr-FR" sz="1400" b="0" i="0" u="none" strike="noStrike">
                          <a:effectLst/>
                          <a:latin typeface="Calibri" panose="020F0502020204030204" pitchFamily="34" charset="0"/>
                          <a:ea typeface="Times New Roman" panose="02020603050405020304" pitchFamily="18" charset="0"/>
                          <a:cs typeface="Calibri" panose="020F0502020204030204" pitchFamily="34" charset="0"/>
                        </a:rPr>
                        <a:t> </a:t>
                      </a:r>
                      <a:endParaRPr lang="fr-FR" sz="2200" b="0" i="0" u="none" strike="noStrike">
                        <a:effectLst/>
                        <a:latin typeface="Arial" panose="020B0604020202020204" pitchFamily="34" charset="0"/>
                      </a:endParaRPr>
                    </a:p>
                  </a:txBody>
                  <a:tcPr marL="82501" marR="82501" marT="114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2699509"/>
                  </a:ext>
                </a:extLst>
              </a:tr>
              <a:tr h="275462">
                <a:tc>
                  <a:txBody>
                    <a:bodyPr/>
                    <a:lstStyle/>
                    <a:p>
                      <a:pPr algn="l" fontAlgn="t">
                        <a:spcBef>
                          <a:spcPts val="0"/>
                        </a:spcBef>
                        <a:spcAft>
                          <a:spcPts val="0"/>
                        </a:spcAft>
                      </a:pPr>
                      <a:r>
                        <a:rPr lang="fr-FR" sz="1400" b="0" i="0" u="none" strike="noStrike">
                          <a:effectLst/>
                          <a:latin typeface="Calibri" panose="020F0502020204030204" pitchFamily="34" charset="0"/>
                          <a:ea typeface="Times New Roman" panose="02020603050405020304" pitchFamily="18" charset="0"/>
                          <a:cs typeface="Calibri" panose="020F0502020204030204" pitchFamily="34" charset="0"/>
                        </a:rPr>
                        <a:t>erreurs de féminin</a:t>
                      </a:r>
                      <a:endParaRPr lang="fr-FR" sz="2200" b="0" i="0" u="none" strike="noStrike">
                        <a:effectLst/>
                        <a:latin typeface="Arial" panose="020B0604020202020204" pitchFamily="34" charset="0"/>
                      </a:endParaRPr>
                    </a:p>
                  </a:txBody>
                  <a:tcPr marL="82501" marR="82501" marT="114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400" b="0" i="0" u="none" strike="noStrike">
                          <a:effectLst/>
                          <a:latin typeface="Calibri" panose="020F0502020204030204" pitchFamily="34" charset="0"/>
                          <a:ea typeface="Times New Roman" panose="02020603050405020304" pitchFamily="18" charset="0"/>
                          <a:cs typeface="Calibri" panose="020F0502020204030204" pitchFamily="34" charset="0"/>
                        </a:rPr>
                        <a:t>chéri</a:t>
                      </a:r>
                      <a:endParaRPr lang="fr-FR" sz="2200" b="0" i="0" u="none" strike="noStrike">
                        <a:effectLst/>
                        <a:latin typeface="Arial" panose="020B0604020202020204" pitchFamily="34" charset="0"/>
                      </a:endParaRPr>
                    </a:p>
                  </a:txBody>
                  <a:tcPr marL="82501" marR="82501" marT="114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400" b="0" i="0" u="none" strike="noStrike">
                          <a:effectLst/>
                          <a:latin typeface="Calibri" panose="020F0502020204030204" pitchFamily="34" charset="0"/>
                          <a:ea typeface="Times New Roman" panose="02020603050405020304" pitchFamily="18" charset="0"/>
                          <a:cs typeface="Calibri" panose="020F0502020204030204" pitchFamily="34" charset="0"/>
                        </a:rPr>
                        <a:t>ma chérie</a:t>
                      </a:r>
                      <a:endParaRPr lang="fr-FR" sz="2200" b="0" i="0" u="none" strike="noStrike">
                        <a:effectLst/>
                        <a:latin typeface="Arial" panose="020B0604020202020204" pitchFamily="34" charset="0"/>
                      </a:endParaRPr>
                    </a:p>
                  </a:txBody>
                  <a:tcPr marL="82501" marR="82501" marT="114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65574"/>
                  </a:ext>
                </a:extLst>
              </a:tr>
              <a:tr h="495465">
                <a:tc>
                  <a:txBody>
                    <a:bodyPr/>
                    <a:lstStyle/>
                    <a:p>
                      <a:pPr algn="l" fontAlgn="t">
                        <a:spcBef>
                          <a:spcPts val="0"/>
                        </a:spcBef>
                        <a:spcAft>
                          <a:spcPts val="0"/>
                        </a:spcAft>
                      </a:pPr>
                      <a:r>
                        <a:rPr lang="fr-FR" sz="1400" b="0" i="0" u="none" strike="noStrike">
                          <a:effectLst/>
                          <a:latin typeface="Calibri" panose="020F0502020204030204" pitchFamily="34" charset="0"/>
                          <a:ea typeface="Times New Roman" panose="02020603050405020304" pitchFamily="18" charset="0"/>
                          <a:cs typeface="Calibri" panose="020F0502020204030204" pitchFamily="34" charset="0"/>
                        </a:rPr>
                        <a:t>erreurs de pluriel</a:t>
                      </a:r>
                      <a:endParaRPr lang="fr-FR" sz="2200" b="0" i="0" u="none" strike="noStrike">
                        <a:effectLst/>
                        <a:latin typeface="Arial" panose="020B0604020202020204" pitchFamily="34" charset="0"/>
                      </a:endParaRPr>
                    </a:p>
                  </a:txBody>
                  <a:tcPr marL="82501" marR="82501" marT="114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400" b="0" i="0" u="none" strike="noStrike">
                          <a:effectLst/>
                          <a:latin typeface="Calibri" panose="020F0502020204030204" pitchFamily="34" charset="0"/>
                          <a:ea typeface="Times New Roman" panose="02020603050405020304" pitchFamily="18" charset="0"/>
                          <a:cs typeface="Calibri" panose="020F0502020204030204" pitchFamily="34" charset="0"/>
                        </a:rPr>
                        <a:t>tout, évaluation, vert</a:t>
                      </a:r>
                      <a:endParaRPr lang="fr-FR" sz="2200" b="0" i="0" u="none" strike="noStrike">
                        <a:effectLst/>
                        <a:latin typeface="Arial" panose="020B0604020202020204" pitchFamily="34" charset="0"/>
                      </a:endParaRPr>
                    </a:p>
                  </a:txBody>
                  <a:tcPr marL="82501" marR="82501" marT="114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400" b="0" i="0" u="none" strike="noStrike">
                          <a:effectLst/>
                          <a:latin typeface="Calibri" panose="020F0502020204030204" pitchFamily="34" charset="0"/>
                          <a:ea typeface="Times New Roman" panose="02020603050405020304" pitchFamily="18" charset="0"/>
                          <a:cs typeface="Calibri" panose="020F0502020204030204" pitchFamily="34" charset="0"/>
                        </a:rPr>
                        <a:t>tous les sens, mes évaluations, des verts</a:t>
                      </a:r>
                      <a:endParaRPr lang="fr-FR" sz="2200" b="0" i="0" u="none" strike="noStrike">
                        <a:effectLst/>
                        <a:latin typeface="Arial" panose="020B0604020202020204" pitchFamily="34" charset="0"/>
                      </a:endParaRPr>
                    </a:p>
                  </a:txBody>
                  <a:tcPr marL="82501" marR="82501" marT="114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4918885"/>
                  </a:ext>
                </a:extLst>
              </a:tr>
              <a:tr h="935471">
                <a:tc>
                  <a:txBody>
                    <a:bodyPr/>
                    <a:lstStyle/>
                    <a:p>
                      <a:pPr algn="l" fontAlgn="t">
                        <a:spcBef>
                          <a:spcPts val="0"/>
                        </a:spcBef>
                        <a:spcAft>
                          <a:spcPts val="0"/>
                        </a:spcAft>
                      </a:pPr>
                      <a:r>
                        <a:rPr lang="fr-FR" sz="1400" b="0" i="0" u="none" strike="noStrike">
                          <a:effectLst/>
                          <a:latin typeface="Calibri" panose="020F0502020204030204" pitchFamily="34" charset="0"/>
                          <a:ea typeface="Times New Roman" panose="02020603050405020304" pitchFamily="18" charset="0"/>
                          <a:cs typeface="Calibri" panose="020F0502020204030204" pitchFamily="34" charset="0"/>
                        </a:rPr>
                        <a:t>erreurs de verbes </a:t>
                      </a:r>
                      <a:endParaRPr lang="fr-FR" sz="2200" b="0" i="0" u="none" strike="noStrike">
                        <a:effectLst/>
                        <a:latin typeface="Arial" panose="020B0604020202020204" pitchFamily="34" charset="0"/>
                      </a:endParaRPr>
                    </a:p>
                  </a:txBody>
                  <a:tcPr marL="82501" marR="82501" marT="114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400" b="0" i="0" u="none" strike="noStrike">
                          <a:effectLst/>
                          <a:latin typeface="Calibri" panose="020F0502020204030204" pitchFamily="34" charset="0"/>
                          <a:ea typeface="Times New Roman" panose="02020603050405020304" pitchFamily="18" charset="0"/>
                          <a:cs typeface="Calibri" panose="020F0502020204030204" pitchFamily="34" charset="0"/>
                        </a:rPr>
                        <a:t>cherché, je n’avait, joue, coure, venu</a:t>
                      </a:r>
                      <a:endParaRPr lang="fr-FR" sz="2200" b="0" i="0" u="none" strike="noStrike">
                        <a:effectLst/>
                        <a:latin typeface="Arial" panose="020B0604020202020204" pitchFamily="34" charset="0"/>
                      </a:endParaRPr>
                    </a:p>
                  </a:txBody>
                  <a:tcPr marL="82501" marR="82501" marT="114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400" b="0" i="0" u="none" strike="noStrike">
                          <a:effectLst/>
                          <a:latin typeface="Calibri" panose="020F0502020204030204" pitchFamily="34" charset="0"/>
                          <a:ea typeface="Times New Roman" panose="02020603050405020304" pitchFamily="18" charset="0"/>
                          <a:cs typeface="Calibri" panose="020F0502020204030204" pitchFamily="34" charset="0"/>
                        </a:rPr>
                        <a:t>chercher, je n’avais, les brebis jouent, elles courent, maman est venue</a:t>
                      </a:r>
                      <a:endParaRPr lang="fr-FR" sz="2200" b="0" i="0" u="none" strike="noStrike">
                        <a:effectLst/>
                        <a:latin typeface="Arial" panose="020B0604020202020204" pitchFamily="34" charset="0"/>
                      </a:endParaRPr>
                    </a:p>
                  </a:txBody>
                  <a:tcPr marL="82501" marR="82501" marT="114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8219416"/>
                  </a:ext>
                </a:extLst>
              </a:tr>
              <a:tr h="495465">
                <a:tc>
                  <a:txBody>
                    <a:bodyPr/>
                    <a:lstStyle/>
                    <a:p>
                      <a:pPr algn="l" fontAlgn="t">
                        <a:spcBef>
                          <a:spcPts val="0"/>
                        </a:spcBef>
                        <a:spcAft>
                          <a:spcPts val="0"/>
                        </a:spcAft>
                      </a:pPr>
                      <a:r>
                        <a:rPr lang="fr-FR" sz="1400" b="0" i="0" u="none" strike="noStrike">
                          <a:effectLst/>
                          <a:latin typeface="Calibri" panose="020F0502020204030204" pitchFamily="34" charset="0"/>
                          <a:ea typeface="Times New Roman" panose="02020603050405020304" pitchFamily="18" charset="0"/>
                          <a:cs typeface="Calibri" panose="020F0502020204030204" pitchFamily="34" charset="0"/>
                        </a:rPr>
                        <a:t>homophones</a:t>
                      </a:r>
                      <a:endParaRPr lang="fr-FR" sz="2200" b="0" i="0" u="none" strike="noStrike">
                        <a:effectLst/>
                        <a:latin typeface="Arial" panose="020B0604020202020204" pitchFamily="34" charset="0"/>
                      </a:endParaRPr>
                    </a:p>
                  </a:txBody>
                  <a:tcPr marL="82501" marR="82501" marT="114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400" b="0" i="0" u="none" strike="noStrike">
                          <a:effectLst/>
                          <a:latin typeface="Calibri" panose="020F0502020204030204" pitchFamily="34" charset="0"/>
                          <a:ea typeface="Times New Roman" panose="02020603050405020304" pitchFamily="18" charset="0"/>
                          <a:cs typeface="Calibri" panose="020F0502020204030204" pitchFamily="34" charset="0"/>
                        </a:rPr>
                        <a:t>ces, quant, leur, ont</a:t>
                      </a:r>
                      <a:endParaRPr lang="fr-FR" sz="2200" b="0" i="0" u="none" strike="noStrike">
                        <a:effectLst/>
                        <a:latin typeface="Arial" panose="020B0604020202020204" pitchFamily="34" charset="0"/>
                      </a:endParaRPr>
                    </a:p>
                  </a:txBody>
                  <a:tcPr marL="82501" marR="82501" marT="114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400" b="0" i="0" u="none" strike="noStrike">
                          <a:effectLst/>
                          <a:latin typeface="Calibri" panose="020F0502020204030204" pitchFamily="34" charset="0"/>
                          <a:ea typeface="Times New Roman" panose="02020603050405020304" pitchFamily="18" charset="0"/>
                          <a:cs typeface="Calibri" panose="020F0502020204030204" pitchFamily="34" charset="0"/>
                        </a:rPr>
                        <a:t>c’est, quand, l’heure, on va</a:t>
                      </a:r>
                      <a:endParaRPr lang="fr-FR" sz="2200" b="0" i="0" u="none" strike="noStrike" dirty="0">
                        <a:effectLst/>
                        <a:latin typeface="Arial" panose="020B0604020202020204" pitchFamily="34" charset="0"/>
                      </a:endParaRPr>
                    </a:p>
                  </a:txBody>
                  <a:tcPr marL="82501" marR="82501" marT="114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8123603"/>
                  </a:ext>
                </a:extLst>
              </a:tr>
            </a:tbl>
          </a:graphicData>
        </a:graphic>
      </p:graphicFrame>
    </p:spTree>
    <p:extLst>
      <p:ext uri="{BB962C8B-B14F-4D97-AF65-F5344CB8AC3E}">
        <p14:creationId xmlns:p14="http://schemas.microsoft.com/office/powerpoint/2010/main" val="54677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A3286A2-6B91-DF42-AA72-0DCD96E61E6F}"/>
              </a:ext>
            </a:extLst>
          </p:cNvPr>
          <p:cNvSpPr>
            <a:spLocks noGrp="1"/>
          </p:cNvSpPr>
          <p:nvPr>
            <p:ph type="title"/>
          </p:nvPr>
        </p:nvSpPr>
        <p:spPr>
          <a:xfrm>
            <a:off x="581192" y="702156"/>
            <a:ext cx="11029616" cy="1188720"/>
          </a:xfrm>
        </p:spPr>
        <p:txBody>
          <a:bodyPr>
            <a:normAutofit/>
          </a:bodyPr>
          <a:lstStyle/>
          <a:p>
            <a:br>
              <a:rPr lang="fr-FR" dirty="0"/>
            </a:br>
            <a:r>
              <a:rPr lang="fr-FR" b="1" i="1" dirty="0"/>
              <a:t>La grille typologique des erreurs </a:t>
            </a:r>
            <a:endParaRPr lang="fr-FR" dirty="0"/>
          </a:p>
        </p:txBody>
      </p:sp>
      <p:sp>
        <p:nvSpPr>
          <p:cNvPr id="11" name="Rectangle 10">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89369330-D8B5-DB4C-9344-16FAFFD1EE04}"/>
              </a:ext>
            </a:extLst>
          </p:cNvPr>
          <p:cNvSpPr>
            <a:spLocks noGrp="1"/>
          </p:cNvSpPr>
          <p:nvPr>
            <p:ph idx="1"/>
          </p:nvPr>
        </p:nvSpPr>
        <p:spPr>
          <a:xfrm>
            <a:off x="6335805" y="2180496"/>
            <a:ext cx="5275001" cy="4045683"/>
          </a:xfrm>
        </p:spPr>
        <p:txBody>
          <a:bodyPr>
            <a:normAutofit/>
          </a:bodyPr>
          <a:lstStyle/>
          <a:p>
            <a:r>
              <a:rPr lang="fr-FR" sz="2800" b="1" dirty="0"/>
              <a:t>Vers une forme plus aboutie</a:t>
            </a:r>
          </a:p>
          <a:p>
            <a:endParaRPr lang="fr-FR" dirty="0"/>
          </a:p>
        </p:txBody>
      </p:sp>
      <p:graphicFrame>
        <p:nvGraphicFramePr>
          <p:cNvPr id="4" name="Tableau 3">
            <a:extLst>
              <a:ext uri="{FF2B5EF4-FFF2-40B4-BE49-F238E27FC236}">
                <a16:creationId xmlns:a16="http://schemas.microsoft.com/office/drawing/2014/main" id="{B578BCC7-8080-0A46-9DDB-767CD218DBF9}"/>
              </a:ext>
            </a:extLst>
          </p:cNvPr>
          <p:cNvGraphicFramePr>
            <a:graphicFrameLocks noGrp="1"/>
          </p:cNvGraphicFramePr>
          <p:nvPr>
            <p:extLst>
              <p:ext uri="{D42A27DB-BD31-4B8C-83A1-F6EECF244321}">
                <p14:modId xmlns:p14="http://schemas.microsoft.com/office/powerpoint/2010/main" val="651509021"/>
              </p:ext>
            </p:extLst>
          </p:nvPr>
        </p:nvGraphicFramePr>
        <p:xfrm>
          <a:off x="780698" y="2734443"/>
          <a:ext cx="4748741" cy="2934616"/>
        </p:xfrm>
        <a:graphic>
          <a:graphicData uri="http://schemas.openxmlformats.org/drawingml/2006/table">
            <a:tbl>
              <a:tblPr firstRow="1" firstCol="1" bandRow="1">
                <a:tableStyleId>{5C22544A-7EE6-4342-B048-85BDC9FD1C3A}</a:tableStyleId>
              </a:tblPr>
              <a:tblGrid>
                <a:gridCol w="4748741">
                  <a:extLst>
                    <a:ext uri="{9D8B030D-6E8A-4147-A177-3AD203B41FA5}">
                      <a16:colId xmlns:a16="http://schemas.microsoft.com/office/drawing/2014/main" val="1559796361"/>
                    </a:ext>
                  </a:extLst>
                </a:gridCol>
              </a:tblGrid>
              <a:tr h="429456">
                <a:tc>
                  <a:txBody>
                    <a:bodyPr/>
                    <a:lstStyle/>
                    <a:p>
                      <a:r>
                        <a:rPr lang="fr-FR" sz="2300">
                          <a:effectLst/>
                        </a:rPr>
                        <a:t>erreurs de son</a:t>
                      </a:r>
                      <a:endParaRPr lang="fr-FR" sz="2300">
                        <a:effectLst/>
                        <a:latin typeface="Calibri" panose="020F0502020204030204" pitchFamily="34" charset="0"/>
                        <a:ea typeface="Calibri" panose="020F0502020204030204" pitchFamily="34" charset="0"/>
                        <a:cs typeface="Times New Roman" panose="02020603050405020304" pitchFamily="18" charset="0"/>
                      </a:endParaRPr>
                    </a:p>
                  </a:txBody>
                  <a:tcPr marL="134205" marR="134205" marT="0" marB="0"/>
                </a:tc>
                <a:extLst>
                  <a:ext uri="{0D108BD9-81ED-4DB2-BD59-A6C34878D82A}">
                    <a16:rowId xmlns:a16="http://schemas.microsoft.com/office/drawing/2014/main" val="3252332514"/>
                  </a:ext>
                </a:extLst>
              </a:tr>
              <a:tr h="429456">
                <a:tc>
                  <a:txBody>
                    <a:bodyPr/>
                    <a:lstStyle/>
                    <a:p>
                      <a:r>
                        <a:rPr lang="fr-FR" sz="2300">
                          <a:effectLst/>
                        </a:rPr>
                        <a:t>erreurs de mot</a:t>
                      </a:r>
                      <a:endParaRPr lang="fr-FR" sz="2300">
                        <a:effectLst/>
                        <a:latin typeface="Calibri" panose="020F0502020204030204" pitchFamily="34" charset="0"/>
                        <a:ea typeface="Calibri" panose="020F0502020204030204" pitchFamily="34" charset="0"/>
                        <a:cs typeface="Times New Roman" panose="02020603050405020304" pitchFamily="18" charset="0"/>
                      </a:endParaRPr>
                    </a:p>
                  </a:txBody>
                  <a:tcPr marL="134205" marR="134205" marT="0" marB="0"/>
                </a:tc>
                <a:extLst>
                  <a:ext uri="{0D108BD9-81ED-4DB2-BD59-A6C34878D82A}">
                    <a16:rowId xmlns:a16="http://schemas.microsoft.com/office/drawing/2014/main" val="2868855820"/>
                  </a:ext>
                </a:extLst>
              </a:tr>
              <a:tr h="787336">
                <a:tc>
                  <a:txBody>
                    <a:bodyPr/>
                    <a:lstStyle/>
                    <a:p>
                      <a:r>
                        <a:rPr lang="fr-FR" sz="2300">
                          <a:effectLst/>
                        </a:rPr>
                        <a:t>erreurs d’accord dans le groupe du nom</a:t>
                      </a:r>
                      <a:endParaRPr lang="fr-FR" sz="2300">
                        <a:effectLst/>
                        <a:latin typeface="Calibri" panose="020F0502020204030204" pitchFamily="34" charset="0"/>
                        <a:ea typeface="Calibri" panose="020F0502020204030204" pitchFamily="34" charset="0"/>
                        <a:cs typeface="Times New Roman" panose="02020603050405020304" pitchFamily="18" charset="0"/>
                      </a:endParaRPr>
                    </a:p>
                  </a:txBody>
                  <a:tcPr marL="134205" marR="134205" marT="0" marB="0"/>
                </a:tc>
                <a:extLst>
                  <a:ext uri="{0D108BD9-81ED-4DB2-BD59-A6C34878D82A}">
                    <a16:rowId xmlns:a16="http://schemas.microsoft.com/office/drawing/2014/main" val="1590072506"/>
                  </a:ext>
                </a:extLst>
              </a:tr>
              <a:tr h="429456">
                <a:tc>
                  <a:txBody>
                    <a:bodyPr/>
                    <a:lstStyle/>
                    <a:p>
                      <a:r>
                        <a:rPr lang="fr-FR" sz="2300">
                          <a:effectLst/>
                        </a:rPr>
                        <a:t>erreurs d’accord sujet-verbe</a:t>
                      </a:r>
                      <a:endParaRPr lang="fr-FR" sz="2300">
                        <a:effectLst/>
                        <a:latin typeface="Calibri" panose="020F0502020204030204" pitchFamily="34" charset="0"/>
                        <a:ea typeface="Calibri" panose="020F0502020204030204" pitchFamily="34" charset="0"/>
                        <a:cs typeface="Times New Roman" panose="02020603050405020304" pitchFamily="18" charset="0"/>
                      </a:endParaRPr>
                    </a:p>
                  </a:txBody>
                  <a:tcPr marL="134205" marR="134205" marT="0" marB="0"/>
                </a:tc>
                <a:extLst>
                  <a:ext uri="{0D108BD9-81ED-4DB2-BD59-A6C34878D82A}">
                    <a16:rowId xmlns:a16="http://schemas.microsoft.com/office/drawing/2014/main" val="1852763950"/>
                  </a:ext>
                </a:extLst>
              </a:tr>
              <a:tr h="429456">
                <a:tc>
                  <a:txBody>
                    <a:bodyPr/>
                    <a:lstStyle/>
                    <a:p>
                      <a:r>
                        <a:rPr lang="fr-FR" sz="2300">
                          <a:effectLst/>
                        </a:rPr>
                        <a:t>confusion participe passé/infinitif</a:t>
                      </a:r>
                      <a:endParaRPr lang="fr-FR" sz="2300">
                        <a:effectLst/>
                        <a:latin typeface="Calibri" panose="020F0502020204030204" pitchFamily="34" charset="0"/>
                        <a:ea typeface="Calibri" panose="020F0502020204030204" pitchFamily="34" charset="0"/>
                        <a:cs typeface="Times New Roman" panose="02020603050405020304" pitchFamily="18" charset="0"/>
                      </a:endParaRPr>
                    </a:p>
                  </a:txBody>
                  <a:tcPr marL="134205" marR="134205" marT="0" marB="0"/>
                </a:tc>
                <a:extLst>
                  <a:ext uri="{0D108BD9-81ED-4DB2-BD59-A6C34878D82A}">
                    <a16:rowId xmlns:a16="http://schemas.microsoft.com/office/drawing/2014/main" val="456900206"/>
                  </a:ext>
                </a:extLst>
              </a:tr>
              <a:tr h="429456">
                <a:tc>
                  <a:txBody>
                    <a:bodyPr/>
                    <a:lstStyle/>
                    <a:p>
                      <a:r>
                        <a:rPr lang="fr-FR" sz="2300" dirty="0">
                          <a:effectLst/>
                        </a:rPr>
                        <a:t>erreurs d’homophones</a:t>
                      </a:r>
                      <a:endParaRPr lang="fr-FR" sz="2300" dirty="0">
                        <a:effectLst/>
                        <a:latin typeface="Calibri" panose="020F0502020204030204" pitchFamily="34" charset="0"/>
                        <a:ea typeface="Calibri" panose="020F0502020204030204" pitchFamily="34" charset="0"/>
                        <a:cs typeface="Times New Roman" panose="02020603050405020304" pitchFamily="18" charset="0"/>
                      </a:endParaRPr>
                    </a:p>
                  </a:txBody>
                  <a:tcPr marL="134205" marR="134205" marT="0" marB="0"/>
                </a:tc>
                <a:extLst>
                  <a:ext uri="{0D108BD9-81ED-4DB2-BD59-A6C34878D82A}">
                    <a16:rowId xmlns:a16="http://schemas.microsoft.com/office/drawing/2014/main" val="2286544816"/>
                  </a:ext>
                </a:extLst>
              </a:tr>
            </a:tbl>
          </a:graphicData>
        </a:graphic>
      </p:graphicFrame>
    </p:spTree>
    <p:extLst>
      <p:ext uri="{BB962C8B-B14F-4D97-AF65-F5344CB8AC3E}">
        <p14:creationId xmlns:p14="http://schemas.microsoft.com/office/powerpoint/2010/main" val="3467666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1D32D2DB-B769-3744-A003-742612C31553}"/>
              </a:ext>
            </a:extLst>
          </p:cNvPr>
          <p:cNvSpPr>
            <a:spLocks noGrp="1"/>
          </p:cNvSpPr>
          <p:nvPr>
            <p:ph type="title"/>
          </p:nvPr>
        </p:nvSpPr>
        <p:spPr>
          <a:xfrm>
            <a:off x="609906" y="702155"/>
            <a:ext cx="3568661" cy="1269713"/>
          </a:xfrm>
        </p:spPr>
        <p:txBody>
          <a:bodyPr>
            <a:normAutofit fontScale="90000"/>
          </a:bodyPr>
          <a:lstStyle/>
          <a:p>
            <a:pPr>
              <a:lnSpc>
                <a:spcPct val="90000"/>
              </a:lnSpc>
            </a:pPr>
            <a:br>
              <a:rPr lang="fr-FR" sz="2000" dirty="0"/>
            </a:br>
            <a:r>
              <a:rPr lang="fr-FR" b="1" i="1" dirty="0"/>
              <a:t>utiliser La grille typologique des erreurs</a:t>
            </a:r>
            <a:endParaRPr lang="fr-FR" dirty="0"/>
          </a:p>
        </p:txBody>
      </p:sp>
      <p:sp>
        <p:nvSpPr>
          <p:cNvPr id="11" name="Rectangle 10">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5A6D5E5B-4FD7-A042-94CE-CAC8FACE67F6}"/>
              </a:ext>
            </a:extLst>
          </p:cNvPr>
          <p:cNvSpPr>
            <a:spLocks noGrp="1"/>
          </p:cNvSpPr>
          <p:nvPr>
            <p:ph idx="1"/>
          </p:nvPr>
        </p:nvSpPr>
        <p:spPr>
          <a:xfrm>
            <a:off x="609906" y="2340864"/>
            <a:ext cx="3568661" cy="3634486"/>
          </a:xfrm>
        </p:spPr>
        <p:txBody>
          <a:bodyPr>
            <a:normAutofit/>
          </a:bodyPr>
          <a:lstStyle/>
          <a:p>
            <a:r>
              <a:rPr lang="fr-FR" sz="2400" b="1" dirty="0">
                <a:solidFill>
                  <a:schemeClr val="accent1"/>
                </a:solidFill>
              </a:rPr>
              <a:t>Utiliser la grille élaborée collectivement de manière à </a:t>
            </a:r>
            <a:r>
              <a:rPr lang="fr-FR" sz="2400" b="1" u="sng" dirty="0">
                <a:solidFill>
                  <a:schemeClr val="accent1"/>
                </a:solidFill>
              </a:rPr>
              <a:t>pointer les progrès</a:t>
            </a:r>
          </a:p>
          <a:p>
            <a:endParaRPr lang="fr-FR" dirty="0"/>
          </a:p>
          <a:p>
            <a:endParaRPr lang="fr-FR" dirty="0"/>
          </a:p>
        </p:txBody>
      </p:sp>
      <p:graphicFrame>
        <p:nvGraphicFramePr>
          <p:cNvPr id="4" name="Tableau 3">
            <a:extLst>
              <a:ext uri="{FF2B5EF4-FFF2-40B4-BE49-F238E27FC236}">
                <a16:creationId xmlns:a16="http://schemas.microsoft.com/office/drawing/2014/main" id="{8379C474-F1B2-4F45-B954-80569DF96F3E}"/>
              </a:ext>
            </a:extLst>
          </p:cNvPr>
          <p:cNvGraphicFramePr>
            <a:graphicFrameLocks noGrp="1"/>
          </p:cNvGraphicFramePr>
          <p:nvPr>
            <p:extLst>
              <p:ext uri="{D42A27DB-BD31-4B8C-83A1-F6EECF244321}">
                <p14:modId xmlns:p14="http://schemas.microsoft.com/office/powerpoint/2010/main" val="1564229950"/>
              </p:ext>
            </p:extLst>
          </p:nvPr>
        </p:nvGraphicFramePr>
        <p:xfrm>
          <a:off x="4654296" y="2602103"/>
          <a:ext cx="6735275" cy="1473303"/>
        </p:xfrm>
        <a:graphic>
          <a:graphicData uri="http://schemas.openxmlformats.org/drawingml/2006/table">
            <a:tbl>
              <a:tblPr firstRow="1" firstCol="1" bandRow="1">
                <a:tableStyleId>{3B4B98B0-60AC-42C2-AFA5-B58CD77FA1E5}</a:tableStyleId>
              </a:tblPr>
              <a:tblGrid>
                <a:gridCol w="1072455">
                  <a:extLst>
                    <a:ext uri="{9D8B030D-6E8A-4147-A177-3AD203B41FA5}">
                      <a16:colId xmlns:a16="http://schemas.microsoft.com/office/drawing/2014/main" val="3108076633"/>
                    </a:ext>
                  </a:extLst>
                </a:gridCol>
                <a:gridCol w="679648">
                  <a:extLst>
                    <a:ext uri="{9D8B030D-6E8A-4147-A177-3AD203B41FA5}">
                      <a16:colId xmlns:a16="http://schemas.microsoft.com/office/drawing/2014/main" val="1127482037"/>
                    </a:ext>
                  </a:extLst>
                </a:gridCol>
                <a:gridCol w="691067">
                  <a:extLst>
                    <a:ext uri="{9D8B030D-6E8A-4147-A177-3AD203B41FA5}">
                      <a16:colId xmlns:a16="http://schemas.microsoft.com/office/drawing/2014/main" val="2093411806"/>
                    </a:ext>
                  </a:extLst>
                </a:gridCol>
                <a:gridCol w="892038">
                  <a:extLst>
                    <a:ext uri="{9D8B030D-6E8A-4147-A177-3AD203B41FA5}">
                      <a16:colId xmlns:a16="http://schemas.microsoft.com/office/drawing/2014/main" val="430585552"/>
                    </a:ext>
                  </a:extLst>
                </a:gridCol>
                <a:gridCol w="892038">
                  <a:extLst>
                    <a:ext uri="{9D8B030D-6E8A-4147-A177-3AD203B41FA5}">
                      <a16:colId xmlns:a16="http://schemas.microsoft.com/office/drawing/2014/main" val="1710824679"/>
                    </a:ext>
                  </a:extLst>
                </a:gridCol>
                <a:gridCol w="1122698">
                  <a:extLst>
                    <a:ext uri="{9D8B030D-6E8A-4147-A177-3AD203B41FA5}">
                      <a16:colId xmlns:a16="http://schemas.microsoft.com/office/drawing/2014/main" val="3266205094"/>
                    </a:ext>
                  </a:extLst>
                </a:gridCol>
                <a:gridCol w="1385331">
                  <a:extLst>
                    <a:ext uri="{9D8B030D-6E8A-4147-A177-3AD203B41FA5}">
                      <a16:colId xmlns:a16="http://schemas.microsoft.com/office/drawing/2014/main" val="2174266316"/>
                    </a:ext>
                  </a:extLst>
                </a:gridCol>
              </a:tblGrid>
              <a:tr h="491101">
                <a:tc>
                  <a:txBody>
                    <a:bodyPr/>
                    <a:lstStyle/>
                    <a:p>
                      <a:r>
                        <a:rPr lang="fr-FR" sz="1400">
                          <a:effectLst/>
                        </a:rPr>
                        <a:t>Type d’erreur</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98658" marR="98658" marT="0" marB="0"/>
                </a:tc>
                <a:tc>
                  <a:txBody>
                    <a:bodyPr/>
                    <a:lstStyle/>
                    <a:p>
                      <a:r>
                        <a:rPr lang="fr-FR" sz="1400">
                          <a:effectLst/>
                        </a:rPr>
                        <a:t>son </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98658" marR="98658" marT="0" marB="0"/>
                </a:tc>
                <a:tc>
                  <a:txBody>
                    <a:bodyPr/>
                    <a:lstStyle/>
                    <a:p>
                      <a:r>
                        <a:rPr lang="fr-FR" sz="1400">
                          <a:effectLst/>
                        </a:rPr>
                        <a:t>mot </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98658" marR="98658" marT="0" marB="0"/>
                </a:tc>
                <a:tc>
                  <a:txBody>
                    <a:bodyPr/>
                    <a:lstStyle/>
                    <a:p>
                      <a:r>
                        <a:rPr lang="fr-FR" sz="1400">
                          <a:effectLst/>
                        </a:rPr>
                        <a:t>accord GN</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98658" marR="98658" marT="0" marB="0"/>
                </a:tc>
                <a:tc>
                  <a:txBody>
                    <a:bodyPr/>
                    <a:lstStyle/>
                    <a:p>
                      <a:r>
                        <a:rPr lang="fr-FR" sz="1400">
                          <a:effectLst/>
                        </a:rPr>
                        <a:t>accord S/V</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98658" marR="98658" marT="0" marB="0"/>
                </a:tc>
                <a:tc>
                  <a:txBody>
                    <a:bodyPr/>
                    <a:lstStyle/>
                    <a:p>
                      <a:r>
                        <a:rPr lang="fr-FR" sz="1400">
                          <a:effectLst/>
                        </a:rPr>
                        <a:t>confusion PP /inf</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98658" marR="98658" marT="0" marB="0"/>
                </a:tc>
                <a:tc>
                  <a:txBody>
                    <a:bodyPr/>
                    <a:lstStyle/>
                    <a:p>
                      <a:r>
                        <a:rPr lang="fr-FR" sz="1400">
                          <a:effectLst/>
                        </a:rPr>
                        <a:t>homophones</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98658" marR="98658" marT="0" marB="0"/>
                </a:tc>
                <a:extLst>
                  <a:ext uri="{0D108BD9-81ED-4DB2-BD59-A6C34878D82A}">
                    <a16:rowId xmlns:a16="http://schemas.microsoft.com/office/drawing/2014/main" val="825045786"/>
                  </a:ext>
                </a:extLst>
              </a:tr>
              <a:tr h="491101">
                <a:tc>
                  <a:txBody>
                    <a:bodyPr/>
                    <a:lstStyle/>
                    <a:p>
                      <a:r>
                        <a:rPr lang="fr-FR" sz="1400">
                          <a:effectLst/>
                        </a:rPr>
                        <a:t>Score de réussite </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98658" marR="98658" marT="0" marB="0"/>
                </a:tc>
                <a:tc>
                  <a:txBody>
                    <a:bodyPr/>
                    <a:lstStyle/>
                    <a:p>
                      <a:r>
                        <a:rPr lang="fr-FR" sz="1400">
                          <a:effectLst/>
                        </a:rPr>
                        <a:t> </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98658" marR="98658" marT="0" marB="0"/>
                </a:tc>
                <a:tc>
                  <a:txBody>
                    <a:bodyPr/>
                    <a:lstStyle/>
                    <a:p>
                      <a:r>
                        <a:rPr lang="fr-FR" sz="1400">
                          <a:effectLst/>
                        </a:rPr>
                        <a:t> </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98658" marR="98658" marT="0" marB="0"/>
                </a:tc>
                <a:tc>
                  <a:txBody>
                    <a:bodyPr/>
                    <a:lstStyle/>
                    <a:p>
                      <a:r>
                        <a:rPr lang="fr-FR" sz="1400">
                          <a:effectLst/>
                        </a:rPr>
                        <a:t> </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98658" marR="98658" marT="0" marB="0"/>
                </a:tc>
                <a:tc>
                  <a:txBody>
                    <a:bodyPr/>
                    <a:lstStyle/>
                    <a:p>
                      <a:r>
                        <a:rPr lang="fr-FR" sz="1400">
                          <a:effectLst/>
                        </a:rPr>
                        <a:t> </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98658" marR="98658" marT="0" marB="0"/>
                </a:tc>
                <a:tc>
                  <a:txBody>
                    <a:bodyPr/>
                    <a:lstStyle/>
                    <a:p>
                      <a:r>
                        <a:rPr lang="fr-FR" sz="1400">
                          <a:effectLst/>
                        </a:rPr>
                        <a:t> </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98658" marR="98658" marT="0" marB="0"/>
                </a:tc>
                <a:tc>
                  <a:txBody>
                    <a:bodyPr/>
                    <a:lstStyle/>
                    <a:p>
                      <a:r>
                        <a:rPr lang="fr-FR" sz="1400">
                          <a:effectLst/>
                        </a:rPr>
                        <a:t> </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98658" marR="98658" marT="0" marB="0"/>
                </a:tc>
                <a:extLst>
                  <a:ext uri="{0D108BD9-81ED-4DB2-BD59-A6C34878D82A}">
                    <a16:rowId xmlns:a16="http://schemas.microsoft.com/office/drawing/2014/main" val="525666105"/>
                  </a:ext>
                </a:extLst>
              </a:tr>
              <a:tr h="491101">
                <a:tc>
                  <a:txBody>
                    <a:bodyPr/>
                    <a:lstStyle/>
                    <a:p>
                      <a:r>
                        <a:rPr lang="fr-FR" sz="1400">
                          <a:effectLst/>
                        </a:rPr>
                        <a:t>Score de réussite</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98658" marR="98658" marT="0" marB="0"/>
                </a:tc>
                <a:tc>
                  <a:txBody>
                    <a:bodyPr/>
                    <a:lstStyle/>
                    <a:p>
                      <a:r>
                        <a:rPr lang="fr-FR" sz="1400">
                          <a:effectLst/>
                        </a:rPr>
                        <a:t> </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98658" marR="98658" marT="0" marB="0"/>
                </a:tc>
                <a:tc>
                  <a:txBody>
                    <a:bodyPr/>
                    <a:lstStyle/>
                    <a:p>
                      <a:r>
                        <a:rPr lang="fr-FR" sz="1400">
                          <a:effectLst/>
                        </a:rPr>
                        <a:t> </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98658" marR="98658" marT="0" marB="0"/>
                </a:tc>
                <a:tc>
                  <a:txBody>
                    <a:bodyPr/>
                    <a:lstStyle/>
                    <a:p>
                      <a:r>
                        <a:rPr lang="fr-FR" sz="1400">
                          <a:effectLst/>
                        </a:rPr>
                        <a:t> </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98658" marR="98658" marT="0" marB="0"/>
                </a:tc>
                <a:tc>
                  <a:txBody>
                    <a:bodyPr/>
                    <a:lstStyle/>
                    <a:p>
                      <a:r>
                        <a:rPr lang="fr-FR" sz="1400">
                          <a:effectLst/>
                        </a:rPr>
                        <a:t> </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98658" marR="98658" marT="0" marB="0"/>
                </a:tc>
                <a:tc>
                  <a:txBody>
                    <a:bodyPr/>
                    <a:lstStyle/>
                    <a:p>
                      <a:r>
                        <a:rPr lang="fr-FR" sz="1400">
                          <a:effectLst/>
                        </a:rPr>
                        <a:t> </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98658" marR="98658" marT="0" marB="0"/>
                </a:tc>
                <a:tc>
                  <a:txBody>
                    <a:bodyPr/>
                    <a:lstStyle/>
                    <a:p>
                      <a:r>
                        <a:rPr lang="fr-FR" sz="1400">
                          <a:effectLst/>
                        </a:rPr>
                        <a:t> </a:t>
                      </a:r>
                      <a:endParaRPr lang="fr-FR" sz="1900">
                        <a:effectLst/>
                        <a:latin typeface="Calibri" panose="020F0502020204030204" pitchFamily="34" charset="0"/>
                        <a:ea typeface="Calibri" panose="020F0502020204030204" pitchFamily="34" charset="0"/>
                        <a:cs typeface="Times New Roman" panose="02020603050405020304" pitchFamily="18" charset="0"/>
                      </a:endParaRPr>
                    </a:p>
                  </a:txBody>
                  <a:tcPr marL="98658" marR="98658" marT="0" marB="0"/>
                </a:tc>
                <a:extLst>
                  <a:ext uri="{0D108BD9-81ED-4DB2-BD59-A6C34878D82A}">
                    <a16:rowId xmlns:a16="http://schemas.microsoft.com/office/drawing/2014/main" val="4056154809"/>
                  </a:ext>
                </a:extLst>
              </a:tr>
            </a:tbl>
          </a:graphicData>
        </a:graphic>
      </p:graphicFrame>
    </p:spTree>
    <p:extLst>
      <p:ext uri="{BB962C8B-B14F-4D97-AF65-F5344CB8AC3E}">
        <p14:creationId xmlns:p14="http://schemas.microsoft.com/office/powerpoint/2010/main" val="458482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B528B0-F8B9-F047-9B85-F0D7EA5C2A40}"/>
              </a:ext>
            </a:extLst>
          </p:cNvPr>
          <p:cNvSpPr>
            <a:spLocks noGrp="1"/>
          </p:cNvSpPr>
          <p:nvPr>
            <p:ph type="title"/>
          </p:nvPr>
        </p:nvSpPr>
        <p:spPr/>
        <p:txBody>
          <a:bodyPr/>
          <a:lstStyle/>
          <a:p>
            <a:br>
              <a:rPr lang="fr-FR" dirty="0"/>
            </a:br>
            <a:r>
              <a:rPr lang="fr-FR" b="1" i="1" dirty="0"/>
              <a:t>utiliser La grille typologique des erreurs</a:t>
            </a:r>
            <a:endParaRPr lang="fr-FR" dirty="0"/>
          </a:p>
        </p:txBody>
      </p:sp>
      <p:sp>
        <p:nvSpPr>
          <p:cNvPr id="3" name="Espace réservé du contenu 2">
            <a:extLst>
              <a:ext uri="{FF2B5EF4-FFF2-40B4-BE49-F238E27FC236}">
                <a16:creationId xmlns:a16="http://schemas.microsoft.com/office/drawing/2014/main" id="{7D2BC048-C543-1347-BF0F-B2752E65B2CD}"/>
              </a:ext>
            </a:extLst>
          </p:cNvPr>
          <p:cNvSpPr>
            <a:spLocks noGrp="1"/>
          </p:cNvSpPr>
          <p:nvPr>
            <p:ph idx="1"/>
          </p:nvPr>
        </p:nvSpPr>
        <p:spPr/>
        <p:txBody>
          <a:bodyPr/>
          <a:lstStyle/>
          <a:p>
            <a:r>
              <a:rPr lang="fr-FR" sz="2400" b="1" dirty="0">
                <a:solidFill>
                  <a:schemeClr val="accent1"/>
                </a:solidFill>
              </a:rPr>
              <a:t>Utiliser la grille de manière différenciée</a:t>
            </a:r>
          </a:p>
          <a:p>
            <a:endParaRPr lang="fr-FR" dirty="0"/>
          </a:p>
          <a:p>
            <a:r>
              <a:rPr lang="fr-FR" b="1" dirty="0"/>
              <a:t>Corrections différentes </a:t>
            </a:r>
            <a:r>
              <a:rPr lang="fr-FR" dirty="0"/>
              <a:t>à effectuer </a:t>
            </a:r>
            <a:r>
              <a:rPr lang="fr-FR" b="1" dirty="0"/>
              <a:t>selon les élèves </a:t>
            </a:r>
            <a:r>
              <a:rPr lang="fr-FR" dirty="0"/>
              <a:t>(par ex lors de la révision d’une production, demander à l’élève de focaliser en priorité son attention sur un type d’erreur ...) </a:t>
            </a:r>
          </a:p>
          <a:p>
            <a:r>
              <a:rPr lang="fr-FR" dirty="0"/>
              <a:t>L’élève corrige seul ou réécrit certains passages, </a:t>
            </a:r>
            <a:r>
              <a:rPr lang="fr-FR" b="1" dirty="0"/>
              <a:t>non la totalité de la production</a:t>
            </a:r>
            <a:r>
              <a:rPr lang="fr-FR" dirty="0"/>
              <a:t>, en fonction des remarques du maitre. </a:t>
            </a:r>
          </a:p>
          <a:p>
            <a:r>
              <a:rPr lang="fr-FR" dirty="0"/>
              <a:t>Après correction par l’élève, le travail est ensuite évalué selon les habitudes de la classe (code, note, appréciation) </a:t>
            </a:r>
            <a:r>
              <a:rPr lang="fr-FR" b="1" dirty="0"/>
              <a:t>en fonction des points retenus dans la grille</a:t>
            </a:r>
            <a:r>
              <a:rPr lang="fr-FR" dirty="0"/>
              <a:t>. </a:t>
            </a:r>
          </a:p>
          <a:p>
            <a:endParaRPr lang="fr-FR" dirty="0"/>
          </a:p>
        </p:txBody>
      </p:sp>
    </p:spTree>
    <p:extLst>
      <p:ext uri="{BB962C8B-B14F-4D97-AF65-F5344CB8AC3E}">
        <p14:creationId xmlns:p14="http://schemas.microsoft.com/office/powerpoint/2010/main" val="2978096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DB43C707-0392-5248-9E38-09F919C64C72}"/>
              </a:ext>
            </a:extLst>
          </p:cNvPr>
          <p:cNvSpPr>
            <a:spLocks noGrp="1"/>
          </p:cNvSpPr>
          <p:nvPr>
            <p:ph type="title"/>
          </p:nvPr>
        </p:nvSpPr>
        <p:spPr>
          <a:xfrm>
            <a:off x="771148" y="1037967"/>
            <a:ext cx="3054091" cy="4709131"/>
          </a:xfrm>
        </p:spPr>
        <p:txBody>
          <a:bodyPr anchor="ctr">
            <a:normAutofit/>
          </a:bodyPr>
          <a:lstStyle/>
          <a:p>
            <a:r>
              <a:rPr lang="fr-FR">
                <a:solidFill>
                  <a:srgbClr val="FFFEFF"/>
                </a:solidFill>
              </a:rPr>
              <a:t>PLAN DE L'Intervention</a:t>
            </a:r>
          </a:p>
        </p:txBody>
      </p:sp>
      <p:sp>
        <p:nvSpPr>
          <p:cNvPr id="3" name="Espace réservé du contenu 2">
            <a:extLst>
              <a:ext uri="{FF2B5EF4-FFF2-40B4-BE49-F238E27FC236}">
                <a16:creationId xmlns:a16="http://schemas.microsoft.com/office/drawing/2014/main" id="{820356B0-13E4-534C-A8C8-6C6FDAE24C4B}"/>
              </a:ext>
            </a:extLst>
          </p:cNvPr>
          <p:cNvSpPr>
            <a:spLocks noGrp="1"/>
          </p:cNvSpPr>
          <p:nvPr>
            <p:ph idx="1"/>
          </p:nvPr>
        </p:nvSpPr>
        <p:spPr>
          <a:xfrm>
            <a:off x="4534935" y="1037968"/>
            <a:ext cx="6725899" cy="4820832"/>
          </a:xfrm>
        </p:spPr>
        <p:txBody>
          <a:bodyPr>
            <a:normAutofit/>
          </a:bodyPr>
          <a:lstStyle/>
          <a:p>
            <a:r>
              <a:rPr lang="fr-FR" dirty="0"/>
              <a:t>1. </a:t>
            </a:r>
            <a:r>
              <a:rPr lang="fr-FR" b="1" dirty="0"/>
              <a:t>LE PRESCRIT</a:t>
            </a:r>
          </a:p>
          <a:p>
            <a:r>
              <a:rPr lang="fr-FR" dirty="0"/>
              <a:t>2. </a:t>
            </a:r>
            <a:r>
              <a:rPr lang="fr-FR" sz="1750" b="1" dirty="0"/>
              <a:t>OUTILS, ACTIVITÉS, DÉMARCHES POUR APPRENDRE À RÉVISER L’ORTHOGRAPHE AU CYCLE 3</a:t>
            </a:r>
          </a:p>
          <a:p>
            <a:pPr marL="0" indent="0">
              <a:buNone/>
            </a:pPr>
            <a:r>
              <a:rPr lang="fr-FR" dirty="0"/>
              <a:t>2.1. La grille typologique des erreurs</a:t>
            </a:r>
          </a:p>
          <a:p>
            <a:pPr marL="0" indent="0">
              <a:buNone/>
            </a:pPr>
            <a:r>
              <a:rPr lang="fr-FR" dirty="0"/>
              <a:t>2.2. Les chantiers en orthographe</a:t>
            </a:r>
          </a:p>
          <a:p>
            <a:pPr marL="0" indent="0">
              <a:buNone/>
            </a:pPr>
            <a:r>
              <a:rPr lang="fr-FR" dirty="0"/>
              <a:t>2.3. Focus sur la dictée négociée</a:t>
            </a:r>
          </a:p>
          <a:p>
            <a:r>
              <a:rPr lang="fr-FR" dirty="0"/>
              <a:t>3. </a:t>
            </a:r>
            <a:r>
              <a:rPr lang="fr-FR" b="1" dirty="0"/>
              <a:t>PLACE DE L’ORTHOGRAPHE DANS UN PROJET D’ÉCRITURE</a:t>
            </a:r>
          </a:p>
        </p:txBody>
      </p:sp>
    </p:spTree>
    <p:extLst>
      <p:ext uri="{BB962C8B-B14F-4D97-AF65-F5344CB8AC3E}">
        <p14:creationId xmlns:p14="http://schemas.microsoft.com/office/powerpoint/2010/main" val="3981276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7548BA-22BB-BA49-ABF1-2DF9642CBF16}"/>
              </a:ext>
            </a:extLst>
          </p:cNvPr>
          <p:cNvSpPr>
            <a:spLocks noGrp="1"/>
          </p:cNvSpPr>
          <p:nvPr>
            <p:ph type="title"/>
          </p:nvPr>
        </p:nvSpPr>
        <p:spPr/>
        <p:txBody>
          <a:bodyPr/>
          <a:lstStyle/>
          <a:p>
            <a:br>
              <a:rPr lang="fr-FR" dirty="0"/>
            </a:br>
            <a:r>
              <a:rPr lang="fr-FR" b="1" i="1" dirty="0"/>
              <a:t>Les chantiers en orthographe</a:t>
            </a:r>
            <a:endParaRPr lang="fr-FR" dirty="0"/>
          </a:p>
        </p:txBody>
      </p:sp>
      <p:sp>
        <p:nvSpPr>
          <p:cNvPr id="3" name="Espace réservé du contenu 2">
            <a:extLst>
              <a:ext uri="{FF2B5EF4-FFF2-40B4-BE49-F238E27FC236}">
                <a16:creationId xmlns:a16="http://schemas.microsoft.com/office/drawing/2014/main" id="{9044AEB3-5783-A04A-8ACE-25F0B023262E}"/>
              </a:ext>
            </a:extLst>
          </p:cNvPr>
          <p:cNvSpPr>
            <a:spLocks noGrp="1"/>
          </p:cNvSpPr>
          <p:nvPr>
            <p:ph idx="1"/>
          </p:nvPr>
        </p:nvSpPr>
        <p:spPr/>
        <p:txBody>
          <a:bodyPr/>
          <a:lstStyle/>
          <a:p>
            <a:r>
              <a:rPr lang="fr-FR" dirty="0"/>
              <a:t>Les chantiers en orthographe mettent l’accent sur l’activité de découverte par les élèves du fonctionnement de l’orthographe lexicale ou grammaticale </a:t>
            </a:r>
            <a:r>
              <a:rPr lang="fr-FR" dirty="0">
                <a:sym typeface="Wingdings" pitchFamily="2" charset="2"/>
              </a:rPr>
              <a:t> </a:t>
            </a:r>
            <a:r>
              <a:rPr lang="fr-FR" dirty="0"/>
              <a:t>amener à </a:t>
            </a:r>
            <a:r>
              <a:rPr lang="fr-FR" b="1" dirty="0"/>
              <a:t>observer</a:t>
            </a:r>
            <a:r>
              <a:rPr lang="fr-FR" dirty="0"/>
              <a:t>, à </a:t>
            </a:r>
            <a:r>
              <a:rPr lang="fr-FR" b="1" dirty="0"/>
              <a:t>faire des liens</a:t>
            </a:r>
            <a:r>
              <a:rPr lang="fr-FR" dirty="0"/>
              <a:t>, à </a:t>
            </a:r>
            <a:r>
              <a:rPr lang="fr-FR" b="1" dirty="0"/>
              <a:t>se poser des questions </a:t>
            </a:r>
            <a:r>
              <a:rPr lang="fr-FR" dirty="0"/>
              <a:t>pour </a:t>
            </a:r>
            <a:r>
              <a:rPr lang="fr-FR" b="1" dirty="0"/>
              <a:t>comprendre</a:t>
            </a:r>
            <a:r>
              <a:rPr lang="fr-FR" dirty="0"/>
              <a:t> comment ce système fonctionne.</a:t>
            </a:r>
          </a:p>
          <a:p>
            <a:r>
              <a:rPr lang="fr-FR" dirty="0"/>
              <a:t>Les chantiers sont des séquences spécifiques comportant un certain nombre de séances s’étendant sur une certaine durée </a:t>
            </a:r>
            <a:r>
              <a:rPr lang="fr-FR" dirty="0">
                <a:sym typeface="Wingdings" pitchFamily="2" charset="2"/>
              </a:rPr>
              <a:t> </a:t>
            </a:r>
            <a:r>
              <a:rPr lang="fr-FR" b="1" dirty="0">
                <a:sym typeface="Wingdings" pitchFamily="2" charset="2"/>
              </a:rPr>
              <a:t>situations décrochées</a:t>
            </a:r>
            <a:r>
              <a:rPr lang="fr-FR" dirty="0">
                <a:sym typeface="Wingdings" pitchFamily="2" charset="2"/>
              </a:rPr>
              <a:t>.</a:t>
            </a:r>
            <a:endParaRPr lang="fr-FR" dirty="0"/>
          </a:p>
          <a:p>
            <a:r>
              <a:rPr lang="fr-FR" dirty="0"/>
              <a:t>Les élèves vont être mis en situation de </a:t>
            </a:r>
            <a:r>
              <a:rPr lang="fr-FR" b="1" dirty="0"/>
              <a:t>construire la notion choisie par l’enseignant </a:t>
            </a:r>
            <a:r>
              <a:rPr lang="fr-FR" dirty="0"/>
              <a:t>en travaillant sur un </a:t>
            </a:r>
            <a:r>
              <a:rPr lang="fr-FR" b="1" dirty="0"/>
              <a:t>corpus</a:t>
            </a:r>
            <a:r>
              <a:rPr lang="fr-FR" dirty="0"/>
              <a:t> créé par l’enseignant à partir de lectures faites en classe ou d’extraits des écrits des élèves </a:t>
            </a:r>
            <a:r>
              <a:rPr lang="fr-FR" dirty="0">
                <a:sym typeface="Wingdings" pitchFamily="2" charset="2"/>
              </a:rPr>
              <a:t> élèves « chercheurs ».</a:t>
            </a:r>
            <a:endParaRPr lang="fr-FR" dirty="0"/>
          </a:p>
        </p:txBody>
      </p:sp>
    </p:spTree>
    <p:extLst>
      <p:ext uri="{BB962C8B-B14F-4D97-AF65-F5344CB8AC3E}">
        <p14:creationId xmlns:p14="http://schemas.microsoft.com/office/powerpoint/2010/main" val="1277897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DEA91E5-04FA-B042-AA32-5EB3A9611285}"/>
              </a:ext>
            </a:extLst>
          </p:cNvPr>
          <p:cNvSpPr>
            <a:spLocks noGrp="1"/>
          </p:cNvSpPr>
          <p:nvPr>
            <p:ph type="title"/>
          </p:nvPr>
        </p:nvSpPr>
        <p:spPr>
          <a:xfrm>
            <a:off x="4382724" y="702156"/>
            <a:ext cx="7225075" cy="1013800"/>
          </a:xfrm>
        </p:spPr>
        <p:txBody>
          <a:bodyPr>
            <a:normAutofit/>
          </a:bodyPr>
          <a:lstStyle/>
          <a:p>
            <a:br>
              <a:rPr lang="fr-FR">
                <a:solidFill>
                  <a:schemeClr val="tx2"/>
                </a:solidFill>
              </a:rPr>
            </a:br>
            <a:r>
              <a:rPr lang="fr-FR" b="1" i="1">
                <a:solidFill>
                  <a:schemeClr val="tx2"/>
                </a:solidFill>
              </a:rPr>
              <a:t>Les chantiers en orthographe</a:t>
            </a:r>
            <a:endParaRPr lang="fr-FR">
              <a:solidFill>
                <a:schemeClr val="tx2"/>
              </a:solidFill>
            </a:endParaRPr>
          </a:p>
        </p:txBody>
      </p:sp>
      <p:sp>
        <p:nvSpPr>
          <p:cNvPr id="16" name="Rectangle 10">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72603"/>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Rectangle 14">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Image 3">
            <a:extLst>
              <a:ext uri="{FF2B5EF4-FFF2-40B4-BE49-F238E27FC236}">
                <a16:creationId xmlns:a16="http://schemas.microsoft.com/office/drawing/2014/main" id="{76D08E78-F013-0E41-8A6B-4728DD6546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6534" y="601201"/>
            <a:ext cx="3703320" cy="5774200"/>
          </a:xfrm>
          <a:prstGeom prst="rect">
            <a:avLst/>
          </a:prstGeom>
        </p:spPr>
      </p:pic>
      <p:sp>
        <p:nvSpPr>
          <p:cNvPr id="3" name="Espace réservé du contenu 2">
            <a:extLst>
              <a:ext uri="{FF2B5EF4-FFF2-40B4-BE49-F238E27FC236}">
                <a16:creationId xmlns:a16="http://schemas.microsoft.com/office/drawing/2014/main" id="{3BF68EC0-F4B6-6A49-9CC5-FB783E5DF090}"/>
              </a:ext>
            </a:extLst>
          </p:cNvPr>
          <p:cNvSpPr>
            <a:spLocks noGrp="1"/>
          </p:cNvSpPr>
          <p:nvPr>
            <p:ph idx="1"/>
          </p:nvPr>
        </p:nvSpPr>
        <p:spPr>
          <a:xfrm>
            <a:off x="4382726" y="1896533"/>
            <a:ext cx="6878108" cy="3962266"/>
          </a:xfrm>
        </p:spPr>
        <p:txBody>
          <a:bodyPr>
            <a:normAutofit/>
          </a:bodyPr>
          <a:lstStyle/>
          <a:p>
            <a:pPr>
              <a:lnSpc>
                <a:spcPct val="90000"/>
              </a:lnSpc>
            </a:pPr>
            <a:r>
              <a:rPr lang="fr-FR" sz="1500" b="1" u="sng"/>
              <a:t>Les étapes</a:t>
            </a:r>
            <a:r>
              <a:rPr lang="fr-FR" sz="1500"/>
              <a:t> :</a:t>
            </a:r>
          </a:p>
          <a:p>
            <a:pPr>
              <a:lnSpc>
                <a:spcPct val="90000"/>
              </a:lnSpc>
              <a:buFontTx/>
              <a:buChar char="-"/>
            </a:pPr>
            <a:r>
              <a:rPr lang="fr-FR" sz="1500"/>
              <a:t>Phase 1 : Observation du corpus par les élèves et tri (modalités d’organisation adaptées : binôme le plus souvent)</a:t>
            </a:r>
            <a:r>
              <a:rPr lang="fr-FR" sz="1500">
                <a:sym typeface="Wingdings" pitchFamily="2" charset="2"/>
              </a:rPr>
              <a:t> </a:t>
            </a:r>
            <a:r>
              <a:rPr lang="fr-FR" sz="1500"/>
              <a:t>premiers constats </a:t>
            </a:r>
          </a:p>
          <a:p>
            <a:pPr>
              <a:lnSpc>
                <a:spcPct val="90000"/>
              </a:lnSpc>
              <a:buFontTx/>
              <a:buChar char="-"/>
            </a:pPr>
            <a:r>
              <a:rPr lang="fr-FR" sz="1500"/>
              <a:t>Phase 2 : Confrontation des classements, vérification du fonctionnement dans un autre corpus, avant d’en tirer des conclusions </a:t>
            </a:r>
          </a:p>
          <a:p>
            <a:pPr>
              <a:lnSpc>
                <a:spcPct val="90000"/>
              </a:lnSpc>
              <a:buFontTx/>
              <a:buChar char="-"/>
            </a:pPr>
            <a:r>
              <a:rPr lang="fr-FR" sz="1500"/>
              <a:t>Phase 3 : Synthèse (trace écrite) et exercices d’entrainement</a:t>
            </a:r>
          </a:p>
          <a:p>
            <a:pPr marL="0" indent="0">
              <a:lnSpc>
                <a:spcPct val="90000"/>
              </a:lnSpc>
              <a:buNone/>
            </a:pPr>
            <a:r>
              <a:rPr lang="fr-FR" sz="1500" i="1"/>
              <a:t>Moyens : tri, comparaison, classement, formulation des critères et des règles, recherche de nouveaux exemples, constitution d’un nouveau corpus</a:t>
            </a:r>
          </a:p>
          <a:p>
            <a:pPr marL="0" indent="0">
              <a:lnSpc>
                <a:spcPct val="90000"/>
              </a:lnSpc>
              <a:buNone/>
            </a:pPr>
            <a:r>
              <a:rPr lang="fr-FR" sz="1500"/>
              <a:t>Cf. Fiche ressource Eduscol « Chantier de morphologie verbale sur les formes de l’imparfait »</a:t>
            </a:r>
          </a:p>
          <a:p>
            <a:pPr marL="0" indent="0">
              <a:lnSpc>
                <a:spcPct val="90000"/>
              </a:lnSpc>
              <a:buNone/>
            </a:pPr>
            <a:r>
              <a:rPr lang="fr-FR" sz="1500">
                <a:hlinkClick r:id="rId4"/>
              </a:rPr>
              <a:t>https://cache.media.eduscol.education.fr/file/Etude_de_la_langue/16/9/RA16_C3-C4_Francais_Etude_langue_Chantier_morphologie_verbale_imparfait_759169.pdf</a:t>
            </a:r>
            <a:endParaRPr lang="fr-FR" sz="1500"/>
          </a:p>
          <a:p>
            <a:pPr marL="0" indent="0">
              <a:lnSpc>
                <a:spcPct val="90000"/>
              </a:lnSpc>
              <a:buNone/>
            </a:pPr>
            <a:endParaRPr lang="fr-FR" sz="1500"/>
          </a:p>
        </p:txBody>
      </p:sp>
    </p:spTree>
    <p:extLst>
      <p:ext uri="{BB962C8B-B14F-4D97-AF65-F5344CB8AC3E}">
        <p14:creationId xmlns:p14="http://schemas.microsoft.com/office/powerpoint/2010/main" val="2921002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7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78" name="Rectangle 77">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C28CF71-3229-2543-A3EA-5958A1C41B24}"/>
              </a:ext>
            </a:extLst>
          </p:cNvPr>
          <p:cNvSpPr>
            <a:spLocks noGrp="1"/>
          </p:cNvSpPr>
          <p:nvPr>
            <p:ph type="title"/>
          </p:nvPr>
        </p:nvSpPr>
        <p:spPr>
          <a:xfrm>
            <a:off x="4579243" y="1419225"/>
            <a:ext cx="6798608" cy="2346136"/>
          </a:xfrm>
        </p:spPr>
        <p:txBody>
          <a:bodyPr vert="horz" lIns="91440" tIns="45720" rIns="91440" bIns="45720" rtlCol="0" anchor="b">
            <a:normAutofit/>
          </a:bodyPr>
          <a:lstStyle/>
          <a:p>
            <a:pPr>
              <a:lnSpc>
                <a:spcPct val="90000"/>
              </a:lnSpc>
            </a:pPr>
            <a:br>
              <a:rPr lang="en-US" sz="4100" dirty="0"/>
            </a:br>
            <a:r>
              <a:rPr lang="en-US" sz="4100" i="1" dirty="0"/>
              <a:t>Les chantiers en orthographe</a:t>
            </a:r>
            <a:endParaRPr lang="en-US" sz="4100" dirty="0"/>
          </a:p>
        </p:txBody>
      </p:sp>
      <p:sp>
        <p:nvSpPr>
          <p:cNvPr id="3" name="Espace réservé du contenu 2">
            <a:extLst>
              <a:ext uri="{FF2B5EF4-FFF2-40B4-BE49-F238E27FC236}">
                <a16:creationId xmlns:a16="http://schemas.microsoft.com/office/drawing/2014/main" id="{35E0DC36-570F-0543-82C9-9C0D0809B2CB}"/>
              </a:ext>
            </a:extLst>
          </p:cNvPr>
          <p:cNvSpPr>
            <a:spLocks noGrp="1"/>
          </p:cNvSpPr>
          <p:nvPr>
            <p:ph idx="1"/>
          </p:nvPr>
        </p:nvSpPr>
        <p:spPr>
          <a:xfrm>
            <a:off x="4579243" y="3829878"/>
            <a:ext cx="6798608" cy="1408872"/>
          </a:xfrm>
        </p:spPr>
        <p:txBody>
          <a:bodyPr vert="horz" lIns="91440" tIns="45720" rIns="91440" bIns="45720" rtlCol="0" anchor="t">
            <a:normAutofit/>
          </a:bodyPr>
          <a:lstStyle/>
          <a:p>
            <a:pPr marL="0" indent="0">
              <a:buNone/>
            </a:pPr>
            <a:r>
              <a:rPr lang="en-US" sz="2000" kern="1200" cap="all" dirty="0">
                <a:solidFill>
                  <a:schemeClr val="accent1"/>
                </a:solidFill>
                <a:latin typeface="+mn-lt"/>
                <a:ea typeface="+mn-ea"/>
                <a:cs typeface="+mn-cs"/>
              </a:rPr>
              <a:t>Un exemplE dans une classe de CM2 :</a:t>
            </a:r>
          </a:p>
          <a:p>
            <a:pPr marL="0" indent="0">
              <a:buNone/>
            </a:pPr>
            <a:r>
              <a:rPr lang="en-US" sz="2000" cap="all" dirty="0">
                <a:solidFill>
                  <a:schemeClr val="accent1"/>
                </a:solidFill>
              </a:rPr>
              <a:t>A QUOI SERVENT LES ACCENTS EN FRANÇAIS ?</a:t>
            </a:r>
            <a:endParaRPr lang="en-US" sz="2000" kern="1200" cap="all" dirty="0">
              <a:solidFill>
                <a:schemeClr val="accent1"/>
              </a:solidFill>
              <a:latin typeface="+mn-lt"/>
              <a:ea typeface="+mn-ea"/>
              <a:cs typeface="+mn-cs"/>
            </a:endParaRPr>
          </a:p>
        </p:txBody>
      </p:sp>
      <p:sp>
        <p:nvSpPr>
          <p:cNvPr id="80" name="Rectangle 79">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1025" name="Image 9" descr="Une image contenant texte&#10;&#10;Description générée automatiquement">
            <a:extLst>
              <a:ext uri="{FF2B5EF4-FFF2-40B4-BE49-F238E27FC236}">
                <a16:creationId xmlns:a16="http://schemas.microsoft.com/office/drawing/2014/main" id="{FE3AF925-11C9-BA48-A243-CA76ABDD74EA}"/>
              </a:ext>
            </a:extLst>
          </p:cNvPr>
          <p:cNvPicPr>
            <a:picLocks noChangeAspect="1" noChangeArrowheads="1"/>
          </p:cNvPicPr>
          <p:nvPr/>
        </p:nvPicPr>
        <p:blipFill>
          <a:blip r:embed="rId3" r:link="rId4" cstate="email">
            <a:extLst>
              <a:ext uri="{28A0092B-C50C-407E-A947-70E740481C1C}">
                <a14:useLocalDpi xmlns:a14="http://schemas.microsoft.com/office/drawing/2010/main"/>
              </a:ext>
            </a:extLst>
          </a:blip>
          <a:stretch>
            <a:fillRect/>
          </a:stretch>
        </p:blipFill>
        <p:spPr bwMode="auto">
          <a:xfrm>
            <a:off x="774700" y="1424007"/>
            <a:ext cx="3053422" cy="43041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F0E7951E-70D0-2D4E-858C-CC557AEE3EC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681008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07AF4F-A722-C545-9ECA-F66CD0D21F2E}"/>
              </a:ext>
            </a:extLst>
          </p:cNvPr>
          <p:cNvSpPr>
            <a:spLocks noGrp="1"/>
          </p:cNvSpPr>
          <p:nvPr>
            <p:ph type="title"/>
          </p:nvPr>
        </p:nvSpPr>
        <p:spPr>
          <a:xfrm>
            <a:off x="581192" y="702156"/>
            <a:ext cx="11029616" cy="1188720"/>
          </a:xfrm>
        </p:spPr>
        <p:txBody>
          <a:bodyPr>
            <a:normAutofit/>
          </a:bodyPr>
          <a:lstStyle/>
          <a:p>
            <a:r>
              <a:rPr lang="fr-FR" b="1" i="1" dirty="0"/>
              <a:t>Les chantiers en orthographe, UN EXEMPLE</a:t>
            </a:r>
            <a:endParaRPr lang="fr-FR" dirty="0"/>
          </a:p>
        </p:txBody>
      </p:sp>
      <p:graphicFrame>
        <p:nvGraphicFramePr>
          <p:cNvPr id="4" name="Espace réservé du contenu 3">
            <a:extLst>
              <a:ext uri="{FF2B5EF4-FFF2-40B4-BE49-F238E27FC236}">
                <a16:creationId xmlns:a16="http://schemas.microsoft.com/office/drawing/2014/main" id="{29159592-CB79-DD4E-B4FE-4E8DC3E214DB}"/>
              </a:ext>
            </a:extLst>
          </p:cNvPr>
          <p:cNvGraphicFramePr>
            <a:graphicFrameLocks noGrp="1"/>
          </p:cNvGraphicFramePr>
          <p:nvPr>
            <p:ph idx="1"/>
            <p:extLst>
              <p:ext uri="{D42A27DB-BD31-4B8C-83A1-F6EECF244321}">
                <p14:modId xmlns:p14="http://schemas.microsoft.com/office/powerpoint/2010/main" val="152452362"/>
              </p:ext>
            </p:extLst>
          </p:nvPr>
        </p:nvGraphicFramePr>
        <p:xfrm>
          <a:off x="581025" y="2451552"/>
          <a:ext cx="11029952" cy="3594308"/>
        </p:xfrm>
        <a:graphic>
          <a:graphicData uri="http://schemas.openxmlformats.org/drawingml/2006/table">
            <a:tbl>
              <a:tblPr firstRow="1" firstCol="1" bandRow="1"/>
              <a:tblGrid>
                <a:gridCol w="871964">
                  <a:extLst>
                    <a:ext uri="{9D8B030D-6E8A-4147-A177-3AD203B41FA5}">
                      <a16:colId xmlns:a16="http://schemas.microsoft.com/office/drawing/2014/main" val="592338116"/>
                    </a:ext>
                  </a:extLst>
                </a:gridCol>
                <a:gridCol w="1767200">
                  <a:extLst>
                    <a:ext uri="{9D8B030D-6E8A-4147-A177-3AD203B41FA5}">
                      <a16:colId xmlns:a16="http://schemas.microsoft.com/office/drawing/2014/main" val="3481375741"/>
                    </a:ext>
                  </a:extLst>
                </a:gridCol>
                <a:gridCol w="586755">
                  <a:extLst>
                    <a:ext uri="{9D8B030D-6E8A-4147-A177-3AD203B41FA5}">
                      <a16:colId xmlns:a16="http://schemas.microsoft.com/office/drawing/2014/main" val="1658181575"/>
                    </a:ext>
                  </a:extLst>
                </a:gridCol>
                <a:gridCol w="2259976">
                  <a:extLst>
                    <a:ext uri="{9D8B030D-6E8A-4147-A177-3AD203B41FA5}">
                      <a16:colId xmlns:a16="http://schemas.microsoft.com/office/drawing/2014/main" val="1234338229"/>
                    </a:ext>
                  </a:extLst>
                </a:gridCol>
                <a:gridCol w="2910226">
                  <a:extLst>
                    <a:ext uri="{9D8B030D-6E8A-4147-A177-3AD203B41FA5}">
                      <a16:colId xmlns:a16="http://schemas.microsoft.com/office/drawing/2014/main" val="2002064131"/>
                    </a:ext>
                  </a:extLst>
                </a:gridCol>
                <a:gridCol w="2633831">
                  <a:extLst>
                    <a:ext uri="{9D8B030D-6E8A-4147-A177-3AD203B41FA5}">
                      <a16:colId xmlns:a16="http://schemas.microsoft.com/office/drawing/2014/main" val="2071542258"/>
                    </a:ext>
                  </a:extLst>
                </a:gridCol>
              </a:tblGrid>
              <a:tr h="196553">
                <a:tc>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fr-FR" sz="1000" b="1" i="0" u="none" strike="noStrike">
                          <a:effectLst/>
                          <a:latin typeface="Calibri" panose="020F0502020204030204" pitchFamily="34" charset="0"/>
                          <a:ea typeface="Calibri" panose="020F0502020204030204" pitchFamily="34" charset="0"/>
                          <a:cs typeface="Times New Roman" panose="02020603050405020304" pitchFamily="18" charset="0"/>
                        </a:rPr>
                        <a:t>Phase</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fr-FR" sz="1000" b="1" i="0" u="none" strike="noStrike">
                          <a:effectLst/>
                          <a:latin typeface="Calibri" panose="020F0502020204030204" pitchFamily="34" charset="0"/>
                          <a:ea typeface="Calibri" panose="020F0502020204030204" pitchFamily="34" charset="0"/>
                          <a:cs typeface="Times New Roman" panose="02020603050405020304" pitchFamily="18" charset="0"/>
                        </a:rPr>
                        <a:t>Séance</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fr-FR" sz="1000" b="1" i="0" u="none" strike="noStrike">
                          <a:effectLst/>
                          <a:latin typeface="Calibri" panose="020F0502020204030204" pitchFamily="34" charset="0"/>
                          <a:ea typeface="Calibri" panose="020F0502020204030204" pitchFamily="34" charset="0"/>
                          <a:cs typeface="Times New Roman" panose="02020603050405020304" pitchFamily="18" charset="0"/>
                        </a:rPr>
                        <a:t>Supports</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fr-FR" sz="1000" b="1" i="0" u="none" strike="noStrike">
                          <a:effectLst/>
                          <a:latin typeface="Calibri" panose="020F0502020204030204" pitchFamily="34" charset="0"/>
                          <a:ea typeface="Calibri" panose="020F0502020204030204" pitchFamily="34" charset="0"/>
                          <a:cs typeface="Times New Roman" panose="02020603050405020304" pitchFamily="18" charset="0"/>
                        </a:rPr>
                        <a:t>Activités</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fr-FR" sz="1000" b="1" i="0" u="none" strike="noStrike">
                          <a:effectLst/>
                          <a:latin typeface="Calibri" panose="020F0502020204030204" pitchFamily="34" charset="0"/>
                          <a:ea typeface="Calibri" panose="020F0502020204030204" pitchFamily="34" charset="0"/>
                          <a:cs typeface="Times New Roman" panose="02020603050405020304" pitchFamily="18" charset="0"/>
                        </a:rPr>
                        <a:t>Traces écrites</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535580"/>
                  </a:ext>
                </a:extLst>
              </a:tr>
              <a:tr h="348664">
                <a:tc>
                  <a:txBody>
                    <a:bodyPr/>
                    <a:lstStyle/>
                    <a:p>
                      <a:pPr algn="l" fontAlgn="t">
                        <a:spcBef>
                          <a:spcPts val="0"/>
                        </a:spcBef>
                        <a:spcAft>
                          <a:spcPts val="0"/>
                        </a:spcAft>
                      </a:pPr>
                      <a:r>
                        <a:rPr lang="fr-FR" sz="1000" b="1" i="0" u="none" strike="noStrike">
                          <a:effectLst/>
                          <a:latin typeface="Calibri" panose="020F0502020204030204" pitchFamily="34" charset="0"/>
                          <a:ea typeface="Calibri" panose="020F0502020204030204" pitchFamily="34" charset="0"/>
                          <a:cs typeface="Times New Roman" panose="02020603050405020304" pitchFamily="18" charset="0"/>
                        </a:rPr>
                        <a:t>Repérage du problème</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1. Sensibilisation à ce qui pose problème</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fr-FR" sz="1000" b="1" i="0" u="none" strike="noStrike">
                          <a:effectLst/>
                          <a:latin typeface="Calibri" panose="020F0502020204030204" pitchFamily="34" charset="0"/>
                          <a:ea typeface="Calibri" panose="020F0502020204030204" pitchFamily="34" charset="0"/>
                          <a:cs typeface="Times New Roman" panose="02020603050405020304" pitchFamily="18" charset="0"/>
                        </a:rPr>
                        <a:t>1</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Extrait de </a:t>
                      </a:r>
                      <a:r>
                        <a:rPr lang="fr-FR" sz="1000" b="0" i="1" u="none" strike="noStrike">
                          <a:effectLst/>
                          <a:latin typeface="Calibri" panose="020F0502020204030204" pitchFamily="34" charset="0"/>
                          <a:ea typeface="Calibri" panose="020F0502020204030204" pitchFamily="34" charset="0"/>
                          <a:cs typeface="Times New Roman" panose="02020603050405020304" pitchFamily="18" charset="0"/>
                        </a:rPr>
                        <a:t>Vendredi ou la vie sauvage</a:t>
                      </a: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 de M. Tournier</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Évaluation diagnostique : dictée</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6659933"/>
                  </a:ext>
                </a:extLst>
              </a:tr>
              <a:tr h="348664">
                <a:tc rowSpan="5">
                  <a:txBody>
                    <a:bodyPr/>
                    <a:lstStyle/>
                    <a:p>
                      <a:pPr algn="l" fontAlgn="t">
                        <a:spcBef>
                          <a:spcPts val="0"/>
                        </a:spcBef>
                        <a:spcAft>
                          <a:spcPts val="0"/>
                        </a:spcAft>
                      </a:pPr>
                      <a:r>
                        <a:rPr lang="fr-FR" sz="1000" b="1" i="0" u="none" strike="noStrike" dirty="0">
                          <a:effectLst/>
                          <a:latin typeface="Calibri" panose="020F0502020204030204" pitchFamily="34" charset="0"/>
                          <a:ea typeface="Calibri" panose="020F0502020204030204" pitchFamily="34" charset="0"/>
                          <a:cs typeface="Times New Roman" panose="02020603050405020304" pitchFamily="18" charset="0"/>
                        </a:rPr>
                        <a:t>Recherche</a:t>
                      </a:r>
                      <a:endParaRPr lang="fr-FR" sz="1500" b="0" i="0" u="none" strike="noStrike" dirty="0">
                        <a:effectLst/>
                        <a:latin typeface="Arial" panose="020B0604020202020204" pitchFamily="34" charset="0"/>
                      </a:endParaRPr>
                    </a:p>
                  </a:txBody>
                  <a:tcPr marL="76174" marR="76174" marT="38087" marB="380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2. Observation et tri</a:t>
                      </a:r>
                      <a:endParaRPr lang="fr-FR" sz="1500" b="0" i="0" u="none" strike="noStrike">
                        <a:effectLst/>
                        <a:latin typeface="Arial" panose="020B0604020202020204" pitchFamily="34" charset="0"/>
                      </a:endParaRPr>
                    </a:p>
                  </a:txBody>
                  <a:tcPr marL="76174" marR="76174" marT="38087" marB="380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fr-FR" sz="1000" b="1" i="0" u="none" strike="noStrike">
                          <a:effectLst/>
                          <a:latin typeface="Calibri" panose="020F0502020204030204" pitchFamily="34" charset="0"/>
                          <a:ea typeface="Calibri" panose="020F0502020204030204" pitchFamily="34" charset="0"/>
                          <a:cs typeface="Times New Roman" panose="02020603050405020304" pitchFamily="18" charset="0"/>
                        </a:rPr>
                        <a:t>2</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Corpus de 20 phrases</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 Repérage des mots accentués sur un corpus</a:t>
                      </a:r>
                      <a:endParaRPr lang="fr-FR" sz="1500" b="0" i="0" u="none" strike="noStrike">
                        <a:effectLst/>
                        <a:latin typeface="Arial" panose="020B0604020202020204" pitchFamily="34" charset="0"/>
                      </a:endParaRPr>
                    </a:p>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 Tri des signes qui ne sont pas des accents</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759516"/>
                  </a:ext>
                </a:extLst>
              </a:tr>
              <a:tr h="348664">
                <a:tc vMerge="1">
                  <a:txBody>
                    <a:bodyPr/>
                    <a:lstStyle/>
                    <a:p>
                      <a:endParaRPr lang="fr-FR"/>
                    </a:p>
                  </a:txBody>
                  <a:tcPr/>
                </a:tc>
                <a:tc vMerge="1">
                  <a:txBody>
                    <a:bodyPr/>
                    <a:lstStyle/>
                    <a:p>
                      <a:endParaRPr lang="fr-FR"/>
                    </a:p>
                  </a:txBody>
                  <a:tcPr/>
                </a:tc>
                <a:tc>
                  <a:txBody>
                    <a:bodyPr/>
                    <a:lstStyle/>
                    <a:p>
                      <a:pPr algn="ctr" fontAlgn="t">
                        <a:spcBef>
                          <a:spcPts val="0"/>
                        </a:spcBef>
                        <a:spcAft>
                          <a:spcPts val="0"/>
                        </a:spcAft>
                      </a:pPr>
                      <a:r>
                        <a:rPr lang="fr-FR" sz="1000" b="1" i="0" u="none" strike="noStrike">
                          <a:effectLst/>
                          <a:latin typeface="Calibri" panose="020F0502020204030204" pitchFamily="34" charset="0"/>
                          <a:ea typeface="Calibri" panose="020F0502020204030204" pitchFamily="34" charset="0"/>
                          <a:cs typeface="Times New Roman" panose="02020603050405020304" pitchFamily="18" charset="0"/>
                        </a:rPr>
                        <a:t>3</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 Classement des mots accentués selon leur fonction (par groupe)</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8577204"/>
                  </a:ext>
                </a:extLst>
              </a:tr>
              <a:tr h="196553">
                <a:tc vMerge="1">
                  <a:txBody>
                    <a:bodyPr/>
                    <a:lstStyle/>
                    <a:p>
                      <a:endParaRPr lang="fr-FR"/>
                    </a:p>
                  </a:txBody>
                  <a:tcPr/>
                </a:tc>
                <a:tc rowSpan="3">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3. Confrontation des classements</a:t>
                      </a:r>
                      <a:endParaRPr lang="fr-FR" sz="1500" b="0" i="0" u="none" strike="noStrike">
                        <a:effectLst/>
                        <a:latin typeface="Arial" panose="020B0604020202020204" pitchFamily="34" charset="0"/>
                      </a:endParaRPr>
                    </a:p>
                  </a:txBody>
                  <a:tcPr marL="76174" marR="76174" marT="38087" marB="380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fr-FR" sz="1000" b="1" i="0" u="none" strike="noStrike">
                          <a:effectLst/>
                          <a:latin typeface="Calibri" panose="020F0502020204030204" pitchFamily="34" charset="0"/>
                          <a:ea typeface="Calibri" panose="020F0502020204030204" pitchFamily="34" charset="0"/>
                          <a:cs typeface="Times New Roman" panose="02020603050405020304" pitchFamily="18" charset="0"/>
                        </a:rPr>
                        <a:t>4</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Affiches des différents groupes</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Observation des classements effectués</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7292451"/>
                  </a:ext>
                </a:extLst>
              </a:tr>
              <a:tr h="1109218">
                <a:tc vMerge="1">
                  <a:txBody>
                    <a:bodyPr/>
                    <a:lstStyle/>
                    <a:p>
                      <a:endParaRPr lang="fr-FR"/>
                    </a:p>
                  </a:txBody>
                  <a:tcPr/>
                </a:tc>
                <a:tc vMerge="1">
                  <a:txBody>
                    <a:bodyPr/>
                    <a:lstStyle/>
                    <a:p>
                      <a:endParaRPr lang="fr-FR"/>
                    </a:p>
                  </a:txBody>
                  <a:tcPr/>
                </a:tc>
                <a:tc>
                  <a:txBody>
                    <a:bodyPr/>
                    <a:lstStyle/>
                    <a:p>
                      <a:pPr algn="ctr" fontAlgn="t">
                        <a:spcBef>
                          <a:spcPts val="0"/>
                        </a:spcBef>
                        <a:spcAft>
                          <a:spcPts val="0"/>
                        </a:spcAft>
                      </a:pPr>
                      <a:r>
                        <a:rPr lang="fr-FR" sz="1000" b="1" i="0" u="none" strike="noStrike">
                          <a:effectLst/>
                          <a:latin typeface="Calibri" panose="020F0502020204030204" pitchFamily="34" charset="0"/>
                          <a:ea typeface="Calibri" panose="020F0502020204030204" pitchFamily="34" charset="0"/>
                          <a:cs typeface="Times New Roman" panose="02020603050405020304" pitchFamily="18" charset="0"/>
                        </a:rPr>
                        <a:t>5</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Affiches des différents groupes</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 Observation du panneau des remarques</a:t>
                      </a:r>
                      <a:endParaRPr lang="fr-FR" sz="1500" b="0" i="0" u="none" strike="noStrike">
                        <a:effectLst/>
                        <a:latin typeface="Arial" panose="020B0604020202020204" pitchFamily="34" charset="0"/>
                      </a:endParaRPr>
                    </a:p>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 Analyse spécifique du rôle de l’accent sur </a:t>
                      </a:r>
                      <a:r>
                        <a:rPr lang="fr-FR" sz="1000" b="0" i="1" u="none" strike="noStrike">
                          <a:effectLst/>
                          <a:latin typeface="Calibri" panose="020F0502020204030204" pitchFamily="34" charset="0"/>
                          <a:ea typeface="Calibri" panose="020F0502020204030204" pitchFamily="34" charset="0"/>
                          <a:cs typeface="Times New Roman" panose="02020603050405020304" pitchFamily="18" charset="0"/>
                        </a:rPr>
                        <a:t>a, o, u</a:t>
                      </a:r>
                      <a:endParaRPr lang="fr-FR" sz="1500" b="0" i="0" u="none" strike="noStrike">
                        <a:effectLst/>
                        <a:latin typeface="Arial" panose="020B0604020202020204" pitchFamily="34" charset="0"/>
                      </a:endParaRPr>
                    </a:p>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 Observation d’un nouveau classement</a:t>
                      </a:r>
                      <a:endParaRPr lang="fr-FR" sz="1500" b="0" i="0" u="none" strike="noStrike">
                        <a:effectLst/>
                        <a:latin typeface="Arial" panose="020B0604020202020204" pitchFamily="34" charset="0"/>
                      </a:endParaRPr>
                    </a:p>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 Synthèse sur le rôle de l’accent sur </a:t>
                      </a:r>
                      <a:r>
                        <a:rPr lang="fr-FR" sz="1000" b="0" i="1" u="none" strike="noStrike">
                          <a:effectLst/>
                          <a:latin typeface="Calibri" panose="020F0502020204030204" pitchFamily="34" charset="0"/>
                          <a:ea typeface="Calibri" panose="020F0502020204030204" pitchFamily="34" charset="0"/>
                          <a:cs typeface="Times New Roman" panose="02020603050405020304" pitchFamily="18" charset="0"/>
                        </a:rPr>
                        <a:t>a, o, u</a:t>
                      </a:r>
                      <a:endParaRPr lang="fr-FR" sz="1500" b="0" i="0" u="none" strike="noStrike">
                        <a:effectLst/>
                        <a:latin typeface="Arial" panose="020B0604020202020204" pitchFamily="34" charset="0"/>
                      </a:endParaRPr>
                    </a:p>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Panneau des remarques</a:t>
                      </a:r>
                      <a:endParaRPr lang="fr-FR" sz="1500" b="0" i="0" u="none" strike="noStrike">
                        <a:effectLst/>
                        <a:latin typeface="Arial" panose="020B0604020202020204" pitchFamily="34" charset="0"/>
                      </a:endParaRPr>
                    </a:p>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Récapitulation dans les cahiers : </a:t>
                      </a:r>
                      <a:r>
                        <a:rPr lang="fr-FR" sz="1000" b="0" i="1" u="none" strike="noStrike">
                          <a:effectLst/>
                          <a:latin typeface="Calibri" panose="020F0502020204030204" pitchFamily="34" charset="0"/>
                          <a:ea typeface="Calibri" panose="020F0502020204030204" pitchFamily="34" charset="0"/>
                          <a:cs typeface="Times New Roman" panose="02020603050405020304" pitchFamily="18" charset="0"/>
                        </a:rPr>
                        <a:t>l’accent sur les autres voyelles que e</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593639"/>
                  </a:ext>
                </a:extLst>
              </a:tr>
              <a:tr h="500775">
                <a:tc vMerge="1">
                  <a:txBody>
                    <a:bodyPr/>
                    <a:lstStyle/>
                    <a:p>
                      <a:endParaRPr lang="fr-FR"/>
                    </a:p>
                  </a:txBody>
                  <a:tcPr/>
                </a:tc>
                <a:tc vMerge="1">
                  <a:txBody>
                    <a:bodyPr/>
                    <a:lstStyle/>
                    <a:p>
                      <a:endParaRPr lang="fr-FR"/>
                    </a:p>
                  </a:txBody>
                  <a:tcPr/>
                </a:tc>
                <a:tc>
                  <a:txBody>
                    <a:bodyPr/>
                    <a:lstStyle/>
                    <a:p>
                      <a:pPr algn="ctr" fontAlgn="t">
                        <a:spcBef>
                          <a:spcPts val="0"/>
                        </a:spcBef>
                        <a:spcAft>
                          <a:spcPts val="0"/>
                        </a:spcAft>
                      </a:pPr>
                      <a:r>
                        <a:rPr lang="fr-FR" sz="1000" b="1" i="0" u="none" strike="noStrike">
                          <a:effectLst/>
                          <a:latin typeface="Calibri" panose="020F0502020204030204" pitchFamily="34" charset="0"/>
                          <a:ea typeface="Calibri" panose="020F0502020204030204" pitchFamily="34" charset="0"/>
                          <a:cs typeface="Times New Roman" panose="02020603050405020304" pitchFamily="18" charset="0"/>
                        </a:rPr>
                        <a:t>6</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Affiches des différents groupes</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 Analyse spécifique du rôle de l’accent sur </a:t>
                      </a:r>
                      <a:r>
                        <a:rPr lang="fr-FR" sz="1000" b="0" i="1" u="none" strike="noStrike">
                          <a:effectLst/>
                          <a:latin typeface="Calibri" panose="020F0502020204030204" pitchFamily="34" charset="0"/>
                          <a:ea typeface="Calibri" panose="020F0502020204030204" pitchFamily="34" charset="0"/>
                          <a:cs typeface="Times New Roman" panose="02020603050405020304" pitchFamily="18" charset="0"/>
                        </a:rPr>
                        <a:t>e</a:t>
                      </a:r>
                      <a:endParaRPr lang="fr-FR" sz="1500" b="0" i="0" u="none" strike="noStrike">
                        <a:effectLst/>
                        <a:latin typeface="Arial" panose="020B0604020202020204" pitchFamily="34" charset="0"/>
                      </a:endParaRPr>
                    </a:p>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 Remarques au tableau concernant chaque accent</a:t>
                      </a:r>
                      <a:endParaRPr lang="fr-FR" sz="1500" b="0" i="0" u="none" strike="noStrike">
                        <a:effectLst/>
                        <a:latin typeface="Arial" panose="020B0604020202020204" pitchFamily="34" charset="0"/>
                      </a:endParaRPr>
                    </a:p>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 Récapitulation collective au tableau</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Récapitulation dans les cahiers de français : </a:t>
                      </a:r>
                      <a:r>
                        <a:rPr lang="fr-FR" sz="1000" b="0" i="1" u="none" strike="noStrike">
                          <a:effectLst/>
                          <a:latin typeface="Calibri" panose="020F0502020204030204" pitchFamily="34" charset="0"/>
                          <a:ea typeface="Calibri" panose="020F0502020204030204" pitchFamily="34" charset="0"/>
                          <a:cs typeface="Times New Roman" panose="02020603050405020304" pitchFamily="18" charset="0"/>
                        </a:rPr>
                        <a:t>les accents ont deux fonctions</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365539"/>
                  </a:ext>
                </a:extLst>
              </a:tr>
              <a:tr h="348664">
                <a:tc>
                  <a:txBody>
                    <a:bodyPr/>
                    <a:lstStyle/>
                    <a:p>
                      <a:pPr algn="l" fontAlgn="t">
                        <a:spcBef>
                          <a:spcPts val="0"/>
                        </a:spcBef>
                        <a:spcAft>
                          <a:spcPts val="0"/>
                        </a:spcAft>
                      </a:pPr>
                      <a:r>
                        <a:rPr lang="fr-FR" sz="1000" b="1" i="0" u="none" strike="noStrike">
                          <a:effectLst/>
                          <a:latin typeface="Calibri" panose="020F0502020204030204" pitchFamily="34" charset="0"/>
                          <a:ea typeface="Calibri" panose="020F0502020204030204" pitchFamily="34" charset="0"/>
                          <a:cs typeface="Times New Roman" panose="02020603050405020304" pitchFamily="18" charset="0"/>
                        </a:rPr>
                        <a:t>Réponses</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4. Synthèse</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fr-FR" sz="1000" b="1"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 Rédaction collective d’une synthèse</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Affiche collective de synthèse : la fonction de l’accent</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977180"/>
                  </a:ext>
                </a:extLst>
              </a:tr>
              <a:tr h="196553">
                <a:tc>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5. Entraînement</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fr-FR" sz="1000" b="1" i="0" u="none" strike="noStrike">
                          <a:effectLst/>
                          <a:latin typeface="Calibri" panose="020F0502020204030204" pitchFamily="34" charset="0"/>
                          <a:ea typeface="Calibri" panose="020F0502020204030204" pitchFamily="34" charset="0"/>
                          <a:cs typeface="Times New Roman" panose="02020603050405020304" pitchFamily="18" charset="0"/>
                        </a:rPr>
                        <a:t>7</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Exercices tirés de manuels</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000" b="0" i="0" u="none" strike="noStrike">
                          <a:effectLst/>
                          <a:latin typeface="Calibri" panose="020F0502020204030204" pitchFamily="34" charset="0"/>
                          <a:ea typeface="Calibri" panose="020F0502020204030204" pitchFamily="34" charset="0"/>
                          <a:cs typeface="Times New Roman" panose="02020603050405020304" pitchFamily="18" charset="0"/>
                        </a:rPr>
                        <a:t>- Fabrication d’exercices</a:t>
                      </a:r>
                      <a:endParaRPr lang="fr-FR" sz="1500" b="0" i="0" u="none" strike="noStrike">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fr-FR"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fr-FR" sz="1500" b="0" i="0" u="none" strike="noStrike" dirty="0">
                        <a:effectLst/>
                        <a:latin typeface="Arial" panose="020B0604020202020204" pitchFamily="34" charset="0"/>
                      </a:endParaRPr>
                    </a:p>
                  </a:txBody>
                  <a:tcPr marL="57130" marR="57130" marT="7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368197"/>
                  </a:ext>
                </a:extLst>
              </a:tr>
            </a:tbl>
          </a:graphicData>
        </a:graphic>
      </p:graphicFrame>
    </p:spTree>
    <p:extLst>
      <p:ext uri="{BB962C8B-B14F-4D97-AF65-F5344CB8AC3E}">
        <p14:creationId xmlns:p14="http://schemas.microsoft.com/office/powerpoint/2010/main" val="1459849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EBB2E0-7F9C-BB40-AE4B-74C0DCAE1118}"/>
              </a:ext>
            </a:extLst>
          </p:cNvPr>
          <p:cNvSpPr>
            <a:spLocks noGrp="1"/>
          </p:cNvSpPr>
          <p:nvPr>
            <p:ph type="title"/>
          </p:nvPr>
        </p:nvSpPr>
        <p:spPr/>
        <p:txBody>
          <a:bodyPr/>
          <a:lstStyle/>
          <a:p>
            <a:br>
              <a:rPr lang="fr-FR" dirty="0"/>
            </a:br>
            <a:r>
              <a:rPr lang="fr-FR" b="1" i="1" dirty="0"/>
              <a:t>LA DICTEE POUR REINVESTIR et MEMORISER</a:t>
            </a:r>
            <a:endParaRPr lang="fr-FR" dirty="0"/>
          </a:p>
        </p:txBody>
      </p:sp>
      <p:sp>
        <p:nvSpPr>
          <p:cNvPr id="3" name="Espace réservé du contenu 2">
            <a:extLst>
              <a:ext uri="{FF2B5EF4-FFF2-40B4-BE49-F238E27FC236}">
                <a16:creationId xmlns:a16="http://schemas.microsoft.com/office/drawing/2014/main" id="{5116B495-A126-D040-9C26-BA8F3EA13FBF}"/>
              </a:ext>
            </a:extLst>
          </p:cNvPr>
          <p:cNvSpPr>
            <a:spLocks noGrp="1"/>
          </p:cNvSpPr>
          <p:nvPr>
            <p:ph idx="1"/>
          </p:nvPr>
        </p:nvSpPr>
        <p:spPr/>
        <p:txBody>
          <a:bodyPr/>
          <a:lstStyle/>
          <a:p>
            <a:r>
              <a:rPr lang="fr-FR" sz="2000" dirty="0"/>
              <a:t>L’élève doit </a:t>
            </a:r>
            <a:r>
              <a:rPr lang="fr-FR" sz="2000" b="1" dirty="0"/>
              <a:t>comprendre</a:t>
            </a:r>
            <a:r>
              <a:rPr lang="fr-FR" sz="2000" dirty="0"/>
              <a:t> et </a:t>
            </a:r>
            <a:r>
              <a:rPr lang="fr-FR" sz="2000" b="1" dirty="0"/>
              <a:t>mémoriser</a:t>
            </a:r>
            <a:r>
              <a:rPr lang="fr-FR" sz="2000" dirty="0"/>
              <a:t>. Il doit être mis en situation de </a:t>
            </a:r>
            <a:r>
              <a:rPr lang="fr-FR" sz="2000" b="1" dirty="0"/>
              <a:t>réinvestir en situation</a:t>
            </a:r>
            <a:r>
              <a:rPr lang="fr-FR" sz="2000" dirty="0"/>
              <a:t>.</a:t>
            </a:r>
          </a:p>
          <a:p>
            <a:r>
              <a:rPr lang="fr-FR" sz="2000" dirty="0"/>
              <a:t>La dictée négociée ou dictée débat est une démarche qui va développer chez lui le </a:t>
            </a:r>
            <a:r>
              <a:rPr lang="fr-FR" sz="2000" b="1" dirty="0">
                <a:solidFill>
                  <a:schemeClr val="accent1"/>
                </a:solidFill>
              </a:rPr>
              <a:t>questionnement orthographique</a:t>
            </a:r>
            <a:r>
              <a:rPr lang="fr-FR" sz="2000" dirty="0"/>
              <a:t>, qui permettra de </a:t>
            </a:r>
            <a:r>
              <a:rPr lang="fr-FR" sz="2000" b="1" dirty="0">
                <a:solidFill>
                  <a:schemeClr val="accent1"/>
                </a:solidFill>
              </a:rPr>
              <a:t>prendre conscience des erreurs</a:t>
            </a:r>
            <a:r>
              <a:rPr lang="fr-FR" sz="2000" dirty="0"/>
              <a:t>, de s’appuyer sur ses </a:t>
            </a:r>
            <a:r>
              <a:rPr lang="fr-FR" sz="2000" b="1" dirty="0">
                <a:solidFill>
                  <a:schemeClr val="accent1"/>
                </a:solidFill>
              </a:rPr>
              <a:t>connaissances</a:t>
            </a:r>
            <a:r>
              <a:rPr lang="fr-FR" sz="2000" dirty="0"/>
              <a:t> pour améliorer ses compétences orthographiques dans les situations d’écriture.</a:t>
            </a:r>
          </a:p>
          <a:p>
            <a:pPr marL="530352" lvl="1" indent="0" algn="ctr">
              <a:buNone/>
            </a:pPr>
            <a:r>
              <a:rPr lang="fr-FR" sz="2000" b="1" dirty="0"/>
              <a:t>On va donc mémoriser, s’approprier ce qui a été enseigné !</a:t>
            </a:r>
          </a:p>
          <a:p>
            <a:endParaRPr lang="fr-FR" dirty="0"/>
          </a:p>
        </p:txBody>
      </p:sp>
    </p:spTree>
    <p:extLst>
      <p:ext uri="{BB962C8B-B14F-4D97-AF65-F5344CB8AC3E}">
        <p14:creationId xmlns:p14="http://schemas.microsoft.com/office/powerpoint/2010/main" val="2838604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DF8A70-11F4-EF47-AB71-C7D3F9665A09}"/>
              </a:ext>
            </a:extLst>
          </p:cNvPr>
          <p:cNvSpPr>
            <a:spLocks noGrp="1"/>
          </p:cNvSpPr>
          <p:nvPr>
            <p:ph type="title"/>
          </p:nvPr>
        </p:nvSpPr>
        <p:spPr/>
        <p:txBody>
          <a:bodyPr/>
          <a:lstStyle/>
          <a:p>
            <a:br>
              <a:rPr lang="fr-FR" dirty="0"/>
            </a:br>
            <a:r>
              <a:rPr lang="fr-FR" b="1" i="1" dirty="0"/>
              <a:t>FOCUS SUR la dictée négociée</a:t>
            </a:r>
          </a:p>
        </p:txBody>
      </p:sp>
      <p:sp>
        <p:nvSpPr>
          <p:cNvPr id="3" name="Espace réservé du contenu 2">
            <a:extLst>
              <a:ext uri="{FF2B5EF4-FFF2-40B4-BE49-F238E27FC236}">
                <a16:creationId xmlns:a16="http://schemas.microsoft.com/office/drawing/2014/main" id="{8107E4ED-4DD2-B341-828E-A0E7BE64689C}"/>
              </a:ext>
            </a:extLst>
          </p:cNvPr>
          <p:cNvSpPr>
            <a:spLocks noGrp="1"/>
          </p:cNvSpPr>
          <p:nvPr>
            <p:ph idx="1"/>
          </p:nvPr>
        </p:nvSpPr>
        <p:spPr/>
        <p:txBody>
          <a:bodyPr>
            <a:normAutofit/>
          </a:bodyPr>
          <a:lstStyle/>
          <a:p>
            <a:r>
              <a:rPr lang="fr-FR" b="1" dirty="0"/>
              <a:t>L’incontournable choix du texte : comment le mettre en lien avec la production d’écrits ?</a:t>
            </a:r>
          </a:p>
          <a:p>
            <a:r>
              <a:rPr lang="fr-FR" b="1" dirty="0"/>
              <a:t>Les différentes phases</a:t>
            </a:r>
          </a:p>
          <a:p>
            <a:r>
              <a:rPr lang="fr-FR" b="1" dirty="0">
                <a:solidFill>
                  <a:schemeClr val="accent1"/>
                </a:solidFill>
              </a:rPr>
              <a:t>Séance 1 </a:t>
            </a:r>
          </a:p>
          <a:p>
            <a:pPr lvl="1"/>
            <a:r>
              <a:rPr lang="fr-FR" dirty="0"/>
              <a:t>Phase 1 : lecture magistrale du texte par l’enseignant</a:t>
            </a:r>
          </a:p>
          <a:p>
            <a:pPr lvl="1"/>
            <a:r>
              <a:rPr lang="fr-FR" dirty="0"/>
              <a:t>Phase 2 : écriture individuelle sous la dictée, relecture individuelle, première révision (individuelle)</a:t>
            </a:r>
          </a:p>
          <a:p>
            <a:pPr lvl="1"/>
            <a:r>
              <a:rPr lang="fr-FR" dirty="0"/>
              <a:t>Phase 3 : c’est la phase de négociation : échange, confrontation par groupe…</a:t>
            </a:r>
          </a:p>
          <a:p>
            <a:r>
              <a:rPr lang="fr-FR" b="1" dirty="0">
                <a:solidFill>
                  <a:schemeClr val="accent1"/>
                </a:solidFill>
              </a:rPr>
              <a:t>Séance 2</a:t>
            </a:r>
          </a:p>
          <a:p>
            <a:pPr lvl="1"/>
            <a:r>
              <a:rPr lang="fr-FR" dirty="0"/>
              <a:t>Relecture individuelle du texte écrit </a:t>
            </a:r>
          </a:p>
          <a:p>
            <a:pPr lvl="1"/>
            <a:r>
              <a:rPr lang="fr-FR" dirty="0"/>
              <a:t>Correction collective au tableau et « évaluation » de la qualité de la négociation</a:t>
            </a:r>
          </a:p>
          <a:p>
            <a:endParaRPr lang="fr-FR" dirty="0"/>
          </a:p>
        </p:txBody>
      </p:sp>
    </p:spTree>
    <p:extLst>
      <p:ext uri="{BB962C8B-B14F-4D97-AF65-F5344CB8AC3E}">
        <p14:creationId xmlns:p14="http://schemas.microsoft.com/office/powerpoint/2010/main" val="2493687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45D0F7-7B1C-594B-8C64-0D10DEC4B41D}"/>
              </a:ext>
            </a:extLst>
          </p:cNvPr>
          <p:cNvSpPr>
            <a:spLocks noGrp="1"/>
          </p:cNvSpPr>
          <p:nvPr>
            <p:ph type="title"/>
          </p:nvPr>
        </p:nvSpPr>
        <p:spPr/>
        <p:txBody>
          <a:bodyPr/>
          <a:lstStyle/>
          <a:p>
            <a:br>
              <a:rPr lang="fr-FR" dirty="0"/>
            </a:br>
            <a:r>
              <a:rPr lang="fr-FR" b="1" i="1" dirty="0"/>
              <a:t>FOCUS SUR la dictée négociée</a:t>
            </a:r>
            <a:endParaRPr lang="fr-FR" dirty="0"/>
          </a:p>
        </p:txBody>
      </p:sp>
      <p:sp>
        <p:nvSpPr>
          <p:cNvPr id="3" name="Espace réservé du contenu 2">
            <a:extLst>
              <a:ext uri="{FF2B5EF4-FFF2-40B4-BE49-F238E27FC236}">
                <a16:creationId xmlns:a16="http://schemas.microsoft.com/office/drawing/2014/main" id="{BF43805E-5CCD-1C4E-A4C2-35887A3083FB}"/>
              </a:ext>
            </a:extLst>
          </p:cNvPr>
          <p:cNvSpPr>
            <a:spLocks noGrp="1"/>
          </p:cNvSpPr>
          <p:nvPr>
            <p:ph idx="1"/>
          </p:nvPr>
        </p:nvSpPr>
        <p:spPr/>
        <p:txBody>
          <a:bodyPr/>
          <a:lstStyle/>
          <a:p>
            <a:r>
              <a:rPr lang="fr-FR" b="1" dirty="0"/>
              <a:t>CONDITIONS POUR RENDRE EFFICIENT CET ENSEIGNEMENT</a:t>
            </a:r>
          </a:p>
          <a:p>
            <a:endParaRPr lang="fr-FR" b="1" dirty="0"/>
          </a:p>
          <a:p>
            <a:r>
              <a:rPr lang="fr-FR" dirty="0"/>
              <a:t>S’appuyer sur la progression de classe pour identifier les acquis des élèves, les connaissances à mobiliser, à mémoriser, les « règles » à automatiser.</a:t>
            </a:r>
          </a:p>
          <a:p>
            <a:r>
              <a:rPr lang="fr-FR" dirty="0"/>
              <a:t>Identifier le ou les objectif(s) à travailler : choisir, prioriser en fonction des besoins des élèves, adapter le niveau d’exigence aux élèves</a:t>
            </a:r>
          </a:p>
          <a:p>
            <a:r>
              <a:rPr lang="fr-FR" dirty="0"/>
              <a:t>S’appuyer sur les outils et démarches travaillés en classe (</a:t>
            </a:r>
            <a:r>
              <a:rPr lang="fr-FR" dirty="0" err="1"/>
              <a:t>Cf</a:t>
            </a:r>
            <a:r>
              <a:rPr lang="fr-FR" dirty="0"/>
              <a:t> typologie, balles d’accord…)</a:t>
            </a:r>
          </a:p>
          <a:p>
            <a:endParaRPr lang="fr-FR" b="1" dirty="0"/>
          </a:p>
        </p:txBody>
      </p:sp>
    </p:spTree>
    <p:extLst>
      <p:ext uri="{BB962C8B-B14F-4D97-AF65-F5344CB8AC3E}">
        <p14:creationId xmlns:p14="http://schemas.microsoft.com/office/powerpoint/2010/main" val="2569618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4C359F-1560-3845-BEE8-8C7234414FC4}"/>
              </a:ext>
            </a:extLst>
          </p:cNvPr>
          <p:cNvSpPr>
            <a:spLocks noGrp="1"/>
          </p:cNvSpPr>
          <p:nvPr>
            <p:ph type="title"/>
          </p:nvPr>
        </p:nvSpPr>
        <p:spPr/>
        <p:txBody>
          <a:bodyPr>
            <a:normAutofit/>
          </a:bodyPr>
          <a:lstStyle/>
          <a:p>
            <a:r>
              <a:rPr lang="fr-FR" b="1" dirty="0"/>
              <a:t>Observer en situation : des outils d’Aide</a:t>
            </a:r>
          </a:p>
        </p:txBody>
      </p:sp>
      <p:sp>
        <p:nvSpPr>
          <p:cNvPr id="3" name="Espace réservé du contenu 2">
            <a:extLst>
              <a:ext uri="{FF2B5EF4-FFF2-40B4-BE49-F238E27FC236}">
                <a16:creationId xmlns:a16="http://schemas.microsoft.com/office/drawing/2014/main" id="{28F6FA31-7C2A-7B44-AA9B-7E66FBA287FD}"/>
              </a:ext>
            </a:extLst>
          </p:cNvPr>
          <p:cNvSpPr>
            <a:spLocks noGrp="1"/>
          </p:cNvSpPr>
          <p:nvPr>
            <p:ph idx="1"/>
          </p:nvPr>
        </p:nvSpPr>
        <p:spPr/>
        <p:txBody>
          <a:bodyPr>
            <a:normAutofit fontScale="92500" lnSpcReduction="20000"/>
          </a:bodyPr>
          <a:lstStyle/>
          <a:p>
            <a:pPr marL="0" indent="0">
              <a:buNone/>
            </a:pPr>
            <a:r>
              <a:rPr lang="fr-FR" b="1" dirty="0"/>
              <a:t>I. Gestes de l’enseignant(e) pour favoriser les échanges et la discussion </a:t>
            </a:r>
            <a:endParaRPr lang="fr-FR" dirty="0"/>
          </a:p>
          <a:p>
            <a:r>
              <a:rPr lang="fr-FR" dirty="0"/>
              <a:t>• S’efforce de </a:t>
            </a:r>
            <a:r>
              <a:rPr lang="fr-FR" b="1" dirty="0"/>
              <a:t>comprendre</a:t>
            </a:r>
            <a:r>
              <a:rPr lang="fr-FR" dirty="0"/>
              <a:t> le </a:t>
            </a:r>
            <a:r>
              <a:rPr lang="fr-FR" b="1" dirty="0"/>
              <a:t>raisonnement grammatical de l’élève</a:t>
            </a:r>
            <a:br>
              <a:rPr lang="fr-FR" dirty="0"/>
            </a:br>
            <a:r>
              <a:rPr lang="fr-FR" dirty="0"/>
              <a:t>• Amène l’élève à </a:t>
            </a:r>
            <a:r>
              <a:rPr lang="fr-FR" b="1" dirty="0"/>
              <a:t>préciser son idée, sa question ou son doute orthographique</a:t>
            </a:r>
            <a:br>
              <a:rPr lang="fr-FR" dirty="0"/>
            </a:br>
            <a:r>
              <a:rPr lang="fr-FR" dirty="0"/>
              <a:t>• Laisse du </a:t>
            </a:r>
            <a:r>
              <a:rPr lang="fr-FR" b="1" dirty="0"/>
              <a:t>temps de réflexion </a:t>
            </a:r>
            <a:r>
              <a:rPr lang="fr-FR" dirty="0"/>
              <a:t>à l’élève qui intervient</a:t>
            </a:r>
            <a:br>
              <a:rPr lang="fr-FR" dirty="0"/>
            </a:br>
            <a:r>
              <a:rPr lang="fr-FR" dirty="0"/>
              <a:t>• S’assure que toute la classe a entendu l’intervention de l’élève</a:t>
            </a:r>
            <a:br>
              <a:rPr lang="fr-FR" dirty="0"/>
            </a:br>
            <a:r>
              <a:rPr lang="fr-FR" dirty="0"/>
              <a:t>• Demeure </a:t>
            </a:r>
            <a:r>
              <a:rPr lang="fr-FR" b="1" dirty="0"/>
              <a:t>neutre </a:t>
            </a:r>
            <a:r>
              <a:rPr lang="fr-FR" dirty="0"/>
              <a:t>face aux interventions des élèves (comportement verbal et non verbal) </a:t>
            </a:r>
          </a:p>
          <a:p>
            <a:r>
              <a:rPr lang="fr-FR" dirty="0"/>
              <a:t>• Fait appel aux </a:t>
            </a:r>
            <a:r>
              <a:rPr lang="fr-FR" b="1" dirty="0"/>
              <a:t>connaissances des élèves </a:t>
            </a:r>
            <a:r>
              <a:rPr lang="fr-FR" dirty="0"/>
              <a:t>(Qu’est-ce que tu en penses? Comment le sais-tu?)                                        • </a:t>
            </a:r>
            <a:r>
              <a:rPr lang="fr-FR" b="1" dirty="0"/>
              <a:t>Encourage</a:t>
            </a:r>
            <a:r>
              <a:rPr lang="fr-FR" dirty="0"/>
              <a:t> l’élève à aller </a:t>
            </a:r>
            <a:r>
              <a:rPr lang="fr-FR" b="1" dirty="0"/>
              <a:t>au bout de son raisonnement </a:t>
            </a:r>
            <a:r>
              <a:rPr lang="fr-FR" dirty="0"/>
              <a:t>même si celui-ci est erroné</a:t>
            </a:r>
            <a:br>
              <a:rPr lang="fr-FR" dirty="0"/>
            </a:br>
            <a:r>
              <a:rPr lang="fr-FR" dirty="0"/>
              <a:t>• </a:t>
            </a:r>
            <a:r>
              <a:rPr lang="fr-FR" b="1" dirty="0"/>
              <a:t>Sollicite d’autres opinions </a:t>
            </a:r>
            <a:r>
              <a:rPr lang="fr-FR" dirty="0"/>
              <a:t>ou d’autres points de vue pour alimenter la discussion</a:t>
            </a:r>
            <a:br>
              <a:rPr lang="fr-FR" dirty="0"/>
            </a:br>
            <a:r>
              <a:rPr lang="fr-FR" dirty="0"/>
              <a:t>• </a:t>
            </a:r>
            <a:r>
              <a:rPr lang="fr-FR" b="1" dirty="0"/>
              <a:t>Récapitule</a:t>
            </a:r>
            <a:r>
              <a:rPr lang="fr-FR" dirty="0"/>
              <a:t> au cours de la discussion. En dictée 0 faute, utilise au besoin le tableau comme support visuel (hypothèses ou graphies concurrentes)                                                                                                                                        • </a:t>
            </a:r>
            <a:r>
              <a:rPr lang="fr-FR" b="1" dirty="0"/>
              <a:t>Valide explicitement l’aboutissement </a:t>
            </a:r>
            <a:r>
              <a:rPr lang="fr-FR" dirty="0"/>
              <a:t>d’une discussion sur un mot </a:t>
            </a:r>
          </a:p>
          <a:p>
            <a:r>
              <a:rPr lang="fr-FR" sz="1500" b="1" dirty="0"/>
              <a:t>Source : Marie Nadeau et Carole Fisher de l'Université du Québec, </a:t>
            </a:r>
            <a:r>
              <a:rPr lang="fr-FR" i="1" dirty="0"/>
              <a:t>Pistes d’observation pour la conduite des activités de dictée 0 faute et de phrase dictée du jour </a:t>
            </a:r>
            <a:br>
              <a:rPr lang="fr-FR" dirty="0"/>
            </a:br>
            <a:endParaRPr lang="fr-FR" dirty="0"/>
          </a:p>
        </p:txBody>
      </p:sp>
    </p:spTree>
    <p:extLst>
      <p:ext uri="{BB962C8B-B14F-4D97-AF65-F5344CB8AC3E}">
        <p14:creationId xmlns:p14="http://schemas.microsoft.com/office/powerpoint/2010/main" val="1281332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1CD8CA-3911-8B42-A201-E0E3998EADB4}"/>
              </a:ext>
            </a:extLst>
          </p:cNvPr>
          <p:cNvSpPr>
            <a:spLocks noGrp="1"/>
          </p:cNvSpPr>
          <p:nvPr>
            <p:ph type="title"/>
          </p:nvPr>
        </p:nvSpPr>
        <p:spPr/>
        <p:txBody>
          <a:bodyPr/>
          <a:lstStyle/>
          <a:p>
            <a:r>
              <a:rPr lang="fr-FR" b="1" dirty="0"/>
              <a:t>Observer en situation : des outils d’Aide</a:t>
            </a:r>
            <a:endParaRPr lang="fr-FR" dirty="0"/>
          </a:p>
        </p:txBody>
      </p:sp>
      <p:sp>
        <p:nvSpPr>
          <p:cNvPr id="3" name="Espace réservé du contenu 2">
            <a:extLst>
              <a:ext uri="{FF2B5EF4-FFF2-40B4-BE49-F238E27FC236}">
                <a16:creationId xmlns:a16="http://schemas.microsoft.com/office/drawing/2014/main" id="{B7E5050E-2701-D247-A3AE-6C88F3BD9218}"/>
              </a:ext>
            </a:extLst>
          </p:cNvPr>
          <p:cNvSpPr>
            <a:spLocks noGrp="1"/>
          </p:cNvSpPr>
          <p:nvPr>
            <p:ph idx="1"/>
          </p:nvPr>
        </p:nvSpPr>
        <p:spPr/>
        <p:txBody>
          <a:bodyPr>
            <a:normAutofit fontScale="92500" lnSpcReduction="10000"/>
          </a:bodyPr>
          <a:lstStyle/>
          <a:p>
            <a:pPr marL="0" indent="0">
              <a:buNone/>
            </a:pPr>
            <a:r>
              <a:rPr lang="fr-FR" b="1" dirty="0"/>
              <a:t>II. Gestes de l’enseignant(e) pour favoriser le recours à la grammaire </a:t>
            </a:r>
            <a:endParaRPr lang="fr-FR" dirty="0"/>
          </a:p>
          <a:p>
            <a:pPr>
              <a:spcBef>
                <a:spcPts val="0"/>
              </a:spcBef>
              <a:spcAft>
                <a:spcPts val="0"/>
              </a:spcAft>
            </a:pPr>
            <a:r>
              <a:rPr lang="fr-FR" dirty="0"/>
              <a:t>• Utilise un </a:t>
            </a:r>
            <a:r>
              <a:rPr lang="fr-FR" b="1" dirty="0"/>
              <a:t>métalangage précis </a:t>
            </a:r>
            <a:r>
              <a:rPr lang="fr-FR" dirty="0"/>
              <a:t>(ex. « un pronom personnel de 2 e personne du singulier »)                                                                    • </a:t>
            </a:r>
            <a:r>
              <a:rPr lang="fr-FR" b="1" dirty="0"/>
              <a:t>Encourage</a:t>
            </a:r>
            <a:r>
              <a:rPr lang="fr-FR" dirty="0"/>
              <a:t> les élèves à utiliser le </a:t>
            </a:r>
            <a:r>
              <a:rPr lang="fr-FR" b="1" dirty="0"/>
              <a:t>métalangage</a:t>
            </a:r>
            <a:r>
              <a:rPr lang="fr-FR" dirty="0"/>
              <a:t> (en reformulant)</a:t>
            </a:r>
            <a:br>
              <a:rPr lang="fr-FR" dirty="0"/>
            </a:br>
            <a:r>
              <a:rPr lang="fr-FR" dirty="0"/>
              <a:t>• Favorise un </a:t>
            </a:r>
            <a:r>
              <a:rPr lang="fr-FR" b="1" dirty="0"/>
              <a:t>raisonnement complet </a:t>
            </a:r>
            <a:r>
              <a:rPr lang="fr-FR" dirty="0"/>
              <a:t>pour un accord grammatical :                                                                  </a:t>
            </a:r>
          </a:p>
          <a:p>
            <a:pPr marL="0" indent="0">
              <a:spcBef>
                <a:spcPts val="0"/>
              </a:spcBef>
              <a:spcAft>
                <a:spcPts val="0"/>
              </a:spcAft>
              <a:buNone/>
            </a:pPr>
            <a:r>
              <a:rPr lang="fr-FR" sz="1500" i="1" dirty="0"/>
              <a:t>1- questionne sur la classe de mots - en demandant une preuve ; 2- fait rechercher le donneur d’accord - en demandant une preuve ; 3- fait justifier la finale</a:t>
            </a:r>
          </a:p>
          <a:p>
            <a:pPr marL="0" indent="0">
              <a:spcBef>
                <a:spcPts val="0"/>
              </a:spcBef>
              <a:spcAft>
                <a:spcPts val="0"/>
              </a:spcAft>
              <a:buNone/>
            </a:pPr>
            <a:r>
              <a:rPr lang="fr-FR" dirty="0"/>
              <a:t>     • Demande d’utiliser une manipulation syntaxique pour </a:t>
            </a:r>
            <a:r>
              <a:rPr lang="fr-FR" b="1" dirty="0"/>
              <a:t>vérifier une hypothèse </a:t>
            </a:r>
            <a:r>
              <a:rPr lang="fr-FR" dirty="0"/>
              <a:t>(prouver l’analyse ou la rejeter)   </a:t>
            </a:r>
          </a:p>
          <a:p>
            <a:pPr marL="0" indent="0">
              <a:spcBef>
                <a:spcPts val="0"/>
              </a:spcBef>
              <a:spcAft>
                <a:spcPts val="0"/>
              </a:spcAft>
              <a:buNone/>
            </a:pPr>
            <a:r>
              <a:rPr lang="fr-FR" sz="1500" i="1" dirty="0"/>
              <a:t>1- nomme (ou fait nommer) la manipulation ; 2- demande à un élève de la réaliser, puis de dire la phrase transformée 3-  demande un jugement sur le résultat (« Est-ce que ça se dit ? ») </a:t>
            </a:r>
          </a:p>
          <a:p>
            <a:pPr marL="0" indent="0">
              <a:spcBef>
                <a:spcPts val="0"/>
              </a:spcBef>
              <a:spcAft>
                <a:spcPts val="0"/>
              </a:spcAft>
              <a:buNone/>
            </a:pPr>
            <a:r>
              <a:rPr lang="fr-FR" i="1" dirty="0"/>
              <a:t>     </a:t>
            </a:r>
            <a:r>
              <a:rPr lang="fr-FR" dirty="0"/>
              <a:t>• </a:t>
            </a:r>
            <a:r>
              <a:rPr lang="fr-FR" b="1" dirty="0"/>
              <a:t>Guide</a:t>
            </a:r>
            <a:r>
              <a:rPr lang="fr-FR" dirty="0"/>
              <a:t> le raisonnement grammatical ou l’usage des manipulations par ses questions</a:t>
            </a:r>
            <a:br>
              <a:rPr lang="fr-FR" dirty="0"/>
            </a:br>
            <a:r>
              <a:rPr lang="fr-FR" dirty="0"/>
              <a:t>     • Au besoin, </a:t>
            </a:r>
            <a:r>
              <a:rPr lang="fr-FR" b="1" dirty="0"/>
              <a:t>modélise</a:t>
            </a:r>
            <a:r>
              <a:rPr lang="fr-FR" dirty="0"/>
              <a:t> lui-même / elle-même le raisonnement grammatical</a:t>
            </a:r>
            <a:br>
              <a:rPr lang="fr-FR" dirty="0"/>
            </a:br>
            <a:r>
              <a:rPr lang="fr-FR" dirty="0"/>
              <a:t>     • A la fin de l’activité, </a:t>
            </a:r>
            <a:r>
              <a:rPr lang="fr-FR" b="1" dirty="0"/>
              <a:t>fait le bilan </a:t>
            </a:r>
            <a:r>
              <a:rPr lang="fr-FR" dirty="0"/>
              <a:t>avec ses élèves des principaux points travaillés dans cette phrase (ou ce texte) </a:t>
            </a:r>
          </a:p>
          <a:p>
            <a:pPr marL="0" indent="0">
              <a:spcBef>
                <a:spcPts val="0"/>
              </a:spcBef>
              <a:spcAft>
                <a:spcPts val="0"/>
              </a:spcAft>
              <a:buNone/>
            </a:pPr>
            <a:endParaRPr lang="fr-FR" dirty="0"/>
          </a:p>
          <a:p>
            <a:pPr marL="0" indent="0">
              <a:buNone/>
            </a:pPr>
            <a:r>
              <a:rPr lang="fr-FR" sz="1500" b="1" dirty="0"/>
              <a:t>Source : Marie Nadeau et Carole Fisher de l'Université du Québec, </a:t>
            </a:r>
            <a:r>
              <a:rPr lang="fr-FR" i="1" dirty="0"/>
              <a:t>Pistes d’observation pour la conduite des activités de dictée 0 faute et de phrase dictée du jour</a:t>
            </a:r>
          </a:p>
        </p:txBody>
      </p:sp>
    </p:spTree>
    <p:extLst>
      <p:ext uri="{BB962C8B-B14F-4D97-AF65-F5344CB8AC3E}">
        <p14:creationId xmlns:p14="http://schemas.microsoft.com/office/powerpoint/2010/main" val="4010864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4" name="Rectangle 33">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ABFEA2C-B110-6543-BD27-0C797DCC40BA}"/>
              </a:ext>
            </a:extLst>
          </p:cNvPr>
          <p:cNvSpPr>
            <a:spLocks noGrp="1"/>
          </p:cNvSpPr>
          <p:nvPr>
            <p:ph type="title"/>
          </p:nvPr>
        </p:nvSpPr>
        <p:spPr>
          <a:xfrm>
            <a:off x="6584733" y="980660"/>
            <a:ext cx="4836121" cy="4878137"/>
          </a:xfrm>
        </p:spPr>
        <p:txBody>
          <a:bodyPr vert="horz" lIns="91440" tIns="45720" rIns="91440" bIns="45720" rtlCol="0" anchor="ctr">
            <a:normAutofit/>
          </a:bodyPr>
          <a:lstStyle/>
          <a:p>
            <a:r>
              <a:rPr lang="en-US" sz="4400" b="0" kern="1200" cap="all" dirty="0">
                <a:solidFill>
                  <a:schemeClr val="tx1">
                    <a:lumMod val="75000"/>
                    <a:lumOff val="25000"/>
                  </a:schemeClr>
                </a:solidFill>
                <a:latin typeface="+mj-lt"/>
                <a:ea typeface="+mj-ea"/>
                <a:cs typeface="+mj-cs"/>
              </a:rPr>
              <a:t>PLACE DE L’ORTHOGRAPHE DANS UN PROJET D’ÉCRITURE</a:t>
            </a:r>
          </a:p>
        </p:txBody>
      </p:sp>
      <p:sp>
        <p:nvSpPr>
          <p:cNvPr id="36" name="Rectangle 35">
            <a:extLst>
              <a:ext uri="{FF2B5EF4-FFF2-40B4-BE49-F238E27FC236}">
                <a16:creationId xmlns:a16="http://schemas.microsoft.com/office/drawing/2014/main" id="{1A75B5EE-3124-4314-90F7-8D9AFE941D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745" y="751211"/>
            <a:ext cx="539496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00129C37-C465-4475-927F-B861932A37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4733" y="752989"/>
            <a:ext cx="4828032"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Espace réservé du texte 3">
            <a:extLst>
              <a:ext uri="{FF2B5EF4-FFF2-40B4-BE49-F238E27FC236}">
                <a16:creationId xmlns:a16="http://schemas.microsoft.com/office/drawing/2014/main" id="{616908DE-4FCC-4543-80CD-C770635788E9}"/>
              </a:ext>
            </a:extLst>
          </p:cNvPr>
          <p:cNvSpPr>
            <a:spLocks noGrp="1"/>
          </p:cNvSpPr>
          <p:nvPr>
            <p:ph type="body" sz="half" idx="2"/>
          </p:nvPr>
        </p:nvSpPr>
        <p:spPr>
          <a:xfrm>
            <a:off x="778166" y="1046922"/>
            <a:ext cx="5069756" cy="4811877"/>
          </a:xfrm>
        </p:spPr>
        <p:txBody>
          <a:bodyPr vert="horz" lIns="91440" tIns="45720" rIns="91440" bIns="45720" rtlCol="0" anchor="ctr">
            <a:normAutofit/>
          </a:bodyPr>
          <a:lstStyle/>
          <a:p>
            <a:pPr>
              <a:buFont typeface="Wingdings 2" panose="05020102010507070707" pitchFamily="18" charset="2"/>
              <a:buChar char=""/>
            </a:pPr>
            <a:r>
              <a:rPr lang="en-US" b="1" i="1" dirty="0"/>
              <a:t>« Pour savoir orthographier en écrivant, il faut travailler l’orthographe au cours des activités d’écriture. » </a:t>
            </a:r>
          </a:p>
          <a:p>
            <a:pPr>
              <a:buFont typeface="Wingdings 2" panose="05020102010507070707" pitchFamily="18" charset="2"/>
              <a:buChar char=""/>
            </a:pPr>
            <a:r>
              <a:rPr lang="en-US" dirty="0"/>
              <a:t>Danièle COGIS</a:t>
            </a:r>
          </a:p>
        </p:txBody>
      </p:sp>
      <p:sp>
        <p:nvSpPr>
          <p:cNvPr id="40" name="Rectangle 39">
            <a:extLst>
              <a:ext uri="{FF2B5EF4-FFF2-40B4-BE49-F238E27FC236}">
                <a16:creationId xmlns:a16="http://schemas.microsoft.com/office/drawing/2014/main" id="{8F92C143-3594-4735-B621-397DDDA5F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745" y="5946475"/>
            <a:ext cx="539496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DC1A03D1-169B-4C87-8F26-45E0BAC2B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4733" y="5950032"/>
            <a:ext cx="4828032"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33009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34A7C4-387C-EF41-802E-376EC42B198A}"/>
              </a:ext>
            </a:extLst>
          </p:cNvPr>
          <p:cNvSpPr>
            <a:spLocks noGrp="1"/>
          </p:cNvSpPr>
          <p:nvPr>
            <p:ph type="title"/>
          </p:nvPr>
        </p:nvSpPr>
        <p:spPr/>
        <p:txBody>
          <a:bodyPr/>
          <a:lstStyle/>
          <a:p>
            <a:r>
              <a:rPr lang="fr-FR" b="1" dirty="0"/>
              <a:t>Le prescrit </a:t>
            </a:r>
            <a:r>
              <a:rPr lang="fr-FR" dirty="0"/>
              <a:t>: </a:t>
            </a:r>
            <a:r>
              <a:rPr lang="fr-FR" sz="3200" dirty="0"/>
              <a:t>recommandations du 26 avril 2018, programme du cycle 3 et repères de progression</a:t>
            </a:r>
          </a:p>
        </p:txBody>
      </p:sp>
      <p:sp>
        <p:nvSpPr>
          <p:cNvPr id="3" name="Espace réservé du texte 2">
            <a:extLst>
              <a:ext uri="{FF2B5EF4-FFF2-40B4-BE49-F238E27FC236}">
                <a16:creationId xmlns:a16="http://schemas.microsoft.com/office/drawing/2014/main" id="{7C56778A-9D02-3343-BD59-217759E8C947}"/>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100945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68AC2B-26D2-C84E-8AE7-93EEB72FF116}"/>
              </a:ext>
            </a:extLst>
          </p:cNvPr>
          <p:cNvSpPr>
            <a:spLocks noGrp="1"/>
          </p:cNvSpPr>
          <p:nvPr>
            <p:ph type="title"/>
          </p:nvPr>
        </p:nvSpPr>
        <p:spPr/>
        <p:txBody>
          <a:bodyPr/>
          <a:lstStyle/>
          <a:p>
            <a:r>
              <a:rPr lang="fr-FR" dirty="0"/>
              <a:t>Faire écrire/orthographier</a:t>
            </a:r>
          </a:p>
        </p:txBody>
      </p:sp>
      <p:sp>
        <p:nvSpPr>
          <p:cNvPr id="3" name="Espace réservé du contenu 2">
            <a:extLst>
              <a:ext uri="{FF2B5EF4-FFF2-40B4-BE49-F238E27FC236}">
                <a16:creationId xmlns:a16="http://schemas.microsoft.com/office/drawing/2014/main" id="{E00F8019-88E8-6949-BDC4-50DC4312672E}"/>
              </a:ext>
            </a:extLst>
          </p:cNvPr>
          <p:cNvSpPr>
            <a:spLocks noGrp="1"/>
          </p:cNvSpPr>
          <p:nvPr>
            <p:ph idx="1"/>
          </p:nvPr>
        </p:nvSpPr>
        <p:spPr/>
        <p:txBody>
          <a:bodyPr/>
          <a:lstStyle/>
          <a:p>
            <a:r>
              <a:rPr lang="fr-FR" dirty="0"/>
              <a:t>« La question de l’orthographe en production écrite ne se réduit pas à celle des fautes. D’abord parce que </a:t>
            </a:r>
            <a:r>
              <a:rPr lang="fr-FR" b="1" dirty="0"/>
              <a:t>l’écriture doit rester la visée première</a:t>
            </a:r>
            <a:r>
              <a:rPr lang="fr-FR" dirty="0"/>
              <a:t> et </a:t>
            </a:r>
            <a:r>
              <a:rPr lang="fr-FR" b="1" dirty="0"/>
              <a:t>être travaillée pour elle-même</a:t>
            </a:r>
            <a:r>
              <a:rPr lang="fr-FR" dirty="0"/>
              <a:t>. Ensuite parce que les rapports entre production écrite et orthographe vont bien au-delà. En effet, l’écriture, qui motive la nécessité de travailler l’orthographe de son texte, est également source de réflexion sur la langue et à l’origine d’apprentissage de notions linguistiques et de savoir-faire variés. Il importe de faire de cette compétence – </a:t>
            </a:r>
            <a:r>
              <a:rPr lang="fr-FR" b="1" dirty="0"/>
              <a:t>savoir orthographier </a:t>
            </a:r>
            <a:r>
              <a:rPr lang="fr-FR" dirty="0"/>
              <a:t>un texte – un </a:t>
            </a:r>
            <a:r>
              <a:rPr lang="fr-FR" b="1" dirty="0"/>
              <a:t>objet </a:t>
            </a:r>
            <a:r>
              <a:rPr lang="fr-FR" dirty="0"/>
              <a:t>et un </a:t>
            </a:r>
            <a:r>
              <a:rPr lang="fr-FR" b="1" dirty="0"/>
              <a:t>moment d’apprentissage à part entière </a:t>
            </a:r>
            <a:r>
              <a:rPr lang="fr-FR" dirty="0"/>
              <a:t>et donc de mettre en place un enseignement à cette fin. »</a:t>
            </a:r>
          </a:p>
          <a:p>
            <a:r>
              <a:rPr lang="fr-FR" dirty="0"/>
              <a:t>Danièle COGIS</a:t>
            </a:r>
          </a:p>
        </p:txBody>
      </p:sp>
    </p:spTree>
    <p:extLst>
      <p:ext uri="{BB962C8B-B14F-4D97-AF65-F5344CB8AC3E}">
        <p14:creationId xmlns:p14="http://schemas.microsoft.com/office/powerpoint/2010/main" val="2472801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2E2CED-9DFC-3C46-8231-55BC15928B0E}"/>
              </a:ext>
            </a:extLst>
          </p:cNvPr>
          <p:cNvSpPr>
            <a:spLocks noGrp="1"/>
          </p:cNvSpPr>
          <p:nvPr>
            <p:ph type="title"/>
          </p:nvPr>
        </p:nvSpPr>
        <p:spPr/>
        <p:txBody>
          <a:bodyPr/>
          <a:lstStyle/>
          <a:p>
            <a:r>
              <a:rPr lang="fr-FR" dirty="0"/>
              <a:t>Une séquence intégrée écriture/orthographe</a:t>
            </a:r>
            <a:br>
              <a:rPr lang="fr-FR" dirty="0"/>
            </a:br>
            <a:r>
              <a:rPr lang="fr-FR" dirty="0"/>
              <a:t>1</a:t>
            </a:r>
            <a:r>
              <a:rPr lang="fr-FR" baseline="30000" dirty="0"/>
              <a:t>er</a:t>
            </a:r>
            <a:r>
              <a:rPr lang="fr-FR" dirty="0"/>
              <a:t> temps : priorité aux contraintes textuelles</a:t>
            </a:r>
          </a:p>
        </p:txBody>
      </p:sp>
      <p:sp>
        <p:nvSpPr>
          <p:cNvPr id="3" name="Espace réservé du contenu 2">
            <a:extLst>
              <a:ext uri="{FF2B5EF4-FFF2-40B4-BE49-F238E27FC236}">
                <a16:creationId xmlns:a16="http://schemas.microsoft.com/office/drawing/2014/main" id="{91FA065B-77BF-1048-BD58-1C2B1E8AFC1A}"/>
              </a:ext>
            </a:extLst>
          </p:cNvPr>
          <p:cNvSpPr>
            <a:spLocks noGrp="1"/>
          </p:cNvSpPr>
          <p:nvPr>
            <p:ph sz="half" idx="1"/>
          </p:nvPr>
        </p:nvSpPr>
        <p:spPr/>
        <p:txBody>
          <a:bodyPr>
            <a:normAutofit fontScale="85000" lnSpcReduction="10000"/>
          </a:bodyPr>
          <a:lstStyle/>
          <a:p>
            <a:r>
              <a:rPr lang="fr-FR" b="1" dirty="0"/>
              <a:t>Première phase : appropriation de la tâche d’écriture</a:t>
            </a:r>
          </a:p>
          <a:p>
            <a:r>
              <a:rPr lang="fr-FR" i="1" dirty="0"/>
              <a:t>- Séance 1 : faire écrire les « précurseurs »</a:t>
            </a:r>
          </a:p>
          <a:p>
            <a:r>
              <a:rPr lang="fr-FR" i="1" dirty="0"/>
              <a:t>- Séance 2 : mener une discussion avec l’ensemble de la classe</a:t>
            </a:r>
          </a:p>
          <a:p>
            <a:r>
              <a:rPr lang="fr-FR" b="1" dirty="0"/>
              <a:t>Deuxième phase : écriture / réécriture</a:t>
            </a:r>
          </a:p>
          <a:p>
            <a:r>
              <a:rPr lang="fr-FR" i="1" dirty="0"/>
              <a:t>- Séance 3 : faire écrire à tous une première version</a:t>
            </a:r>
          </a:p>
          <a:p>
            <a:r>
              <a:rPr lang="fr-FR" i="1" dirty="0"/>
              <a:t>- Séance 4 : organiser une relecture critique</a:t>
            </a:r>
          </a:p>
          <a:p>
            <a:r>
              <a:rPr lang="fr-FR" b="1" dirty="0"/>
              <a:t>Troisième phase : activités réflexives, réécriture</a:t>
            </a:r>
          </a:p>
          <a:p>
            <a:r>
              <a:rPr lang="fr-FR" i="1" dirty="0"/>
              <a:t>- Séance 5 : faire réécrire l’ensemble de la classe</a:t>
            </a:r>
          </a:p>
          <a:p>
            <a:r>
              <a:rPr lang="fr-FR" i="1" dirty="0"/>
              <a:t>- Séance 6 : répondre à un problème soulevé</a:t>
            </a:r>
          </a:p>
          <a:p>
            <a:r>
              <a:rPr lang="fr-FR" i="1" dirty="0"/>
              <a:t>- Séance 7 : réécrire</a:t>
            </a:r>
          </a:p>
          <a:p>
            <a:endParaRPr lang="fr-FR" dirty="0"/>
          </a:p>
        </p:txBody>
      </p:sp>
      <p:sp>
        <p:nvSpPr>
          <p:cNvPr id="4" name="Espace réservé du contenu 3">
            <a:extLst>
              <a:ext uri="{FF2B5EF4-FFF2-40B4-BE49-F238E27FC236}">
                <a16:creationId xmlns:a16="http://schemas.microsoft.com/office/drawing/2014/main" id="{6A69ED4D-C188-244D-A96A-F3214ED5F210}"/>
              </a:ext>
            </a:extLst>
          </p:cNvPr>
          <p:cNvSpPr>
            <a:spLocks noGrp="1"/>
          </p:cNvSpPr>
          <p:nvPr>
            <p:ph sz="half" idx="2"/>
          </p:nvPr>
        </p:nvSpPr>
        <p:spPr/>
        <p:txBody>
          <a:bodyPr>
            <a:normAutofit fontScale="85000" lnSpcReduction="10000"/>
          </a:bodyPr>
          <a:lstStyle/>
          <a:p>
            <a:r>
              <a:rPr lang="fr-FR" dirty="0"/>
              <a:t>La question de l’orthographe n’est pas traitée d’emblée. Cependant, pour répondre aux questions des élèves, prendre en compte leur souci légitime d’écrire correctement, les hésitations orthographiques sont codées par un </a:t>
            </a:r>
            <a:r>
              <a:rPr lang="fr-FR" b="1" dirty="0"/>
              <a:t>trait ondulé</a:t>
            </a:r>
            <a:r>
              <a:rPr lang="fr-FR" dirty="0"/>
              <a:t>.</a:t>
            </a:r>
          </a:p>
          <a:p>
            <a:r>
              <a:rPr lang="fr-FR" dirty="0"/>
              <a:t>Plusieurs avantages :</a:t>
            </a:r>
          </a:p>
          <a:p>
            <a:pPr>
              <a:buFontTx/>
              <a:buChar char="-"/>
            </a:pPr>
            <a:r>
              <a:rPr lang="fr-FR" dirty="0"/>
              <a:t>ne pas interrompre l’acte d’écriture au risque de perdre le fil des idées;</a:t>
            </a:r>
          </a:p>
          <a:p>
            <a:pPr>
              <a:buFontTx/>
              <a:buChar char="-"/>
            </a:pPr>
            <a:r>
              <a:rPr lang="fr-FR" dirty="0"/>
              <a:t>apprendre aux élèves à repérer ce qui leur pose personnellement un problème.</a:t>
            </a:r>
          </a:p>
          <a:p>
            <a:pPr>
              <a:buFont typeface="Wingdings" pitchFamily="2" charset="2"/>
              <a:buChar char="è"/>
            </a:pPr>
            <a:r>
              <a:rPr lang="fr-FR" dirty="0">
                <a:sym typeface="Wingdings" pitchFamily="2" charset="2"/>
              </a:rPr>
              <a:t>Développement de la vigilance orthographique individuelle</a:t>
            </a:r>
          </a:p>
          <a:p>
            <a:pPr>
              <a:buFont typeface="Wingdings" pitchFamily="2" charset="2"/>
              <a:buChar char="è"/>
            </a:pPr>
            <a:r>
              <a:rPr lang="fr-FR" dirty="0">
                <a:sym typeface="Wingdings" pitchFamily="2" charset="2"/>
              </a:rPr>
              <a:t>Phase de révision orthographique au cours de l’élaboration du texte</a:t>
            </a:r>
            <a:endParaRPr lang="fr-FR" dirty="0"/>
          </a:p>
        </p:txBody>
      </p:sp>
    </p:spTree>
    <p:extLst>
      <p:ext uri="{BB962C8B-B14F-4D97-AF65-F5344CB8AC3E}">
        <p14:creationId xmlns:p14="http://schemas.microsoft.com/office/powerpoint/2010/main" val="2416894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BFA8A1-474A-E442-B2C7-89EF6D00E287}"/>
              </a:ext>
            </a:extLst>
          </p:cNvPr>
          <p:cNvSpPr>
            <a:spLocks noGrp="1"/>
          </p:cNvSpPr>
          <p:nvPr>
            <p:ph type="title"/>
          </p:nvPr>
        </p:nvSpPr>
        <p:spPr/>
        <p:txBody>
          <a:bodyPr/>
          <a:lstStyle/>
          <a:p>
            <a:r>
              <a:rPr lang="fr-FR" dirty="0"/>
              <a:t>Une séquence intégrée écriture/orthographe</a:t>
            </a:r>
            <a:br>
              <a:rPr lang="fr-FR" dirty="0"/>
            </a:br>
            <a:r>
              <a:rPr lang="fr-FR" dirty="0"/>
              <a:t>2</a:t>
            </a:r>
            <a:r>
              <a:rPr lang="fr-FR" baseline="30000" dirty="0"/>
              <a:t>e</a:t>
            </a:r>
            <a:r>
              <a:rPr lang="fr-FR" dirty="0"/>
              <a:t>  temps : intégration de l’orthographe</a:t>
            </a:r>
          </a:p>
        </p:txBody>
      </p:sp>
      <p:sp>
        <p:nvSpPr>
          <p:cNvPr id="3" name="Espace réservé du contenu 2">
            <a:extLst>
              <a:ext uri="{FF2B5EF4-FFF2-40B4-BE49-F238E27FC236}">
                <a16:creationId xmlns:a16="http://schemas.microsoft.com/office/drawing/2014/main" id="{5EB10F62-65EB-4E43-ACD8-CF3E0B16BECA}"/>
              </a:ext>
            </a:extLst>
          </p:cNvPr>
          <p:cNvSpPr>
            <a:spLocks noGrp="1"/>
          </p:cNvSpPr>
          <p:nvPr>
            <p:ph sz="half" idx="1"/>
          </p:nvPr>
        </p:nvSpPr>
        <p:spPr/>
        <p:txBody>
          <a:bodyPr/>
          <a:lstStyle/>
          <a:p>
            <a:r>
              <a:rPr lang="fr-FR" b="1" dirty="0"/>
              <a:t>Quatrième phase : traitement d’une question orthographique</a:t>
            </a:r>
          </a:p>
          <a:p>
            <a:r>
              <a:rPr lang="fr-FR" i="1" dirty="0"/>
              <a:t>- Séance 1 : amener les élèves à repérer ce qui leur pose problème</a:t>
            </a:r>
          </a:p>
          <a:p>
            <a:r>
              <a:rPr lang="fr-FR" i="1" dirty="0"/>
              <a:t>- Séance 2 : analyser les données et en tirer une règle de fonctionnement</a:t>
            </a:r>
          </a:p>
          <a:p>
            <a:r>
              <a:rPr lang="fr-FR" b="1" dirty="0"/>
              <a:t>Cinquième phase : révision orthographique du texte</a:t>
            </a:r>
          </a:p>
          <a:p>
            <a:r>
              <a:rPr lang="fr-FR" i="1" dirty="0"/>
              <a:t>- Séance 3 : amener les élèves à un maximum de corrections orthographiques</a:t>
            </a:r>
          </a:p>
        </p:txBody>
      </p:sp>
      <p:sp>
        <p:nvSpPr>
          <p:cNvPr id="4" name="Espace réservé du contenu 3">
            <a:extLst>
              <a:ext uri="{FF2B5EF4-FFF2-40B4-BE49-F238E27FC236}">
                <a16:creationId xmlns:a16="http://schemas.microsoft.com/office/drawing/2014/main" id="{E41FA1BA-D0B3-0B42-BDB6-226D6C3911F7}"/>
              </a:ext>
            </a:extLst>
          </p:cNvPr>
          <p:cNvSpPr>
            <a:spLocks noGrp="1"/>
          </p:cNvSpPr>
          <p:nvPr>
            <p:ph sz="half" idx="2"/>
          </p:nvPr>
        </p:nvSpPr>
        <p:spPr/>
        <p:txBody>
          <a:bodyPr/>
          <a:lstStyle/>
          <a:p>
            <a:r>
              <a:rPr lang="fr-FR" u="sng" dirty="0"/>
              <a:t>Intégrer l’orthographe en production écrite</a:t>
            </a:r>
            <a:r>
              <a:rPr lang="fr-FR" dirty="0"/>
              <a:t>, c’est :</a:t>
            </a:r>
          </a:p>
          <a:p>
            <a:pPr>
              <a:buFontTx/>
              <a:buChar char="-"/>
            </a:pPr>
            <a:r>
              <a:rPr lang="fr-FR" dirty="0"/>
              <a:t>découvrir ou approfondir une </a:t>
            </a:r>
            <a:r>
              <a:rPr lang="fr-FR" b="1" dirty="0"/>
              <a:t>notion d’orthographe </a:t>
            </a:r>
            <a:r>
              <a:rPr lang="fr-FR" dirty="0"/>
              <a:t>qui pose problème;</a:t>
            </a:r>
          </a:p>
          <a:p>
            <a:pPr>
              <a:buFontTx/>
              <a:buChar char="-"/>
            </a:pPr>
            <a:r>
              <a:rPr lang="fr-FR" dirty="0"/>
              <a:t>apprendre à </a:t>
            </a:r>
            <a:r>
              <a:rPr lang="fr-FR" b="1" dirty="0"/>
              <a:t>réviser un texte</a:t>
            </a:r>
            <a:r>
              <a:rPr lang="fr-FR" dirty="0"/>
              <a:t>.</a:t>
            </a:r>
          </a:p>
        </p:txBody>
      </p:sp>
    </p:spTree>
    <p:extLst>
      <p:ext uri="{BB962C8B-B14F-4D97-AF65-F5344CB8AC3E}">
        <p14:creationId xmlns:p14="http://schemas.microsoft.com/office/powerpoint/2010/main" val="3764619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710E758-1B79-5544-B740-39C3B668FB82}"/>
              </a:ext>
            </a:extLst>
          </p:cNvPr>
          <p:cNvSpPr>
            <a:spLocks noGrp="1"/>
          </p:cNvSpPr>
          <p:nvPr>
            <p:ph type="title"/>
          </p:nvPr>
        </p:nvSpPr>
        <p:spPr>
          <a:xfrm>
            <a:off x="581193" y="702156"/>
            <a:ext cx="4076153" cy="5156642"/>
          </a:xfrm>
        </p:spPr>
        <p:txBody>
          <a:bodyPr anchor="ctr">
            <a:normAutofit/>
          </a:bodyPr>
          <a:lstStyle/>
          <a:p>
            <a:r>
              <a:rPr lang="fr-FR" sz="2400">
                <a:solidFill>
                  <a:schemeClr val="tx2"/>
                </a:solidFill>
              </a:rPr>
              <a:t>Une séquence intégrée écriture/orthographe</a:t>
            </a:r>
            <a:br>
              <a:rPr lang="fr-FR" sz="2400">
                <a:solidFill>
                  <a:schemeClr val="tx2"/>
                </a:solidFill>
              </a:rPr>
            </a:br>
            <a:r>
              <a:rPr lang="fr-FR" sz="2400">
                <a:solidFill>
                  <a:schemeClr val="tx2"/>
                </a:solidFill>
              </a:rPr>
              <a:t>3</a:t>
            </a:r>
            <a:r>
              <a:rPr lang="fr-FR" sz="2400" baseline="30000">
                <a:solidFill>
                  <a:schemeClr val="tx2"/>
                </a:solidFill>
              </a:rPr>
              <a:t>e</a:t>
            </a:r>
            <a:r>
              <a:rPr lang="fr-FR" sz="2400">
                <a:solidFill>
                  <a:schemeClr val="tx2"/>
                </a:solidFill>
              </a:rPr>
              <a:t>  temps : aboutissement du projet</a:t>
            </a:r>
          </a:p>
        </p:txBody>
      </p:sp>
      <p:sp>
        <p:nvSpPr>
          <p:cNvPr id="58" name="Rectangle 57">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59">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51" name="Espace réservé du contenu 2">
            <a:extLst>
              <a:ext uri="{FF2B5EF4-FFF2-40B4-BE49-F238E27FC236}">
                <a16:creationId xmlns:a16="http://schemas.microsoft.com/office/drawing/2014/main" id="{673CE90D-9E48-EC41-86A6-758CF18429F0}"/>
              </a:ext>
            </a:extLst>
          </p:cNvPr>
          <p:cNvSpPr>
            <a:spLocks noGrp="1"/>
          </p:cNvSpPr>
          <p:nvPr>
            <p:ph idx="1"/>
          </p:nvPr>
        </p:nvSpPr>
        <p:spPr>
          <a:xfrm>
            <a:off x="4776743" y="702156"/>
            <a:ext cx="6484091" cy="5156643"/>
          </a:xfrm>
        </p:spPr>
        <p:txBody>
          <a:bodyPr>
            <a:normAutofit/>
          </a:bodyPr>
          <a:lstStyle/>
          <a:p>
            <a:r>
              <a:rPr lang="fr-FR"/>
              <a:t>Fabrication de l’objet final : version définitive (manuscrite ou traitement de texte)</a:t>
            </a:r>
          </a:p>
          <a:p>
            <a:r>
              <a:rPr lang="fr-FR"/>
              <a:t>Publication : livre, brochure, journal, affiche, exposition, site, (finitions matérielles : couverture, illustrations, etc…)</a:t>
            </a:r>
          </a:p>
          <a:p>
            <a:r>
              <a:rPr lang="fr-FR"/>
              <a:t>Confrontation éventuelle avec des lecteurs-destinataires : rencontres, lettres, courriels</a:t>
            </a:r>
          </a:p>
          <a:p>
            <a:r>
              <a:rPr lang="fr-FR"/>
              <a:t>Bilan du projet d’écriture/bilan du projet d’apprentissage</a:t>
            </a:r>
          </a:p>
        </p:txBody>
      </p:sp>
    </p:spTree>
    <p:extLst>
      <p:ext uri="{BB962C8B-B14F-4D97-AF65-F5344CB8AC3E}">
        <p14:creationId xmlns:p14="http://schemas.microsoft.com/office/powerpoint/2010/main" val="2854274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7360B79-EFDB-D040-BF9E-75CA3AD7D636}"/>
              </a:ext>
            </a:extLst>
          </p:cNvPr>
          <p:cNvSpPr>
            <a:spLocks noGrp="1"/>
          </p:cNvSpPr>
          <p:nvPr>
            <p:ph type="title"/>
          </p:nvPr>
        </p:nvSpPr>
        <p:spPr>
          <a:xfrm>
            <a:off x="581193" y="702156"/>
            <a:ext cx="4076153" cy="5156642"/>
          </a:xfrm>
        </p:spPr>
        <p:txBody>
          <a:bodyPr anchor="ctr">
            <a:normAutofit/>
          </a:bodyPr>
          <a:lstStyle/>
          <a:p>
            <a:r>
              <a:rPr lang="fr-FR" sz="2400">
                <a:solidFill>
                  <a:schemeClr val="tx2"/>
                </a:solidFill>
              </a:rPr>
              <a:t>Une séquence intégrée écriture/orthographe</a:t>
            </a:r>
            <a:br>
              <a:rPr lang="fr-FR" sz="2400">
                <a:solidFill>
                  <a:schemeClr val="tx2"/>
                </a:solidFill>
              </a:rPr>
            </a:br>
            <a:r>
              <a:rPr lang="fr-FR" sz="2400">
                <a:solidFill>
                  <a:schemeClr val="tx2"/>
                </a:solidFill>
              </a:rPr>
              <a:t>4</a:t>
            </a:r>
            <a:r>
              <a:rPr lang="fr-FR" sz="2400" baseline="30000">
                <a:solidFill>
                  <a:schemeClr val="tx2"/>
                </a:solidFill>
              </a:rPr>
              <a:t>e</a:t>
            </a:r>
            <a:r>
              <a:rPr lang="fr-FR" sz="2400">
                <a:solidFill>
                  <a:schemeClr val="tx2"/>
                </a:solidFill>
              </a:rPr>
              <a:t>  temps : structuration</a:t>
            </a:r>
          </a:p>
        </p:txBody>
      </p:sp>
      <p:sp>
        <p:nvSpPr>
          <p:cNvPr id="29" name="Rectangle 28">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54154885-F2D2-0F47-BE9E-17CAC8EBA7AE}"/>
              </a:ext>
            </a:extLst>
          </p:cNvPr>
          <p:cNvSpPr>
            <a:spLocks noGrp="1"/>
          </p:cNvSpPr>
          <p:nvPr>
            <p:ph idx="1"/>
          </p:nvPr>
        </p:nvSpPr>
        <p:spPr>
          <a:xfrm>
            <a:off x="4776743" y="702156"/>
            <a:ext cx="6484091" cy="5156643"/>
          </a:xfrm>
        </p:spPr>
        <p:txBody>
          <a:bodyPr>
            <a:normAutofit/>
          </a:bodyPr>
          <a:lstStyle/>
          <a:p>
            <a:r>
              <a:rPr lang="fr-FR" dirty="0"/>
              <a:t>Apprentissage systématique : exercices</a:t>
            </a:r>
          </a:p>
          <a:p>
            <a:r>
              <a:rPr lang="fr-FR" dirty="0"/>
              <a:t>Approfondissements : recherches à partir de nouveaux corpus </a:t>
            </a:r>
            <a:r>
              <a:rPr lang="fr-FR" dirty="0">
                <a:sym typeface="Wingdings" pitchFamily="2" charset="2"/>
              </a:rPr>
              <a:t> nouveaux outils de référence</a:t>
            </a:r>
            <a:endParaRPr lang="fr-FR" dirty="0"/>
          </a:p>
        </p:txBody>
      </p:sp>
    </p:spTree>
    <p:extLst>
      <p:ext uri="{BB962C8B-B14F-4D97-AF65-F5344CB8AC3E}">
        <p14:creationId xmlns:p14="http://schemas.microsoft.com/office/powerpoint/2010/main" val="1840008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4F0A98C-0F4E-714F-83ED-3FA953EC4DD4}"/>
              </a:ext>
            </a:extLst>
          </p:cNvPr>
          <p:cNvSpPr>
            <a:spLocks noGrp="1"/>
          </p:cNvSpPr>
          <p:nvPr>
            <p:ph type="title"/>
          </p:nvPr>
        </p:nvSpPr>
        <p:spPr>
          <a:xfrm>
            <a:off x="581193" y="702156"/>
            <a:ext cx="4076153" cy="5156642"/>
          </a:xfrm>
        </p:spPr>
        <p:txBody>
          <a:bodyPr anchor="ctr">
            <a:normAutofit/>
          </a:bodyPr>
          <a:lstStyle/>
          <a:p>
            <a:r>
              <a:rPr lang="fr-FR" dirty="0">
                <a:solidFill>
                  <a:schemeClr val="tx2"/>
                </a:solidFill>
              </a:rPr>
              <a:t>Construire la compétence de révision</a:t>
            </a:r>
          </a:p>
        </p:txBody>
      </p:sp>
      <p:sp>
        <p:nvSpPr>
          <p:cNvPr id="10" name="Rectangle 9">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1B5EA3B3-69A3-8A48-9E65-501DAAC1BBAA}"/>
              </a:ext>
            </a:extLst>
          </p:cNvPr>
          <p:cNvSpPr>
            <a:spLocks noGrp="1"/>
          </p:cNvSpPr>
          <p:nvPr>
            <p:ph idx="1"/>
          </p:nvPr>
        </p:nvSpPr>
        <p:spPr>
          <a:xfrm>
            <a:off x="4776743" y="702156"/>
            <a:ext cx="6484091" cy="5156643"/>
          </a:xfrm>
        </p:spPr>
        <p:txBody>
          <a:bodyPr>
            <a:normAutofit/>
          </a:bodyPr>
          <a:lstStyle/>
          <a:p>
            <a:r>
              <a:rPr lang="fr-FR" dirty="0"/>
              <a:t>Lien </a:t>
            </a:r>
            <a:r>
              <a:rPr lang="fr-FR" b="1" dirty="0"/>
              <a:t>vigilance orthographique / révision orthographique</a:t>
            </a:r>
          </a:p>
          <a:p>
            <a:r>
              <a:rPr lang="fr-FR" dirty="0"/>
              <a:t>Un objectif d’apprentissage sur le </a:t>
            </a:r>
            <a:r>
              <a:rPr lang="fr-FR" b="1" dirty="0"/>
              <a:t>long terme</a:t>
            </a:r>
          </a:p>
          <a:p>
            <a:r>
              <a:rPr lang="fr-FR" dirty="0"/>
              <a:t>Tous les écrits n’appellent pas la même correction : </a:t>
            </a:r>
            <a:r>
              <a:rPr lang="fr-FR" b="1" dirty="0"/>
              <a:t>deux critères </a:t>
            </a:r>
            <a:r>
              <a:rPr lang="fr-FR" dirty="0"/>
              <a:t>:</a:t>
            </a:r>
          </a:p>
          <a:p>
            <a:pPr marL="0" indent="0">
              <a:buNone/>
            </a:pPr>
            <a:r>
              <a:rPr lang="fr-FR" dirty="0">
                <a:sym typeface="Wingdings" pitchFamily="2" charset="2"/>
              </a:rPr>
              <a:t> le rôle des écrits</a:t>
            </a:r>
          </a:p>
          <a:p>
            <a:pPr marL="0" indent="0">
              <a:buNone/>
            </a:pPr>
            <a:r>
              <a:rPr lang="fr-FR" dirty="0">
                <a:sym typeface="Wingdings" pitchFamily="2" charset="2"/>
              </a:rPr>
              <a:t> le degré de diffusion ou de permanence</a:t>
            </a:r>
            <a:endParaRPr lang="fr-FR" dirty="0"/>
          </a:p>
        </p:txBody>
      </p:sp>
    </p:spTree>
    <p:extLst>
      <p:ext uri="{BB962C8B-B14F-4D97-AF65-F5344CB8AC3E}">
        <p14:creationId xmlns:p14="http://schemas.microsoft.com/office/powerpoint/2010/main" val="248752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6">
            <a:extLst>
              <a:ext uri="{FF2B5EF4-FFF2-40B4-BE49-F238E27FC236}">
                <a16:creationId xmlns:a16="http://schemas.microsoft.com/office/drawing/2014/main" id="{55DC838F-9824-40D4-99E8-23AC7E0CC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5400880-5B19-4C41-88AE-AE0ABFF087AF}"/>
              </a:ext>
            </a:extLst>
          </p:cNvPr>
          <p:cNvSpPr>
            <a:spLocks noGrp="1"/>
          </p:cNvSpPr>
          <p:nvPr>
            <p:ph type="title"/>
          </p:nvPr>
        </p:nvSpPr>
        <p:spPr>
          <a:xfrm>
            <a:off x="581192" y="3986411"/>
            <a:ext cx="3568661" cy="1872388"/>
          </a:xfrm>
        </p:spPr>
        <p:txBody>
          <a:bodyPr anchor="ctr">
            <a:normAutofit/>
          </a:bodyPr>
          <a:lstStyle/>
          <a:p>
            <a:pPr algn="r"/>
            <a:r>
              <a:rPr lang="fr-FR" b="1" dirty="0">
                <a:solidFill>
                  <a:schemeClr val="tx2"/>
                </a:solidFill>
              </a:rPr>
              <a:t>LES outils</a:t>
            </a:r>
          </a:p>
        </p:txBody>
      </p:sp>
      <p:sp>
        <p:nvSpPr>
          <p:cNvPr id="28" name="Rectangle 18">
            <a:extLst>
              <a:ext uri="{FF2B5EF4-FFF2-40B4-BE49-F238E27FC236}">
                <a16:creationId xmlns:a16="http://schemas.microsoft.com/office/drawing/2014/main" id="{8496C80A-AD75-4A79-8E0F-4310D630D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0">
            <a:extLst>
              <a:ext uri="{FF2B5EF4-FFF2-40B4-BE49-F238E27FC236}">
                <a16:creationId xmlns:a16="http://schemas.microsoft.com/office/drawing/2014/main" id="{E5403703-687D-4B06-AF9E-20C958B38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2">
            <a:extLst>
              <a:ext uri="{FF2B5EF4-FFF2-40B4-BE49-F238E27FC236}">
                <a16:creationId xmlns:a16="http://schemas.microsoft.com/office/drawing/2014/main" id="{F9668A7F-C3EA-4352-BA87-B9203382C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5" name="Image 4" descr="Une image contenant texte, tableau blanc&#10;&#10;Description générée automatiquement">
            <a:extLst>
              <a:ext uri="{FF2B5EF4-FFF2-40B4-BE49-F238E27FC236}">
                <a16:creationId xmlns:a16="http://schemas.microsoft.com/office/drawing/2014/main" id="{42B0DF0D-4292-B144-8A8D-B83E94A309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007" y="766219"/>
            <a:ext cx="1822287" cy="2814344"/>
          </a:xfrm>
          <a:prstGeom prst="rect">
            <a:avLst/>
          </a:prstGeom>
        </p:spPr>
      </p:pic>
      <p:pic>
        <p:nvPicPr>
          <p:cNvPr id="11" name="Image 10">
            <a:extLst>
              <a:ext uri="{FF2B5EF4-FFF2-40B4-BE49-F238E27FC236}">
                <a16:creationId xmlns:a16="http://schemas.microsoft.com/office/drawing/2014/main" id="{13F203CA-7899-4A48-8C4B-6D922121D7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26650" y="1682237"/>
            <a:ext cx="2606281" cy="977355"/>
          </a:xfrm>
          <a:prstGeom prst="rect">
            <a:avLst/>
          </a:prstGeom>
        </p:spPr>
      </p:pic>
      <p:pic>
        <p:nvPicPr>
          <p:cNvPr id="7" name="Image 6" descr="Une image contenant table&#10;&#10;Description générée automatiquement">
            <a:extLst>
              <a:ext uri="{FF2B5EF4-FFF2-40B4-BE49-F238E27FC236}">
                <a16:creationId xmlns:a16="http://schemas.microsoft.com/office/drawing/2014/main" id="{C519B821-40A9-5040-834D-0FE5E48214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56864" y="1119784"/>
            <a:ext cx="2606285" cy="2104574"/>
          </a:xfrm>
          <a:prstGeom prst="rect">
            <a:avLst/>
          </a:prstGeom>
        </p:spPr>
      </p:pic>
      <p:pic>
        <p:nvPicPr>
          <p:cNvPr id="9" name="Image 8" descr="Une image contenant texte, document&#10;&#10;Description générée automatiquement">
            <a:extLst>
              <a:ext uri="{FF2B5EF4-FFF2-40B4-BE49-F238E27FC236}">
                <a16:creationId xmlns:a16="http://schemas.microsoft.com/office/drawing/2014/main" id="{5A2767E7-935E-794E-BCC7-F9F81DAE96F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62032" y="811263"/>
            <a:ext cx="2581233" cy="2724256"/>
          </a:xfrm>
          <a:prstGeom prst="rect">
            <a:avLst/>
          </a:prstGeom>
        </p:spPr>
      </p:pic>
      <p:sp>
        <p:nvSpPr>
          <p:cNvPr id="3" name="Espace réservé du contenu 2">
            <a:extLst>
              <a:ext uri="{FF2B5EF4-FFF2-40B4-BE49-F238E27FC236}">
                <a16:creationId xmlns:a16="http://schemas.microsoft.com/office/drawing/2014/main" id="{9550F11E-B7F9-E64D-8FAC-D64CD869329B}"/>
              </a:ext>
            </a:extLst>
          </p:cNvPr>
          <p:cNvSpPr>
            <a:spLocks noGrp="1"/>
          </p:cNvSpPr>
          <p:nvPr>
            <p:ph idx="1"/>
          </p:nvPr>
        </p:nvSpPr>
        <p:spPr>
          <a:xfrm>
            <a:off x="4520392" y="3956050"/>
            <a:ext cx="7225075" cy="1902749"/>
          </a:xfrm>
        </p:spPr>
        <p:txBody>
          <a:bodyPr>
            <a:normAutofit/>
          </a:bodyPr>
          <a:lstStyle/>
          <a:p>
            <a:pPr>
              <a:lnSpc>
                <a:spcPct val="90000"/>
              </a:lnSpc>
            </a:pPr>
            <a:r>
              <a:rPr lang="fr-FR" sz="1400"/>
              <a:t>Le brouillon, les marques de doute et les ratures</a:t>
            </a:r>
          </a:p>
          <a:p>
            <a:pPr>
              <a:lnSpc>
                <a:spcPct val="90000"/>
              </a:lnSpc>
            </a:pPr>
            <a:r>
              <a:rPr lang="fr-FR" sz="1400"/>
              <a:t>Les ouvrages « spécialisés »</a:t>
            </a:r>
          </a:p>
          <a:p>
            <a:pPr>
              <a:lnSpc>
                <a:spcPct val="90000"/>
              </a:lnSpc>
            </a:pPr>
            <a:r>
              <a:rPr lang="fr-FR" sz="1400"/>
              <a:t>Le cahier de phrases, les affiches, les répertoires</a:t>
            </a:r>
          </a:p>
          <a:p>
            <a:pPr>
              <a:lnSpc>
                <a:spcPct val="90000"/>
              </a:lnSpc>
            </a:pPr>
            <a:r>
              <a:rPr lang="fr-FR" sz="1400"/>
              <a:t>Les grilles de relecture</a:t>
            </a:r>
          </a:p>
          <a:p>
            <a:pPr>
              <a:lnSpc>
                <a:spcPct val="90000"/>
              </a:lnSpc>
            </a:pPr>
            <a:r>
              <a:rPr lang="fr-FR" sz="1400"/>
              <a:t>Les « balles d’accord »</a:t>
            </a:r>
          </a:p>
          <a:p>
            <a:pPr>
              <a:lnSpc>
                <a:spcPct val="90000"/>
              </a:lnSpc>
            </a:pPr>
            <a:r>
              <a:rPr lang="fr-FR" sz="1400"/>
              <a:t>La grille typologique d’erreurs, les codes de correction</a:t>
            </a:r>
          </a:p>
        </p:txBody>
      </p:sp>
      <p:sp>
        <p:nvSpPr>
          <p:cNvPr id="10" name="ZoneTexte 9">
            <a:extLst>
              <a:ext uri="{FF2B5EF4-FFF2-40B4-BE49-F238E27FC236}">
                <a16:creationId xmlns:a16="http://schemas.microsoft.com/office/drawing/2014/main" id="{06639B61-EA8D-CC4E-8C67-9FC1F212F9CF}"/>
              </a:ext>
            </a:extLst>
          </p:cNvPr>
          <p:cNvSpPr txBox="1"/>
          <p:nvPr/>
        </p:nvSpPr>
        <p:spPr>
          <a:xfrm>
            <a:off x="1711234" y="5630091"/>
            <a:ext cx="184731" cy="369332"/>
          </a:xfrm>
          <a:prstGeom prst="rect">
            <a:avLst/>
          </a:prstGeom>
          <a:noFill/>
        </p:spPr>
        <p:txBody>
          <a:bodyPr wrap="none" rtlCol="0">
            <a:spAutoFit/>
          </a:bodyPr>
          <a:lstStyle/>
          <a:p>
            <a:endParaRPr lang="fr-FR" dirty="0"/>
          </a:p>
        </p:txBody>
      </p:sp>
      <p:sp>
        <p:nvSpPr>
          <p:cNvPr id="12" name="ZoneTexte 11">
            <a:extLst>
              <a:ext uri="{FF2B5EF4-FFF2-40B4-BE49-F238E27FC236}">
                <a16:creationId xmlns:a16="http://schemas.microsoft.com/office/drawing/2014/main" id="{9EEC2C8E-BF5C-1241-BECA-B336AEDE4DCB}"/>
              </a:ext>
            </a:extLst>
          </p:cNvPr>
          <p:cNvSpPr txBox="1"/>
          <p:nvPr/>
        </p:nvSpPr>
        <p:spPr>
          <a:xfrm>
            <a:off x="2455817" y="5590903"/>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417813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E53B04-6652-B047-9785-D4E8FF7EEF05}"/>
              </a:ext>
            </a:extLst>
          </p:cNvPr>
          <p:cNvSpPr>
            <a:spLocks noGrp="1"/>
          </p:cNvSpPr>
          <p:nvPr>
            <p:ph type="title"/>
          </p:nvPr>
        </p:nvSpPr>
        <p:spPr/>
        <p:txBody>
          <a:bodyPr/>
          <a:lstStyle/>
          <a:p>
            <a:r>
              <a:rPr lang="fr-FR" dirty="0"/>
              <a:t>Les modalités de mise en œuvre de la révision</a:t>
            </a:r>
          </a:p>
        </p:txBody>
      </p:sp>
      <p:graphicFrame>
        <p:nvGraphicFramePr>
          <p:cNvPr id="7" name="Espace réservé du contenu 2">
            <a:extLst>
              <a:ext uri="{FF2B5EF4-FFF2-40B4-BE49-F238E27FC236}">
                <a16:creationId xmlns:a16="http://schemas.microsoft.com/office/drawing/2014/main" id="{509FE01A-B0B4-4E26-86DA-A553CBADBBA4}"/>
              </a:ext>
            </a:extLst>
          </p:cNvPr>
          <p:cNvGraphicFramePr>
            <a:graphicFrameLocks noGrp="1"/>
          </p:cNvGraphicFramePr>
          <p:nvPr>
            <p:ph idx="1"/>
          </p:nvPr>
        </p:nvGraphicFramePr>
        <p:xfrm>
          <a:off x="581192" y="2340864"/>
          <a:ext cx="11029615" cy="3634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7527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C72E7B-08DF-0346-A6EF-1228FA2AAC86}"/>
              </a:ext>
            </a:extLst>
          </p:cNvPr>
          <p:cNvSpPr>
            <a:spLocks noGrp="1"/>
          </p:cNvSpPr>
          <p:nvPr>
            <p:ph type="title"/>
          </p:nvPr>
        </p:nvSpPr>
        <p:spPr/>
        <p:txBody>
          <a:bodyPr/>
          <a:lstStyle/>
          <a:p>
            <a:r>
              <a:rPr lang="fr-FR" dirty="0"/>
              <a:t>Pour CONCLURE …</a:t>
            </a:r>
          </a:p>
        </p:txBody>
      </p:sp>
      <p:sp>
        <p:nvSpPr>
          <p:cNvPr id="3" name="Espace réservé du contenu 2">
            <a:extLst>
              <a:ext uri="{FF2B5EF4-FFF2-40B4-BE49-F238E27FC236}">
                <a16:creationId xmlns:a16="http://schemas.microsoft.com/office/drawing/2014/main" id="{EC375AF3-592E-2048-A2C9-03DF22D41E34}"/>
              </a:ext>
            </a:extLst>
          </p:cNvPr>
          <p:cNvSpPr>
            <a:spLocks noGrp="1"/>
          </p:cNvSpPr>
          <p:nvPr>
            <p:ph sz="half" idx="1"/>
          </p:nvPr>
        </p:nvSpPr>
        <p:spPr/>
        <p:txBody>
          <a:bodyPr>
            <a:normAutofit fontScale="92500" lnSpcReduction="10000"/>
          </a:bodyPr>
          <a:lstStyle/>
          <a:p>
            <a:r>
              <a:rPr lang="fr-FR" b="1" dirty="0"/>
              <a:t>5 PRINCIPES / PROJET D’ÉCRITURE INTÉGRÉE</a:t>
            </a:r>
          </a:p>
          <a:p>
            <a:r>
              <a:rPr lang="fr-FR" dirty="0"/>
              <a:t>1. Faire écrire par étapes.</a:t>
            </a:r>
          </a:p>
          <a:p>
            <a:r>
              <a:rPr lang="fr-FR" dirty="0"/>
              <a:t>2. Introduire une phase d’étude de notions textuelles ou linguistiques – dont certaines sont orthographiques - parmi ces étapes.</a:t>
            </a:r>
          </a:p>
          <a:p>
            <a:r>
              <a:rPr lang="fr-FR" dirty="0"/>
              <a:t>3.  Abuser du brouillon et des ratures.</a:t>
            </a:r>
          </a:p>
          <a:p>
            <a:r>
              <a:rPr lang="fr-FR" dirty="0"/>
              <a:t>4. Placer la révision orthographique plutôt à la fin du parcours d’écriture.</a:t>
            </a:r>
          </a:p>
          <a:p>
            <a:r>
              <a:rPr lang="fr-FR" dirty="0"/>
              <a:t>5. N’exiger la correction orthographique qu’en cas de publication du texte, ou s’il doit servir d’aide-mémoire pour d’autres activités.</a:t>
            </a:r>
          </a:p>
          <a:p>
            <a:endParaRPr lang="fr-FR" b="1" dirty="0"/>
          </a:p>
        </p:txBody>
      </p:sp>
      <p:sp>
        <p:nvSpPr>
          <p:cNvPr id="4" name="Espace réservé du contenu 3">
            <a:extLst>
              <a:ext uri="{FF2B5EF4-FFF2-40B4-BE49-F238E27FC236}">
                <a16:creationId xmlns:a16="http://schemas.microsoft.com/office/drawing/2014/main" id="{0DBB72ED-C7E8-BA4A-A65F-6EB623437D02}"/>
              </a:ext>
            </a:extLst>
          </p:cNvPr>
          <p:cNvSpPr>
            <a:spLocks noGrp="1"/>
          </p:cNvSpPr>
          <p:nvPr>
            <p:ph sz="half" idx="2"/>
          </p:nvPr>
        </p:nvSpPr>
        <p:spPr/>
        <p:txBody>
          <a:bodyPr>
            <a:normAutofit fontScale="92500" lnSpcReduction="10000"/>
          </a:bodyPr>
          <a:lstStyle/>
          <a:p>
            <a:r>
              <a:rPr lang="fr-FR" b="1" dirty="0"/>
              <a:t>3 ATTITUDES</a:t>
            </a:r>
          </a:p>
          <a:p>
            <a:r>
              <a:rPr lang="fr-FR" b="1" dirty="0"/>
              <a:t>* Exclure tout jugement de valeur négatif initial par rapport à l’orthographe produite.</a:t>
            </a:r>
          </a:p>
          <a:p>
            <a:r>
              <a:rPr lang="fr-FR" b="1" dirty="0"/>
              <a:t>*Attacher moins d’importance au produit fini qu’aux processus en jeu.</a:t>
            </a:r>
          </a:p>
          <a:p>
            <a:r>
              <a:rPr lang="fr-FR" b="1" dirty="0"/>
              <a:t>*Préserver le sens de l’acte d’écrire.</a:t>
            </a:r>
          </a:p>
        </p:txBody>
      </p:sp>
    </p:spTree>
    <p:extLst>
      <p:ext uri="{BB962C8B-B14F-4D97-AF65-F5344CB8AC3E}">
        <p14:creationId xmlns:p14="http://schemas.microsoft.com/office/powerpoint/2010/main" val="148621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35" name="Rectangle 34">
            <a:extLst>
              <a:ext uri="{FF2B5EF4-FFF2-40B4-BE49-F238E27FC236}">
                <a16:creationId xmlns:a16="http://schemas.microsoft.com/office/drawing/2014/main" id="{7C427EA3-1645-4B27-A5C2-55E8E24C6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85CDBF6-7B87-4A58-92CA-E887CA36A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38">
            <a:extLst>
              <a:ext uri="{FF2B5EF4-FFF2-40B4-BE49-F238E27FC236}">
                <a16:creationId xmlns:a16="http://schemas.microsoft.com/office/drawing/2014/main" id="{6BFF2B2E-1CF1-403F-BB44-3F9C3E7F6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9D8B4D3C-0DE0-43B9-B032-32B536B96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mpoules flottantes sombres avec une brillant avec éclat">
            <a:extLst>
              <a:ext uri="{FF2B5EF4-FFF2-40B4-BE49-F238E27FC236}">
                <a16:creationId xmlns:a16="http://schemas.microsoft.com/office/drawing/2014/main" id="{697924D5-3283-4725-8CD3-6B95197F03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1588396" y="1208531"/>
            <a:ext cx="5204340" cy="4735069"/>
          </a:xfrm>
          <a:prstGeom prst="rect">
            <a:avLst/>
          </a:prstGeom>
        </p:spPr>
      </p:pic>
      <p:sp>
        <p:nvSpPr>
          <p:cNvPr id="43" name="Rectangle 42">
            <a:extLst>
              <a:ext uri="{FF2B5EF4-FFF2-40B4-BE49-F238E27FC236}">
                <a16:creationId xmlns:a16="http://schemas.microsoft.com/office/drawing/2014/main" id="{707788D3-E467-4E25-A5E9-FD41795BD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D4EF13AE-86B5-474B-B376-460F0C20CF07}"/>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600">
                <a:solidFill>
                  <a:srgbClr val="FFFFFF"/>
                </a:solidFill>
              </a:rPr>
              <a:t>Merci de votre attention</a:t>
            </a:r>
          </a:p>
        </p:txBody>
      </p:sp>
    </p:spTree>
    <p:extLst>
      <p:ext uri="{BB962C8B-B14F-4D97-AF65-F5344CB8AC3E}">
        <p14:creationId xmlns:p14="http://schemas.microsoft.com/office/powerpoint/2010/main" val="532889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9299A4-96EF-B647-9C84-FA74D0DC189B}"/>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1E31F783-E80B-6842-B203-9940EA7FC2FE}"/>
              </a:ext>
            </a:extLst>
          </p:cNvPr>
          <p:cNvSpPr>
            <a:spLocks noGrp="1"/>
          </p:cNvSpPr>
          <p:nvPr>
            <p:ph idx="1"/>
          </p:nvPr>
        </p:nvSpPr>
        <p:spPr/>
        <p:txBody>
          <a:bodyPr/>
          <a:lstStyle/>
          <a:p>
            <a:pPr marL="0" indent="0">
              <a:buNone/>
            </a:pPr>
            <a:r>
              <a:rPr lang="fr-FR" b="1" dirty="0"/>
              <a:t>« Le travail en lien avec l'écriture</a:t>
            </a:r>
            <a:r>
              <a:rPr lang="fr-FR" dirty="0"/>
              <a:t> permet d'apprendre aux élèves, grâce aux indications données par l'enseignant, à </a:t>
            </a:r>
            <a:r>
              <a:rPr lang="fr-FR" b="1" dirty="0"/>
              <a:t>réviser leur production en exerçant une vigilance orthographique </a:t>
            </a:r>
            <a:r>
              <a:rPr lang="fr-FR" dirty="0"/>
              <a:t>et </a:t>
            </a:r>
            <a:r>
              <a:rPr lang="fr-FR" b="1" dirty="0"/>
              <a:t>en mobilisant les acquisitions </a:t>
            </a:r>
            <a:r>
              <a:rPr lang="fr-FR" dirty="0"/>
              <a:t>travaillées lors des leçons de grammaire. Toute leçon de grammaire doit trouver son prolongement et son application dans des activités d'écriture aux formes variées : argumentation, invention, imitation dont l'objectif est aussi d'aider les élèves à s'approprier leur manière d'écrire. »</a:t>
            </a:r>
          </a:p>
          <a:p>
            <a:pPr marL="0" indent="0" algn="r">
              <a:buNone/>
            </a:pPr>
            <a:r>
              <a:rPr lang="fr-FR" sz="1200" b="1" i="1" dirty="0"/>
              <a:t>4 priorités pour renforcer les fondamentaux - Enseignement de la grammaire et du vocabulaire : un enjeu majeur pour la maîtrise de la langue française</a:t>
            </a:r>
          </a:p>
          <a:p>
            <a:pPr marL="0" indent="0" algn="r">
              <a:buNone/>
            </a:pPr>
            <a:r>
              <a:rPr lang="fr-FR" sz="1200" b="1" i="1" dirty="0"/>
              <a:t> BO  n° 3 du 25 avril 2018</a:t>
            </a:r>
          </a:p>
          <a:p>
            <a:endParaRPr lang="fr-FR" dirty="0"/>
          </a:p>
        </p:txBody>
      </p:sp>
    </p:spTree>
    <p:extLst>
      <p:ext uri="{BB962C8B-B14F-4D97-AF65-F5344CB8AC3E}">
        <p14:creationId xmlns:p14="http://schemas.microsoft.com/office/powerpoint/2010/main" val="2479322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1131F0-4AFE-9449-BF3D-1CD2C0A5D341}"/>
              </a:ext>
            </a:extLst>
          </p:cNvPr>
          <p:cNvSpPr>
            <a:spLocks noGrp="1"/>
          </p:cNvSpPr>
          <p:nvPr>
            <p:ph type="title"/>
          </p:nvPr>
        </p:nvSpPr>
        <p:spPr/>
        <p:txBody>
          <a:bodyPr/>
          <a:lstStyle/>
          <a:p>
            <a:r>
              <a:rPr lang="fr-FR" dirty="0"/>
              <a:t>Dans le programme du cycle 3</a:t>
            </a:r>
          </a:p>
        </p:txBody>
      </p:sp>
      <p:sp>
        <p:nvSpPr>
          <p:cNvPr id="3" name="Espace réservé du contenu 2">
            <a:extLst>
              <a:ext uri="{FF2B5EF4-FFF2-40B4-BE49-F238E27FC236}">
                <a16:creationId xmlns:a16="http://schemas.microsoft.com/office/drawing/2014/main" id="{0E7564DF-533C-1C4D-9DD1-709801AA68AE}"/>
              </a:ext>
            </a:extLst>
          </p:cNvPr>
          <p:cNvSpPr>
            <a:spLocks noGrp="1"/>
          </p:cNvSpPr>
          <p:nvPr>
            <p:ph idx="1"/>
          </p:nvPr>
        </p:nvSpPr>
        <p:spPr/>
        <p:txBody>
          <a:bodyPr>
            <a:normAutofit/>
          </a:bodyPr>
          <a:lstStyle/>
          <a:p>
            <a:r>
              <a:rPr lang="fr-FR" dirty="0"/>
              <a:t>Il est important d’établir un lien entre la rédaction de textes et l’étude de la langue en proposant </a:t>
            </a:r>
            <a:r>
              <a:rPr lang="fr-FR" b="1" dirty="0"/>
              <a:t>des situations d’écriture comme prolongements à des leçons de grammaire et de vocabulaire </a:t>
            </a:r>
            <a:r>
              <a:rPr lang="fr-FR" dirty="0"/>
              <a:t>et </a:t>
            </a:r>
            <a:r>
              <a:rPr lang="fr-FR" b="1" dirty="0"/>
              <a:t>des situations de révision de son écrit en mobilisant des acquis en orthographe</a:t>
            </a:r>
            <a:r>
              <a:rPr lang="fr-FR" dirty="0"/>
              <a:t>.</a:t>
            </a:r>
          </a:p>
          <a:p>
            <a:r>
              <a:rPr lang="fr-FR" dirty="0"/>
              <a:t>Dans les activités d’écriture, les élèves apprennent également à </a:t>
            </a:r>
            <a:r>
              <a:rPr lang="fr-FR" b="1" dirty="0"/>
              <a:t>exercer une vigilance orthographique </a:t>
            </a:r>
            <a:r>
              <a:rPr lang="fr-FR" dirty="0"/>
              <a:t>et à </a:t>
            </a:r>
            <a:r>
              <a:rPr lang="fr-FR" b="1" dirty="0"/>
              <a:t>utiliser des outils d’écriture</a:t>
            </a:r>
            <a:r>
              <a:rPr lang="fr-FR" dirty="0"/>
              <a:t>. Cet apprentissage, qui a commencé au cycle 2, se poursuit au cycle 3 de manière à ce que les élèves acquièrent de plus en plus d'autonomie dans leur capacité à réviser leur texte. Mais à ce stade de la scolarité, on valorise avant tout la construction d’une relation à la norme écrite, plus que le résultat obtenu qui peut tolérer une marge d’erreur, en rapport avec l’âge des élèves.</a:t>
            </a:r>
          </a:p>
          <a:p>
            <a:r>
              <a:rPr lang="fr-FR" dirty="0"/>
              <a:t>Enfin, le </a:t>
            </a:r>
            <a:r>
              <a:rPr lang="fr-FR" b="1" dirty="0"/>
              <a:t>regard positif du professeur </a:t>
            </a:r>
            <a:r>
              <a:rPr lang="fr-FR" dirty="0"/>
              <a:t>qui encourage l’élève, les différentes situations proposées motivantes, porteuses de sens, la </a:t>
            </a:r>
            <a:r>
              <a:rPr lang="fr-FR" b="1" dirty="0"/>
              <a:t>collaboration entre pairs </a:t>
            </a:r>
            <a:r>
              <a:rPr lang="fr-FR" dirty="0"/>
              <a:t>conduisent à donner le plaisir de l’écriture et la curiosité à l’égard de la langue et de son fonctionnement. </a:t>
            </a:r>
          </a:p>
          <a:p>
            <a:endParaRPr lang="fr-FR" dirty="0"/>
          </a:p>
        </p:txBody>
      </p:sp>
    </p:spTree>
    <p:extLst>
      <p:ext uri="{BB962C8B-B14F-4D97-AF65-F5344CB8AC3E}">
        <p14:creationId xmlns:p14="http://schemas.microsoft.com/office/powerpoint/2010/main" val="2599682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D5B43E-7527-584C-B901-9BCD87760B9A}"/>
              </a:ext>
            </a:extLst>
          </p:cNvPr>
          <p:cNvSpPr>
            <a:spLocks noGrp="1"/>
          </p:cNvSpPr>
          <p:nvPr>
            <p:ph type="title"/>
          </p:nvPr>
        </p:nvSpPr>
        <p:spPr/>
        <p:txBody>
          <a:bodyPr/>
          <a:lstStyle/>
          <a:p>
            <a:r>
              <a:rPr lang="fr-FR" dirty="0"/>
              <a:t>Dans les repères de progression cycle 2 </a:t>
            </a:r>
          </a:p>
        </p:txBody>
      </p:sp>
      <p:pic>
        <p:nvPicPr>
          <p:cNvPr id="4" name="Espace réservé du contenu 3" descr="Une image contenant texte&#10;&#10;Description générée automatiquement">
            <a:extLst>
              <a:ext uri="{FF2B5EF4-FFF2-40B4-BE49-F238E27FC236}">
                <a16:creationId xmlns:a16="http://schemas.microsoft.com/office/drawing/2014/main" id="{4BB14D02-EF4A-DC42-A310-26365444B83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08566" y="2341563"/>
            <a:ext cx="9574867" cy="3633787"/>
          </a:xfrm>
          <a:prstGeom prst="rect">
            <a:avLst/>
          </a:prstGeom>
        </p:spPr>
      </p:pic>
    </p:spTree>
    <p:extLst>
      <p:ext uri="{BB962C8B-B14F-4D97-AF65-F5344CB8AC3E}">
        <p14:creationId xmlns:p14="http://schemas.microsoft.com/office/powerpoint/2010/main" val="4241403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6DF17C-7961-3741-8914-E677EC361BAB}"/>
              </a:ext>
            </a:extLst>
          </p:cNvPr>
          <p:cNvSpPr>
            <a:spLocks noGrp="1"/>
          </p:cNvSpPr>
          <p:nvPr>
            <p:ph type="title"/>
          </p:nvPr>
        </p:nvSpPr>
        <p:spPr/>
        <p:txBody>
          <a:bodyPr/>
          <a:lstStyle/>
          <a:p>
            <a:r>
              <a:rPr lang="fr-FR" dirty="0"/>
              <a:t>Dans les repères de progression cycle 3</a:t>
            </a:r>
          </a:p>
        </p:txBody>
      </p:sp>
      <p:pic>
        <p:nvPicPr>
          <p:cNvPr id="4" name="Espace réservé du contenu 3" descr="Une image contenant texte&#10;&#10;Description générée automatiquement">
            <a:extLst>
              <a:ext uri="{FF2B5EF4-FFF2-40B4-BE49-F238E27FC236}">
                <a16:creationId xmlns:a16="http://schemas.microsoft.com/office/drawing/2014/main" id="{B12C2AD9-6B9E-6541-86C2-54BD1C04EEB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59015" y="2341563"/>
            <a:ext cx="10873970" cy="3633787"/>
          </a:xfrm>
          <a:prstGeom prst="rect">
            <a:avLst/>
          </a:prstGeom>
        </p:spPr>
      </p:pic>
    </p:spTree>
    <p:extLst>
      <p:ext uri="{BB962C8B-B14F-4D97-AF65-F5344CB8AC3E}">
        <p14:creationId xmlns:p14="http://schemas.microsoft.com/office/powerpoint/2010/main" val="3502031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9DD60C94-0C9C-47B7-BE88-045235ACC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E45FD29-6B8B-DC4B-86E9-57686D7ABEA4}"/>
              </a:ext>
            </a:extLst>
          </p:cNvPr>
          <p:cNvSpPr>
            <a:spLocks noGrp="1"/>
          </p:cNvSpPr>
          <p:nvPr>
            <p:ph type="title"/>
          </p:nvPr>
        </p:nvSpPr>
        <p:spPr>
          <a:xfrm>
            <a:off x="446533" y="1552397"/>
            <a:ext cx="7231784" cy="3654081"/>
          </a:xfrm>
        </p:spPr>
        <p:txBody>
          <a:bodyPr vert="horz" lIns="91440" tIns="45720" rIns="91440" bIns="45720" rtlCol="0" anchor="ctr">
            <a:normAutofit/>
          </a:bodyPr>
          <a:lstStyle/>
          <a:p>
            <a:pPr>
              <a:lnSpc>
                <a:spcPct val="90000"/>
              </a:lnSpc>
            </a:pPr>
            <a:r>
              <a:rPr lang="en-US" sz="5000" b="0" kern="1200" cap="all" dirty="0">
                <a:solidFill>
                  <a:schemeClr val="tx2"/>
                </a:solidFill>
                <a:latin typeface="+mj-lt"/>
                <a:ea typeface="+mj-ea"/>
                <a:cs typeface="+mj-cs"/>
              </a:rPr>
              <a:t>OUTILS, ACTIVITÉS, DÉMARCHES POUR APPRENDRE À RÉVISER L’ORTHOGRAPHE AU CYCLE 3</a:t>
            </a:r>
          </a:p>
        </p:txBody>
      </p:sp>
      <p:sp>
        <p:nvSpPr>
          <p:cNvPr id="19" name="Rectangle 18">
            <a:extLst>
              <a:ext uri="{FF2B5EF4-FFF2-40B4-BE49-F238E27FC236}">
                <a16:creationId xmlns:a16="http://schemas.microsoft.com/office/drawing/2014/main" id="{BFCF7016-AC99-433F-B943-24C3736E0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7579574" cy="6436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A03737D1-A930-4E3E-9160-3CD4AEC72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453642"/>
            <a:ext cx="3615596"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F71CFF33-010E-4E26-A285-83B182982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707627"/>
            <a:ext cx="11293913" cy="64922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32339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id="{AEFF1D26-9D77-1344-B3A2-61B8812263F9}"/>
              </a:ext>
            </a:extLst>
          </p:cNvPr>
          <p:cNvSpPr>
            <a:spLocks noGrp="1"/>
          </p:cNvSpPr>
          <p:nvPr>
            <p:ph type="title"/>
          </p:nvPr>
        </p:nvSpPr>
        <p:spPr>
          <a:xfrm>
            <a:off x="609906" y="702155"/>
            <a:ext cx="3568661" cy="1269713"/>
          </a:xfrm>
        </p:spPr>
        <p:txBody>
          <a:bodyPr>
            <a:normAutofit fontScale="90000"/>
          </a:bodyPr>
          <a:lstStyle/>
          <a:p>
            <a:pPr>
              <a:lnSpc>
                <a:spcPct val="90000"/>
              </a:lnSpc>
            </a:pPr>
            <a:br>
              <a:rPr lang="fr-FR" sz="2000" dirty="0"/>
            </a:br>
            <a:r>
              <a:rPr lang="fr-FR" sz="3100" b="1" i="1" dirty="0"/>
              <a:t>La grille typologique des erreurs</a:t>
            </a:r>
          </a:p>
        </p:txBody>
      </p:sp>
      <p:sp>
        <p:nvSpPr>
          <p:cNvPr id="24" name="Rectangle 23">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Espace réservé du contenu 2">
            <a:extLst>
              <a:ext uri="{FF2B5EF4-FFF2-40B4-BE49-F238E27FC236}">
                <a16:creationId xmlns:a16="http://schemas.microsoft.com/office/drawing/2014/main" id="{88019631-79E5-B847-BC41-0839ED7C5710}"/>
              </a:ext>
            </a:extLst>
          </p:cNvPr>
          <p:cNvSpPr>
            <a:spLocks noGrp="1"/>
          </p:cNvSpPr>
          <p:nvPr>
            <p:ph idx="1"/>
          </p:nvPr>
        </p:nvSpPr>
        <p:spPr>
          <a:xfrm>
            <a:off x="609906" y="2340864"/>
            <a:ext cx="3568661" cy="3634486"/>
          </a:xfrm>
        </p:spPr>
        <p:txBody>
          <a:bodyPr>
            <a:normAutofit/>
          </a:bodyPr>
          <a:lstStyle/>
          <a:p>
            <a:r>
              <a:rPr lang="fr-FR" b="1" dirty="0"/>
              <a:t>OBJECTIFS ET ENJEUX</a:t>
            </a:r>
          </a:p>
          <a:p>
            <a:r>
              <a:rPr lang="fr-FR" dirty="0"/>
              <a:t>Construire avec les élèves une grille typologique des erreurs, leur apprendre à l’utiliser lors d’activités d’écriture variées afin de les amener à prendre peu à peu en charge la révision orthographique de leurs écrits.</a:t>
            </a:r>
          </a:p>
          <a:p>
            <a:endParaRPr lang="fr-FR" dirty="0"/>
          </a:p>
          <a:p>
            <a:pPr marL="0" indent="0">
              <a:buNone/>
            </a:pPr>
            <a:endParaRPr lang="fr-FR" dirty="0"/>
          </a:p>
          <a:p>
            <a:pPr marL="0" indent="0">
              <a:buNone/>
            </a:pPr>
            <a:endParaRPr lang="fr-FR" dirty="0"/>
          </a:p>
        </p:txBody>
      </p:sp>
      <p:graphicFrame>
        <p:nvGraphicFramePr>
          <p:cNvPr id="4" name="Tableau 3">
            <a:extLst>
              <a:ext uri="{FF2B5EF4-FFF2-40B4-BE49-F238E27FC236}">
                <a16:creationId xmlns:a16="http://schemas.microsoft.com/office/drawing/2014/main" id="{73EA1114-CB19-2A47-B9BD-D8532459DB6C}"/>
              </a:ext>
            </a:extLst>
          </p:cNvPr>
          <p:cNvGraphicFramePr>
            <a:graphicFrameLocks noGrp="1"/>
          </p:cNvGraphicFramePr>
          <p:nvPr>
            <p:extLst>
              <p:ext uri="{D42A27DB-BD31-4B8C-83A1-F6EECF244321}">
                <p14:modId xmlns:p14="http://schemas.microsoft.com/office/powerpoint/2010/main" val="1150194509"/>
              </p:ext>
            </p:extLst>
          </p:nvPr>
        </p:nvGraphicFramePr>
        <p:xfrm>
          <a:off x="4654296" y="993280"/>
          <a:ext cx="6735273" cy="5253444"/>
        </p:xfrm>
        <a:graphic>
          <a:graphicData uri="http://schemas.openxmlformats.org/drawingml/2006/table">
            <a:tbl>
              <a:tblPr firstRow="1" firstCol="1" bandRow="1">
                <a:tableStyleId>{5C22544A-7EE6-4342-B048-85BDC9FD1C3A}</a:tableStyleId>
              </a:tblPr>
              <a:tblGrid>
                <a:gridCol w="2298788">
                  <a:extLst>
                    <a:ext uri="{9D8B030D-6E8A-4147-A177-3AD203B41FA5}">
                      <a16:colId xmlns:a16="http://schemas.microsoft.com/office/drawing/2014/main" val="1887799074"/>
                    </a:ext>
                  </a:extLst>
                </a:gridCol>
                <a:gridCol w="2190413">
                  <a:extLst>
                    <a:ext uri="{9D8B030D-6E8A-4147-A177-3AD203B41FA5}">
                      <a16:colId xmlns:a16="http://schemas.microsoft.com/office/drawing/2014/main" val="1266792608"/>
                    </a:ext>
                  </a:extLst>
                </a:gridCol>
                <a:gridCol w="2246072">
                  <a:extLst>
                    <a:ext uri="{9D8B030D-6E8A-4147-A177-3AD203B41FA5}">
                      <a16:colId xmlns:a16="http://schemas.microsoft.com/office/drawing/2014/main" val="3370006149"/>
                    </a:ext>
                  </a:extLst>
                </a:gridCol>
              </a:tblGrid>
              <a:tr h="590004">
                <a:tc>
                  <a:txBody>
                    <a:bodyPr/>
                    <a:lstStyle/>
                    <a:p>
                      <a:pPr algn="ctr"/>
                      <a:r>
                        <a:rPr lang="fr-FR" sz="1800">
                          <a:effectLst/>
                        </a:rPr>
                        <a:t>Pour l’élève</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98233" marR="98233" marT="0" marB="0"/>
                </a:tc>
                <a:tc>
                  <a:txBody>
                    <a:bodyPr/>
                    <a:lstStyle/>
                    <a:p>
                      <a:pPr algn="ctr"/>
                      <a:r>
                        <a:rPr lang="fr-FR" sz="1800">
                          <a:effectLst/>
                        </a:rPr>
                        <a:t>Pour l’enseignant</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98233" marR="98233" marT="0" marB="0"/>
                </a:tc>
                <a:tc>
                  <a:txBody>
                    <a:bodyPr/>
                    <a:lstStyle/>
                    <a:p>
                      <a:pPr algn="ctr"/>
                      <a:r>
                        <a:rPr lang="fr-FR" sz="1800">
                          <a:effectLst/>
                        </a:rPr>
                        <a:t>Pour l’équipe de cycle</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98233" marR="98233" marT="0" marB="0"/>
                </a:tc>
                <a:extLst>
                  <a:ext uri="{0D108BD9-81ED-4DB2-BD59-A6C34878D82A}">
                    <a16:rowId xmlns:a16="http://schemas.microsoft.com/office/drawing/2014/main" val="1155253685"/>
                  </a:ext>
                </a:extLst>
              </a:tr>
              <a:tr h="4100942">
                <a:tc>
                  <a:txBody>
                    <a:bodyPr/>
                    <a:lstStyle/>
                    <a:p>
                      <a:r>
                        <a:rPr lang="fr-FR" sz="1800" dirty="0">
                          <a:effectLst/>
                        </a:rPr>
                        <a:t>- mieux comprendre le fonctionnement de la langue écrite et se corriger</a:t>
                      </a:r>
                    </a:p>
                    <a:p>
                      <a:r>
                        <a:rPr lang="fr-FR" sz="1800" dirty="0">
                          <a:effectLst/>
                        </a:rPr>
                        <a:t>- acquérir des stratégies</a:t>
                      </a:r>
                    </a:p>
                    <a:p>
                      <a:r>
                        <a:rPr lang="fr-FR" sz="1800" dirty="0">
                          <a:effectLst/>
                        </a:rPr>
                        <a:t>- comprendre à quoi sert l’orthographe et en avoir une vision positive (« écrire juste » vs. « nombre de fautes/mauvaises notes »</a:t>
                      </a:r>
                    </a:p>
                    <a:p>
                      <a:r>
                        <a:rPr lang="fr-FR" sz="1800" dirty="0">
                          <a:effectLst/>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8233" marR="98233" marT="0" marB="0"/>
                </a:tc>
                <a:tc>
                  <a:txBody>
                    <a:bodyPr/>
                    <a:lstStyle/>
                    <a:p>
                      <a:r>
                        <a:rPr lang="fr-FR" sz="1800">
                          <a:effectLst/>
                        </a:rPr>
                        <a:t>- développer une attitude réflexive chez ses élèves </a:t>
                      </a:r>
                    </a:p>
                    <a:p>
                      <a:r>
                        <a:rPr lang="fr-FR" sz="1800">
                          <a:effectLst/>
                        </a:rPr>
                        <a:t>- différencier sa pédagogie, mieux repérer ce qui fait obstacle</a:t>
                      </a:r>
                    </a:p>
                    <a:p>
                      <a:r>
                        <a:rPr lang="fr-FR" sz="1800">
                          <a:effectLst/>
                        </a:rPr>
                        <a:t>- construire avec les élèves des outils de référence évolutifs et structurés, en tenant compte des repères de progressivité</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98233" marR="98233" marT="0" marB="0"/>
                </a:tc>
                <a:tc>
                  <a:txBody>
                    <a:bodyPr/>
                    <a:lstStyle/>
                    <a:p>
                      <a:r>
                        <a:rPr lang="fr-FR" sz="1800" dirty="0">
                          <a:effectLst/>
                        </a:rPr>
                        <a:t>- avoir une vision claire de ce qui a été construit, appris en amont et poursuivre</a:t>
                      </a:r>
                    </a:p>
                    <a:p>
                      <a:r>
                        <a:rPr lang="fr-FR" sz="1800" dirty="0">
                          <a:effectLst/>
                        </a:rPr>
                        <a:t>- éviter les bis </a:t>
                      </a:r>
                      <a:r>
                        <a:rPr lang="fr-FR" sz="1800" dirty="0" err="1">
                          <a:effectLst/>
                        </a:rPr>
                        <a:t>repetita</a:t>
                      </a:r>
                      <a:r>
                        <a:rPr lang="fr-FR" sz="1800" dirty="0">
                          <a:effectLst/>
                        </a:rPr>
                        <a:t>, garantir la continuité et la progressivité</a:t>
                      </a:r>
                    </a:p>
                    <a:p>
                      <a:r>
                        <a:rPr lang="fr-FR" sz="1800" dirty="0">
                          <a:effectLst/>
                        </a:rPr>
                        <a:t>- avoir des démarches communes et cohérentes (repères stables pour élèves fragiles)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8233" marR="98233" marT="0" marB="0"/>
                </a:tc>
                <a:extLst>
                  <a:ext uri="{0D108BD9-81ED-4DB2-BD59-A6C34878D82A}">
                    <a16:rowId xmlns:a16="http://schemas.microsoft.com/office/drawing/2014/main" val="1744658391"/>
                  </a:ext>
                </a:extLst>
              </a:tr>
            </a:tbl>
          </a:graphicData>
        </a:graphic>
      </p:graphicFrame>
    </p:spTree>
    <p:extLst>
      <p:ext uri="{BB962C8B-B14F-4D97-AF65-F5344CB8AC3E}">
        <p14:creationId xmlns:p14="http://schemas.microsoft.com/office/powerpoint/2010/main" val="122452067"/>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10352</TotalTime>
  <Words>8101</Words>
  <Application>Microsoft Macintosh PowerPoint</Application>
  <PresentationFormat>Grand écran</PresentationFormat>
  <Paragraphs>660</Paragraphs>
  <Slides>39</Slides>
  <Notes>39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39</vt:i4>
      </vt:variant>
    </vt:vector>
  </HeadingPairs>
  <TitlesOfParts>
    <vt:vector size="45" baseType="lpstr">
      <vt:lpstr>Arial</vt:lpstr>
      <vt:lpstr>Calibri</vt:lpstr>
      <vt:lpstr>Gill Sans MT</vt:lpstr>
      <vt:lpstr>Wingdings</vt:lpstr>
      <vt:lpstr>Wingdings 2</vt:lpstr>
      <vt:lpstr>DividendVTI</vt:lpstr>
      <vt:lpstr>Quelle gestion des exigences orthographiques dans les productions écrites des ÉlÈves au cycle 3 ?</vt:lpstr>
      <vt:lpstr>PLAN DE L'Intervention</vt:lpstr>
      <vt:lpstr>Le prescrit : recommandations du 26 avril 2018, programme du cycle 3 et repères de progression</vt:lpstr>
      <vt:lpstr>Présentation PowerPoint</vt:lpstr>
      <vt:lpstr>Dans le programme du cycle 3</vt:lpstr>
      <vt:lpstr>Dans les repères de progression cycle 2 </vt:lpstr>
      <vt:lpstr>Dans les repères de progression cycle 3</vt:lpstr>
      <vt:lpstr>OUTILS, ACTIVITÉS, DÉMARCHES POUR APPRENDRE À RÉVISER L’ORTHOGRAPHE AU CYCLE 3</vt:lpstr>
      <vt:lpstr> La grille typologique des erreurs</vt:lpstr>
      <vt:lpstr>La grille typologique des erreurs</vt:lpstr>
      <vt:lpstr> La grille typologique des erreurs</vt:lpstr>
      <vt:lpstr> CONSTRUIRE La grille  typologique des erreurs</vt:lpstr>
      <vt:lpstr> construire La grille typologique des erreurs</vt:lpstr>
      <vt:lpstr> construire La grille typologique des erreurs</vt:lpstr>
      <vt:lpstr> construire La grille typologique des erreurs</vt:lpstr>
      <vt:lpstr>construire La grille typologique des erreurs</vt:lpstr>
      <vt:lpstr> La grille typologique des erreurs </vt:lpstr>
      <vt:lpstr> utiliser La grille typologique des erreurs</vt:lpstr>
      <vt:lpstr> utiliser La grille typologique des erreurs</vt:lpstr>
      <vt:lpstr> Les chantiers en orthographe</vt:lpstr>
      <vt:lpstr> Les chantiers en orthographe</vt:lpstr>
      <vt:lpstr> Les chantiers en orthographe</vt:lpstr>
      <vt:lpstr>Les chantiers en orthographe, UN EXEMPLE</vt:lpstr>
      <vt:lpstr> LA DICTEE POUR REINVESTIR et MEMORISER</vt:lpstr>
      <vt:lpstr> FOCUS SUR la dictée négociée</vt:lpstr>
      <vt:lpstr> FOCUS SUR la dictée négociée</vt:lpstr>
      <vt:lpstr>Observer en situation : des outils d’Aide</vt:lpstr>
      <vt:lpstr>Observer en situation : des outils d’Aide</vt:lpstr>
      <vt:lpstr>PLACE DE L’ORTHOGRAPHE DANS UN PROJET D’ÉCRITURE</vt:lpstr>
      <vt:lpstr>Faire écrire/orthographier</vt:lpstr>
      <vt:lpstr>Une séquence intégrée écriture/orthographe 1er temps : priorité aux contraintes textuelles</vt:lpstr>
      <vt:lpstr>Une séquence intégrée écriture/orthographe 2e  temps : intégration de l’orthographe</vt:lpstr>
      <vt:lpstr>Une séquence intégrée écriture/orthographe 3e  temps : aboutissement du projet</vt:lpstr>
      <vt:lpstr>Une séquence intégrée écriture/orthographe 4e  temps : structuration</vt:lpstr>
      <vt:lpstr>Construire la compétence de révision</vt:lpstr>
      <vt:lpstr>LES outils</vt:lpstr>
      <vt:lpstr>Les modalités de mise en œuvre de la révision</vt:lpstr>
      <vt:lpstr>Pour CONCLURE …</vt:lpstr>
      <vt:lpstr>Merci de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Quelle gestion des exigences orthographiques dans les productions écrites des eleves au cycle 3 ?</dc:title>
  <dc:creator>Marie-Chantal Jenny</dc:creator>
  <cp:lastModifiedBy>Marie-Chantal Jenny</cp:lastModifiedBy>
  <cp:revision>341</cp:revision>
  <dcterms:created xsi:type="dcterms:W3CDTF">2021-09-24T07:21:29Z</dcterms:created>
  <dcterms:modified xsi:type="dcterms:W3CDTF">2021-10-06T09:41:52Z</dcterms:modified>
</cp:coreProperties>
</file>