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7" r:id="rId2"/>
    <p:sldId id="274" r:id="rId3"/>
    <p:sldId id="264" r:id="rId4"/>
    <p:sldId id="311" r:id="rId5"/>
    <p:sldId id="275" r:id="rId6"/>
    <p:sldId id="300" r:id="rId7"/>
    <p:sldId id="290" r:id="rId8"/>
    <p:sldId id="328" r:id="rId9"/>
    <p:sldId id="278" r:id="rId10"/>
    <p:sldId id="303" r:id="rId11"/>
    <p:sldId id="304" r:id="rId12"/>
    <p:sldId id="294" r:id="rId13"/>
    <p:sldId id="315" r:id="rId14"/>
    <p:sldId id="316" r:id="rId15"/>
    <p:sldId id="330" r:id="rId16"/>
    <p:sldId id="314" r:id="rId17"/>
    <p:sldId id="313" r:id="rId18"/>
    <p:sldId id="312" r:id="rId19"/>
    <p:sldId id="318" r:id="rId20"/>
    <p:sldId id="320" r:id="rId21"/>
    <p:sldId id="317" r:id="rId22"/>
    <p:sldId id="327" r:id="rId23"/>
    <p:sldId id="321" r:id="rId24"/>
    <p:sldId id="322" r:id="rId25"/>
    <p:sldId id="324" r:id="rId26"/>
    <p:sldId id="325" r:id="rId27"/>
    <p:sldId id="326" r:id="rId28"/>
    <p:sldId id="331" r:id="rId29"/>
    <p:sldId id="310" r:id="rId30"/>
    <p:sldId id="309" r:id="rId31"/>
    <p:sldId id="332" r:id="rId32"/>
  </p:sldIdLst>
  <p:sldSz cx="12188825" cy="6858000"/>
  <p:notesSz cx="6669088" cy="9926638"/>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1" autoAdjust="0"/>
    <p:restoredTop sz="68231" autoAdjust="0"/>
  </p:normalViewPr>
  <p:slideViewPr>
    <p:cSldViewPr>
      <p:cViewPr varScale="1">
        <p:scale>
          <a:sx n="85" d="100"/>
          <a:sy n="85" d="100"/>
        </p:scale>
        <p:origin x="1848" y="168"/>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100" d="100"/>
          <a:sy n="100" d="100"/>
        </p:scale>
        <p:origin x="2802" y="72"/>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585658-E70C-4D78-A1F7-9886140F4A47}" type="doc">
      <dgm:prSet loTypeId="urn:microsoft.com/office/officeart/2005/8/layout/process2" loCatId="process" qsTypeId="urn:microsoft.com/office/officeart/2005/8/quickstyle/simple1" qsCatId="simple" csTypeId="urn:microsoft.com/office/officeart/2005/8/colors/colorful3" csCatId="colorful" phldr="1"/>
      <dgm:spPr/>
    </dgm:pt>
    <dgm:pt modelId="{896700AD-6713-4E58-A01B-1D89406CBE43}">
      <dgm:prSet phldrT="[Texte]" custT="1"/>
      <dgm:spPr/>
      <dgm:t>
        <a:bodyPr/>
        <a:lstStyle/>
        <a:p>
          <a:r>
            <a:rPr lang="fr-FR" sz="2400" dirty="0"/>
            <a:t>Informations sur la façon dont ils s’engagent </a:t>
          </a:r>
        </a:p>
        <a:p>
          <a:r>
            <a:rPr lang="fr-FR" sz="2400" dirty="0"/>
            <a:t>dans les tâches d’écriture </a:t>
          </a:r>
        </a:p>
        <a:p>
          <a:r>
            <a:rPr lang="fr-FR" sz="2300" dirty="0"/>
            <a:t>(</a:t>
          </a:r>
          <a:r>
            <a:rPr lang="fr-FR" sz="2400" b="1" dirty="0" err="1">
              <a:effectLst>
                <a:outerShdw blurRad="38100" dist="38100" dir="2700000" algn="tl">
                  <a:srgbClr val="000000">
                    <a:alpha val="43137"/>
                  </a:srgbClr>
                </a:outerShdw>
              </a:effectLst>
            </a:rPr>
            <a:t>Bucheton</a:t>
          </a:r>
          <a:r>
            <a:rPr lang="fr-FR" sz="2400" b="1" dirty="0">
              <a:effectLst>
                <a:outerShdw blurRad="38100" dist="38100" dir="2700000" algn="tl">
                  <a:srgbClr val="000000">
                    <a:alpha val="43137"/>
                  </a:srgbClr>
                </a:outerShdw>
              </a:effectLst>
            </a:rPr>
            <a:t> et </a:t>
          </a:r>
          <a:r>
            <a:rPr lang="fr-FR" sz="2400" b="1" dirty="0" err="1">
              <a:effectLst>
                <a:outerShdw blurRad="38100" dist="38100" dir="2700000" algn="tl">
                  <a:srgbClr val="000000">
                    <a:alpha val="43137"/>
                  </a:srgbClr>
                </a:outerShdw>
              </a:effectLst>
            </a:rPr>
            <a:t>Chabanne</a:t>
          </a:r>
          <a:r>
            <a:rPr lang="fr-FR" sz="2400" b="1" dirty="0">
              <a:effectLst>
                <a:outerShdw blurRad="38100" dist="38100" dir="2700000" algn="tl">
                  <a:srgbClr val="000000">
                    <a:alpha val="43137"/>
                  </a:srgbClr>
                </a:outerShdw>
              </a:effectLst>
            </a:rPr>
            <a:t> 2002</a:t>
          </a:r>
          <a:r>
            <a:rPr lang="fr-FR" sz="2300" dirty="0"/>
            <a:t>)</a:t>
          </a:r>
        </a:p>
      </dgm:t>
    </dgm:pt>
    <dgm:pt modelId="{050F5717-1087-4B8E-AA47-C0BA8C0F1882}" type="parTrans" cxnId="{48C31BAD-5CD9-4CF8-9A15-30408D13B240}">
      <dgm:prSet/>
      <dgm:spPr/>
      <dgm:t>
        <a:bodyPr/>
        <a:lstStyle/>
        <a:p>
          <a:endParaRPr lang="fr-FR"/>
        </a:p>
      </dgm:t>
    </dgm:pt>
    <dgm:pt modelId="{58523745-DB46-4AEB-81D1-B59F5B7CDA97}" type="sibTrans" cxnId="{48C31BAD-5CD9-4CF8-9A15-30408D13B240}">
      <dgm:prSet/>
      <dgm:spPr/>
      <dgm:t>
        <a:bodyPr/>
        <a:lstStyle/>
        <a:p>
          <a:endParaRPr lang="fr-FR"/>
        </a:p>
      </dgm:t>
    </dgm:pt>
    <dgm:pt modelId="{5C138EE1-5981-4E8E-8CF5-084C5B1AF067}">
      <dgm:prSet phldrT="[Texte]" custT="1"/>
      <dgm:spPr/>
      <dgm:t>
        <a:bodyPr/>
        <a:lstStyle/>
        <a:p>
          <a:r>
            <a:rPr lang="fr-FR" sz="2400" dirty="0"/>
            <a:t>Leurs besoins langagiers</a:t>
          </a:r>
        </a:p>
      </dgm:t>
    </dgm:pt>
    <dgm:pt modelId="{F816563B-E355-40C6-90B1-9EDF58D02541}" type="parTrans" cxnId="{E656E47B-DB90-4923-A584-242FE21CF08F}">
      <dgm:prSet/>
      <dgm:spPr/>
      <dgm:t>
        <a:bodyPr/>
        <a:lstStyle/>
        <a:p>
          <a:endParaRPr lang="fr-FR"/>
        </a:p>
      </dgm:t>
    </dgm:pt>
    <dgm:pt modelId="{AC310007-B2AB-499F-8BE7-0BA8C0317258}" type="sibTrans" cxnId="{E656E47B-DB90-4923-A584-242FE21CF08F}">
      <dgm:prSet/>
      <dgm:spPr/>
      <dgm:t>
        <a:bodyPr/>
        <a:lstStyle/>
        <a:p>
          <a:endParaRPr lang="fr-FR"/>
        </a:p>
      </dgm:t>
    </dgm:pt>
    <dgm:pt modelId="{AD59D41B-240A-4108-BB2D-8EF279DC0581}">
      <dgm:prSet phldrT="[Texte]" custT="1"/>
      <dgm:spPr/>
      <dgm:t>
        <a:bodyPr/>
        <a:lstStyle/>
        <a:p>
          <a:r>
            <a:rPr lang="fr-FR" sz="2400" dirty="0"/>
            <a:t>La façon dont ils construisent un rapport à la norme</a:t>
          </a:r>
        </a:p>
      </dgm:t>
    </dgm:pt>
    <dgm:pt modelId="{62746015-0ECD-45D6-AC99-C42E343D0B6E}" type="parTrans" cxnId="{F67AEB33-AD57-445F-9AEC-5F574257857F}">
      <dgm:prSet/>
      <dgm:spPr/>
      <dgm:t>
        <a:bodyPr/>
        <a:lstStyle/>
        <a:p>
          <a:endParaRPr lang="fr-FR"/>
        </a:p>
      </dgm:t>
    </dgm:pt>
    <dgm:pt modelId="{FC4F8EB0-9341-4B93-AD96-BCF5613FE605}" type="sibTrans" cxnId="{F67AEB33-AD57-445F-9AEC-5F574257857F}">
      <dgm:prSet/>
      <dgm:spPr/>
      <dgm:t>
        <a:bodyPr/>
        <a:lstStyle/>
        <a:p>
          <a:endParaRPr lang="fr-FR"/>
        </a:p>
      </dgm:t>
    </dgm:pt>
    <dgm:pt modelId="{01F167BE-3294-47EC-9361-B013251513F4}" type="pres">
      <dgm:prSet presAssocID="{23585658-E70C-4D78-A1F7-9886140F4A47}" presName="linearFlow" presStyleCnt="0">
        <dgm:presLayoutVars>
          <dgm:resizeHandles val="exact"/>
        </dgm:presLayoutVars>
      </dgm:prSet>
      <dgm:spPr/>
    </dgm:pt>
    <dgm:pt modelId="{F203FE2A-BB8D-4BFB-860C-6FBA701A4E53}" type="pres">
      <dgm:prSet presAssocID="{896700AD-6713-4E58-A01B-1D89406CBE43}" presName="node" presStyleLbl="node1" presStyleIdx="0" presStyleCnt="3" custScaleX="150147" custLinFactNeighborX="-3991" custLinFactNeighborY="49120">
        <dgm:presLayoutVars>
          <dgm:bulletEnabled val="1"/>
        </dgm:presLayoutVars>
      </dgm:prSet>
      <dgm:spPr/>
    </dgm:pt>
    <dgm:pt modelId="{D972AE84-470A-4BC2-88FD-21C512A87B86}" type="pres">
      <dgm:prSet presAssocID="{58523745-DB46-4AEB-81D1-B59F5B7CDA97}" presName="sibTrans" presStyleLbl="sibTrans2D1" presStyleIdx="0" presStyleCnt="2"/>
      <dgm:spPr/>
    </dgm:pt>
    <dgm:pt modelId="{4C13C7EF-D60B-4B10-B918-AE0D815F95F6}" type="pres">
      <dgm:prSet presAssocID="{58523745-DB46-4AEB-81D1-B59F5B7CDA97}" presName="connectorText" presStyleLbl="sibTrans2D1" presStyleIdx="0" presStyleCnt="2"/>
      <dgm:spPr/>
    </dgm:pt>
    <dgm:pt modelId="{04B8D700-855E-462A-A0E3-F6ACE3EFB020}" type="pres">
      <dgm:prSet presAssocID="{5C138EE1-5981-4E8E-8CF5-084C5B1AF067}" presName="node" presStyleLbl="node1" presStyleIdx="1" presStyleCnt="3" custLinFactNeighborX="0" custLinFactNeighborY="18937">
        <dgm:presLayoutVars>
          <dgm:bulletEnabled val="1"/>
        </dgm:presLayoutVars>
      </dgm:prSet>
      <dgm:spPr/>
    </dgm:pt>
    <dgm:pt modelId="{783935C5-65BE-4989-A22C-DDDEAA3624B5}" type="pres">
      <dgm:prSet presAssocID="{AC310007-B2AB-499F-8BE7-0BA8C0317258}" presName="sibTrans" presStyleLbl="sibTrans2D1" presStyleIdx="1" presStyleCnt="2"/>
      <dgm:spPr/>
    </dgm:pt>
    <dgm:pt modelId="{443DC8FE-A300-4CF0-8749-0EDBE45CD546}" type="pres">
      <dgm:prSet presAssocID="{AC310007-B2AB-499F-8BE7-0BA8C0317258}" presName="connectorText" presStyleLbl="sibTrans2D1" presStyleIdx="1" presStyleCnt="2"/>
      <dgm:spPr/>
    </dgm:pt>
    <dgm:pt modelId="{99752360-6F0B-4F17-932B-2FA40455AABA}" type="pres">
      <dgm:prSet presAssocID="{AD59D41B-240A-4108-BB2D-8EF279DC0581}" presName="node" presStyleLbl="node1" presStyleIdx="2" presStyleCnt="3" custScaleX="150147" custLinFactNeighborX="0" custLinFactNeighborY="27621">
        <dgm:presLayoutVars>
          <dgm:bulletEnabled val="1"/>
        </dgm:presLayoutVars>
      </dgm:prSet>
      <dgm:spPr/>
    </dgm:pt>
  </dgm:ptLst>
  <dgm:cxnLst>
    <dgm:cxn modelId="{F67AEB33-AD57-445F-9AEC-5F574257857F}" srcId="{23585658-E70C-4D78-A1F7-9886140F4A47}" destId="{AD59D41B-240A-4108-BB2D-8EF279DC0581}" srcOrd="2" destOrd="0" parTransId="{62746015-0ECD-45D6-AC99-C42E343D0B6E}" sibTransId="{FC4F8EB0-9341-4B93-AD96-BCF5613FE605}"/>
    <dgm:cxn modelId="{EA975F3E-3C1C-4A38-89D1-1A88CEB57677}" type="presOf" srcId="{58523745-DB46-4AEB-81D1-B59F5B7CDA97}" destId="{D972AE84-470A-4BC2-88FD-21C512A87B86}" srcOrd="0" destOrd="0" presId="urn:microsoft.com/office/officeart/2005/8/layout/process2"/>
    <dgm:cxn modelId="{592C6178-BB0E-4523-A67F-B540A782C5F6}" type="presOf" srcId="{896700AD-6713-4E58-A01B-1D89406CBE43}" destId="{F203FE2A-BB8D-4BFB-860C-6FBA701A4E53}" srcOrd="0" destOrd="0" presId="urn:microsoft.com/office/officeart/2005/8/layout/process2"/>
    <dgm:cxn modelId="{E656E47B-DB90-4923-A584-242FE21CF08F}" srcId="{23585658-E70C-4D78-A1F7-9886140F4A47}" destId="{5C138EE1-5981-4E8E-8CF5-084C5B1AF067}" srcOrd="1" destOrd="0" parTransId="{F816563B-E355-40C6-90B1-9EDF58D02541}" sibTransId="{AC310007-B2AB-499F-8BE7-0BA8C0317258}"/>
    <dgm:cxn modelId="{A04D017D-C127-4774-822D-F94153A09BA4}" type="presOf" srcId="{23585658-E70C-4D78-A1F7-9886140F4A47}" destId="{01F167BE-3294-47EC-9361-B013251513F4}" srcOrd="0" destOrd="0" presId="urn:microsoft.com/office/officeart/2005/8/layout/process2"/>
    <dgm:cxn modelId="{48C31BAD-5CD9-4CF8-9A15-30408D13B240}" srcId="{23585658-E70C-4D78-A1F7-9886140F4A47}" destId="{896700AD-6713-4E58-A01B-1D89406CBE43}" srcOrd="0" destOrd="0" parTransId="{050F5717-1087-4B8E-AA47-C0BA8C0F1882}" sibTransId="{58523745-DB46-4AEB-81D1-B59F5B7CDA97}"/>
    <dgm:cxn modelId="{AED8B7B5-F801-4976-8A92-095FF046691F}" type="presOf" srcId="{AC310007-B2AB-499F-8BE7-0BA8C0317258}" destId="{783935C5-65BE-4989-A22C-DDDEAA3624B5}" srcOrd="0" destOrd="0" presId="urn:microsoft.com/office/officeart/2005/8/layout/process2"/>
    <dgm:cxn modelId="{A7C3DECB-6155-409B-AFC1-EDF86BFEB336}" type="presOf" srcId="{AD59D41B-240A-4108-BB2D-8EF279DC0581}" destId="{99752360-6F0B-4F17-932B-2FA40455AABA}" srcOrd="0" destOrd="0" presId="urn:microsoft.com/office/officeart/2005/8/layout/process2"/>
    <dgm:cxn modelId="{F295EADD-134E-4264-AA36-B9B4815CC328}" type="presOf" srcId="{5C138EE1-5981-4E8E-8CF5-084C5B1AF067}" destId="{04B8D700-855E-462A-A0E3-F6ACE3EFB020}" srcOrd="0" destOrd="0" presId="urn:microsoft.com/office/officeart/2005/8/layout/process2"/>
    <dgm:cxn modelId="{6EFA5AF3-015B-4725-84B9-BDA8374D9894}" type="presOf" srcId="{58523745-DB46-4AEB-81D1-B59F5B7CDA97}" destId="{4C13C7EF-D60B-4B10-B918-AE0D815F95F6}" srcOrd="1" destOrd="0" presId="urn:microsoft.com/office/officeart/2005/8/layout/process2"/>
    <dgm:cxn modelId="{7DED0AFA-D827-4E4B-B442-1D02EF8F966B}" type="presOf" srcId="{AC310007-B2AB-499F-8BE7-0BA8C0317258}" destId="{443DC8FE-A300-4CF0-8749-0EDBE45CD546}" srcOrd="1" destOrd="0" presId="urn:microsoft.com/office/officeart/2005/8/layout/process2"/>
    <dgm:cxn modelId="{192DF3C5-2071-4E41-BD20-77217DB7BFB8}" type="presParOf" srcId="{01F167BE-3294-47EC-9361-B013251513F4}" destId="{F203FE2A-BB8D-4BFB-860C-6FBA701A4E53}" srcOrd="0" destOrd="0" presId="urn:microsoft.com/office/officeart/2005/8/layout/process2"/>
    <dgm:cxn modelId="{40566159-B2D4-471A-B1D4-0298E4E8F556}" type="presParOf" srcId="{01F167BE-3294-47EC-9361-B013251513F4}" destId="{D972AE84-470A-4BC2-88FD-21C512A87B86}" srcOrd="1" destOrd="0" presId="urn:microsoft.com/office/officeart/2005/8/layout/process2"/>
    <dgm:cxn modelId="{6457B028-8EFC-4108-AD83-ECA89E208E7C}" type="presParOf" srcId="{D972AE84-470A-4BC2-88FD-21C512A87B86}" destId="{4C13C7EF-D60B-4B10-B918-AE0D815F95F6}" srcOrd="0" destOrd="0" presId="urn:microsoft.com/office/officeart/2005/8/layout/process2"/>
    <dgm:cxn modelId="{881006AF-6C8C-4DD1-B0B4-2488F5CE021D}" type="presParOf" srcId="{01F167BE-3294-47EC-9361-B013251513F4}" destId="{04B8D700-855E-462A-A0E3-F6ACE3EFB020}" srcOrd="2" destOrd="0" presId="urn:microsoft.com/office/officeart/2005/8/layout/process2"/>
    <dgm:cxn modelId="{88CF33CB-758D-4DC2-82C9-FB173C233BC3}" type="presParOf" srcId="{01F167BE-3294-47EC-9361-B013251513F4}" destId="{783935C5-65BE-4989-A22C-DDDEAA3624B5}" srcOrd="3" destOrd="0" presId="urn:microsoft.com/office/officeart/2005/8/layout/process2"/>
    <dgm:cxn modelId="{EB64A90F-46AC-4653-8CC5-F76D70AA272B}" type="presParOf" srcId="{783935C5-65BE-4989-A22C-DDDEAA3624B5}" destId="{443DC8FE-A300-4CF0-8749-0EDBE45CD546}" srcOrd="0" destOrd="0" presId="urn:microsoft.com/office/officeart/2005/8/layout/process2"/>
    <dgm:cxn modelId="{6DEF4450-717C-4426-8062-7CAEEBB8499A}" type="presParOf" srcId="{01F167BE-3294-47EC-9361-B013251513F4}" destId="{99752360-6F0B-4F17-932B-2FA40455AABA}"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3FE2A-BB8D-4BFB-860C-6FBA701A4E53}">
      <dsp:nvSpPr>
        <dsp:cNvPr id="0" name=""/>
        <dsp:cNvSpPr/>
      </dsp:nvSpPr>
      <dsp:spPr>
        <a:xfrm>
          <a:off x="-10" y="334939"/>
          <a:ext cx="8125904" cy="135299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Informations sur la façon dont ils s’engagent </a:t>
          </a:r>
        </a:p>
        <a:p>
          <a:pPr marL="0" lvl="0" indent="0" algn="ctr" defTabSz="1066800">
            <a:lnSpc>
              <a:spcPct val="90000"/>
            </a:lnSpc>
            <a:spcBef>
              <a:spcPct val="0"/>
            </a:spcBef>
            <a:spcAft>
              <a:spcPct val="35000"/>
            </a:spcAft>
            <a:buNone/>
          </a:pPr>
          <a:r>
            <a:rPr lang="fr-FR" sz="2400" kern="1200" dirty="0"/>
            <a:t>dans les tâches d’écriture </a:t>
          </a:r>
        </a:p>
        <a:p>
          <a:pPr marL="0" lvl="0" indent="0" algn="ctr" defTabSz="1066800">
            <a:lnSpc>
              <a:spcPct val="90000"/>
            </a:lnSpc>
            <a:spcBef>
              <a:spcPct val="0"/>
            </a:spcBef>
            <a:spcAft>
              <a:spcPct val="35000"/>
            </a:spcAft>
            <a:buNone/>
          </a:pPr>
          <a:r>
            <a:rPr lang="fr-FR" sz="2300" kern="1200" dirty="0"/>
            <a:t>(</a:t>
          </a:r>
          <a:r>
            <a:rPr lang="fr-FR" sz="2400" b="1" kern="1200" dirty="0" err="1">
              <a:effectLst>
                <a:outerShdw blurRad="38100" dist="38100" dir="2700000" algn="tl">
                  <a:srgbClr val="000000">
                    <a:alpha val="43137"/>
                  </a:srgbClr>
                </a:outerShdw>
              </a:effectLst>
            </a:rPr>
            <a:t>Bucheton</a:t>
          </a:r>
          <a:r>
            <a:rPr lang="fr-FR" sz="2400" b="1" kern="1200" dirty="0">
              <a:effectLst>
                <a:outerShdw blurRad="38100" dist="38100" dir="2700000" algn="tl">
                  <a:srgbClr val="000000">
                    <a:alpha val="43137"/>
                  </a:srgbClr>
                </a:outerShdw>
              </a:effectLst>
            </a:rPr>
            <a:t> et </a:t>
          </a:r>
          <a:r>
            <a:rPr lang="fr-FR" sz="2400" b="1" kern="1200" dirty="0" err="1">
              <a:effectLst>
                <a:outerShdw blurRad="38100" dist="38100" dir="2700000" algn="tl">
                  <a:srgbClr val="000000">
                    <a:alpha val="43137"/>
                  </a:srgbClr>
                </a:outerShdw>
              </a:effectLst>
            </a:rPr>
            <a:t>Chabanne</a:t>
          </a:r>
          <a:r>
            <a:rPr lang="fr-FR" sz="2400" b="1" kern="1200" dirty="0">
              <a:effectLst>
                <a:outerShdw blurRad="38100" dist="38100" dir="2700000" algn="tl">
                  <a:srgbClr val="000000">
                    <a:alpha val="43137"/>
                  </a:srgbClr>
                </a:outerShdw>
              </a:effectLst>
            </a:rPr>
            <a:t> 2002</a:t>
          </a:r>
          <a:r>
            <a:rPr lang="fr-FR" sz="2300" kern="1200" dirty="0"/>
            <a:t>)</a:t>
          </a:r>
        </a:p>
      </dsp:txBody>
      <dsp:txXfrm>
        <a:off x="39618" y="374567"/>
        <a:ext cx="8046648" cy="1273735"/>
      </dsp:txXfrm>
    </dsp:sp>
    <dsp:sp modelId="{D972AE84-470A-4BC2-88FD-21C512A87B86}">
      <dsp:nvSpPr>
        <dsp:cNvPr id="0" name=""/>
        <dsp:cNvSpPr/>
      </dsp:nvSpPr>
      <dsp:spPr>
        <a:xfrm rot="5400000">
          <a:off x="3885825" y="1619662"/>
          <a:ext cx="354231" cy="60884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fr-FR" sz="1600" kern="1200"/>
        </a:p>
      </dsp:txBody>
      <dsp:txXfrm rot="-5400000">
        <a:off x="3880287" y="1746970"/>
        <a:ext cx="365308" cy="247962"/>
      </dsp:txXfrm>
    </dsp:sp>
    <dsp:sp modelId="{04B8D700-855E-462A-A0E3-F6ACE3EFB020}">
      <dsp:nvSpPr>
        <dsp:cNvPr id="0" name=""/>
        <dsp:cNvSpPr/>
      </dsp:nvSpPr>
      <dsp:spPr>
        <a:xfrm>
          <a:off x="1356958" y="2160240"/>
          <a:ext cx="5411965" cy="1352991"/>
        </a:xfrm>
        <a:prstGeom prst="roundRect">
          <a:avLst>
            <a:gd name="adj" fmla="val 10000"/>
          </a:avLst>
        </a:prstGeom>
        <a:solidFill>
          <a:schemeClr val="accent3">
            <a:hueOff val="-2324843"/>
            <a:satOff val="-12148"/>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Leurs besoins langagiers</a:t>
          </a:r>
        </a:p>
      </dsp:txBody>
      <dsp:txXfrm>
        <a:off x="1396586" y="2199868"/>
        <a:ext cx="5332709" cy="1273735"/>
      </dsp:txXfrm>
    </dsp:sp>
    <dsp:sp modelId="{783935C5-65BE-4989-A22C-DDDEAA3624B5}">
      <dsp:nvSpPr>
        <dsp:cNvPr id="0" name=""/>
        <dsp:cNvSpPr/>
      </dsp:nvSpPr>
      <dsp:spPr>
        <a:xfrm rot="5400000">
          <a:off x="3856304" y="3484325"/>
          <a:ext cx="413274" cy="608846"/>
        </a:xfrm>
        <a:prstGeom prst="rightArrow">
          <a:avLst>
            <a:gd name="adj1" fmla="val 60000"/>
            <a:gd name="adj2" fmla="val 50000"/>
          </a:avLst>
        </a:prstGeom>
        <a:solidFill>
          <a:schemeClr val="accent3">
            <a:hueOff val="-4649685"/>
            <a:satOff val="-24297"/>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a:p>
      </dsp:txBody>
      <dsp:txXfrm rot="-5400000">
        <a:off x="3880287" y="3582111"/>
        <a:ext cx="365308" cy="289292"/>
      </dsp:txXfrm>
    </dsp:sp>
    <dsp:sp modelId="{99752360-6F0B-4F17-932B-2FA40455AABA}">
      <dsp:nvSpPr>
        <dsp:cNvPr id="0" name=""/>
        <dsp:cNvSpPr/>
      </dsp:nvSpPr>
      <dsp:spPr>
        <a:xfrm>
          <a:off x="-10" y="4064264"/>
          <a:ext cx="8125904" cy="1352991"/>
        </a:xfrm>
        <a:prstGeom prst="roundRect">
          <a:avLst>
            <a:gd name="adj" fmla="val 10000"/>
          </a:avLst>
        </a:prstGeom>
        <a:solidFill>
          <a:schemeClr val="accent3">
            <a:hueOff val="-4649685"/>
            <a:satOff val="-24297"/>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La façon dont ils construisent un rapport à la norme</a:t>
          </a:r>
        </a:p>
      </dsp:txBody>
      <dsp:txXfrm>
        <a:off x="39618" y="4103892"/>
        <a:ext cx="8046648" cy="12737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889938" cy="496332"/>
          </a:xfrm>
          <a:prstGeom prst="rect">
            <a:avLst/>
          </a:prstGeom>
        </p:spPr>
        <p:txBody>
          <a:bodyPr vert="horz" lIns="94829" tIns="47414" rIns="94829" bIns="47414" rtlCol="0"/>
          <a:lstStyle>
            <a:lvl1pPr algn="l">
              <a:defRPr sz="1300"/>
            </a:lvl1pPr>
          </a:lstStyle>
          <a:p>
            <a:pPr rtl="0"/>
            <a:endParaRPr lang="fr-FR" dirty="0"/>
          </a:p>
        </p:txBody>
      </p:sp>
      <p:sp>
        <p:nvSpPr>
          <p:cNvPr id="3" name="Espace réservé de la date 2"/>
          <p:cNvSpPr>
            <a:spLocks noGrp="1"/>
          </p:cNvSpPr>
          <p:nvPr>
            <p:ph type="dt" sz="quarter" idx="1"/>
          </p:nvPr>
        </p:nvSpPr>
        <p:spPr>
          <a:xfrm>
            <a:off x="3777607" y="0"/>
            <a:ext cx="2889938" cy="496332"/>
          </a:xfrm>
          <a:prstGeom prst="rect">
            <a:avLst/>
          </a:prstGeom>
        </p:spPr>
        <p:txBody>
          <a:bodyPr vert="horz" lIns="94829" tIns="47414" rIns="94829" bIns="47414" rtlCol="0"/>
          <a:lstStyle>
            <a:lvl1pPr algn="r">
              <a:defRPr sz="1300"/>
            </a:lvl1pPr>
          </a:lstStyle>
          <a:p>
            <a:pPr rtl="0"/>
            <a:fld id="{5A41FA6D-EDD7-4174-B7D1-81D51CED7139}" type="datetime1">
              <a:rPr lang="fr-FR" smtClean="0"/>
              <a:t>06/05/2021</a:t>
            </a:fld>
            <a:endParaRPr lang="fr-FR" dirty="0"/>
          </a:p>
        </p:txBody>
      </p:sp>
      <p:sp>
        <p:nvSpPr>
          <p:cNvPr id="4" name="Espace réservé du pied de page 3"/>
          <p:cNvSpPr>
            <a:spLocks noGrp="1"/>
          </p:cNvSpPr>
          <p:nvPr>
            <p:ph type="ftr" sz="quarter" idx="2"/>
          </p:nvPr>
        </p:nvSpPr>
        <p:spPr>
          <a:xfrm>
            <a:off x="1" y="9428584"/>
            <a:ext cx="2889938" cy="496332"/>
          </a:xfrm>
          <a:prstGeom prst="rect">
            <a:avLst/>
          </a:prstGeom>
        </p:spPr>
        <p:txBody>
          <a:bodyPr vert="horz" lIns="94829" tIns="47414" rIns="94829" bIns="47414" rtlCol="0" anchor="b"/>
          <a:lstStyle>
            <a:lvl1pPr algn="l">
              <a:defRPr sz="1300"/>
            </a:lvl1pPr>
          </a:lstStyle>
          <a:p>
            <a:pPr rtl="0"/>
            <a:endParaRPr lang="fr-FR" dirty="0"/>
          </a:p>
        </p:txBody>
      </p:sp>
      <p:sp>
        <p:nvSpPr>
          <p:cNvPr id="5" name="Espace réservé du numéro de diapositive 4"/>
          <p:cNvSpPr>
            <a:spLocks noGrp="1"/>
          </p:cNvSpPr>
          <p:nvPr>
            <p:ph type="sldNum" sz="quarter" idx="3"/>
          </p:nvPr>
        </p:nvSpPr>
        <p:spPr>
          <a:xfrm>
            <a:off x="3777607" y="9428584"/>
            <a:ext cx="2889938" cy="496332"/>
          </a:xfrm>
          <a:prstGeom prst="rect">
            <a:avLst/>
          </a:prstGeom>
        </p:spPr>
        <p:txBody>
          <a:bodyPr vert="horz" lIns="94829" tIns="47414" rIns="94829" bIns="47414" rtlCol="0" anchor="b"/>
          <a:lstStyle>
            <a:lvl1pPr algn="r">
              <a:defRPr sz="1300"/>
            </a:lvl1pPr>
          </a:lstStyle>
          <a:p>
            <a:pPr rtl="0"/>
            <a:fld id="{7C119DBA-4540-49B3-8FA9-6259387ECF9E}" type="slidenum">
              <a:rPr lang="fr-FR" smtClean="0"/>
              <a:t>‹N°›</a:t>
            </a:fld>
            <a:endParaRPr lang="fr-FR" dirty="0"/>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889938" cy="496332"/>
          </a:xfrm>
          <a:prstGeom prst="rect">
            <a:avLst/>
          </a:prstGeom>
        </p:spPr>
        <p:txBody>
          <a:bodyPr vert="horz" lIns="94829" tIns="47414" rIns="94829" bIns="47414" rtlCol="0"/>
          <a:lstStyle>
            <a:lvl1pPr algn="l">
              <a:defRPr sz="1300"/>
            </a:lvl1pPr>
          </a:lstStyle>
          <a:p>
            <a:pPr rtl="0"/>
            <a:endParaRPr lang="fr-FR" noProof="0" dirty="0"/>
          </a:p>
        </p:txBody>
      </p:sp>
      <p:sp>
        <p:nvSpPr>
          <p:cNvPr id="3" name="Espace réservé de la date 2"/>
          <p:cNvSpPr>
            <a:spLocks noGrp="1"/>
          </p:cNvSpPr>
          <p:nvPr>
            <p:ph type="dt" idx="1"/>
          </p:nvPr>
        </p:nvSpPr>
        <p:spPr>
          <a:xfrm>
            <a:off x="3777607" y="0"/>
            <a:ext cx="2889938" cy="496332"/>
          </a:xfrm>
          <a:prstGeom prst="rect">
            <a:avLst/>
          </a:prstGeom>
        </p:spPr>
        <p:txBody>
          <a:bodyPr vert="horz" lIns="94829" tIns="47414" rIns="94829" bIns="47414" rtlCol="0"/>
          <a:lstStyle>
            <a:lvl1pPr algn="r">
              <a:defRPr sz="1300"/>
            </a:lvl1pPr>
          </a:lstStyle>
          <a:p>
            <a:pPr rtl="0"/>
            <a:fld id="{7A0A3545-2992-4E2A-8C4A-FA729319418B}" type="datetime1">
              <a:rPr lang="fr-FR" noProof="0" smtClean="0"/>
              <a:t>06/05/2021</a:t>
            </a:fld>
            <a:endParaRPr lang="fr-FR" noProof="0" dirty="0"/>
          </a:p>
        </p:txBody>
      </p:sp>
      <p:sp>
        <p:nvSpPr>
          <p:cNvPr id="4" name="Espace réservé d’image de diapositive 3"/>
          <p:cNvSpPr>
            <a:spLocks noGrp="1" noRot="1" noChangeAspect="1"/>
          </p:cNvSpPr>
          <p:nvPr>
            <p:ph type="sldImg" idx="2"/>
          </p:nvPr>
        </p:nvSpPr>
        <p:spPr>
          <a:xfrm>
            <a:off x="28575" y="744538"/>
            <a:ext cx="6611938" cy="3721100"/>
          </a:xfrm>
          <a:prstGeom prst="rect">
            <a:avLst/>
          </a:prstGeom>
          <a:noFill/>
          <a:ln w="12700">
            <a:solidFill>
              <a:prstClr val="black"/>
            </a:solidFill>
          </a:ln>
        </p:spPr>
        <p:txBody>
          <a:bodyPr vert="horz" lIns="94829" tIns="47414" rIns="94829" bIns="47414" rtlCol="0" anchor="ctr"/>
          <a:lstStyle/>
          <a:p>
            <a:pPr rtl="0"/>
            <a:endParaRPr lang="fr-FR" noProof="0" dirty="0"/>
          </a:p>
        </p:txBody>
      </p:sp>
      <p:sp>
        <p:nvSpPr>
          <p:cNvPr id="5" name="Espace réservé des notes 4"/>
          <p:cNvSpPr>
            <a:spLocks noGrp="1"/>
          </p:cNvSpPr>
          <p:nvPr>
            <p:ph type="body" sz="quarter" idx="3"/>
          </p:nvPr>
        </p:nvSpPr>
        <p:spPr>
          <a:xfrm>
            <a:off x="666909" y="4715154"/>
            <a:ext cx="5335270" cy="4466987"/>
          </a:xfrm>
          <a:prstGeom prst="rect">
            <a:avLst/>
          </a:prstGeom>
        </p:spPr>
        <p:txBody>
          <a:bodyPr vert="horz" lIns="94829" tIns="47414" rIns="94829" bIns="47414" rtlCol="0"/>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6" name="Espace réservé du pied de page 5"/>
          <p:cNvSpPr>
            <a:spLocks noGrp="1"/>
          </p:cNvSpPr>
          <p:nvPr>
            <p:ph type="ftr" sz="quarter" idx="4"/>
          </p:nvPr>
        </p:nvSpPr>
        <p:spPr>
          <a:xfrm>
            <a:off x="1" y="9428584"/>
            <a:ext cx="2889938" cy="496332"/>
          </a:xfrm>
          <a:prstGeom prst="rect">
            <a:avLst/>
          </a:prstGeom>
        </p:spPr>
        <p:txBody>
          <a:bodyPr vert="horz" lIns="94829" tIns="47414" rIns="94829" bIns="47414" rtlCol="0" anchor="b"/>
          <a:lstStyle>
            <a:lvl1pPr algn="l">
              <a:defRPr sz="1300"/>
            </a:lvl1pPr>
          </a:lstStyle>
          <a:p>
            <a:pPr rtl="0"/>
            <a:endParaRPr lang="fr-FR" noProof="0" dirty="0"/>
          </a:p>
        </p:txBody>
      </p:sp>
      <p:sp>
        <p:nvSpPr>
          <p:cNvPr id="7" name="Espace réservé du numéro de diapositive 6"/>
          <p:cNvSpPr>
            <a:spLocks noGrp="1"/>
          </p:cNvSpPr>
          <p:nvPr>
            <p:ph type="sldNum" sz="quarter" idx="5"/>
          </p:nvPr>
        </p:nvSpPr>
        <p:spPr>
          <a:xfrm>
            <a:off x="3777607" y="9428584"/>
            <a:ext cx="2889938" cy="496332"/>
          </a:xfrm>
          <a:prstGeom prst="rect">
            <a:avLst/>
          </a:prstGeom>
        </p:spPr>
        <p:txBody>
          <a:bodyPr vert="horz" lIns="94829" tIns="47414" rIns="94829" bIns="47414" rtlCol="0" anchor="b"/>
          <a:lstStyle>
            <a:lvl1pPr algn="r">
              <a:defRPr sz="1300"/>
            </a:lvl1pPr>
          </a:lstStyle>
          <a:p>
            <a:pPr rtl="0"/>
            <a:fld id="{E3B36274-F2B9-4C45-BBB4-0EDF4CD651A7}" type="slidenum">
              <a:rPr lang="fr-FR" noProof="0" smtClean="0"/>
              <a:t>‹N°›</a:t>
            </a:fld>
            <a:endParaRPr lang="fr-FR" noProof="0" dirty="0"/>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algn="just" rtl="0"/>
            <a:r>
              <a:rPr lang="fr-FR" dirty="0"/>
              <a:t>La</a:t>
            </a:r>
            <a:r>
              <a:rPr lang="fr-FR" baseline="0" dirty="0"/>
              <a:t> question est loin d’avoir reçu une réponse définitive, car elle suppose la prise en compte de nombreux facteurs : l’âge, leur rapport au langage et à l’écriture et celui de leur enseignant, le genre de texte travaillé, les connaissances encyclopédiques convoquées … Il est néanmoins possible de reprendre les préconisations des programmes pour dresser des repères attendus. C’est ce que je vais tenter de vous présenter.</a:t>
            </a:r>
            <a:endParaRPr lang="fr-FR" dirty="0"/>
          </a:p>
        </p:txBody>
      </p:sp>
      <p:sp>
        <p:nvSpPr>
          <p:cNvPr id="4" name="Espace réservé du numéro de diapositive 3"/>
          <p:cNvSpPr>
            <a:spLocks noGrp="1"/>
          </p:cNvSpPr>
          <p:nvPr>
            <p:ph type="sldNum" sz="quarter" idx="10"/>
          </p:nvPr>
        </p:nvSpPr>
        <p:spPr/>
        <p:txBody>
          <a:bodyPr rtlCol="0"/>
          <a:lstStyle/>
          <a:p>
            <a:pPr rtl="0"/>
            <a:fld id="{E3B36274-F2B9-4C45-BBB4-0EDF4CD651A7}" type="slidenum">
              <a:rPr lang="fr-FR" smtClean="0"/>
              <a:t>1</a:t>
            </a:fld>
            <a:endParaRPr lang="fr-FR" dirty="0"/>
          </a:p>
        </p:txBody>
      </p:sp>
    </p:spTree>
    <p:extLst>
      <p:ext uri="{BB962C8B-B14F-4D97-AF65-F5344CB8AC3E}">
        <p14:creationId xmlns:p14="http://schemas.microsoft.com/office/powerpoint/2010/main" val="1245023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Après l’emploi du temps, c’est bien la progression</a:t>
            </a:r>
            <a:r>
              <a:rPr lang="fr-FR" baseline="0" dirty="0"/>
              <a:t> des apprentissages qui questionne. En effet, on peut observer que lorsque l’on a une programmation en production d’écrit, celle-ci ne met pas en évidence les liens avec l’étude de la langue.</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10</a:t>
            </a:fld>
            <a:endParaRPr lang="fr-FR" noProof="0" dirty="0"/>
          </a:p>
        </p:txBody>
      </p:sp>
    </p:spTree>
    <p:extLst>
      <p:ext uri="{BB962C8B-B14F-4D97-AF65-F5344CB8AC3E}">
        <p14:creationId xmlns:p14="http://schemas.microsoft.com/office/powerpoint/2010/main" val="36580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Ou que les programmations, progressions sont cloisonnées sans</a:t>
            </a:r>
            <a:r>
              <a:rPr lang="fr-FR" baseline="0" dirty="0"/>
              <a:t> lien, avec parfois des connaissances qui ne correspondent pas aux programmes.</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11</a:t>
            </a:fld>
            <a:endParaRPr lang="fr-FR" noProof="0" dirty="0"/>
          </a:p>
        </p:txBody>
      </p:sp>
    </p:spTree>
    <p:extLst>
      <p:ext uri="{BB962C8B-B14F-4D97-AF65-F5344CB8AC3E}">
        <p14:creationId xmlns:p14="http://schemas.microsoft.com/office/powerpoint/2010/main" val="79997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algn="just" defTabSz="948281">
              <a:defRPr/>
            </a:pPr>
            <a:r>
              <a:rPr lang="fr-FR" dirty="0"/>
              <a:t> Si les outils conçus</a:t>
            </a:r>
            <a:r>
              <a:rPr lang="fr-FR" baseline="0" dirty="0"/>
              <a:t> par les enseignants ne prennent pas en compte les attendus des programmes peut-être que les manuels pourront être des ressources pour analyser  la prise en compte de la recherche et des programmes. Pour cela, l’étude de manuels du cycle 3 qui doivent préparer les élèves à gagner en autonomie (en vue du cycle 4) serviront de référence. </a:t>
            </a:r>
          </a:p>
          <a:p>
            <a:pPr algn="just" defTabSz="948281">
              <a:defRPr/>
            </a:pPr>
            <a:r>
              <a:rPr lang="fr-FR" baseline="0" dirty="0"/>
              <a:t>On attend donc que les auteurs de manuels soient en mesure de clarifier , en direction des élèves et des enseignants, pour une tâche d’écriture donnée, quelle fonction de l’écrit elle met en jeu, quelle conduite discursive elle sollicite, avec quelle visée, et quelles ressources linguistiques elle mobilise.</a:t>
            </a:r>
          </a:p>
          <a:p>
            <a:pPr rtl="0"/>
            <a:endParaRPr lang="fr-FR" dirty="0"/>
          </a:p>
        </p:txBody>
      </p:sp>
      <p:sp>
        <p:nvSpPr>
          <p:cNvPr id="4" name="Espace réservé du numéro de diapositive 3"/>
          <p:cNvSpPr>
            <a:spLocks noGrp="1"/>
          </p:cNvSpPr>
          <p:nvPr>
            <p:ph type="sldNum" sz="quarter" idx="10"/>
          </p:nvPr>
        </p:nvSpPr>
        <p:spPr/>
        <p:txBody>
          <a:bodyPr rtlCol="0"/>
          <a:lstStyle/>
          <a:p>
            <a:pPr rtl="0"/>
            <a:fld id="{E3B36274-F2B9-4C45-BBB4-0EDF4CD651A7}" type="slidenum">
              <a:rPr lang="fr-FR" smtClean="0"/>
              <a:t>12</a:t>
            </a:fld>
            <a:endParaRPr lang="fr-FR" dirty="0"/>
          </a:p>
        </p:txBody>
      </p:sp>
    </p:spTree>
    <p:extLst>
      <p:ext uri="{BB962C8B-B14F-4D97-AF65-F5344CB8AC3E}">
        <p14:creationId xmlns:p14="http://schemas.microsoft.com/office/powerpoint/2010/main" val="3136029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Les choix d’organisation sont révélateurs des conceptions sous-jacentes de l’écriture. </a:t>
            </a:r>
          </a:p>
          <a:p>
            <a:pPr algn="just"/>
            <a:r>
              <a:rPr lang="fr-FR" dirty="0"/>
              <a:t>Si l’on se penche sur le contenu</a:t>
            </a:r>
            <a:r>
              <a:rPr lang="fr-FR" baseline="0" dirty="0"/>
              <a:t> notionnel, il ne suffit pas que des points de langue permette leur traitement, il faut encore que la section Etude de la langue permette leur traitement en convoquant des corpus plus vastes et en établissant des descriptions plus complètes. </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13</a:t>
            </a:fld>
            <a:endParaRPr lang="fr-FR" noProof="0" dirty="0"/>
          </a:p>
        </p:txBody>
      </p:sp>
    </p:spTree>
    <p:extLst>
      <p:ext uri="{BB962C8B-B14F-4D97-AF65-F5344CB8AC3E}">
        <p14:creationId xmlns:p14="http://schemas.microsoft.com/office/powerpoint/2010/main" val="3889522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Alors</a:t>
            </a:r>
            <a:r>
              <a:rPr lang="fr-FR" baseline="0" dirty="0"/>
              <a:t> que la segmentation du texte en phrases est une difficulté majeure pour l’élève qui écrit, ce bien au-delà du cycle 3, la ponctuation ne donne pas lieu à un apprentissage progressif en étude de la langue. Certes elle est convoquée systématiquement pour définir la phrase, les types de phrases, signaler l’insertion du dialogue. Mas ces apports disjoints ne suffisent pas à clarifier les fonctions démarcatives et sémantiques de la ponctuation. De plus, un fossé les sépare de l’exercice canonique qui consiste à ponctuer un extrait dont les marques ont été supprimées. En voici un </a:t>
            </a:r>
            <a:r>
              <a:rPr lang="fr-FR" baseline="0" dirty="0" err="1"/>
              <a:t>exmple</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14</a:t>
            </a:fld>
            <a:endParaRPr lang="fr-FR" noProof="0" dirty="0"/>
          </a:p>
        </p:txBody>
      </p:sp>
    </p:spTree>
    <p:extLst>
      <p:ext uri="{BB962C8B-B14F-4D97-AF65-F5344CB8AC3E}">
        <p14:creationId xmlns:p14="http://schemas.microsoft.com/office/powerpoint/2010/main" val="2810216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Exercice privilégié dans beaucoup</a:t>
            </a:r>
            <a:r>
              <a:rPr lang="fr-FR" baseline="0" dirty="0"/>
              <a:t> de livres </a:t>
            </a:r>
            <a:r>
              <a:rPr lang="fr-FR" dirty="0"/>
              <a:t> (Pépites, p.139)</a:t>
            </a:r>
            <a:r>
              <a:rPr lang="fr-FR" baseline="0" dirty="0"/>
              <a:t> consiste à comprendre un texte élaboré dans connaître le processus ayant abouti à son élaboration. Difficile en soi, l’exercice ne prépare pas pour autant l’élève à segmenter son propre texte en cours d’écriture et au moment de la relecture. </a:t>
            </a:r>
          </a:p>
          <a:p>
            <a:r>
              <a:rPr lang="fr-FR" baseline="0" dirty="0"/>
              <a:t>Travailler le fonctionnement de la phrase en relation avec sa cohérence sémantique, comme y invitent les programmes actuels, devraient conduire à s’interroger sur la façon dons relations prédictives se construisent, s’enchaine pour produire un texte qui comporte également une part d’implicite. Or, l’introduction de la notion de prédicat n’a pas encore permis une réorganisation notionnelle. La démarche d’analyse reste prépondérante : elle vise à identifier le verbe comme relevant d’une classe grammaticale et à délimiter ses compléments selon qu’ils sont construits avec ou sans préposition, sans mise en relation avec les propriétés lexicales du verbe et ses arguments. On ne rencontre pas le mouvement qui partirait non pas du verbe en général mais de verbes polysémiques, </a:t>
            </a:r>
            <a:r>
              <a:rPr lang="fr-FR" baseline="0" dirty="0" err="1"/>
              <a:t>hyperfréquents</a:t>
            </a:r>
            <a:r>
              <a:rPr lang="fr-FR" baseline="0" dirty="0"/>
              <a:t> comme le recense Jacqueline </a:t>
            </a:r>
            <a:r>
              <a:rPr lang="fr-FR" baseline="0" dirty="0" err="1"/>
              <a:t>Picoche</a:t>
            </a:r>
            <a:r>
              <a:rPr lang="fr-FR" baseline="0" dirty="0"/>
              <a:t> ou Claudine Garcia </a:t>
            </a:r>
            <a:r>
              <a:rPr lang="fr-FR" baseline="0" dirty="0" err="1"/>
              <a:t>Debanc</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15</a:t>
            </a:fld>
            <a:endParaRPr lang="fr-FR" noProof="0" dirty="0"/>
          </a:p>
        </p:txBody>
      </p:sp>
    </p:spTree>
    <p:extLst>
      <p:ext uri="{BB962C8B-B14F-4D97-AF65-F5344CB8AC3E}">
        <p14:creationId xmlns:p14="http://schemas.microsoft.com/office/powerpoint/2010/main" val="1547343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allons maintenant observer les conceptions dans une même maison d’édition.</a:t>
            </a:r>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16</a:t>
            </a:fld>
            <a:endParaRPr lang="fr-FR" noProof="0" dirty="0"/>
          </a:p>
        </p:txBody>
      </p:sp>
    </p:spTree>
    <p:extLst>
      <p:ext uri="{BB962C8B-B14F-4D97-AF65-F5344CB8AC3E}">
        <p14:creationId xmlns:p14="http://schemas.microsoft.com/office/powerpoint/2010/main" val="989283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Au</a:t>
            </a:r>
            <a:r>
              <a:rPr lang="fr-FR" baseline="0" dirty="0"/>
              <a:t>-delà de la mise en page, c’est la pertinence des passerelles entre l’écriture et l’étude de la langue qui se trouve posée. A la lecture des programmes de 2015, les auteurs de manuels abordent cette question en ciblant plus précisément le moment où ces apports peuvent être une aide à l’écriture et à la réécriture. Mais il conviendra ensuite de s’interroger sur le contenu même de cet apport pour vérifier qu’il répond à l’objectif visé.</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17</a:t>
            </a:fld>
            <a:endParaRPr lang="fr-FR" noProof="0" dirty="0"/>
          </a:p>
        </p:txBody>
      </p:sp>
    </p:spTree>
    <p:extLst>
      <p:ext uri="{BB962C8B-B14F-4D97-AF65-F5344CB8AC3E}">
        <p14:creationId xmlns:p14="http://schemas.microsoft.com/office/powerpoint/2010/main" val="1978719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Du CM1</a:t>
            </a:r>
            <a:r>
              <a:rPr lang="fr-FR" baseline="0" dirty="0"/>
              <a:t> à la 6</a:t>
            </a:r>
            <a:r>
              <a:rPr lang="fr-FR" baseline="30000" dirty="0"/>
              <a:t>ème</a:t>
            </a:r>
            <a:r>
              <a:rPr lang="fr-FR" baseline="0" dirty="0"/>
              <a:t>, la composition des manuels se complexifie graduellement, avec l’introduction de points de langue dans la section lecture-écriture, explicitement reliés ou non avec la notion Etude de la langue. Ces encarts souvent appelés Grammaire pour mieux lire, pour mieux écrire s’ajoutent aux consignes et aux guides de relecture qui orientent également les élèves vers les unités linguistiques.</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18</a:t>
            </a:fld>
            <a:endParaRPr lang="fr-FR" noProof="0" dirty="0"/>
          </a:p>
        </p:txBody>
      </p:sp>
    </p:spTree>
    <p:extLst>
      <p:ext uri="{BB962C8B-B14F-4D97-AF65-F5344CB8AC3E}">
        <p14:creationId xmlns:p14="http://schemas.microsoft.com/office/powerpoint/2010/main" val="1625026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Dans certains manuels comme Mandarine, ils constituent des balises régulières dans le processus d’élaboration du texte mais dans d’autres ils posent des questions</a:t>
            </a:r>
            <a:r>
              <a:rPr lang="fr-FR" baseline="0" dirty="0"/>
              <a:t> de lisibilité et peuvent désorienter les élèves les plus fragiles comme l’ont montré les travaux de Stéphane </a:t>
            </a:r>
            <a:r>
              <a:rPr lang="fr-FR" baseline="0" dirty="0" err="1"/>
              <a:t>Bonnéry</a:t>
            </a:r>
            <a:r>
              <a:rPr lang="fr-FR" baseline="0" dirty="0"/>
              <a:t> (2015). </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19</a:t>
            </a:fld>
            <a:endParaRPr lang="fr-FR" noProof="0" dirty="0"/>
          </a:p>
        </p:txBody>
      </p:sp>
    </p:spTree>
    <p:extLst>
      <p:ext uri="{BB962C8B-B14F-4D97-AF65-F5344CB8AC3E}">
        <p14:creationId xmlns:p14="http://schemas.microsoft.com/office/powerpoint/2010/main" val="909908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800"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smtClean="0"/>
              <a:t>2</a:t>
            </a:fld>
            <a:endParaRPr lang="fr-FR" dirty="0"/>
          </a:p>
        </p:txBody>
      </p:sp>
    </p:spTree>
    <p:extLst>
      <p:ext uri="{BB962C8B-B14F-4D97-AF65-F5344CB8AC3E}">
        <p14:creationId xmlns:p14="http://schemas.microsoft.com/office/powerpoint/2010/main" val="15557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Le temps de planification</a:t>
            </a:r>
            <a:r>
              <a:rPr lang="fr-FR" baseline="0" dirty="0"/>
              <a:t> en groupes est nourri par un travail de vocabulaire et, lors de la mise en texte, un apport vise un point de langue qui sera rappelé dans le guide de relecture et repris dans la section Etude de la langue.</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20</a:t>
            </a:fld>
            <a:endParaRPr lang="fr-FR" noProof="0" dirty="0"/>
          </a:p>
        </p:txBody>
      </p:sp>
    </p:spTree>
    <p:extLst>
      <p:ext uri="{BB962C8B-B14F-4D97-AF65-F5344CB8AC3E}">
        <p14:creationId xmlns:p14="http://schemas.microsoft.com/office/powerpoint/2010/main" val="1595534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La production écrite par exemple</a:t>
            </a:r>
            <a:r>
              <a:rPr lang="fr-FR" baseline="0" dirty="0"/>
              <a:t>  est l’occasion d’échanges fournis avec les pairs pour partager les trouvailles et réviser les productions. </a:t>
            </a:r>
          </a:p>
          <a:p>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21</a:t>
            </a:fld>
            <a:endParaRPr lang="fr-FR" noProof="0" dirty="0"/>
          </a:p>
        </p:txBody>
      </p:sp>
    </p:spTree>
    <p:extLst>
      <p:ext uri="{BB962C8B-B14F-4D97-AF65-F5344CB8AC3E}">
        <p14:creationId xmlns:p14="http://schemas.microsoft.com/office/powerpoint/2010/main" val="2396065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Le carnet de lecture et la découverte</a:t>
            </a:r>
            <a:r>
              <a:rPr lang="fr-FR" baseline="0" dirty="0"/>
              <a:t> d’œuvres d’art sont autant de ressources proposés aux élèves pour exprimer leurs jugements, leurs préférences, leur singularité de lecteur et d’auditeur et de spectateur.</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22</a:t>
            </a:fld>
            <a:endParaRPr lang="fr-FR" noProof="0" dirty="0"/>
          </a:p>
        </p:txBody>
      </p:sp>
    </p:spTree>
    <p:extLst>
      <p:ext uri="{BB962C8B-B14F-4D97-AF65-F5344CB8AC3E}">
        <p14:creationId xmlns:p14="http://schemas.microsoft.com/office/powerpoint/2010/main" val="849466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Prenons l’exemple de la Fable, où les</a:t>
            </a:r>
            <a:r>
              <a:rPr lang="fr-FR" baseline="0" dirty="0"/>
              <a:t> compétences en jeu sont :</a:t>
            </a:r>
          </a:p>
          <a:p>
            <a:pPr marL="177803" indent="-177803">
              <a:buFontTx/>
              <a:buChar char="-"/>
            </a:pPr>
            <a:r>
              <a:rPr lang="fr-FR" baseline="0" dirty="0"/>
              <a:t>Comprendre le texte ou la situation inductrice</a:t>
            </a:r>
          </a:p>
          <a:p>
            <a:pPr marL="177803" indent="-177803">
              <a:buFontTx/>
              <a:buChar char="-"/>
            </a:pPr>
            <a:r>
              <a:rPr lang="fr-FR" baseline="0" dirty="0"/>
              <a:t>Saisir le contexte du projet</a:t>
            </a:r>
          </a:p>
          <a:p>
            <a:pPr marL="177803" indent="-177803">
              <a:buFontTx/>
              <a:buChar char="-"/>
            </a:pPr>
            <a:r>
              <a:rPr lang="fr-FR" baseline="0" dirty="0"/>
              <a:t>Investir le genre différemment pour produire un écrit, une mise en voix, …</a:t>
            </a:r>
          </a:p>
          <a:p>
            <a:pPr marL="177803" indent="-177803">
              <a:buFontTx/>
              <a:buChar char="-"/>
            </a:pPr>
            <a:r>
              <a:rPr lang="fr-FR" baseline="0" dirty="0"/>
              <a:t>S’approprier des méthodes d’écriture et de mise en voix.</a:t>
            </a:r>
          </a:p>
          <a:p>
            <a:pPr marL="177803" indent="-177803">
              <a:buFontTx/>
              <a:buChar char="-"/>
            </a:pPr>
            <a:endParaRPr lang="fr-FR" baseline="0" dirty="0"/>
          </a:p>
          <a:p>
            <a:r>
              <a:rPr lang="fr-FR" baseline="0" dirty="0"/>
              <a:t>En amont, le travail sur le lexique est réaliser autour des mots pour agir ou pour parler avec moquerie.</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23</a:t>
            </a:fld>
            <a:endParaRPr lang="fr-FR" noProof="0" dirty="0"/>
          </a:p>
        </p:txBody>
      </p:sp>
    </p:spTree>
    <p:extLst>
      <p:ext uri="{BB962C8B-B14F-4D97-AF65-F5344CB8AC3E}">
        <p14:creationId xmlns:p14="http://schemas.microsoft.com/office/powerpoint/2010/main" val="1945406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L’activité d’écriture est pensée comme un renforcement de la lecture, elle est une autre manière d’aborder</a:t>
            </a:r>
            <a:r>
              <a:rPr lang="fr-FR" baseline="0" dirty="0"/>
              <a:t> le genre. Elle ne doit pas durer plus de 15 à 20 minutes pour le premier texte, une demi-heure pour le second (activité de vocabulaire comprise). Limiter l’écrit à une demi-page maximum. La plupart du temps, il s’agit d’une écriture individuelle.</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24</a:t>
            </a:fld>
            <a:endParaRPr lang="fr-FR" noProof="0" dirty="0"/>
          </a:p>
        </p:txBody>
      </p:sp>
    </p:spTree>
    <p:extLst>
      <p:ext uri="{BB962C8B-B14F-4D97-AF65-F5344CB8AC3E}">
        <p14:creationId xmlns:p14="http://schemas.microsoft.com/office/powerpoint/2010/main" val="3820166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les pages décrochées, les corpus sont toujours en référence avec la Fable. </a:t>
            </a:r>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25</a:t>
            </a:fld>
            <a:endParaRPr lang="fr-FR" noProof="0" dirty="0"/>
          </a:p>
        </p:txBody>
      </p:sp>
    </p:spTree>
    <p:extLst>
      <p:ext uri="{BB962C8B-B14F-4D97-AF65-F5344CB8AC3E}">
        <p14:creationId xmlns:p14="http://schemas.microsoft.com/office/powerpoint/2010/main" val="2768658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Les</a:t>
            </a:r>
            <a:r>
              <a:rPr lang="fr-FR" baseline="0" dirty="0"/>
              <a:t> corpus sont étendus et l’élève doit réinvestir les connaissances sur un autre écrit.</a:t>
            </a:r>
          </a:p>
          <a:p>
            <a:pPr algn="just"/>
            <a:endParaRPr lang="fr-FR" baseline="0"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26</a:t>
            </a:fld>
            <a:endParaRPr lang="fr-FR" noProof="0" dirty="0"/>
          </a:p>
        </p:txBody>
      </p:sp>
    </p:spTree>
    <p:extLst>
      <p:ext uri="{BB962C8B-B14F-4D97-AF65-F5344CB8AC3E}">
        <p14:creationId xmlns:p14="http://schemas.microsoft.com/office/powerpoint/2010/main" val="2410426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48281"/>
            <a:r>
              <a:rPr lang="fr-FR" dirty="0"/>
              <a:t>Si l’on voit bien que l’exercice de production d’écrit a pour objectif de réinvestir de manière </a:t>
            </a:r>
            <a:r>
              <a:rPr lang="fr-FR" dirty="0" err="1"/>
              <a:t>spiralaire</a:t>
            </a:r>
            <a:r>
              <a:rPr lang="fr-FR" dirty="0"/>
              <a:t> les acquis de la séquence.</a:t>
            </a:r>
          </a:p>
          <a:p>
            <a:pPr algn="just" defTabSz="948281"/>
            <a:r>
              <a:rPr lang="fr-FR" baseline="0" dirty="0"/>
              <a:t>Dans certains manuels,  on peut s’interroger sur la formulation de règles qui reste un exercice délicat.</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27</a:t>
            </a:fld>
            <a:endParaRPr lang="fr-FR" noProof="0" dirty="0"/>
          </a:p>
        </p:txBody>
      </p:sp>
    </p:spTree>
    <p:extLst>
      <p:ext uri="{BB962C8B-B14F-4D97-AF65-F5344CB8AC3E}">
        <p14:creationId xmlns:p14="http://schemas.microsoft.com/office/powerpoint/2010/main" val="2515991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Par</a:t>
            </a:r>
            <a:r>
              <a:rPr lang="fr-FR" baseline="0" dirty="0"/>
              <a:t> exemple, dans le manuel « Millefeuille » la consigne de relecture « J’ai vérifié l’accord sujet/verbe » renvoie à un chapitre du même nom qui fait observer la classe grammaticale du sujet et la position relative du sujet par rapport au verbe dans deux ensembles de contexte : « le sujet devant le verbe », « le sujet après le verbe ou éloigné du verbe ».</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28</a:t>
            </a:fld>
            <a:endParaRPr lang="fr-FR" noProof="0" dirty="0"/>
          </a:p>
        </p:txBody>
      </p:sp>
    </p:spTree>
    <p:extLst>
      <p:ext uri="{BB962C8B-B14F-4D97-AF65-F5344CB8AC3E}">
        <p14:creationId xmlns:p14="http://schemas.microsoft.com/office/powerpoint/2010/main" val="2364047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La</a:t>
            </a:r>
            <a:r>
              <a:rPr lang="fr-FR" baseline="0" dirty="0"/>
              <a:t> place accordée dans les programmes de 2015 au langage oral conduit à s’interroger sur les écrits susceptibles d’amener l’élève à une prise de parole autonome, organisée. Là où certains manuels proposent des scénarios où les élèves préparent des brouillons non linéaires comme support à des prises de parole autonome, organisée. Là où certains manuels proposent des scénarios où les élèves préparent des brouillons non linéaires comme support à des prises de parole, beaucoup restent assez vagues (« écrivez quelques notes, écrivez vos idées – Coccinelle). On ne voit pas travailler le liste des procédés de nominalisation qui l’accompagnent </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29</a:t>
            </a:fld>
            <a:endParaRPr lang="fr-FR" noProof="0" dirty="0"/>
          </a:p>
        </p:txBody>
      </p:sp>
    </p:spTree>
    <p:extLst>
      <p:ext uri="{BB962C8B-B14F-4D97-AF65-F5344CB8AC3E}">
        <p14:creationId xmlns:p14="http://schemas.microsoft.com/office/powerpoint/2010/main" val="9100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algn="just"/>
            <a:r>
              <a:rPr lang="fr-FR" sz="1300" dirty="0"/>
              <a:t>Faire de la grammaire à l’école, c’est faire réfléchir les élèves sur le fonctionnement de la langue pour qu’ils en connaissent et en comprennent les principales règles et normes afin d’en tenir compte en situation de communication, plus particulièrement dans leurs écrits scolaires ou personnels et, plus tard, professionnels. </a:t>
            </a:r>
          </a:p>
          <a:p>
            <a:r>
              <a:rPr lang="fr-FR" sz="1300" dirty="0"/>
              <a:t>Dès lors s’il est un moment qui devrait être considéré comme un temps fort de l’activité grammaticale en classe, c’est bien celui où les élèves planifient leurs écrits, écrivent, le révisent, le corrigent.</a:t>
            </a:r>
          </a:p>
        </p:txBody>
      </p:sp>
      <p:sp>
        <p:nvSpPr>
          <p:cNvPr id="4" name="Espace réservé du numéro de diapositive 3"/>
          <p:cNvSpPr>
            <a:spLocks noGrp="1"/>
          </p:cNvSpPr>
          <p:nvPr>
            <p:ph type="sldNum" sz="quarter" idx="10"/>
          </p:nvPr>
        </p:nvSpPr>
        <p:spPr/>
        <p:txBody>
          <a:bodyPr rtlCol="0"/>
          <a:lstStyle/>
          <a:p>
            <a:pPr rtl="0"/>
            <a:fld id="{E3B36274-F2B9-4C45-BBB4-0EDF4CD651A7}" type="slidenum">
              <a:rPr lang="fr-FR" smtClean="0"/>
              <a:t>3</a:t>
            </a:fld>
            <a:endParaRPr lang="fr-FR" dirty="0"/>
          </a:p>
        </p:txBody>
      </p:sp>
    </p:spTree>
    <p:extLst>
      <p:ext uri="{BB962C8B-B14F-4D97-AF65-F5344CB8AC3E}">
        <p14:creationId xmlns:p14="http://schemas.microsoft.com/office/powerpoint/2010/main" val="1838885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L’analyse des manuels de français, comme l’avait fait Sylvie PLANE (édition 1999) permet de mesurer les reconfigurations qui sont intervenues par rapport au prescrit et à l’avancée de la recherche. Leur analyse en constellation</a:t>
            </a:r>
            <a:r>
              <a:rPr lang="fr-FR" baseline="0" dirty="0"/>
              <a:t> permet d’interroger les connaissances des enseignants tant sur le plan du prescrit que sur leurs propres connaissances de la langue ou représentations. La construction d’une grille d’analyse pourrait être une entrée notamment pour aider les enseignants dans le choix du manuel. </a:t>
            </a:r>
          </a:p>
          <a:p>
            <a:pPr algn="just" defTabSz="948281"/>
            <a:r>
              <a:rPr lang="fr-FR" baseline="0" dirty="0"/>
              <a:t>L’ouvrage de Paul </a:t>
            </a:r>
            <a:r>
              <a:rPr lang="fr-FR" baseline="0" dirty="0" err="1"/>
              <a:t>Chappeau</a:t>
            </a:r>
            <a:r>
              <a:rPr lang="fr-FR" baseline="0" dirty="0"/>
              <a:t> et Marie-Noël ROUBAUD (où</a:t>
            </a:r>
            <a:r>
              <a:rPr lang="fr-FR" sz="1300" dirty="0"/>
              <a:t> </a:t>
            </a:r>
            <a:r>
              <a:rPr lang="fr-FR" sz="1300" b="0" dirty="0"/>
              <a:t>près de 100 textes ou extraits produits par des élèves</a:t>
            </a:r>
            <a:r>
              <a:rPr lang="fr-FR" sz="1300" dirty="0"/>
              <a:t> sont analysés) pourrait être utilisé avec les enseignants. En effet, les phénomènes de langue décrits sont répartis en 11 chapitres (désignation des personnages, lexique, temps verbaux, etc.). Chaque chapitre fournit des points de repère essentiels pour comprendre les notions grammaticales observées et hiérarchiser les difficultés présentes dans les textes. Des dispositifs d’écriture pourraient être mise en œuvre dans les classes avec les adaptations nécessaires afin que les textes produits soient réunis en corpus, transcrits et analysés de façon à dessiner pour des utilisateurs novices ou non, un horizon d’attente, une gamme de possibles, un répertoire de besoin langagiers.</a:t>
            </a:r>
          </a:p>
          <a:p>
            <a:pPr algn="just"/>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30</a:t>
            </a:fld>
            <a:endParaRPr lang="fr-FR" noProof="0" dirty="0"/>
          </a:p>
        </p:txBody>
      </p:sp>
    </p:spTree>
    <p:extLst>
      <p:ext uri="{BB962C8B-B14F-4D97-AF65-F5344CB8AC3E}">
        <p14:creationId xmlns:p14="http://schemas.microsoft.com/office/powerpoint/2010/main" val="2653390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E3B36274-F2B9-4C45-BBB4-0EDF4CD651A7}" type="slidenum">
              <a:rPr lang="fr-FR" smtClean="0"/>
              <a:t>31</a:t>
            </a:fld>
            <a:endParaRPr lang="fr-FR" dirty="0"/>
          </a:p>
        </p:txBody>
      </p:sp>
    </p:spTree>
    <p:extLst>
      <p:ext uri="{BB962C8B-B14F-4D97-AF65-F5344CB8AC3E}">
        <p14:creationId xmlns:p14="http://schemas.microsoft.com/office/powerpoint/2010/main" val="926734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les pratiques d’écriture diversifiées génèrent</a:t>
            </a:r>
            <a:r>
              <a:rPr lang="fr-FR" baseline="0" dirty="0"/>
              <a:t> des connaissances sur la langue, les programmes de cycle 3 font le choix de la progressivité, dans une démarche </a:t>
            </a:r>
            <a:r>
              <a:rPr lang="fr-FR" baseline="0" dirty="0" err="1"/>
              <a:t>spiralaire</a:t>
            </a:r>
            <a:r>
              <a:rPr lang="fr-FR" baseline="0" dirty="0"/>
              <a:t> offrant des possibilités de différenciation pédagogique; ils distinguent :</a:t>
            </a:r>
          </a:p>
          <a:p>
            <a:pPr marL="177803" indent="-177803">
              <a:buFontTx/>
              <a:buChar char="-"/>
            </a:pPr>
            <a:r>
              <a:rPr lang="fr-FR" baseline="0" dirty="0"/>
              <a:t>Les aides à production langagière</a:t>
            </a:r>
          </a:p>
          <a:p>
            <a:pPr marL="177803" indent="-177803">
              <a:buFontTx/>
              <a:buChar char="-"/>
            </a:pPr>
            <a:r>
              <a:rPr lang="fr-FR" baseline="0" dirty="0"/>
              <a:t>Les connaissances issues d’une pratique réflexive en cours d’écriture</a:t>
            </a:r>
          </a:p>
          <a:p>
            <a:pPr marL="177803" indent="-177803" algn="just">
              <a:buFontTx/>
              <a:buChar char="-"/>
            </a:pPr>
            <a:r>
              <a:rPr lang="fr-FR" baseline="0" dirty="0"/>
              <a:t>Et ce qui fera l’objet d’une étude spécifique, mettant en évidence de grandes régularités dans les domaines de l’orthographe, du lexique et de la syntaxe.</a:t>
            </a:r>
            <a:endParaRPr lang="fr-FR" dirty="0"/>
          </a:p>
          <a:p>
            <a:endParaRPr lang="fr-FR" dirty="0"/>
          </a:p>
          <a:p>
            <a:pPr algn="just"/>
            <a:r>
              <a:rPr lang="fr-FR" dirty="0"/>
              <a:t>On peut donc s’interroger si</a:t>
            </a:r>
            <a:r>
              <a:rPr lang="fr-FR" baseline="0" dirty="0"/>
              <a:t> le prescrit est réellement pris en compte par les enseignants, si l’enseignement de la grammaire est entièrement soluble dans les pratiques d’écriture comme le questionnait Charles CHABANNE en 2004.</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4</a:t>
            </a:fld>
            <a:endParaRPr lang="fr-FR" noProof="0" dirty="0"/>
          </a:p>
        </p:txBody>
      </p:sp>
    </p:spTree>
    <p:extLst>
      <p:ext uri="{BB962C8B-B14F-4D97-AF65-F5344CB8AC3E}">
        <p14:creationId xmlns:p14="http://schemas.microsoft.com/office/powerpoint/2010/main" val="330667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100" dirty="0"/>
              <a:t>Il convient donc de passer d’une conception où l’écriture est un support d’évaluation à la conception où l’écriture est un objet d’apprentissage. Caroline </a:t>
            </a:r>
            <a:r>
              <a:rPr lang="fr-FR" sz="1100" dirty="0" err="1"/>
              <a:t>Masseron</a:t>
            </a:r>
            <a:r>
              <a:rPr lang="fr-FR" sz="1100" dirty="0"/>
              <a:t> (1989) écrivait que « le plus souvent la rédaction apparait au terminal d’un processus de travail, au lieu d’être à l’initiale ». Elle permet de vérifier l’acquisition d’un savoir en orthographe, grammaire, en compréhension de texte. De fait, l’écriture est limitée car elle arrive en fin de période. De plus, la rédaction ainsi conçue excluait une grande partie des autres parties scripturales, qui ne bénéficie pas d’un enseignement : prise de notes, résumés, textes réflexifs, informatifs, argumentatifs (Yves Reuter, 1996). Si les activités d’écriture constitue au contraire « le moteur de l’ensemble des activités d’apprentissage » comme l’affirme Claudine Garcia-</a:t>
            </a:r>
            <a:r>
              <a:rPr lang="fr-FR" sz="1100" dirty="0" err="1"/>
              <a:t>Dabanc</a:t>
            </a:r>
            <a:r>
              <a:rPr lang="fr-FR" sz="1100" dirty="0"/>
              <a:t> (1990), il y a lieu de s’interroger sur les dispositifs permettant un apprentissage progressif des compétences scripturales et des connaissances linguistiques à mobiliser au cours du processus d’écriture et de réécriture. Cela nécessite de prendre en compte de nombreux facteurs comme l’âge des élèves, leur rapport au langage et à l’écriture </a:t>
            </a:r>
            <a:r>
              <a:rPr lang="fr-FR" sz="1100" b="1" u="sng" dirty="0"/>
              <a:t>et celui de leur enseignant</a:t>
            </a:r>
            <a:r>
              <a:rPr lang="fr-FR" sz="1100" dirty="0"/>
              <a:t>, le genre de texte travaillé, les connaissances encyclopédiques convoquées.</a:t>
            </a:r>
          </a:p>
          <a:p>
            <a:pPr defTabSz="948281">
              <a:defRPr/>
            </a:pPr>
            <a:r>
              <a:rPr lang="fr-FR" sz="1100" dirty="0"/>
              <a:t>Critiquer le cloisonnement de l’enseignement du français en sous-domaines, dont l’écriture serait l’évaluation, oblige à repenser les finalités du français.</a:t>
            </a:r>
          </a:p>
          <a:p>
            <a:pPr defTabSz="948281">
              <a:defRPr/>
            </a:pPr>
            <a:endParaRPr lang="fr-FR" sz="1100" dirty="0"/>
          </a:p>
          <a:p>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5</a:t>
            </a:fld>
            <a:endParaRPr lang="fr-FR" noProof="0" dirty="0"/>
          </a:p>
        </p:txBody>
      </p:sp>
    </p:spTree>
    <p:extLst>
      <p:ext uri="{BB962C8B-B14F-4D97-AF65-F5344CB8AC3E}">
        <p14:creationId xmlns:p14="http://schemas.microsoft.com/office/powerpoint/2010/main" val="2120935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Si l’on pense que la finalité majeure</a:t>
            </a:r>
            <a:r>
              <a:rPr lang="fr-FR" baseline="0" dirty="0"/>
              <a:t> est le développement de compétences langagières à l’oral et à l’écrit, </a:t>
            </a:r>
          </a:p>
          <a:p>
            <a:pPr marL="177803" indent="-177803" algn="just">
              <a:buFont typeface="Arial" panose="020B0604020202020204" pitchFamily="34" charset="0"/>
              <a:buChar char="•"/>
            </a:pPr>
            <a:r>
              <a:rPr lang="fr-FR" baseline="0" dirty="0"/>
              <a:t>Quelle place assigne-t-on à des activité d’ordre métalinguistique, telles que repérer un verbe, justifier un accord, choisir entre deux signes de ponctuation, caractériser une modalité d’énonciation ?</a:t>
            </a:r>
          </a:p>
          <a:p>
            <a:pPr marL="177803" indent="-177803" algn="just">
              <a:buFont typeface="Arial" panose="020B0604020202020204" pitchFamily="34" charset="0"/>
              <a:buChar char="•"/>
            </a:pPr>
            <a:r>
              <a:rPr lang="fr-FR" baseline="0" dirty="0"/>
              <a:t> Sont-elles entièrement subordonnées aux activités de production et de réception, au risque de n’être qu’occasionnelle comme l’enseignement du vocabulaire ? Mais dans ce cas où se construisent les connaissances mobilisées ponctuellement ?</a:t>
            </a:r>
          </a:p>
          <a:p>
            <a:pPr marL="177803" indent="-177803" algn="just">
              <a:buFont typeface="Arial" panose="020B0604020202020204" pitchFamily="34" charset="0"/>
              <a:buChar char="•"/>
            </a:pPr>
            <a:r>
              <a:rPr lang="fr-FR" baseline="0" dirty="0"/>
              <a:t>Ou bien sont-elles construites parallèlement au risque que les savoir-faire langagiers les savoirs linguistiques restent étrangers les uns aux autres ?</a:t>
            </a:r>
          </a:p>
          <a:p>
            <a:pPr marL="177803" indent="-177803" algn="just">
              <a:buFont typeface="Arial" panose="020B0604020202020204" pitchFamily="34" charset="0"/>
              <a:buChar char="•"/>
            </a:pPr>
            <a:endParaRPr lang="fr-FR" baseline="0" dirty="0"/>
          </a:p>
          <a:p>
            <a:pPr algn="just"/>
            <a:r>
              <a:rPr lang="fr-FR" baseline="0" dirty="0"/>
              <a:t>Les didacticiens font consensus sur le fait qu’il s’agit maintenant de permettre aux élèves d’accéder à une représentation opératoire du fonctionnement de la langue tout en développant leurs compétences langagières, orales et écrite, dans une relation dynamique , sans subordonner un aspect à l’autre, ni postuler de liens de causalité directe. (</a:t>
            </a:r>
            <a:r>
              <a:rPr lang="fr-FR" baseline="0" dirty="0" err="1"/>
              <a:t>Buléa-Bronckart</a:t>
            </a:r>
            <a:r>
              <a:rPr lang="fr-FR" baseline="0" dirty="0"/>
              <a:t> et Elalouf, 2016)</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6</a:t>
            </a:fld>
            <a:endParaRPr lang="fr-FR" noProof="0" dirty="0"/>
          </a:p>
        </p:txBody>
      </p:sp>
    </p:spTree>
    <p:extLst>
      <p:ext uri="{BB962C8B-B14F-4D97-AF65-F5344CB8AC3E}">
        <p14:creationId xmlns:p14="http://schemas.microsoft.com/office/powerpoint/2010/main" val="579312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degré ultime de dissolution consiste à travailler la langue implicitement, par la conception</a:t>
            </a:r>
            <a:r>
              <a:rPr lang="fr-FR" baseline="0" dirty="0"/>
              <a:t> même d’activités d’écriture. Ce sont les travaux de Dominique BUCHETON qui éclairent ce point. </a:t>
            </a:r>
          </a:p>
          <a:p>
            <a:pPr algn="just"/>
            <a:r>
              <a:rPr lang="fr-FR" baseline="0" dirty="0"/>
              <a:t>Le dilemme professionnel devant lequel se trouve placé l’enseignant lorsqu’il aborde l’enseignement apprentissage par les pratiques d’écritures s’énonce ainsi selon Jean-Charles CHABANNE (diapo suivante)</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7</a:t>
            </a:fld>
            <a:endParaRPr lang="fr-FR" noProof="0" dirty="0"/>
          </a:p>
        </p:txBody>
      </p:sp>
    </p:spTree>
    <p:extLst>
      <p:ext uri="{BB962C8B-B14F-4D97-AF65-F5344CB8AC3E}">
        <p14:creationId xmlns:p14="http://schemas.microsoft.com/office/powerpoint/2010/main" val="3704677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D’une part, il faut laisser les élèves apprendre. La compétence professionnelle est alors d’observer</a:t>
            </a:r>
            <a:r>
              <a:rPr lang="fr-FR" baseline="0" dirty="0"/>
              <a:t> les comportements réels des élèves et d’en comprendre les logiques, ainsi que de laisser la place de l’élève dans ses apprentissages.</a:t>
            </a:r>
          </a:p>
          <a:p>
            <a:pPr algn="just"/>
            <a:r>
              <a:rPr lang="fr-FR" baseline="0" dirty="0"/>
              <a:t>D’autre part, il faut intervenir, guider, décider que telle ou telle notion fera l’objet d’une séance spécifique. On passe alors à une nouvelle compétence, celle qui consiste à organiser l’enseignement explicite de la grammaire à partir des compétences des élèves et leurs représentations effectives, et c’est encore un autre problème de formation.</a:t>
            </a:r>
          </a:p>
          <a:p>
            <a:pPr algn="just"/>
            <a:r>
              <a:rPr lang="fr-FR" baseline="0" dirty="0"/>
              <a:t>Or la difficulté devant laquelle sont placés les enseignants, c’est l’écart entre ces compétences et les descriptions de la langue qu’ils peuvent mobiliser dans les manuels (qui sont peut utilisés et analysés) et les ressources électroniques qui sont leur principale source d’information.</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8</a:t>
            </a:fld>
            <a:endParaRPr lang="fr-FR" noProof="0" dirty="0"/>
          </a:p>
        </p:txBody>
      </p:sp>
    </p:spTree>
    <p:extLst>
      <p:ext uri="{BB962C8B-B14F-4D97-AF65-F5344CB8AC3E}">
        <p14:creationId xmlns:p14="http://schemas.microsoft.com/office/powerpoint/2010/main" val="2031531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Les programmes de 2015 souligne le fait que la maîtrise</a:t>
            </a:r>
            <a:r>
              <a:rPr lang="fr-FR" baseline="0" dirty="0"/>
              <a:t> de la langue doit s’ancrer dans les attendus de la </a:t>
            </a:r>
            <a:r>
              <a:rPr lang="fr-FR" baseline="0" dirty="0" err="1"/>
              <a:t>littératie</a:t>
            </a:r>
            <a:r>
              <a:rPr lang="fr-FR" baseline="0" dirty="0"/>
              <a:t>. Cela suppose donc une pratique régulière de l’écriture pour apprendre, un accompagnement du processus d’écriture et une sollicitation d’un travail réflexif sur la langue. Le document d’accompagnement « organiser l’étude de la langue au cycle 3 » propose d’analyser comment l’emploi du temps peut déjà rendre compte de la dimension attendue et du respect des programmes.</a:t>
            </a:r>
          </a:p>
          <a:p>
            <a:pPr algn="just"/>
            <a:r>
              <a:rPr lang="fr-FR" baseline="0" dirty="0"/>
              <a:t>Il convient maintenant de s’interroger sur la programmation, la progression des apprentissages pour répondre aux objectifs fixés. </a:t>
            </a:r>
            <a:endParaRPr lang="fr-FR" dirty="0"/>
          </a:p>
        </p:txBody>
      </p:sp>
      <p:sp>
        <p:nvSpPr>
          <p:cNvPr id="4" name="Espace réservé du numéro de diapositive 3"/>
          <p:cNvSpPr>
            <a:spLocks noGrp="1"/>
          </p:cNvSpPr>
          <p:nvPr>
            <p:ph type="sldNum" sz="quarter" idx="10"/>
          </p:nvPr>
        </p:nvSpPr>
        <p:spPr/>
        <p:txBody>
          <a:bodyPr/>
          <a:lstStyle/>
          <a:p>
            <a:pPr rtl="0"/>
            <a:fld id="{E3B36274-F2B9-4C45-BBB4-0EDF4CD651A7}" type="slidenum">
              <a:rPr lang="fr-FR" noProof="0" smtClean="0"/>
              <a:t>9</a:t>
            </a:fld>
            <a:endParaRPr lang="fr-FR" noProof="0" dirty="0"/>
          </a:p>
        </p:txBody>
      </p:sp>
    </p:spTree>
    <p:extLst>
      <p:ext uri="{BB962C8B-B14F-4D97-AF65-F5344CB8AC3E}">
        <p14:creationId xmlns:p14="http://schemas.microsoft.com/office/powerpoint/2010/main" val="1547784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522413" y="1371600"/>
            <a:ext cx="9144000" cy="3505200"/>
          </a:xfrm>
        </p:spPr>
        <p:txBody>
          <a:bodyPr rtlCol="0">
            <a:noAutofit/>
          </a:bodyPr>
          <a:lstStyle>
            <a:lvl1pPr rtl="0">
              <a:defRPr sz="7200"/>
            </a:lvl1pPr>
          </a:lstStyle>
          <a:p>
            <a:pPr rtl="0"/>
            <a:r>
              <a:rPr lang="fr-FR" noProof="0" dirty="0"/>
              <a:t>Modifiez le style du titre du masque</a:t>
            </a:r>
          </a:p>
        </p:txBody>
      </p:sp>
      <p:sp>
        <p:nvSpPr>
          <p:cNvPr id="3" name="Sous-titre 2"/>
          <p:cNvSpPr>
            <a:spLocks noGrp="1"/>
          </p:cNvSpPr>
          <p:nvPr>
            <p:ph type="subTitle" idx="1"/>
          </p:nvPr>
        </p:nvSpPr>
        <p:spPr>
          <a:xfrm>
            <a:off x="1522413" y="4953000"/>
            <a:ext cx="8229600" cy="1066800"/>
          </a:xfrm>
        </p:spPr>
        <p:txBody>
          <a:bodyPr rtlCol="0">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fr-FR" noProof="0"/>
              <a:t>Modifier le style des sous-titres du masque</a:t>
            </a:r>
            <a:endParaRPr lang="fr-FR" noProof="0" dirty="0"/>
          </a:p>
        </p:txBody>
      </p:sp>
      <p:sp>
        <p:nvSpPr>
          <p:cNvPr id="5" name="Espace réservé du pied de page 3"/>
          <p:cNvSpPr>
            <a:spLocks noGrp="1"/>
          </p:cNvSpPr>
          <p:nvPr>
            <p:ph type="ftr" sz="quarter" idx="11"/>
          </p:nvPr>
        </p:nvSpPr>
        <p:spPr/>
        <p:txBody>
          <a:bodyPr rtlCol="0"/>
          <a:lstStyle/>
          <a:p>
            <a:pPr rtl="0"/>
            <a:endParaRPr lang="fr-FR" noProof="0" dirty="0"/>
          </a:p>
        </p:txBody>
      </p:sp>
      <p:sp>
        <p:nvSpPr>
          <p:cNvPr id="4" name="Espace réservé de la date 4"/>
          <p:cNvSpPr>
            <a:spLocks noGrp="1"/>
          </p:cNvSpPr>
          <p:nvPr>
            <p:ph type="dt" sz="half" idx="10"/>
          </p:nvPr>
        </p:nvSpPr>
        <p:spPr/>
        <p:txBody>
          <a:bodyPr rtlCol="0"/>
          <a:lstStyle/>
          <a:p>
            <a:pPr rtl="0"/>
            <a:fld id="{D293D249-094A-4292-8BDA-61E9576D78F5}" type="datetime1">
              <a:rPr lang="fr-FR" noProof="0" smtClean="0"/>
              <a:t>06/05/2021</a:t>
            </a:fld>
            <a:endParaRPr lang="fr-FR" noProof="0" dirty="0"/>
          </a:p>
        </p:txBody>
      </p:sp>
      <p:sp>
        <p:nvSpPr>
          <p:cNvPr id="6" name="Espace réservé du numéro de diapositive 5"/>
          <p:cNvSpPr>
            <a:spLocks noGrp="1"/>
          </p:cNvSpPr>
          <p:nvPr>
            <p:ph type="sldNum" sz="quarter" idx="12"/>
          </p:nvPr>
        </p:nvSpPr>
        <p:spPr/>
        <p:txBody>
          <a:bodyPr rtlCol="0"/>
          <a:lstStyle/>
          <a:p>
            <a:pPr rtl="0"/>
            <a:fld id="{E5137D0E-4A4F-4307-8994-C1891D747D59}" type="slidenum">
              <a:rPr lang="fr-FR" noProof="0" smtClean="0"/>
              <a:t>‹N°›</a:t>
            </a:fld>
            <a:endParaRPr lang="fr-FR" noProof="0" dirty="0"/>
          </a:p>
        </p:txBody>
      </p:sp>
    </p:spTree>
    <p:extLst>
      <p:ext uri="{BB962C8B-B14F-4D97-AF65-F5344CB8AC3E}">
        <p14:creationId xmlns:p14="http://schemas.microsoft.com/office/powerpoint/2010/main" val="285686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rtlCol="0"/>
          <a:lstStyle>
            <a:lvl1pPr rtl="0">
              <a:defRPr/>
            </a:lvl1pPr>
          </a:lstStyle>
          <a:p>
            <a:pPr rtl="0"/>
            <a:r>
              <a:rPr lang="fr-FR" noProof="0" dirty="0"/>
              <a:t>Modifiez le style du titre du masque</a:t>
            </a:r>
            <a:endParaRPr lang="fr-FR" dirty="0"/>
          </a:p>
        </p:txBody>
      </p:sp>
      <p:sp>
        <p:nvSpPr>
          <p:cNvPr id="3" name="Espace réservé du texte vertical 2"/>
          <p:cNvSpPr>
            <a:spLocks noGrp="1"/>
          </p:cNvSpPr>
          <p:nvPr>
            <p:ph type="body" orient="vert" idx="1"/>
          </p:nvPr>
        </p:nvSpPr>
        <p:spPr/>
        <p:txBody>
          <a:bodyPr vert="eaVert" rtlCol="0"/>
          <a:lstStyle>
            <a:lvl5pPr>
              <a:defRPr/>
            </a:lvl5pPr>
            <a:lvl6pPr>
              <a:defRPr baseline="0"/>
            </a:lvl6pPr>
            <a:lvl7pPr>
              <a:defRPr baseline="0"/>
            </a:lvl7pPr>
            <a:lvl8pPr>
              <a:defRPr baseline="0"/>
            </a:lvl8pPr>
            <a:lvl9pPr>
              <a:defRPr baseline="0"/>
            </a:lvl9pPr>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pied de page 3"/>
          <p:cNvSpPr>
            <a:spLocks noGrp="1"/>
          </p:cNvSpPr>
          <p:nvPr>
            <p:ph type="ftr" sz="quarter" idx="11"/>
          </p:nvPr>
        </p:nvSpPr>
        <p:spPr/>
        <p:txBody>
          <a:bodyPr rtlCol="0"/>
          <a:lstStyle/>
          <a:p>
            <a:pPr rtl="0"/>
            <a:endParaRPr lang="fr-FR" dirty="0"/>
          </a:p>
        </p:txBody>
      </p:sp>
      <p:sp>
        <p:nvSpPr>
          <p:cNvPr id="4" name="Espace réservé de la date 4"/>
          <p:cNvSpPr>
            <a:spLocks noGrp="1"/>
          </p:cNvSpPr>
          <p:nvPr>
            <p:ph type="dt" sz="half" idx="10"/>
          </p:nvPr>
        </p:nvSpPr>
        <p:spPr/>
        <p:txBody>
          <a:bodyPr rtlCol="0"/>
          <a:lstStyle/>
          <a:p>
            <a:pPr rtl="0"/>
            <a:fld id="{43830D66-2232-4117-94E2-E63F250A89BB}" type="datetime1">
              <a:rPr lang="fr-FR" smtClean="0"/>
              <a:t>06/05/2021</a:t>
            </a:fld>
            <a:endParaRPr lang="fr-FR" dirty="0"/>
          </a:p>
        </p:txBody>
      </p:sp>
      <p:sp>
        <p:nvSpPr>
          <p:cNvPr id="6" name="Espace réservé du numéro de diapositive 5"/>
          <p:cNvSpPr>
            <a:spLocks noGrp="1"/>
          </p:cNvSpPr>
          <p:nvPr>
            <p:ph type="sldNum" sz="quarter" idx="12"/>
          </p:nvPr>
        </p:nvSpPr>
        <p:spPr/>
        <p:txBody>
          <a:bodyPr rtlCol="0"/>
          <a:lstStyle/>
          <a:p>
            <a:pPr rtl="0"/>
            <a:fld id="{E5137D0E-4A4F-4307-8994-C1891D747D59}" type="slidenum">
              <a:rPr lang="fr-FR" smtClean="0"/>
              <a:t>‹N°›</a:t>
            </a:fld>
            <a:endParaRPr lang="fr-FR" dirty="0"/>
          </a:p>
        </p:txBody>
      </p:sp>
    </p:spTree>
    <p:extLst>
      <p:ext uri="{BB962C8B-B14F-4D97-AF65-F5344CB8AC3E}">
        <p14:creationId xmlns:p14="http://schemas.microsoft.com/office/powerpoint/2010/main" val="1842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9752012" y="533400"/>
            <a:ext cx="1371600" cy="5592764"/>
          </a:xfrm>
        </p:spPr>
        <p:txBody>
          <a:bodyPr vert="eaVert" rtlCol="0"/>
          <a:lstStyle>
            <a:lvl1pPr rtl="0">
              <a:defRPr/>
            </a:lvl1pPr>
          </a:lstStyle>
          <a:p>
            <a:pPr rtl="0"/>
            <a:r>
              <a:rPr lang="fr-FR" noProof="0" dirty="0"/>
              <a:t>Modifiez le style du titre du masque</a:t>
            </a:r>
            <a:endParaRPr lang="fr-FR" dirty="0"/>
          </a:p>
        </p:txBody>
      </p:sp>
      <p:sp>
        <p:nvSpPr>
          <p:cNvPr id="3" name="Espace réservé du texte vertical 2"/>
          <p:cNvSpPr>
            <a:spLocks noGrp="1"/>
          </p:cNvSpPr>
          <p:nvPr>
            <p:ph type="body" orient="vert" idx="1"/>
          </p:nvPr>
        </p:nvSpPr>
        <p:spPr>
          <a:xfrm>
            <a:off x="1522411" y="533400"/>
            <a:ext cx="8077201" cy="5592764"/>
          </a:xfrm>
        </p:spPr>
        <p:txBody>
          <a:bodyPr vert="eaVert" rtlCol="0"/>
          <a:lstStyle>
            <a:lvl5pPr>
              <a:defRPr/>
            </a:lvl5pPr>
            <a:lvl6pPr>
              <a:defRPr/>
            </a:lvl6pPr>
            <a:lvl7pPr>
              <a:defRPr/>
            </a:lvl7pPr>
            <a:lvl8pPr>
              <a:defRPr/>
            </a:lvl8pPr>
            <a:lvl9pPr>
              <a:defRPr/>
            </a:lvl9pPr>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pied de page 3"/>
          <p:cNvSpPr>
            <a:spLocks noGrp="1"/>
          </p:cNvSpPr>
          <p:nvPr>
            <p:ph type="ftr" sz="quarter" idx="11"/>
          </p:nvPr>
        </p:nvSpPr>
        <p:spPr/>
        <p:txBody>
          <a:bodyPr rtlCol="0"/>
          <a:lstStyle/>
          <a:p>
            <a:pPr rtl="0"/>
            <a:endParaRPr lang="fr-FR" dirty="0"/>
          </a:p>
        </p:txBody>
      </p:sp>
      <p:sp>
        <p:nvSpPr>
          <p:cNvPr id="4" name="Espace réservé de la date 4"/>
          <p:cNvSpPr>
            <a:spLocks noGrp="1"/>
          </p:cNvSpPr>
          <p:nvPr>
            <p:ph type="dt" sz="half" idx="10"/>
          </p:nvPr>
        </p:nvSpPr>
        <p:spPr/>
        <p:txBody>
          <a:bodyPr rtlCol="0"/>
          <a:lstStyle/>
          <a:p>
            <a:pPr rtl="0"/>
            <a:fld id="{75BAAA97-FBA1-4D58-87C0-6668CE2F95E7}" type="datetime1">
              <a:rPr lang="fr-FR" smtClean="0"/>
              <a:t>06/05/2021</a:t>
            </a:fld>
            <a:endParaRPr lang="fr-FR" dirty="0"/>
          </a:p>
        </p:txBody>
      </p:sp>
      <p:sp>
        <p:nvSpPr>
          <p:cNvPr id="6" name="Espace réservé du numéro de diapositive 5"/>
          <p:cNvSpPr>
            <a:spLocks noGrp="1"/>
          </p:cNvSpPr>
          <p:nvPr>
            <p:ph type="sldNum" sz="quarter" idx="12"/>
          </p:nvPr>
        </p:nvSpPr>
        <p:spPr/>
        <p:txBody>
          <a:bodyPr rtlCol="0"/>
          <a:lstStyle/>
          <a:p>
            <a:pPr rtl="0"/>
            <a:fld id="{E5137D0E-4A4F-4307-8994-C1891D747D59}" type="slidenum">
              <a:rPr lang="fr-FR" smtClean="0"/>
              <a:t>‹N°›</a:t>
            </a:fld>
            <a:endParaRPr lang="fr-FR" dirty="0"/>
          </a:p>
        </p:txBody>
      </p:sp>
    </p:spTree>
    <p:extLst>
      <p:ext uri="{BB962C8B-B14F-4D97-AF65-F5344CB8AC3E}">
        <p14:creationId xmlns:p14="http://schemas.microsoft.com/office/powerpoint/2010/main" val="1550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rtlCol="0"/>
          <a:lstStyle>
            <a:lvl1pPr rtl="0">
              <a:defRPr/>
            </a:lvl1pPr>
          </a:lstStyle>
          <a:p>
            <a:pPr rtl="0"/>
            <a:r>
              <a:rPr lang="fr-FR" noProof="0" dirty="0"/>
              <a:t>Modifiez le style du titre du masque</a:t>
            </a:r>
            <a:endParaRPr lang="fr-FR" dirty="0"/>
          </a:p>
        </p:txBody>
      </p:sp>
      <p:sp>
        <p:nvSpPr>
          <p:cNvPr id="3" name="Espace réservé du contenu 2"/>
          <p:cNvSpPr>
            <a:spLocks noGrp="1"/>
          </p:cNvSpPr>
          <p:nvPr>
            <p:ph idx="1"/>
          </p:nvPr>
        </p:nvSpPr>
        <p:spPr/>
        <p:txBody>
          <a:bodyPr rtlCol="0"/>
          <a:lstStyle>
            <a:lvl5pPr>
              <a:defRPr/>
            </a:lvl5pPr>
            <a:lvl6pPr>
              <a:defRPr baseline="0"/>
            </a:lvl6pPr>
            <a:lvl7pPr>
              <a:defRPr baseline="0"/>
            </a:lvl7pPr>
            <a:lvl8pPr>
              <a:defRPr baseline="0"/>
            </a:lvl8pPr>
            <a:lvl9pPr>
              <a:defRPr baseline="0"/>
            </a:lvl9pPr>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pied de page 3"/>
          <p:cNvSpPr>
            <a:spLocks noGrp="1"/>
          </p:cNvSpPr>
          <p:nvPr>
            <p:ph type="ftr" sz="quarter" idx="11"/>
          </p:nvPr>
        </p:nvSpPr>
        <p:spPr/>
        <p:txBody>
          <a:bodyPr rtlCol="0"/>
          <a:lstStyle/>
          <a:p>
            <a:pPr rtl="0"/>
            <a:endParaRPr lang="fr-FR" dirty="0"/>
          </a:p>
        </p:txBody>
      </p:sp>
      <p:sp>
        <p:nvSpPr>
          <p:cNvPr id="4" name="Espace réservé de la date 4"/>
          <p:cNvSpPr>
            <a:spLocks noGrp="1"/>
          </p:cNvSpPr>
          <p:nvPr>
            <p:ph type="dt" sz="half" idx="10"/>
          </p:nvPr>
        </p:nvSpPr>
        <p:spPr/>
        <p:txBody>
          <a:bodyPr rtlCol="0"/>
          <a:lstStyle/>
          <a:p>
            <a:pPr rtl="0"/>
            <a:fld id="{DBFD70BC-1D25-463E-B99E-2E32D5A65F67}" type="datetime1">
              <a:rPr lang="fr-FR" smtClean="0"/>
              <a:t>06/05/2021</a:t>
            </a:fld>
            <a:endParaRPr lang="fr-FR" dirty="0"/>
          </a:p>
        </p:txBody>
      </p:sp>
      <p:sp>
        <p:nvSpPr>
          <p:cNvPr id="6" name="Espace réservé du numéro de diapositive 5"/>
          <p:cNvSpPr>
            <a:spLocks noGrp="1"/>
          </p:cNvSpPr>
          <p:nvPr>
            <p:ph type="sldNum" sz="quarter" idx="12"/>
          </p:nvPr>
        </p:nvSpPr>
        <p:spPr/>
        <p:txBody>
          <a:bodyPr rtlCol="0"/>
          <a:lstStyle/>
          <a:p>
            <a:pPr rtl="0"/>
            <a:fld id="{E5137D0E-4A4F-4307-8994-C1891D747D59}" type="slidenum">
              <a:rPr lang="fr-FR" smtClean="0"/>
              <a:t>‹N°›</a:t>
            </a:fld>
            <a:endParaRPr lang="fr-FR" dirty="0"/>
          </a:p>
        </p:txBody>
      </p:sp>
    </p:spTree>
    <p:extLst>
      <p:ext uri="{BB962C8B-B14F-4D97-AF65-F5344CB8AC3E}">
        <p14:creationId xmlns:p14="http://schemas.microsoft.com/office/powerpoint/2010/main" val="12994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522414" y="2514601"/>
            <a:ext cx="9144000" cy="2819400"/>
          </a:xfrm>
        </p:spPr>
        <p:txBody>
          <a:bodyPr rtlCol="0" anchor="b">
            <a:noAutofit/>
          </a:bodyPr>
          <a:lstStyle>
            <a:lvl1pPr algn="l" rtl="0">
              <a:defRPr sz="6600" b="0" i="0" cap="none" baseline="0"/>
            </a:lvl1pPr>
          </a:lstStyle>
          <a:p>
            <a:pPr rtl="0"/>
            <a:r>
              <a:rPr lang="fr-FR" noProof="0" dirty="0"/>
              <a:t>Modifiez le style du titre du masque</a:t>
            </a:r>
            <a:endParaRPr lang="fr-FR" dirty="0"/>
          </a:p>
        </p:txBody>
      </p:sp>
      <p:sp>
        <p:nvSpPr>
          <p:cNvPr id="3" name="Espace réservé du texte 2"/>
          <p:cNvSpPr>
            <a:spLocks noGrp="1"/>
          </p:cNvSpPr>
          <p:nvPr>
            <p:ph type="body" idx="1"/>
          </p:nvPr>
        </p:nvSpPr>
        <p:spPr>
          <a:xfrm>
            <a:off x="1522413" y="990600"/>
            <a:ext cx="8229600" cy="1143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a:t>Modifier les styles du texte du masque</a:t>
            </a:r>
          </a:p>
        </p:txBody>
      </p:sp>
      <p:sp>
        <p:nvSpPr>
          <p:cNvPr id="5" name="Espace réservé du pied de page 3"/>
          <p:cNvSpPr>
            <a:spLocks noGrp="1"/>
          </p:cNvSpPr>
          <p:nvPr>
            <p:ph type="ftr" sz="quarter" idx="11"/>
          </p:nvPr>
        </p:nvSpPr>
        <p:spPr/>
        <p:txBody>
          <a:bodyPr rtlCol="0"/>
          <a:lstStyle/>
          <a:p>
            <a:pPr rtl="0"/>
            <a:endParaRPr lang="fr-FR" dirty="0"/>
          </a:p>
        </p:txBody>
      </p:sp>
      <p:sp>
        <p:nvSpPr>
          <p:cNvPr id="4" name="Espace réservé de la date 4"/>
          <p:cNvSpPr>
            <a:spLocks noGrp="1"/>
          </p:cNvSpPr>
          <p:nvPr>
            <p:ph type="dt" sz="half" idx="10"/>
          </p:nvPr>
        </p:nvSpPr>
        <p:spPr/>
        <p:txBody>
          <a:bodyPr rtlCol="0"/>
          <a:lstStyle/>
          <a:p>
            <a:pPr rtl="0"/>
            <a:fld id="{019A4C7F-99D7-4DC1-ACD6-D4BC703BAD49}" type="datetime1">
              <a:rPr lang="fr-FR" smtClean="0"/>
              <a:t>06/05/2021</a:t>
            </a:fld>
            <a:endParaRPr lang="fr-FR" dirty="0"/>
          </a:p>
        </p:txBody>
      </p:sp>
      <p:sp>
        <p:nvSpPr>
          <p:cNvPr id="6" name="Espace réservé du numéro de diapositive 5"/>
          <p:cNvSpPr>
            <a:spLocks noGrp="1"/>
          </p:cNvSpPr>
          <p:nvPr>
            <p:ph type="sldNum" sz="quarter" idx="12"/>
          </p:nvPr>
        </p:nvSpPr>
        <p:spPr/>
        <p:txBody>
          <a:bodyPr rtlCol="0"/>
          <a:lstStyle/>
          <a:p>
            <a:pPr rtl="0"/>
            <a:fld id="{E5137D0E-4A4F-4307-8994-C1891D747D59}" type="slidenum">
              <a:rPr lang="fr-FR" smtClean="0"/>
              <a:t>‹N°›</a:t>
            </a:fld>
            <a:endParaRPr lang="fr-FR" dirty="0"/>
          </a:p>
        </p:txBody>
      </p:sp>
    </p:spTree>
    <p:extLst>
      <p:ext uri="{BB962C8B-B14F-4D97-AF65-F5344CB8AC3E}">
        <p14:creationId xmlns:p14="http://schemas.microsoft.com/office/powerpoint/2010/main" val="26069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522414" y="533400"/>
            <a:ext cx="9601200" cy="1143000"/>
          </a:xfrm>
        </p:spPr>
        <p:txBody>
          <a:bodyPr rtlCol="0"/>
          <a:lstStyle>
            <a:lvl1pPr rtl="0">
              <a:defRPr/>
            </a:lvl1pPr>
          </a:lstStyle>
          <a:p>
            <a:pPr rtl="0"/>
            <a:r>
              <a:rPr lang="fr-FR" noProof="0" dirty="0"/>
              <a:t>Modifiez le style du titre du masque</a:t>
            </a:r>
            <a:endParaRPr lang="fr-FR" dirty="0"/>
          </a:p>
        </p:txBody>
      </p:sp>
      <p:sp>
        <p:nvSpPr>
          <p:cNvPr id="3" name="Espace réservé du contenu 2"/>
          <p:cNvSpPr>
            <a:spLocks noGrp="1"/>
          </p:cNvSpPr>
          <p:nvPr>
            <p:ph sz="half" idx="1"/>
          </p:nvPr>
        </p:nvSpPr>
        <p:spPr>
          <a:xfrm>
            <a:off x="1522414" y="1828800"/>
            <a:ext cx="4645152"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u contenu 3"/>
          <p:cNvSpPr>
            <a:spLocks noGrp="1"/>
          </p:cNvSpPr>
          <p:nvPr>
            <p:ph sz="half" idx="2"/>
          </p:nvPr>
        </p:nvSpPr>
        <p:spPr>
          <a:xfrm>
            <a:off x="6475412" y="1828800"/>
            <a:ext cx="4648201"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6" name="Espace réservé du pied de page 4"/>
          <p:cNvSpPr>
            <a:spLocks noGrp="1"/>
          </p:cNvSpPr>
          <p:nvPr>
            <p:ph type="ftr" sz="quarter" idx="11"/>
          </p:nvPr>
        </p:nvSpPr>
        <p:spPr/>
        <p:txBody>
          <a:bodyPr rtlCol="0"/>
          <a:lstStyle/>
          <a:p>
            <a:pPr rtl="0"/>
            <a:endParaRPr lang="fr-FR" dirty="0"/>
          </a:p>
        </p:txBody>
      </p:sp>
      <p:sp>
        <p:nvSpPr>
          <p:cNvPr id="5" name="Espace réservé de la date 5"/>
          <p:cNvSpPr>
            <a:spLocks noGrp="1"/>
          </p:cNvSpPr>
          <p:nvPr>
            <p:ph type="dt" sz="half" idx="10"/>
          </p:nvPr>
        </p:nvSpPr>
        <p:spPr/>
        <p:txBody>
          <a:bodyPr rtlCol="0"/>
          <a:lstStyle/>
          <a:p>
            <a:pPr rtl="0"/>
            <a:fld id="{67141C68-72DB-4EBE-BFE7-4ECF59072A1E}" type="datetime1">
              <a:rPr lang="fr-FR" smtClean="0"/>
              <a:t>06/05/2021</a:t>
            </a:fld>
            <a:endParaRPr lang="fr-FR" dirty="0"/>
          </a:p>
        </p:txBody>
      </p:sp>
      <p:sp>
        <p:nvSpPr>
          <p:cNvPr id="7" name="Espace réservé du numéro de diapositive 6"/>
          <p:cNvSpPr>
            <a:spLocks noGrp="1"/>
          </p:cNvSpPr>
          <p:nvPr>
            <p:ph type="sldNum" sz="quarter" idx="12"/>
          </p:nvPr>
        </p:nvSpPr>
        <p:spPr/>
        <p:txBody>
          <a:bodyPr rtlCol="0"/>
          <a:lstStyle/>
          <a:p>
            <a:pPr rtl="0"/>
            <a:fld id="{E5137D0E-4A4F-4307-8994-C1891D747D59}" type="slidenum">
              <a:rPr lang="fr-FR" smtClean="0"/>
              <a:t>‹N°›</a:t>
            </a:fld>
            <a:endParaRPr lang="fr-FR" dirty="0"/>
          </a:p>
        </p:txBody>
      </p:sp>
    </p:spTree>
    <p:extLst>
      <p:ext uri="{BB962C8B-B14F-4D97-AF65-F5344CB8AC3E}">
        <p14:creationId xmlns:p14="http://schemas.microsoft.com/office/powerpoint/2010/main" val="25769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522414" y="533400"/>
            <a:ext cx="9601200" cy="1143000"/>
          </a:xfrm>
        </p:spPr>
        <p:txBody>
          <a:bodyPr rtlCol="0"/>
          <a:lstStyle>
            <a:lvl1pPr rtl="0">
              <a:defRPr/>
            </a:lvl1pPr>
          </a:lstStyle>
          <a:p>
            <a:pPr rtl="0"/>
            <a:r>
              <a:rPr lang="fr-FR" noProof="0" dirty="0"/>
              <a:t>Modifiez le style du titre du masque</a:t>
            </a:r>
            <a:endParaRPr lang="fr-FR" dirty="0"/>
          </a:p>
        </p:txBody>
      </p:sp>
      <p:sp>
        <p:nvSpPr>
          <p:cNvPr id="3" name="Espace réservé du texte 2"/>
          <p:cNvSpPr>
            <a:spLocks noGrp="1"/>
          </p:cNvSpPr>
          <p:nvPr>
            <p:ph type="body" idx="1"/>
          </p:nvPr>
        </p:nvSpPr>
        <p:spPr>
          <a:xfrm>
            <a:off x="1522414" y="1828800"/>
            <a:ext cx="46451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a:t>Modifier les styles du texte du masque</a:t>
            </a:r>
          </a:p>
        </p:txBody>
      </p:sp>
      <p:sp>
        <p:nvSpPr>
          <p:cNvPr id="4" name="Espace réservé du contenu 3"/>
          <p:cNvSpPr>
            <a:spLocks noGrp="1"/>
          </p:cNvSpPr>
          <p:nvPr>
            <p:ph sz="half" idx="2"/>
          </p:nvPr>
        </p:nvSpPr>
        <p:spPr>
          <a:xfrm>
            <a:off x="1522414" y="2667000"/>
            <a:ext cx="4645152" cy="3352800"/>
          </a:xfrm>
        </p:spPr>
        <p:txBody>
          <a:bodyPr rtlCol="0">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texte 4"/>
          <p:cNvSpPr>
            <a:spLocks noGrp="1"/>
          </p:cNvSpPr>
          <p:nvPr>
            <p:ph type="body" sz="quarter" idx="3"/>
          </p:nvPr>
        </p:nvSpPr>
        <p:spPr>
          <a:xfrm>
            <a:off x="6478462" y="1828800"/>
            <a:ext cx="46451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a:t>Modifier les styles du texte du masque</a:t>
            </a:r>
          </a:p>
        </p:txBody>
      </p:sp>
      <p:sp>
        <p:nvSpPr>
          <p:cNvPr id="6" name="Espace réservé du contenu 5"/>
          <p:cNvSpPr>
            <a:spLocks noGrp="1"/>
          </p:cNvSpPr>
          <p:nvPr>
            <p:ph sz="quarter" idx="4"/>
          </p:nvPr>
        </p:nvSpPr>
        <p:spPr>
          <a:xfrm>
            <a:off x="6478462" y="2667000"/>
            <a:ext cx="4645152" cy="33528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8" name="Espace réservé du pied de page 6"/>
          <p:cNvSpPr>
            <a:spLocks noGrp="1"/>
          </p:cNvSpPr>
          <p:nvPr>
            <p:ph type="ftr" sz="quarter" idx="11"/>
          </p:nvPr>
        </p:nvSpPr>
        <p:spPr/>
        <p:txBody>
          <a:bodyPr rtlCol="0"/>
          <a:lstStyle/>
          <a:p>
            <a:pPr rtl="0"/>
            <a:endParaRPr lang="fr-FR" dirty="0"/>
          </a:p>
        </p:txBody>
      </p:sp>
      <p:sp>
        <p:nvSpPr>
          <p:cNvPr id="7" name="Espace réservé de la date 7"/>
          <p:cNvSpPr>
            <a:spLocks noGrp="1"/>
          </p:cNvSpPr>
          <p:nvPr>
            <p:ph type="dt" sz="half" idx="10"/>
          </p:nvPr>
        </p:nvSpPr>
        <p:spPr/>
        <p:txBody>
          <a:bodyPr rtlCol="0"/>
          <a:lstStyle/>
          <a:p>
            <a:pPr rtl="0"/>
            <a:fld id="{E12B96A7-A376-409E-A661-8B2EFFC25F6E}" type="datetime1">
              <a:rPr lang="fr-FR" smtClean="0"/>
              <a:t>06/05/2021</a:t>
            </a:fld>
            <a:endParaRPr lang="fr-FR" dirty="0"/>
          </a:p>
        </p:txBody>
      </p:sp>
      <p:sp>
        <p:nvSpPr>
          <p:cNvPr id="9" name="Espace réservé du numéro de diapositive 8"/>
          <p:cNvSpPr>
            <a:spLocks noGrp="1"/>
          </p:cNvSpPr>
          <p:nvPr>
            <p:ph type="sldNum" sz="quarter" idx="12"/>
          </p:nvPr>
        </p:nvSpPr>
        <p:spPr/>
        <p:txBody>
          <a:bodyPr rtlCol="0"/>
          <a:lstStyle/>
          <a:p>
            <a:pPr rtl="0"/>
            <a:fld id="{E5137D0E-4A4F-4307-8994-C1891D747D59}" type="slidenum">
              <a:rPr lang="fr-FR" smtClean="0"/>
              <a:t>‹N°›</a:t>
            </a:fld>
            <a:endParaRPr lang="fr-FR" dirty="0"/>
          </a:p>
        </p:txBody>
      </p:sp>
    </p:spTree>
    <p:extLst>
      <p:ext uri="{BB962C8B-B14F-4D97-AF65-F5344CB8AC3E}">
        <p14:creationId xmlns:p14="http://schemas.microsoft.com/office/powerpoint/2010/main" val="50123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rtlCol="0"/>
          <a:lstStyle>
            <a:lvl1pPr rtl="0">
              <a:defRPr/>
            </a:lvl1pPr>
          </a:lstStyle>
          <a:p>
            <a:pPr rtl="0"/>
            <a:r>
              <a:rPr lang="fr-FR" noProof="0" dirty="0"/>
              <a:t>Modifiez le style du titre du masque</a:t>
            </a:r>
            <a:endParaRPr lang="fr-FR" dirty="0"/>
          </a:p>
        </p:txBody>
      </p:sp>
      <p:sp>
        <p:nvSpPr>
          <p:cNvPr id="4" name="Espace réservé du pied de page 2"/>
          <p:cNvSpPr>
            <a:spLocks noGrp="1"/>
          </p:cNvSpPr>
          <p:nvPr>
            <p:ph type="ftr" sz="quarter" idx="11"/>
          </p:nvPr>
        </p:nvSpPr>
        <p:spPr/>
        <p:txBody>
          <a:bodyPr rtlCol="0"/>
          <a:lstStyle/>
          <a:p>
            <a:pPr rtl="0"/>
            <a:endParaRPr lang="fr-FR" dirty="0"/>
          </a:p>
        </p:txBody>
      </p:sp>
      <p:sp>
        <p:nvSpPr>
          <p:cNvPr id="3" name="Espace réservé de la date 3"/>
          <p:cNvSpPr>
            <a:spLocks noGrp="1"/>
          </p:cNvSpPr>
          <p:nvPr>
            <p:ph type="dt" sz="half" idx="10"/>
          </p:nvPr>
        </p:nvSpPr>
        <p:spPr/>
        <p:txBody>
          <a:bodyPr rtlCol="0"/>
          <a:lstStyle/>
          <a:p>
            <a:pPr rtl="0"/>
            <a:fld id="{AA8B37C6-76EA-47D3-B784-7D1AAA199DAB}" type="datetime1">
              <a:rPr lang="fr-FR" smtClean="0"/>
              <a:t>06/05/2021</a:t>
            </a:fld>
            <a:endParaRPr lang="fr-FR" dirty="0"/>
          </a:p>
        </p:txBody>
      </p:sp>
      <p:sp>
        <p:nvSpPr>
          <p:cNvPr id="5" name="Espace réservé du numéro de diapositive 4"/>
          <p:cNvSpPr>
            <a:spLocks noGrp="1"/>
          </p:cNvSpPr>
          <p:nvPr>
            <p:ph type="sldNum" sz="quarter" idx="12"/>
          </p:nvPr>
        </p:nvSpPr>
        <p:spPr/>
        <p:txBody>
          <a:bodyPr rtlCol="0"/>
          <a:lstStyle/>
          <a:p>
            <a:pPr rtl="0"/>
            <a:fld id="{E5137D0E-4A4F-4307-8994-C1891D747D59}" type="slidenum">
              <a:rPr lang="fr-FR" smtClean="0"/>
              <a:t>‹N°›</a:t>
            </a:fld>
            <a:endParaRPr lang="fr-FR" dirty="0"/>
          </a:p>
        </p:txBody>
      </p:sp>
    </p:spTree>
    <p:extLst>
      <p:ext uri="{BB962C8B-B14F-4D97-AF65-F5344CB8AC3E}">
        <p14:creationId xmlns:p14="http://schemas.microsoft.com/office/powerpoint/2010/main" val="24557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1"/>
          <p:cNvSpPr>
            <a:spLocks noGrp="1"/>
          </p:cNvSpPr>
          <p:nvPr>
            <p:ph type="ftr" sz="quarter" idx="11"/>
          </p:nvPr>
        </p:nvSpPr>
        <p:spPr/>
        <p:txBody>
          <a:bodyPr rtlCol="0"/>
          <a:lstStyle/>
          <a:p>
            <a:pPr rtl="0"/>
            <a:endParaRPr lang="fr-FR" dirty="0"/>
          </a:p>
        </p:txBody>
      </p:sp>
      <p:sp>
        <p:nvSpPr>
          <p:cNvPr id="2" name="Espace réservé de la date 2"/>
          <p:cNvSpPr>
            <a:spLocks noGrp="1"/>
          </p:cNvSpPr>
          <p:nvPr>
            <p:ph type="dt" sz="half" idx="10"/>
          </p:nvPr>
        </p:nvSpPr>
        <p:spPr/>
        <p:txBody>
          <a:bodyPr rtlCol="0"/>
          <a:lstStyle/>
          <a:p>
            <a:pPr rtl="0"/>
            <a:fld id="{FE01B775-17A4-454F-8D9D-4810E79EBDD2}" type="datetime1">
              <a:rPr lang="fr-FR" smtClean="0"/>
              <a:t>06/05/2021</a:t>
            </a:fld>
            <a:endParaRPr lang="fr-FR" dirty="0"/>
          </a:p>
        </p:txBody>
      </p:sp>
      <p:sp>
        <p:nvSpPr>
          <p:cNvPr id="4" name="Espace réservé du numéro de diapositive 3"/>
          <p:cNvSpPr>
            <a:spLocks noGrp="1"/>
          </p:cNvSpPr>
          <p:nvPr>
            <p:ph type="sldNum" sz="quarter" idx="12"/>
          </p:nvPr>
        </p:nvSpPr>
        <p:spPr/>
        <p:txBody>
          <a:bodyPr rtlCol="0"/>
          <a:lstStyle/>
          <a:p>
            <a:pPr rtl="0"/>
            <a:fld id="{E5137D0E-4A4F-4307-8994-C1891D747D59}" type="slidenum">
              <a:rPr lang="fr-FR" smtClean="0"/>
              <a:t>‹N°›</a:t>
            </a:fld>
            <a:endParaRPr lang="fr-FR" dirty="0"/>
          </a:p>
        </p:txBody>
      </p:sp>
    </p:spTree>
    <p:extLst>
      <p:ext uri="{BB962C8B-B14F-4D97-AF65-F5344CB8AC3E}">
        <p14:creationId xmlns:p14="http://schemas.microsoft.com/office/powerpoint/2010/main" val="39520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6613" y="2590800"/>
            <a:ext cx="3276599" cy="1924050"/>
          </a:xfrm>
        </p:spPr>
        <p:txBody>
          <a:bodyPr rtlCol="0" anchor="b">
            <a:normAutofit/>
          </a:bodyPr>
          <a:lstStyle>
            <a:lvl1pPr algn="l" rtl="0">
              <a:defRPr sz="3200" b="0"/>
            </a:lvl1pPr>
          </a:lstStyle>
          <a:p>
            <a:pPr rtl="0"/>
            <a:r>
              <a:rPr lang="fr-FR" noProof="0" dirty="0"/>
              <a:t>Modifiez le style du titre du masque</a:t>
            </a:r>
            <a:endParaRPr lang="fr-FR" dirty="0"/>
          </a:p>
        </p:txBody>
      </p:sp>
      <p:sp>
        <p:nvSpPr>
          <p:cNvPr id="4" name="Espace réservé du texte 2"/>
          <p:cNvSpPr>
            <a:spLocks noGrp="1"/>
          </p:cNvSpPr>
          <p:nvPr>
            <p:ph type="body" sz="half" idx="2"/>
          </p:nvPr>
        </p:nvSpPr>
        <p:spPr>
          <a:xfrm>
            <a:off x="836613" y="4648200"/>
            <a:ext cx="3276599" cy="1371600"/>
          </a:xfrm>
        </p:spPr>
        <p:txBody>
          <a:bodyPr rtlCol="0">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a:t>Modifier les styles du texte du masque</a:t>
            </a:r>
          </a:p>
        </p:txBody>
      </p:sp>
      <p:sp>
        <p:nvSpPr>
          <p:cNvPr id="3" name="Espace réservé du contenu 3"/>
          <p:cNvSpPr>
            <a:spLocks noGrp="1"/>
          </p:cNvSpPr>
          <p:nvPr>
            <p:ph idx="1"/>
          </p:nvPr>
        </p:nvSpPr>
        <p:spPr>
          <a:xfrm>
            <a:off x="5180012" y="838200"/>
            <a:ext cx="6172201" cy="51816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9" name="Espace réservé du pied de page 4"/>
          <p:cNvSpPr>
            <a:spLocks noGrp="1"/>
          </p:cNvSpPr>
          <p:nvPr>
            <p:ph type="ftr" sz="quarter" idx="11"/>
          </p:nvPr>
        </p:nvSpPr>
        <p:spPr/>
        <p:txBody>
          <a:bodyPr rtlCol="0"/>
          <a:lstStyle/>
          <a:p>
            <a:pPr rtl="0"/>
            <a:endParaRPr lang="fr-FR" dirty="0"/>
          </a:p>
        </p:txBody>
      </p:sp>
      <p:sp>
        <p:nvSpPr>
          <p:cNvPr id="8" name="Espace réservé de la date 5"/>
          <p:cNvSpPr>
            <a:spLocks noGrp="1"/>
          </p:cNvSpPr>
          <p:nvPr>
            <p:ph type="dt" sz="half" idx="10"/>
          </p:nvPr>
        </p:nvSpPr>
        <p:spPr/>
        <p:txBody>
          <a:bodyPr rtlCol="0"/>
          <a:lstStyle/>
          <a:p>
            <a:pPr rtl="0"/>
            <a:fld id="{E87F667E-1E60-4D0D-8B21-8FB57396CD27}" type="datetime1">
              <a:rPr lang="fr-FR" smtClean="0"/>
              <a:t>06/05/2021</a:t>
            </a:fld>
            <a:endParaRPr lang="fr-FR" dirty="0"/>
          </a:p>
        </p:txBody>
      </p:sp>
      <p:sp>
        <p:nvSpPr>
          <p:cNvPr id="10" name="Espace réservé du numéro de diapositive 6"/>
          <p:cNvSpPr>
            <a:spLocks noGrp="1"/>
          </p:cNvSpPr>
          <p:nvPr>
            <p:ph type="sldNum" sz="quarter" idx="12"/>
          </p:nvPr>
        </p:nvSpPr>
        <p:spPr/>
        <p:txBody>
          <a:bodyPr rtlCol="0"/>
          <a:lstStyle/>
          <a:p>
            <a:pPr rtl="0"/>
            <a:fld id="{E5137D0E-4A4F-4307-8994-C1891D747D59}" type="slidenum">
              <a:rPr lang="fr-FR" smtClean="0"/>
              <a:pPr rtl="0"/>
              <a:t>‹N°›</a:t>
            </a:fld>
            <a:endParaRPr lang="fr-FR" dirty="0"/>
          </a:p>
        </p:txBody>
      </p:sp>
    </p:spTree>
    <p:extLst>
      <p:ext uri="{BB962C8B-B14F-4D97-AF65-F5344CB8AC3E}">
        <p14:creationId xmlns:p14="http://schemas.microsoft.com/office/powerpoint/2010/main" val="2018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6613" y="2590800"/>
            <a:ext cx="3276599" cy="1924050"/>
          </a:xfrm>
        </p:spPr>
        <p:txBody>
          <a:bodyPr rtlCol="0" anchor="b">
            <a:normAutofit/>
          </a:bodyPr>
          <a:lstStyle>
            <a:lvl1pPr algn="l" rtl="0">
              <a:defRPr sz="3200" b="0"/>
            </a:lvl1pPr>
          </a:lstStyle>
          <a:p>
            <a:pPr rtl="0"/>
            <a:r>
              <a:rPr lang="fr-FR" noProof="0" dirty="0"/>
              <a:t>Modifiez le style du titre du masque</a:t>
            </a:r>
            <a:endParaRPr lang="fr-FR" dirty="0"/>
          </a:p>
        </p:txBody>
      </p:sp>
      <p:sp>
        <p:nvSpPr>
          <p:cNvPr id="4" name="Espace réservé du texte 2"/>
          <p:cNvSpPr>
            <a:spLocks noGrp="1"/>
          </p:cNvSpPr>
          <p:nvPr>
            <p:ph type="body" sz="half" idx="2"/>
          </p:nvPr>
        </p:nvSpPr>
        <p:spPr>
          <a:xfrm>
            <a:off x="836613" y="4648200"/>
            <a:ext cx="3276599" cy="1371600"/>
          </a:xfrm>
        </p:spPr>
        <p:txBody>
          <a:bodyPr rtlCol="0">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a:t>Modifier les styles du texte du masque</a:t>
            </a:r>
          </a:p>
        </p:txBody>
      </p:sp>
      <p:sp>
        <p:nvSpPr>
          <p:cNvPr id="3" name="Espace réservé d’image 3"/>
          <p:cNvSpPr>
            <a:spLocks noGrp="1"/>
          </p:cNvSpPr>
          <p:nvPr>
            <p:ph type="pic" idx="1"/>
          </p:nvPr>
        </p:nvSpPr>
        <p:spPr>
          <a:xfrm>
            <a:off x="5484812" y="836610"/>
            <a:ext cx="5867401" cy="5183190"/>
          </a:xfrm>
          <a:solidFill>
            <a:schemeClr val="bg2"/>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a:t>Cliquez sur l'icône pour ajouter une image</a:t>
            </a:r>
            <a:endParaRPr lang="fr-FR" dirty="0"/>
          </a:p>
        </p:txBody>
      </p:sp>
      <p:pic>
        <p:nvPicPr>
          <p:cNvPr id="9" name="Image 4" descr="Espace réservé vide pour ajouter une image. Cliquez sur l’espace réservé et sélectionnez l’image à ajou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3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6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duotone>
              <a:prstClr val="black"/>
              <a:schemeClr val="accent4">
                <a:tint val="45000"/>
                <a:satMod val="400000"/>
              </a:schemeClr>
            </a:duotone>
            <a:extLst>
              <a:ext uri="{BEBA8EAE-BF5A-486C-A8C5-ECC9F3942E4B}">
                <a14:imgProps xmlns:a14="http://schemas.microsoft.com/office/drawing/2010/main">
                  <a14:imgLayer r:embed="rId14">
                    <a14:imgEffect>
                      <a14:colorTemperature colorTemp="11200"/>
                    </a14:imgEffect>
                    <a14:imgEffect>
                      <a14:saturation sat="15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pPr rtl="0"/>
            <a:r>
              <a:rPr lang="fr-FR" noProof="0" dirty="0"/>
              <a:t>Modifiez le style du titre du masque</a:t>
            </a:r>
          </a:p>
        </p:txBody>
      </p:sp>
      <p:sp>
        <p:nvSpPr>
          <p:cNvPr id="3" name="Espace réservé du texte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a:p>
            <a:pPr lvl="5" rtl="0"/>
            <a:r>
              <a:rPr lang="fr-FR" noProof="0" dirty="0"/>
              <a:t>Sixième niveau</a:t>
            </a:r>
          </a:p>
          <a:p>
            <a:pPr lvl="6" rtl="0"/>
            <a:r>
              <a:rPr lang="fr-FR" noProof="0" dirty="0"/>
              <a:t>Septième niveau</a:t>
            </a:r>
          </a:p>
          <a:p>
            <a:pPr lvl="7" rtl="0"/>
            <a:r>
              <a:rPr lang="fr-FR" noProof="0" dirty="0"/>
              <a:t>Huitième niveau</a:t>
            </a:r>
          </a:p>
          <a:p>
            <a:pPr lvl="8" rtl="0"/>
            <a:r>
              <a:rPr lang="fr-FR" noProof="0" dirty="0"/>
              <a:t>Neuvième niveau</a:t>
            </a:r>
          </a:p>
        </p:txBody>
      </p:sp>
      <p:sp>
        <p:nvSpPr>
          <p:cNvPr id="5" name="Espace réservé du pied de page 3"/>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100">
                <a:solidFill>
                  <a:schemeClr val="tx1"/>
                </a:solidFill>
              </a:defRPr>
            </a:lvl1pPr>
          </a:lstStyle>
          <a:p>
            <a:pPr rtl="0"/>
            <a:endParaRPr lang="fr-FR" noProof="0" dirty="0"/>
          </a:p>
        </p:txBody>
      </p:sp>
      <p:sp>
        <p:nvSpPr>
          <p:cNvPr id="4" name="Espace réservé de la date 4"/>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100">
                <a:solidFill>
                  <a:schemeClr val="tx1"/>
                </a:solidFill>
              </a:defRPr>
            </a:lvl1pPr>
          </a:lstStyle>
          <a:p>
            <a:pPr rtl="0"/>
            <a:fld id="{DB3D584E-2AD0-42C6-94B0-7CF9EE5F545E}" type="datetime1">
              <a:rPr lang="fr-FR" noProof="0" smtClean="0"/>
              <a:t>06/05/2021</a:t>
            </a:fld>
            <a:endParaRPr lang="fr-FR" noProof="0" dirty="0"/>
          </a:p>
        </p:txBody>
      </p:sp>
      <p:sp>
        <p:nvSpPr>
          <p:cNvPr id="6" name="Espace réservé du numéro de diapositive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100">
                <a:solidFill>
                  <a:schemeClr val="tx1"/>
                </a:solidFill>
              </a:defRPr>
            </a:lvl1pPr>
          </a:lstStyle>
          <a:p>
            <a:pPr rtl="0"/>
            <a:fld id="{E5137D0E-4A4F-4307-8994-C1891D747D59}" type="slidenum">
              <a:rPr lang="fr-FR" noProof="0" smtClean="0"/>
              <a:pPr rtl="0"/>
              <a:t>‹N°›</a:t>
            </a:fld>
            <a:endParaRPr lang="fr-FR" noProof="0" dirty="0"/>
          </a:p>
        </p:txBody>
      </p:sp>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7788" y="1371600"/>
            <a:ext cx="11305256" cy="3505200"/>
          </a:xfrm>
        </p:spPr>
        <p:txBody>
          <a:bodyPr rtlCol="0"/>
          <a:lstStyle/>
          <a:p>
            <a:pPr algn="ctr" rtl="0"/>
            <a:r>
              <a:rPr lang="fr-FR" sz="6000" b="1" dirty="0">
                <a:solidFill>
                  <a:schemeClr val="bg1"/>
                </a:solidFill>
                <a:effectLst>
                  <a:outerShdw blurRad="38100" dist="38100" dir="2700000" algn="tl">
                    <a:srgbClr val="000000">
                      <a:alpha val="43137"/>
                    </a:srgbClr>
                  </a:outerShdw>
                </a:effectLst>
              </a:rPr>
              <a:t>La production d’écrits </a:t>
            </a:r>
            <a:br>
              <a:rPr lang="fr-FR" sz="6000" b="1" dirty="0">
                <a:solidFill>
                  <a:schemeClr val="bg1"/>
                </a:solidFill>
                <a:effectLst>
                  <a:outerShdw blurRad="38100" dist="38100" dir="2700000" algn="tl">
                    <a:srgbClr val="000000">
                      <a:alpha val="43137"/>
                    </a:srgbClr>
                  </a:outerShdw>
                </a:effectLst>
              </a:rPr>
            </a:br>
            <a:r>
              <a:rPr lang="fr-FR" sz="6000" b="1" dirty="0">
                <a:solidFill>
                  <a:schemeClr val="bg1"/>
                </a:solidFill>
                <a:effectLst>
                  <a:outerShdw blurRad="38100" dist="38100" dir="2700000" algn="tl">
                    <a:srgbClr val="000000">
                      <a:alpha val="43137"/>
                    </a:srgbClr>
                  </a:outerShdw>
                </a:effectLst>
              </a:rPr>
              <a:t>et l’enseignement de la langue : quelle programmation mettre en œuvre ? </a:t>
            </a:r>
          </a:p>
        </p:txBody>
      </p:sp>
      <p:sp>
        <p:nvSpPr>
          <p:cNvPr id="3" name="Sous-titre 2"/>
          <p:cNvSpPr>
            <a:spLocks noGrp="1"/>
          </p:cNvSpPr>
          <p:nvPr>
            <p:ph type="subTitle" idx="1"/>
          </p:nvPr>
        </p:nvSpPr>
        <p:spPr>
          <a:xfrm>
            <a:off x="1288132" y="5589240"/>
            <a:ext cx="9684567" cy="790600"/>
          </a:xfrm>
        </p:spPr>
        <p:txBody>
          <a:bodyPr rtlCol="0"/>
          <a:lstStyle/>
          <a:p>
            <a:pPr algn="ctr" rtl="0"/>
            <a:r>
              <a:rPr lang="fr-FR" dirty="0">
                <a:solidFill>
                  <a:schemeClr val="tx1">
                    <a:lumMod val="50000"/>
                  </a:schemeClr>
                </a:solidFill>
              </a:rPr>
              <a:t>Nathalie OLLOQUI – Chargée de Mission Français 59</a:t>
            </a:r>
          </a:p>
          <a:p>
            <a:pPr algn="ctr" rtl="0"/>
            <a:r>
              <a:rPr lang="fr-FR" dirty="0">
                <a:solidFill>
                  <a:schemeClr val="tx1">
                    <a:lumMod val="50000"/>
                  </a:schemeClr>
                </a:solidFill>
              </a:rPr>
              <a:t>Inspectrice de l’Education Nationale – Avesnes-Fourmies</a:t>
            </a:r>
          </a:p>
        </p:txBody>
      </p:sp>
    </p:spTree>
    <p:extLst>
      <p:ext uri="{BB962C8B-B14F-4D97-AF65-F5344CB8AC3E}">
        <p14:creationId xmlns:p14="http://schemas.microsoft.com/office/powerpoint/2010/main" val="45656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3772" y="260648"/>
            <a:ext cx="11377264" cy="156966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4800" dirty="0">
                <a:solidFill>
                  <a:schemeClr val="bg1"/>
                </a:solidFill>
              </a:rPr>
              <a:t>Réévaluer la place de la langue dans les dispositifs d’écriture </a:t>
            </a:r>
          </a:p>
        </p:txBody>
      </p:sp>
      <p:pic>
        <p:nvPicPr>
          <p:cNvPr id="2" name="Image 1"/>
          <p:cNvPicPr>
            <a:picLocks noChangeAspect="1"/>
          </p:cNvPicPr>
          <p:nvPr/>
        </p:nvPicPr>
        <p:blipFill>
          <a:blip r:embed="rId3"/>
          <a:stretch>
            <a:fillRect/>
          </a:stretch>
        </p:blipFill>
        <p:spPr>
          <a:xfrm>
            <a:off x="3743765" y="2204864"/>
            <a:ext cx="7967271" cy="2738738"/>
          </a:xfrm>
          <a:prstGeom prst="rect">
            <a:avLst/>
          </a:prstGeom>
        </p:spPr>
      </p:pic>
      <p:sp>
        <p:nvSpPr>
          <p:cNvPr id="7" name="ZoneTexte 6"/>
          <p:cNvSpPr txBox="1"/>
          <p:nvPr/>
        </p:nvSpPr>
        <p:spPr>
          <a:xfrm>
            <a:off x="189756" y="2226822"/>
            <a:ext cx="3384376" cy="13849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rtlCol="0">
            <a:spAutoFit/>
          </a:bodyPr>
          <a:lstStyle/>
          <a:p>
            <a:pPr algn="ctr"/>
            <a:r>
              <a:rPr lang="fr-FR" sz="2800" dirty="0"/>
              <a:t>Revisiter la programmation des dispositifs</a:t>
            </a:r>
          </a:p>
        </p:txBody>
      </p:sp>
      <p:sp>
        <p:nvSpPr>
          <p:cNvPr id="4" name="Multiplication 3"/>
          <p:cNvSpPr/>
          <p:nvPr/>
        </p:nvSpPr>
        <p:spPr>
          <a:xfrm>
            <a:off x="4150196" y="1484784"/>
            <a:ext cx="6912768" cy="417646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9664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723302" y="116632"/>
            <a:ext cx="10123638" cy="6668658"/>
          </a:xfrm>
          <a:prstGeom prst="rect">
            <a:avLst/>
          </a:prstGeom>
        </p:spPr>
      </p:pic>
      <p:sp>
        <p:nvSpPr>
          <p:cNvPr id="4" name="Multiplication 3"/>
          <p:cNvSpPr/>
          <p:nvPr/>
        </p:nvSpPr>
        <p:spPr>
          <a:xfrm>
            <a:off x="2205980" y="1268760"/>
            <a:ext cx="6912768" cy="417646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5012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756" y="2590800"/>
            <a:ext cx="4464495" cy="1924050"/>
          </a:xfrm>
        </p:spPr>
        <p:txBody>
          <a:bodyPr rtlCol="0">
            <a:normAutofit fontScale="90000"/>
          </a:bodyPr>
          <a:lstStyle/>
          <a:p>
            <a:r>
              <a:rPr lang="fr-FR" sz="4000" b="1" dirty="0">
                <a:solidFill>
                  <a:schemeClr val="bg1"/>
                </a:solidFill>
                <a:effectLst>
                  <a:outerShdw blurRad="38100" dist="38100" dir="2700000" algn="tl">
                    <a:srgbClr val="000000">
                      <a:alpha val="43137"/>
                    </a:srgbClr>
                  </a:outerShdw>
                </a:effectLst>
              </a:rPr>
              <a:t>2.</a:t>
            </a:r>
            <a:r>
              <a:rPr lang="fr-FR" dirty="0"/>
              <a:t> </a:t>
            </a:r>
            <a:r>
              <a:rPr lang="fr-FR" sz="4000" b="1" dirty="0">
                <a:solidFill>
                  <a:schemeClr val="bg1"/>
                </a:solidFill>
                <a:effectLst>
                  <a:outerShdw blurRad="38100" dist="38100" dir="2700000" algn="tl">
                    <a:srgbClr val="000000">
                      <a:alpha val="43137"/>
                    </a:srgbClr>
                  </a:outerShdw>
                </a:effectLst>
              </a:rPr>
              <a:t>Quelles passerelles entre pratique d’écriture et étude de la langue ?</a:t>
            </a:r>
            <a:br>
              <a:rPr lang="fr-FR" sz="4000" b="1" dirty="0"/>
            </a:br>
            <a:endParaRPr lang="fr-FR" sz="4000" dirty="0">
              <a:solidFill>
                <a:schemeClr val="accent1">
                  <a:lumMod val="75000"/>
                </a:schemeClr>
              </a:solidFill>
            </a:endParaRPr>
          </a:p>
        </p:txBody>
      </p:sp>
      <p:pic>
        <p:nvPicPr>
          <p:cNvPr id="3" name="Espace réservé pour une image  2"/>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64183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485127" y="1675017"/>
            <a:ext cx="3166579" cy="6240816"/>
          </a:xfrm>
          <a:prstGeom prst="rect">
            <a:avLst/>
          </a:prstGeom>
        </p:spPr>
      </p:pic>
      <p:pic>
        <p:nvPicPr>
          <p:cNvPr id="4" name="Image 3"/>
          <p:cNvPicPr>
            <a:picLocks noChangeAspect="1"/>
          </p:cNvPicPr>
          <p:nvPr/>
        </p:nvPicPr>
        <p:blipFill>
          <a:blip r:embed="rId4"/>
          <a:stretch>
            <a:fillRect/>
          </a:stretch>
        </p:blipFill>
        <p:spPr>
          <a:xfrm>
            <a:off x="594677" y="0"/>
            <a:ext cx="2381250" cy="3228975"/>
          </a:xfrm>
          <a:prstGeom prst="rect">
            <a:avLst/>
          </a:prstGeom>
        </p:spPr>
      </p:pic>
      <p:pic>
        <p:nvPicPr>
          <p:cNvPr id="5" name="Imag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553180" y="1787973"/>
            <a:ext cx="3035453" cy="5917457"/>
          </a:xfrm>
          <a:prstGeom prst="rect">
            <a:avLst/>
          </a:prstGeom>
        </p:spPr>
      </p:pic>
    </p:spTree>
    <p:extLst>
      <p:ext uri="{BB962C8B-B14F-4D97-AF65-F5344CB8AC3E}">
        <p14:creationId xmlns:p14="http://schemas.microsoft.com/office/powerpoint/2010/main" val="33332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40737" y="-17225963"/>
            <a:ext cx="7267575" cy="10327481"/>
          </a:xfrm>
          <a:prstGeom prst="rect">
            <a:avLst/>
          </a:prstGeom>
        </p:spPr>
      </p:pic>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939427" y="-1429451"/>
            <a:ext cx="6790171" cy="9649074"/>
          </a:xfrm>
          <a:prstGeom prst="rect">
            <a:avLst/>
          </a:prstGeom>
        </p:spPr>
      </p:pic>
      <p:pic>
        <p:nvPicPr>
          <p:cNvPr id="4" name="Imag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1764" y="1796214"/>
            <a:ext cx="2016224" cy="2984561"/>
          </a:xfrm>
          <a:prstGeom prst="rect">
            <a:avLst/>
          </a:prstGeom>
        </p:spPr>
      </p:pic>
    </p:spTree>
    <p:extLst>
      <p:ext uri="{BB962C8B-B14F-4D97-AF65-F5344CB8AC3E}">
        <p14:creationId xmlns:p14="http://schemas.microsoft.com/office/powerpoint/2010/main" val="306428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4252" y="0"/>
            <a:ext cx="4866878" cy="6489171"/>
          </a:xfrm>
          <a:prstGeom prst="rect">
            <a:avLst/>
          </a:prstGeom>
        </p:spPr>
      </p:pic>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3812" y="2060848"/>
            <a:ext cx="2017951" cy="2981202"/>
          </a:xfrm>
          <a:prstGeom prst="rect">
            <a:avLst/>
          </a:prstGeom>
        </p:spPr>
      </p:pic>
    </p:spTree>
    <p:extLst>
      <p:ext uri="{BB962C8B-B14F-4D97-AF65-F5344CB8AC3E}">
        <p14:creationId xmlns:p14="http://schemas.microsoft.com/office/powerpoint/2010/main" val="312730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1485900" y="722365"/>
            <a:ext cx="3384376" cy="4890717"/>
          </a:xfrm>
          <a:prstGeom prst="rect">
            <a:avLst/>
          </a:prstGeom>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98468" y="722365"/>
            <a:ext cx="3622493" cy="4991193"/>
          </a:xfrm>
          <a:prstGeom prst="rect">
            <a:avLst/>
          </a:prstGeom>
        </p:spPr>
      </p:pic>
    </p:spTree>
    <p:extLst>
      <p:ext uri="{BB962C8B-B14F-4D97-AF65-F5344CB8AC3E}">
        <p14:creationId xmlns:p14="http://schemas.microsoft.com/office/powerpoint/2010/main" val="239654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359851676"/>
              </p:ext>
            </p:extLst>
          </p:nvPr>
        </p:nvGraphicFramePr>
        <p:xfrm>
          <a:off x="261764" y="332655"/>
          <a:ext cx="11737305" cy="6338941"/>
        </p:xfrm>
        <a:graphic>
          <a:graphicData uri="http://schemas.openxmlformats.org/drawingml/2006/table">
            <a:tbl>
              <a:tblPr firstRow="1" bandRow="1">
                <a:tableStyleId>{F5AB1C69-6EDB-4FF4-983F-18BD219EF322}</a:tableStyleId>
              </a:tblPr>
              <a:tblGrid>
                <a:gridCol w="2347461">
                  <a:extLst>
                    <a:ext uri="{9D8B030D-6E8A-4147-A177-3AD203B41FA5}">
                      <a16:colId xmlns:a16="http://schemas.microsoft.com/office/drawing/2014/main" val="3199379307"/>
                    </a:ext>
                  </a:extLst>
                </a:gridCol>
                <a:gridCol w="2347461">
                  <a:extLst>
                    <a:ext uri="{9D8B030D-6E8A-4147-A177-3AD203B41FA5}">
                      <a16:colId xmlns:a16="http://schemas.microsoft.com/office/drawing/2014/main" val="326010439"/>
                    </a:ext>
                  </a:extLst>
                </a:gridCol>
                <a:gridCol w="2347461">
                  <a:extLst>
                    <a:ext uri="{9D8B030D-6E8A-4147-A177-3AD203B41FA5}">
                      <a16:colId xmlns:a16="http://schemas.microsoft.com/office/drawing/2014/main" val="1970664137"/>
                    </a:ext>
                  </a:extLst>
                </a:gridCol>
                <a:gridCol w="2347461">
                  <a:extLst>
                    <a:ext uri="{9D8B030D-6E8A-4147-A177-3AD203B41FA5}">
                      <a16:colId xmlns:a16="http://schemas.microsoft.com/office/drawing/2014/main" val="270316037"/>
                    </a:ext>
                  </a:extLst>
                </a:gridCol>
                <a:gridCol w="2347461">
                  <a:extLst>
                    <a:ext uri="{9D8B030D-6E8A-4147-A177-3AD203B41FA5}">
                      <a16:colId xmlns:a16="http://schemas.microsoft.com/office/drawing/2014/main" val="3387794735"/>
                    </a:ext>
                  </a:extLst>
                </a:gridCol>
              </a:tblGrid>
              <a:tr h="2107555">
                <a:tc>
                  <a:txBody>
                    <a:bodyPr/>
                    <a:lstStyle/>
                    <a:p>
                      <a:pPr algn="ctr"/>
                      <a:r>
                        <a:rPr lang="fr-FR" dirty="0">
                          <a:effectLst>
                            <a:outerShdw blurRad="38100" dist="38100" dir="2700000" algn="tl">
                              <a:srgbClr val="000000">
                                <a:alpha val="43137"/>
                              </a:srgbClr>
                            </a:outerShdw>
                          </a:effectLst>
                        </a:rPr>
                        <a:t>Coccinelle CM2 (Hatier)</a:t>
                      </a:r>
                    </a:p>
                  </a:txBody>
                  <a:tcPr>
                    <a:solidFill>
                      <a:schemeClr val="bg2">
                        <a:lumMod val="50000"/>
                      </a:schemeClr>
                    </a:solidFill>
                  </a:tcPr>
                </a:tc>
                <a:tc>
                  <a:txBody>
                    <a:bodyPr/>
                    <a:lstStyle/>
                    <a:p>
                      <a:pPr algn="ctr"/>
                      <a:endParaRPr lang="fr-FR" dirty="0">
                        <a:effectLst>
                          <a:outerShdw blurRad="38100" dist="38100" dir="2700000" algn="tl">
                            <a:srgbClr val="000000">
                              <a:alpha val="43137"/>
                            </a:srgbClr>
                          </a:outerShdw>
                        </a:effectLst>
                      </a:endParaRPr>
                    </a:p>
                  </a:txBody>
                  <a:tcPr>
                    <a:solidFill>
                      <a:schemeClr val="bg2">
                        <a:lumMod val="50000"/>
                      </a:schemeClr>
                    </a:solidFill>
                  </a:tcPr>
                </a:tc>
                <a:tc>
                  <a:txBody>
                    <a:bodyPr/>
                    <a:lstStyle/>
                    <a:p>
                      <a:pPr algn="ctr"/>
                      <a:endParaRPr lang="fr-FR" dirty="0">
                        <a:effectLst>
                          <a:outerShdw blurRad="38100" dist="38100" dir="2700000" algn="tl">
                            <a:srgbClr val="000000">
                              <a:alpha val="43137"/>
                            </a:srgbClr>
                          </a:outerShdw>
                        </a:effectLst>
                      </a:endParaRPr>
                    </a:p>
                  </a:txBody>
                  <a:tcPr>
                    <a:solidFill>
                      <a:schemeClr val="bg2">
                        <a:lumMod val="50000"/>
                      </a:schemeClr>
                    </a:solidFill>
                  </a:tcPr>
                </a:tc>
                <a:tc>
                  <a:txBody>
                    <a:bodyPr/>
                    <a:lstStyle/>
                    <a:p>
                      <a:pPr algn="ctr"/>
                      <a:r>
                        <a:rPr lang="fr-FR" dirty="0">
                          <a:effectLst>
                            <a:outerShdw blurRad="38100" dist="38100" dir="2700000" algn="tl">
                              <a:srgbClr val="000000">
                                <a:alpha val="43137"/>
                              </a:srgbClr>
                            </a:outerShdw>
                          </a:effectLst>
                        </a:rPr>
                        <a:t>Pas de guide de relecture mais parfois un encadré signalant ce qu’il faut retenir</a:t>
                      </a:r>
                    </a:p>
                  </a:txBody>
                  <a:tcPr>
                    <a:solidFill>
                      <a:schemeClr val="bg2">
                        <a:lumMod val="50000"/>
                      </a:schemeClr>
                    </a:solidFill>
                  </a:tcPr>
                </a:tc>
                <a:tc>
                  <a:txBody>
                    <a:bodyPr/>
                    <a:lstStyle/>
                    <a:p>
                      <a:r>
                        <a:rPr lang="fr-FR" dirty="0">
                          <a:effectLst>
                            <a:outerShdw blurRad="38100" dist="38100" dir="2700000" algn="tl">
                              <a:srgbClr val="000000">
                                <a:alpha val="43137"/>
                              </a:srgbClr>
                            </a:outerShdw>
                          </a:effectLst>
                        </a:rPr>
                        <a:t>Pas de section </a:t>
                      </a:r>
                      <a:r>
                        <a:rPr lang="fr-FR" i="1" dirty="0">
                          <a:effectLst>
                            <a:outerShdw blurRad="38100" dist="38100" dir="2700000" algn="tl">
                              <a:srgbClr val="000000">
                                <a:alpha val="43137"/>
                              </a:srgbClr>
                            </a:outerShdw>
                          </a:effectLst>
                        </a:rPr>
                        <a:t>Etude de la langue ,</a:t>
                      </a:r>
                      <a:r>
                        <a:rPr lang="fr-FR" i="1" baseline="0" dirty="0">
                          <a:effectLst>
                            <a:outerShdw blurRad="38100" dist="38100" dir="2700000" algn="tl">
                              <a:srgbClr val="000000">
                                <a:alpha val="43137"/>
                              </a:srgbClr>
                            </a:outerShdw>
                          </a:effectLst>
                        </a:rPr>
                        <a:t> </a:t>
                      </a:r>
                      <a:r>
                        <a:rPr lang="fr-FR" i="0" baseline="0" dirty="0">
                          <a:effectLst>
                            <a:outerShdw blurRad="38100" dist="38100" dir="2700000" algn="tl">
                              <a:srgbClr val="000000">
                                <a:alpha val="43137"/>
                              </a:srgbClr>
                            </a:outerShdw>
                          </a:effectLst>
                        </a:rPr>
                        <a:t>pages de grammaire, conjugaison, vocabulaire, orthographe, entre la lecture et la rédaction</a:t>
                      </a:r>
                      <a:endParaRPr lang="fr-FR" dirty="0">
                        <a:effectLst>
                          <a:outerShdw blurRad="38100" dist="38100" dir="2700000" algn="tl">
                            <a:srgbClr val="000000">
                              <a:alpha val="43137"/>
                            </a:srgbClr>
                          </a:outerShdw>
                        </a:effectLst>
                      </a:endParaRPr>
                    </a:p>
                  </a:txBody>
                  <a:tcPr>
                    <a:solidFill>
                      <a:schemeClr val="bg2">
                        <a:lumMod val="50000"/>
                      </a:schemeClr>
                    </a:solidFill>
                  </a:tcPr>
                </a:tc>
                <a:extLst>
                  <a:ext uri="{0D108BD9-81ED-4DB2-BD59-A6C34878D82A}">
                    <a16:rowId xmlns:a16="http://schemas.microsoft.com/office/drawing/2014/main" val="2166825995"/>
                  </a:ext>
                </a:extLst>
              </a:tr>
              <a:tr h="590116">
                <a:tc>
                  <a:txBody>
                    <a:bodyPr/>
                    <a:lstStyle/>
                    <a:p>
                      <a:pPr algn="ctr"/>
                      <a:endParaRPr lang="fr-FR" dirty="0">
                        <a:effectLst>
                          <a:outerShdw blurRad="38100" dist="38100" dir="2700000" algn="tl">
                            <a:srgbClr val="000000">
                              <a:alpha val="43137"/>
                            </a:srgbClr>
                          </a:outerShdw>
                        </a:effectLst>
                      </a:endParaRPr>
                    </a:p>
                  </a:txBody>
                  <a:tcPr>
                    <a:solidFill>
                      <a:schemeClr val="bg2">
                        <a:lumMod val="50000"/>
                      </a:schemeClr>
                    </a:solidFill>
                  </a:tcPr>
                </a:tc>
                <a:tc>
                  <a:txBody>
                    <a:bodyPr/>
                    <a:lstStyle/>
                    <a:p>
                      <a:pPr algn="ctr"/>
                      <a:r>
                        <a:rPr lang="fr-FR" i="1" dirty="0">
                          <a:effectLst>
                            <a:outerShdw blurRad="38100" dist="38100" dir="2700000" algn="tl">
                              <a:srgbClr val="000000">
                                <a:alpha val="43137"/>
                              </a:srgbClr>
                            </a:outerShdw>
                          </a:effectLst>
                        </a:rPr>
                        <a:t>En amont</a:t>
                      </a:r>
                    </a:p>
                  </a:txBody>
                  <a:tcPr>
                    <a:solidFill>
                      <a:schemeClr val="bg2">
                        <a:lumMod val="50000"/>
                      </a:schemeClr>
                    </a:solidFill>
                  </a:tcPr>
                </a:tc>
                <a:tc>
                  <a:txBody>
                    <a:bodyPr/>
                    <a:lstStyle/>
                    <a:p>
                      <a:pPr algn="ctr"/>
                      <a:r>
                        <a:rPr lang="fr-FR" i="1" dirty="0">
                          <a:effectLst>
                            <a:outerShdw blurRad="38100" dist="38100" dir="2700000" algn="tl">
                              <a:srgbClr val="000000">
                                <a:alpha val="43137"/>
                              </a:srgbClr>
                            </a:outerShdw>
                          </a:effectLst>
                        </a:rPr>
                        <a:t>En cours</a:t>
                      </a:r>
                    </a:p>
                  </a:txBody>
                  <a:tcPr>
                    <a:solidFill>
                      <a:schemeClr val="bg2">
                        <a:lumMod val="50000"/>
                      </a:schemeClr>
                    </a:solidFill>
                  </a:tcPr>
                </a:tc>
                <a:tc>
                  <a:txBody>
                    <a:bodyPr/>
                    <a:lstStyle/>
                    <a:p>
                      <a:pPr algn="ctr"/>
                      <a:r>
                        <a:rPr lang="fr-FR" i="1" dirty="0">
                          <a:effectLst>
                            <a:outerShdw blurRad="38100" dist="38100" dir="2700000" algn="tl">
                              <a:srgbClr val="000000">
                                <a:alpha val="43137"/>
                              </a:srgbClr>
                            </a:outerShdw>
                          </a:effectLst>
                        </a:rPr>
                        <a:t>A la révision</a:t>
                      </a:r>
                    </a:p>
                  </a:txBody>
                  <a:tcPr>
                    <a:solidFill>
                      <a:schemeClr val="bg2">
                        <a:lumMod val="50000"/>
                      </a:schemeClr>
                    </a:solidFill>
                  </a:tcPr>
                </a:tc>
                <a:tc>
                  <a:txBody>
                    <a:bodyPr/>
                    <a:lstStyle/>
                    <a:p>
                      <a:pPr algn="ctr"/>
                      <a:r>
                        <a:rPr lang="fr-FR" i="1" dirty="0">
                          <a:effectLst>
                            <a:outerShdw blurRad="38100" dist="38100" dir="2700000" algn="tl">
                              <a:srgbClr val="000000">
                                <a:alpha val="43137"/>
                              </a:srgbClr>
                            </a:outerShdw>
                          </a:effectLst>
                        </a:rPr>
                        <a:t>Renvoi vers l’étude de la langue</a:t>
                      </a:r>
                    </a:p>
                  </a:txBody>
                  <a:tcPr>
                    <a:solidFill>
                      <a:schemeClr val="bg2">
                        <a:lumMod val="50000"/>
                      </a:schemeClr>
                    </a:solidFill>
                  </a:tcPr>
                </a:tc>
                <a:extLst>
                  <a:ext uri="{0D108BD9-81ED-4DB2-BD59-A6C34878D82A}">
                    <a16:rowId xmlns:a16="http://schemas.microsoft.com/office/drawing/2014/main" val="1363118874"/>
                  </a:ext>
                </a:extLst>
              </a:tr>
              <a:tr h="1675501">
                <a:tc>
                  <a:txBody>
                    <a:bodyPr/>
                    <a:lstStyle/>
                    <a:p>
                      <a:pPr algn="just"/>
                      <a:r>
                        <a:rPr lang="fr-FR" dirty="0"/>
                        <a:t>Choisis une définition et écris un petit texte pour présenter un homme ou une femme qui exerce ce métier.</a:t>
                      </a:r>
                    </a:p>
                  </a:txBody>
                  <a:tcPr/>
                </a:tc>
                <a:tc>
                  <a:txBody>
                    <a:bodyPr/>
                    <a:lstStyle/>
                    <a:p>
                      <a:pPr algn="just"/>
                      <a:r>
                        <a:rPr lang="fr-FR" b="1" u="sng" dirty="0"/>
                        <a:t>Vocabulaire</a:t>
                      </a:r>
                      <a:r>
                        <a:rPr lang="fr-FR" dirty="0"/>
                        <a:t> : lire la définition d’un nom ou d’un verbe.</a:t>
                      </a:r>
                    </a:p>
                  </a:txBody>
                  <a:tcPr/>
                </a:tc>
                <a:tc>
                  <a:txBody>
                    <a:bodyPr/>
                    <a:lstStyle/>
                    <a:p>
                      <a:pPr algn="just"/>
                      <a:endParaRPr lang="fr-FR" dirty="0"/>
                    </a:p>
                  </a:txBody>
                  <a:tcPr/>
                </a:tc>
                <a:tc>
                  <a:txBody>
                    <a:bodyPr/>
                    <a:lstStyle/>
                    <a:p>
                      <a:pPr algn="just"/>
                      <a:endParaRPr lang="fr-FR" dirty="0"/>
                    </a:p>
                  </a:txBody>
                  <a:tcPr/>
                </a:tc>
                <a:tc>
                  <a:txBody>
                    <a:bodyPr/>
                    <a:lstStyle/>
                    <a:p>
                      <a:pPr algn="just"/>
                      <a:endParaRPr lang="fr-FR" dirty="0"/>
                    </a:p>
                  </a:txBody>
                  <a:tcPr/>
                </a:tc>
                <a:extLst>
                  <a:ext uri="{0D108BD9-81ED-4DB2-BD59-A6C34878D82A}">
                    <a16:rowId xmlns:a16="http://schemas.microsoft.com/office/drawing/2014/main" val="1233644147"/>
                  </a:ext>
                </a:extLst>
              </a:tr>
              <a:tr h="1675501">
                <a:tc>
                  <a:txBody>
                    <a:bodyPr/>
                    <a:lstStyle/>
                    <a:p>
                      <a:pPr algn="just"/>
                      <a:r>
                        <a:rPr lang="fr-FR" dirty="0"/>
                        <a:t>Je présente le lieu et le personnage (à partir d’une photo)</a:t>
                      </a:r>
                    </a:p>
                  </a:txBody>
                  <a:tcPr/>
                </a:tc>
                <a:tc>
                  <a:txBody>
                    <a:bodyPr/>
                    <a:lstStyle/>
                    <a:p>
                      <a:pPr algn="just"/>
                      <a:r>
                        <a:rPr lang="fr-FR" b="1" u="sng" dirty="0"/>
                        <a:t>Conjugaison</a:t>
                      </a:r>
                      <a:r>
                        <a:rPr lang="fr-FR" dirty="0"/>
                        <a:t> : l’imparfait</a:t>
                      </a:r>
                    </a:p>
                  </a:txBody>
                  <a:tcPr/>
                </a:tc>
                <a:tc>
                  <a:txBody>
                    <a:bodyPr/>
                    <a:lstStyle/>
                    <a:p>
                      <a:pPr algn="just"/>
                      <a:endParaRPr lang="fr-FR" dirty="0"/>
                    </a:p>
                  </a:txBody>
                  <a:tcPr/>
                </a:tc>
                <a:tc>
                  <a:txBody>
                    <a:bodyPr/>
                    <a:lstStyle/>
                    <a:p>
                      <a:pPr algn="just"/>
                      <a:r>
                        <a:rPr lang="fr-FR" dirty="0"/>
                        <a:t>Une des valeurs</a:t>
                      </a:r>
                      <a:r>
                        <a:rPr lang="fr-FR" baseline="0" dirty="0"/>
                        <a:t> de l’imparfait</a:t>
                      </a:r>
                      <a:endParaRPr lang="fr-FR" dirty="0"/>
                    </a:p>
                  </a:txBody>
                  <a:tcPr/>
                </a:tc>
                <a:tc>
                  <a:txBody>
                    <a:bodyPr/>
                    <a:lstStyle/>
                    <a:p>
                      <a:pPr algn="just"/>
                      <a:endParaRPr lang="fr-FR" dirty="0"/>
                    </a:p>
                  </a:txBody>
                  <a:tcPr/>
                </a:tc>
                <a:extLst>
                  <a:ext uri="{0D108BD9-81ED-4DB2-BD59-A6C34878D82A}">
                    <a16:rowId xmlns:a16="http://schemas.microsoft.com/office/drawing/2014/main" val="4110167144"/>
                  </a:ext>
                </a:extLst>
              </a:tr>
            </a:tbl>
          </a:graphicData>
        </a:graphic>
      </p:graphicFrame>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5820" y="1052736"/>
            <a:ext cx="1442942" cy="2087716"/>
          </a:xfrm>
          <a:prstGeom prst="rect">
            <a:avLst/>
          </a:prstGeom>
        </p:spPr>
      </p:pic>
    </p:spTree>
    <p:extLst>
      <p:ext uri="{BB962C8B-B14F-4D97-AF65-F5344CB8AC3E}">
        <p14:creationId xmlns:p14="http://schemas.microsoft.com/office/powerpoint/2010/main" val="264976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974287322"/>
              </p:ext>
            </p:extLst>
          </p:nvPr>
        </p:nvGraphicFramePr>
        <p:xfrm>
          <a:off x="261764" y="332655"/>
          <a:ext cx="11737305" cy="6309360"/>
        </p:xfrm>
        <a:graphic>
          <a:graphicData uri="http://schemas.openxmlformats.org/drawingml/2006/table">
            <a:tbl>
              <a:tblPr firstRow="1" bandRow="1">
                <a:tableStyleId>{F5AB1C69-6EDB-4FF4-983F-18BD219EF322}</a:tableStyleId>
              </a:tblPr>
              <a:tblGrid>
                <a:gridCol w="2347461">
                  <a:extLst>
                    <a:ext uri="{9D8B030D-6E8A-4147-A177-3AD203B41FA5}">
                      <a16:colId xmlns:a16="http://schemas.microsoft.com/office/drawing/2014/main" val="3199379307"/>
                    </a:ext>
                  </a:extLst>
                </a:gridCol>
                <a:gridCol w="2347461">
                  <a:extLst>
                    <a:ext uri="{9D8B030D-6E8A-4147-A177-3AD203B41FA5}">
                      <a16:colId xmlns:a16="http://schemas.microsoft.com/office/drawing/2014/main" val="326010439"/>
                    </a:ext>
                  </a:extLst>
                </a:gridCol>
                <a:gridCol w="2347461">
                  <a:extLst>
                    <a:ext uri="{9D8B030D-6E8A-4147-A177-3AD203B41FA5}">
                      <a16:colId xmlns:a16="http://schemas.microsoft.com/office/drawing/2014/main" val="1970664137"/>
                    </a:ext>
                  </a:extLst>
                </a:gridCol>
                <a:gridCol w="2347461">
                  <a:extLst>
                    <a:ext uri="{9D8B030D-6E8A-4147-A177-3AD203B41FA5}">
                      <a16:colId xmlns:a16="http://schemas.microsoft.com/office/drawing/2014/main" val="270316037"/>
                    </a:ext>
                  </a:extLst>
                </a:gridCol>
                <a:gridCol w="2347461">
                  <a:extLst>
                    <a:ext uri="{9D8B030D-6E8A-4147-A177-3AD203B41FA5}">
                      <a16:colId xmlns:a16="http://schemas.microsoft.com/office/drawing/2014/main" val="3387794735"/>
                    </a:ext>
                  </a:extLst>
                </a:gridCol>
              </a:tblGrid>
              <a:tr h="3381547">
                <a:tc>
                  <a:txBody>
                    <a:bodyPr/>
                    <a:lstStyle/>
                    <a:p>
                      <a:pPr algn="ctr"/>
                      <a:r>
                        <a:rPr lang="fr-FR" dirty="0">
                          <a:effectLst>
                            <a:outerShdw blurRad="38100" dist="38100" dir="2700000" algn="tl">
                              <a:srgbClr val="000000">
                                <a:alpha val="43137"/>
                              </a:srgbClr>
                            </a:outerShdw>
                          </a:effectLst>
                        </a:rPr>
                        <a:t>Mandarine CM2 (Hatier)</a:t>
                      </a:r>
                    </a:p>
                  </a:txBody>
                  <a:tcPr>
                    <a:solidFill>
                      <a:schemeClr val="bg2">
                        <a:lumMod val="50000"/>
                      </a:schemeClr>
                    </a:solidFill>
                  </a:tcPr>
                </a:tc>
                <a:tc>
                  <a:txBody>
                    <a:bodyPr/>
                    <a:lstStyle/>
                    <a:p>
                      <a:pPr algn="ctr"/>
                      <a:r>
                        <a:rPr lang="fr-FR" dirty="0">
                          <a:effectLst>
                            <a:outerShdw blurRad="38100" dist="38100" dir="2700000" algn="tl">
                              <a:srgbClr val="000000">
                                <a:alpha val="43137"/>
                              </a:srgbClr>
                            </a:outerShdw>
                          </a:effectLst>
                        </a:rPr>
                        <a:t>Vocabulaire</a:t>
                      </a:r>
                      <a:r>
                        <a:rPr lang="fr-FR" baseline="0" dirty="0">
                          <a:effectLst>
                            <a:outerShdw blurRad="38100" dist="38100" dir="2700000" algn="tl">
                              <a:srgbClr val="000000">
                                <a:alpha val="43137"/>
                              </a:srgbClr>
                            </a:outerShdw>
                          </a:effectLst>
                        </a:rPr>
                        <a:t> pour mieux écrire</a:t>
                      </a:r>
                    </a:p>
                    <a:p>
                      <a:pPr algn="ctr"/>
                      <a:endParaRPr lang="fr-FR" baseline="0" dirty="0">
                        <a:effectLst>
                          <a:outerShdw blurRad="38100" dist="38100" dir="2700000" algn="tl">
                            <a:srgbClr val="000000">
                              <a:alpha val="43137"/>
                            </a:srgbClr>
                          </a:outerShdw>
                        </a:effectLst>
                      </a:endParaRPr>
                    </a:p>
                    <a:p>
                      <a:pPr algn="ctr"/>
                      <a:r>
                        <a:rPr lang="fr-FR" b="0" baseline="0" dirty="0">
                          <a:effectLst>
                            <a:outerShdw blurRad="38100" dist="38100" dir="2700000" algn="tl">
                              <a:srgbClr val="000000">
                                <a:alpha val="43137"/>
                              </a:srgbClr>
                            </a:outerShdw>
                          </a:effectLst>
                        </a:rPr>
                        <a:t>Vocabulaire thématique classé en noms, adjectifs, verbes, en fonction du sujet d’écriture et exercices de contextualisation</a:t>
                      </a:r>
                      <a:endParaRPr lang="fr-FR" b="0" baseline="0" dirty="0">
                        <a:effectLst/>
                      </a:endParaRPr>
                    </a:p>
                    <a:p>
                      <a:pPr algn="ctr"/>
                      <a:endParaRPr lang="fr-FR" baseline="0" dirty="0">
                        <a:effectLst>
                          <a:outerShdw blurRad="38100" dist="38100" dir="2700000" algn="tl">
                            <a:srgbClr val="000000">
                              <a:alpha val="43137"/>
                            </a:srgbClr>
                          </a:outerShdw>
                        </a:effectLst>
                      </a:endParaRPr>
                    </a:p>
                    <a:p>
                      <a:pPr algn="ctr"/>
                      <a:endParaRPr lang="fr-FR" dirty="0">
                        <a:effectLst>
                          <a:outerShdw blurRad="38100" dist="38100" dir="2700000" algn="tl">
                            <a:srgbClr val="000000">
                              <a:alpha val="43137"/>
                            </a:srgbClr>
                          </a:outerShdw>
                        </a:effectLst>
                      </a:endParaRPr>
                    </a:p>
                  </a:txBody>
                  <a:tcPr>
                    <a:solidFill>
                      <a:schemeClr val="bg2">
                        <a:lumMod val="50000"/>
                      </a:schemeClr>
                    </a:solidFill>
                  </a:tcPr>
                </a:tc>
                <a:tc>
                  <a:txBody>
                    <a:bodyPr/>
                    <a:lstStyle/>
                    <a:p>
                      <a:pPr algn="ctr"/>
                      <a:r>
                        <a:rPr lang="fr-FR" dirty="0">
                          <a:effectLst>
                            <a:outerShdw blurRad="38100" dist="38100" dir="2700000" algn="tl">
                              <a:srgbClr val="000000">
                                <a:alpha val="43137"/>
                              </a:srgbClr>
                            </a:outerShdw>
                          </a:effectLst>
                        </a:rPr>
                        <a:t>Orthographe pour mieux</a:t>
                      </a:r>
                      <a:r>
                        <a:rPr lang="fr-FR" baseline="0" dirty="0">
                          <a:effectLst>
                            <a:outerShdw blurRad="38100" dist="38100" dir="2700000" algn="tl">
                              <a:srgbClr val="000000">
                                <a:alpha val="43137"/>
                              </a:srgbClr>
                            </a:outerShdw>
                          </a:effectLst>
                        </a:rPr>
                        <a:t> écrire ou grammaire pour mieux écrire</a:t>
                      </a:r>
                      <a:endParaRPr lang="fr-FR" dirty="0">
                        <a:effectLst>
                          <a:outerShdw blurRad="38100" dist="38100" dir="2700000" algn="tl">
                            <a:srgbClr val="000000">
                              <a:alpha val="43137"/>
                            </a:srgbClr>
                          </a:outerShdw>
                        </a:effectLst>
                      </a:endParaRPr>
                    </a:p>
                  </a:txBody>
                  <a:tcPr>
                    <a:solidFill>
                      <a:schemeClr val="bg2">
                        <a:lumMod val="50000"/>
                      </a:schemeClr>
                    </a:solidFill>
                  </a:tcPr>
                </a:tc>
                <a:tc>
                  <a:txBody>
                    <a:bodyPr/>
                    <a:lstStyle/>
                    <a:p>
                      <a:pPr algn="ctr"/>
                      <a:r>
                        <a:rPr lang="fr-FR" dirty="0">
                          <a:effectLst>
                            <a:outerShdw blurRad="38100" dist="38100" dir="2700000" algn="tl">
                              <a:srgbClr val="000000">
                                <a:alpha val="43137"/>
                              </a:srgbClr>
                            </a:outerShdw>
                          </a:effectLst>
                        </a:rPr>
                        <a:t>Guide de relecture </a:t>
                      </a:r>
                    </a:p>
                  </a:txBody>
                  <a:tcPr>
                    <a:solidFill>
                      <a:schemeClr val="bg2">
                        <a:lumMod val="50000"/>
                      </a:schemeClr>
                    </a:solidFill>
                  </a:tcPr>
                </a:tc>
                <a:tc>
                  <a:txBody>
                    <a:bodyPr/>
                    <a:lstStyle/>
                    <a:p>
                      <a:r>
                        <a:rPr lang="fr-FR" dirty="0">
                          <a:effectLst>
                            <a:outerShdw blurRad="38100" dist="38100" dir="2700000" algn="tl">
                              <a:srgbClr val="000000">
                                <a:alpha val="43137"/>
                              </a:srgbClr>
                            </a:outerShdw>
                          </a:effectLst>
                        </a:rPr>
                        <a:t>En étude de la langue, certains chapitres sont signalés en rouge « Pour mieux lire et écrire</a:t>
                      </a:r>
                    </a:p>
                  </a:txBody>
                  <a:tcPr>
                    <a:solidFill>
                      <a:schemeClr val="bg2">
                        <a:lumMod val="50000"/>
                      </a:schemeClr>
                    </a:solidFill>
                  </a:tcPr>
                </a:tc>
                <a:extLst>
                  <a:ext uri="{0D108BD9-81ED-4DB2-BD59-A6C34878D82A}">
                    <a16:rowId xmlns:a16="http://schemas.microsoft.com/office/drawing/2014/main" val="2166825995"/>
                  </a:ext>
                </a:extLst>
              </a:tr>
              <a:tr h="607852">
                <a:tc>
                  <a:txBody>
                    <a:bodyPr/>
                    <a:lstStyle/>
                    <a:p>
                      <a:pPr algn="ctr"/>
                      <a:endParaRPr lang="fr-FR" dirty="0">
                        <a:effectLst>
                          <a:outerShdw blurRad="38100" dist="38100" dir="2700000" algn="tl">
                            <a:srgbClr val="000000">
                              <a:alpha val="43137"/>
                            </a:srgbClr>
                          </a:outerShdw>
                        </a:effectLst>
                      </a:endParaRPr>
                    </a:p>
                  </a:txBody>
                  <a:tcPr>
                    <a:solidFill>
                      <a:schemeClr val="bg2">
                        <a:lumMod val="50000"/>
                      </a:schemeClr>
                    </a:solidFill>
                  </a:tcPr>
                </a:tc>
                <a:tc>
                  <a:txBody>
                    <a:bodyPr/>
                    <a:lstStyle/>
                    <a:p>
                      <a:pPr algn="ctr"/>
                      <a:r>
                        <a:rPr lang="fr-FR" i="1" dirty="0">
                          <a:effectLst>
                            <a:outerShdw blurRad="38100" dist="38100" dir="2700000" algn="tl">
                              <a:srgbClr val="000000">
                                <a:alpha val="43137"/>
                              </a:srgbClr>
                            </a:outerShdw>
                          </a:effectLst>
                        </a:rPr>
                        <a:t>En amont</a:t>
                      </a:r>
                    </a:p>
                  </a:txBody>
                  <a:tcPr>
                    <a:solidFill>
                      <a:schemeClr val="bg2">
                        <a:lumMod val="50000"/>
                      </a:schemeClr>
                    </a:solidFill>
                  </a:tcPr>
                </a:tc>
                <a:tc>
                  <a:txBody>
                    <a:bodyPr/>
                    <a:lstStyle/>
                    <a:p>
                      <a:pPr algn="ctr"/>
                      <a:r>
                        <a:rPr lang="fr-FR" i="1" dirty="0">
                          <a:effectLst>
                            <a:outerShdw blurRad="38100" dist="38100" dir="2700000" algn="tl">
                              <a:srgbClr val="000000">
                                <a:alpha val="43137"/>
                              </a:srgbClr>
                            </a:outerShdw>
                          </a:effectLst>
                        </a:rPr>
                        <a:t>En cours</a:t>
                      </a:r>
                    </a:p>
                  </a:txBody>
                  <a:tcPr>
                    <a:solidFill>
                      <a:schemeClr val="bg2">
                        <a:lumMod val="50000"/>
                      </a:schemeClr>
                    </a:solidFill>
                  </a:tcPr>
                </a:tc>
                <a:tc>
                  <a:txBody>
                    <a:bodyPr/>
                    <a:lstStyle/>
                    <a:p>
                      <a:pPr algn="ctr"/>
                      <a:r>
                        <a:rPr lang="fr-FR" i="1" dirty="0">
                          <a:effectLst>
                            <a:outerShdw blurRad="38100" dist="38100" dir="2700000" algn="tl">
                              <a:srgbClr val="000000">
                                <a:alpha val="43137"/>
                              </a:srgbClr>
                            </a:outerShdw>
                          </a:effectLst>
                        </a:rPr>
                        <a:t>A la révision</a:t>
                      </a:r>
                    </a:p>
                  </a:txBody>
                  <a:tcPr>
                    <a:solidFill>
                      <a:schemeClr val="bg2">
                        <a:lumMod val="50000"/>
                      </a:schemeClr>
                    </a:solidFill>
                  </a:tcPr>
                </a:tc>
                <a:tc>
                  <a:txBody>
                    <a:bodyPr/>
                    <a:lstStyle/>
                    <a:p>
                      <a:pPr algn="ctr"/>
                      <a:r>
                        <a:rPr lang="fr-FR" i="1" dirty="0">
                          <a:effectLst>
                            <a:outerShdw blurRad="38100" dist="38100" dir="2700000" algn="tl">
                              <a:srgbClr val="000000">
                                <a:alpha val="43137"/>
                              </a:srgbClr>
                            </a:outerShdw>
                          </a:effectLst>
                        </a:rPr>
                        <a:t>Renvoi vers l’étude de la langue</a:t>
                      </a:r>
                    </a:p>
                  </a:txBody>
                  <a:tcPr>
                    <a:solidFill>
                      <a:schemeClr val="bg2">
                        <a:lumMod val="50000"/>
                      </a:schemeClr>
                    </a:solidFill>
                  </a:tcPr>
                </a:tc>
                <a:extLst>
                  <a:ext uri="{0D108BD9-81ED-4DB2-BD59-A6C34878D82A}">
                    <a16:rowId xmlns:a16="http://schemas.microsoft.com/office/drawing/2014/main" val="1363118874"/>
                  </a:ext>
                </a:extLst>
              </a:tr>
              <a:tr h="2284828">
                <a:tc>
                  <a:txBody>
                    <a:bodyPr/>
                    <a:lstStyle/>
                    <a:p>
                      <a:pPr algn="just"/>
                      <a:r>
                        <a:rPr lang="fr-FR" dirty="0"/>
                        <a:t>Ecrire une fable brève et amusante mettant en scène deux animaux qui s’opposent. Ton récit se terminera par une de ces morales ou un de ces proverbes.</a:t>
                      </a:r>
                    </a:p>
                  </a:txBody>
                  <a:tcPr/>
                </a:tc>
                <a:tc>
                  <a:txBody>
                    <a:bodyPr/>
                    <a:lstStyle/>
                    <a:p>
                      <a:pPr algn="just"/>
                      <a:r>
                        <a:rPr lang="fr-FR" dirty="0"/>
                        <a:t>Des mots pour agir ou parler avec moquerie</a:t>
                      </a:r>
                    </a:p>
                  </a:txBody>
                  <a:tcPr/>
                </a:tc>
                <a:tc>
                  <a:txBody>
                    <a:bodyPr/>
                    <a:lstStyle/>
                    <a:p>
                      <a:pPr algn="just"/>
                      <a:r>
                        <a:rPr lang="fr-FR" dirty="0"/>
                        <a:t>Ordre des mots et ponctuation pour l’insertion du dialogue</a:t>
                      </a:r>
                    </a:p>
                  </a:txBody>
                  <a:tcPr/>
                </a:tc>
                <a:tc>
                  <a:txBody>
                    <a:bodyPr/>
                    <a:lstStyle/>
                    <a:p>
                      <a:pPr algn="just"/>
                      <a:r>
                        <a:rPr lang="fr-FR" dirty="0"/>
                        <a:t>Insertion des dialogues</a:t>
                      </a:r>
                    </a:p>
                  </a:txBody>
                  <a:tcPr/>
                </a:tc>
                <a:tc>
                  <a:txBody>
                    <a:bodyPr/>
                    <a:lstStyle/>
                    <a:p>
                      <a:pPr algn="just"/>
                      <a:r>
                        <a:rPr lang="fr-FR" dirty="0"/>
                        <a:t>Les phrases interrogatives et injonctives</a:t>
                      </a:r>
                    </a:p>
                  </a:txBody>
                  <a:tcPr/>
                </a:tc>
                <a:extLst>
                  <a:ext uri="{0D108BD9-81ED-4DB2-BD59-A6C34878D82A}">
                    <a16:rowId xmlns:a16="http://schemas.microsoft.com/office/drawing/2014/main" val="1233644147"/>
                  </a:ext>
                </a:extLst>
              </a:tr>
            </a:tbl>
          </a:graphicData>
        </a:graphic>
      </p:graphicFrame>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780" y="1052736"/>
            <a:ext cx="2101749" cy="2892996"/>
          </a:xfrm>
          <a:prstGeom prst="rect">
            <a:avLst/>
          </a:prstGeom>
        </p:spPr>
      </p:pic>
    </p:spTree>
    <p:extLst>
      <p:ext uri="{BB962C8B-B14F-4D97-AF65-F5344CB8AC3E}">
        <p14:creationId xmlns:p14="http://schemas.microsoft.com/office/powerpoint/2010/main" val="85964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17371" y="-4343523"/>
            <a:ext cx="2021493" cy="11300656"/>
          </a:xfrm>
          <a:prstGeom prst="rect">
            <a:avLst/>
          </a:prstGeom>
        </p:spPr>
      </p:pic>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294786" y="-2499445"/>
            <a:ext cx="1978178" cy="11612172"/>
          </a:xfrm>
          <a:prstGeom prst="rect">
            <a:avLst/>
          </a:prstGeom>
        </p:spPr>
      </p:pic>
      <p:pic>
        <p:nvPicPr>
          <p:cNvPr id="4" name="Imag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3812" y="3573016"/>
            <a:ext cx="2097206" cy="2889754"/>
          </a:xfrm>
          <a:prstGeom prst="rect">
            <a:avLst/>
          </a:prstGeom>
        </p:spPr>
      </p:pic>
    </p:spTree>
    <p:extLst>
      <p:ext uri="{BB962C8B-B14F-4D97-AF65-F5344CB8AC3E}">
        <p14:creationId xmlns:p14="http://schemas.microsoft.com/office/powerpoint/2010/main" val="286037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a:bodyPr>
          <a:lstStyle/>
          <a:p>
            <a:pPr rtl="0"/>
            <a:r>
              <a:rPr lang="fr-FR" sz="3600" b="1" dirty="0">
                <a:solidFill>
                  <a:schemeClr val="bg1"/>
                </a:solidFill>
                <a:effectLst>
                  <a:outerShdw blurRad="38100" dist="38100" dir="2700000" algn="tl">
                    <a:srgbClr val="000000">
                      <a:alpha val="43137"/>
                    </a:srgbClr>
                  </a:outerShdw>
                </a:effectLst>
              </a:rPr>
              <a:t>Plan </a:t>
            </a:r>
            <a:br>
              <a:rPr lang="fr-FR" sz="3600" b="1" dirty="0">
                <a:solidFill>
                  <a:schemeClr val="bg1"/>
                </a:solidFill>
                <a:effectLst>
                  <a:outerShdw blurRad="38100" dist="38100" dir="2700000" algn="tl">
                    <a:srgbClr val="000000">
                      <a:alpha val="43137"/>
                    </a:srgbClr>
                  </a:outerShdw>
                </a:effectLst>
              </a:rPr>
            </a:br>
            <a:r>
              <a:rPr lang="fr-FR" sz="3600" b="1" dirty="0">
                <a:solidFill>
                  <a:schemeClr val="bg1"/>
                </a:solidFill>
                <a:effectLst>
                  <a:outerShdw blurRad="38100" dist="38100" dir="2700000" algn="tl">
                    <a:srgbClr val="000000">
                      <a:alpha val="43137"/>
                    </a:srgbClr>
                  </a:outerShdw>
                </a:effectLst>
              </a:rPr>
              <a:t>de l’intervention</a:t>
            </a:r>
          </a:p>
        </p:txBody>
      </p:sp>
      <p:sp>
        <p:nvSpPr>
          <p:cNvPr id="3" name="Espace réservé du contenu 2"/>
          <p:cNvSpPr>
            <a:spLocks noGrp="1"/>
          </p:cNvSpPr>
          <p:nvPr>
            <p:ph idx="1"/>
          </p:nvPr>
        </p:nvSpPr>
        <p:spPr>
          <a:xfrm>
            <a:off x="4078378" y="542925"/>
            <a:ext cx="7813848" cy="6019800"/>
          </a:xfrm>
        </p:spPr>
        <p:txBody>
          <a:bodyPr rtlCol="0">
            <a:normAutofit/>
          </a:bodyPr>
          <a:lstStyle/>
          <a:p>
            <a:pPr marL="514350" indent="-514350" algn="just" rtl="0">
              <a:buAutoNum type="arabicPeriod"/>
            </a:pPr>
            <a:endParaRPr lang="fr-FR" sz="3600" b="1" dirty="0"/>
          </a:p>
          <a:p>
            <a:pPr marL="514350" indent="-514350" algn="just" rtl="0">
              <a:buAutoNum type="arabicPeriod"/>
            </a:pPr>
            <a:endParaRPr lang="fr-FR" sz="3600" b="1" dirty="0"/>
          </a:p>
          <a:p>
            <a:pPr marL="514350" indent="-514350" algn="just" rtl="0">
              <a:buAutoNum type="arabicPeriod"/>
            </a:pPr>
            <a:r>
              <a:rPr lang="fr-FR" sz="3600" b="1" dirty="0"/>
              <a:t>La place de l’étude de la langue dans l’apprentissage de l’écriture</a:t>
            </a:r>
          </a:p>
          <a:p>
            <a:pPr marL="0" indent="0" algn="just" rtl="0">
              <a:buNone/>
            </a:pPr>
            <a:endParaRPr lang="fr-FR" sz="3600" b="1" dirty="0"/>
          </a:p>
          <a:p>
            <a:pPr marL="0" indent="0" algn="just" rtl="0">
              <a:buNone/>
            </a:pPr>
            <a:r>
              <a:rPr lang="fr-FR" sz="3600" b="1" dirty="0"/>
              <a:t>2. Les conceptions des manuels</a:t>
            </a:r>
          </a:p>
        </p:txBody>
      </p:sp>
    </p:spTree>
    <p:extLst>
      <p:ext uri="{BB962C8B-B14F-4D97-AF65-F5344CB8AC3E}">
        <p14:creationId xmlns:p14="http://schemas.microsoft.com/office/powerpoint/2010/main" val="9653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referRelativeResize="0">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764" y="73521"/>
            <a:ext cx="5132585" cy="4437509"/>
          </a:xfrm>
          <a:prstGeom prst="rect">
            <a:avLst/>
          </a:prstGeom>
        </p:spPr>
      </p:pic>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5417451" y="108600"/>
            <a:ext cx="6575571" cy="4427582"/>
          </a:xfrm>
          <a:prstGeom prst="rect">
            <a:avLst/>
          </a:prstGeom>
        </p:spPr>
      </p:pic>
      <p:pic>
        <p:nvPicPr>
          <p:cNvPr id="5" name="Imag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4412" y="4221088"/>
            <a:ext cx="1764011" cy="2430643"/>
          </a:xfrm>
          <a:prstGeom prst="rect">
            <a:avLst/>
          </a:prstGeom>
        </p:spPr>
      </p:pic>
    </p:spTree>
    <p:extLst>
      <p:ext uri="{BB962C8B-B14F-4D97-AF65-F5344CB8AC3E}">
        <p14:creationId xmlns:p14="http://schemas.microsoft.com/office/powerpoint/2010/main" val="46873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2205980" y="1340768"/>
            <a:ext cx="7478061" cy="4197384"/>
          </a:xfrm>
          <a:prstGeom prst="rect">
            <a:avLst/>
          </a:prstGeom>
        </p:spPr>
      </p:pic>
      <p:sp>
        <p:nvSpPr>
          <p:cNvPr id="3" name="ZoneTexte 2"/>
          <p:cNvSpPr txBox="1"/>
          <p:nvPr/>
        </p:nvSpPr>
        <p:spPr>
          <a:xfrm>
            <a:off x="189756" y="404664"/>
            <a:ext cx="11665296" cy="523220"/>
          </a:xfrm>
          <a:prstGeom prst="rect">
            <a:avLst/>
          </a:prstGeom>
          <a:solidFill>
            <a:schemeClr val="bg2">
              <a:lumMod val="50000"/>
            </a:schemeClr>
          </a:solidFill>
          <a:ln>
            <a:solidFill>
              <a:schemeClr val="accent1"/>
            </a:solidFill>
          </a:ln>
        </p:spPr>
        <p:txBody>
          <a:bodyPr wrap="square" rtlCol="0">
            <a:spAutoFit/>
          </a:bodyPr>
          <a:lstStyle/>
          <a:p>
            <a:r>
              <a:rPr lang="fr-FR" sz="2800" dirty="0">
                <a:solidFill>
                  <a:schemeClr val="bg1"/>
                </a:solidFill>
              </a:rPr>
              <a:t>Ecrire pour prolonger la lecture et/ou aborder le genre autrement</a:t>
            </a:r>
          </a:p>
        </p:txBody>
      </p:sp>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804" y="3789040"/>
            <a:ext cx="2097206" cy="2889754"/>
          </a:xfrm>
          <a:prstGeom prst="rect">
            <a:avLst/>
          </a:prstGeom>
        </p:spPr>
      </p:pic>
    </p:spTree>
    <p:extLst>
      <p:ext uri="{BB962C8B-B14F-4D97-AF65-F5344CB8AC3E}">
        <p14:creationId xmlns:p14="http://schemas.microsoft.com/office/powerpoint/2010/main" val="159424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86100" y="256203"/>
            <a:ext cx="5976664" cy="6345594"/>
          </a:xfrm>
          <a:prstGeom prst="rect">
            <a:avLst/>
          </a:prstGeom>
        </p:spPr>
      </p:pic>
      <p:cxnSp>
        <p:nvCxnSpPr>
          <p:cNvPr id="4" name="Connecteur droit avec flèche 3"/>
          <p:cNvCxnSpPr/>
          <p:nvPr/>
        </p:nvCxnSpPr>
        <p:spPr>
          <a:xfrm>
            <a:off x="1341884" y="980728"/>
            <a:ext cx="2088232" cy="15121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7788" y="3068688"/>
            <a:ext cx="2097206" cy="2889754"/>
          </a:xfrm>
          <a:prstGeom prst="rect">
            <a:avLst/>
          </a:prstGeom>
        </p:spPr>
      </p:pic>
    </p:spTree>
    <p:extLst>
      <p:ext uri="{BB962C8B-B14F-4D97-AF65-F5344CB8AC3E}">
        <p14:creationId xmlns:p14="http://schemas.microsoft.com/office/powerpoint/2010/main" val="262880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58108" y="3861048"/>
            <a:ext cx="3168352" cy="2592288"/>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70088" y="-19397663"/>
            <a:ext cx="12458700" cy="13695998"/>
          </a:xfrm>
          <a:prstGeom prst="rect">
            <a:avLst/>
          </a:prstGeom>
        </p:spPr>
      </p:pic>
      <p:sp>
        <p:nvSpPr>
          <p:cNvPr id="4" name="ZoneTexte 3"/>
          <p:cNvSpPr txBox="1"/>
          <p:nvPr/>
        </p:nvSpPr>
        <p:spPr>
          <a:xfrm>
            <a:off x="261764" y="3423852"/>
            <a:ext cx="2664296" cy="598412"/>
          </a:xfrm>
          <a:prstGeom prst="rect">
            <a:avLst/>
          </a:prstGeom>
          <a:solidFill>
            <a:schemeClr val="bg2">
              <a:lumMod val="50000"/>
            </a:schemeClr>
          </a:solidFill>
          <a:ln>
            <a:solidFill>
              <a:schemeClr val="accent1"/>
            </a:solidFill>
          </a:ln>
        </p:spPr>
        <p:txBody>
          <a:bodyPr wrap="square" rtlCol="0">
            <a:spAutoFit/>
          </a:bodyPr>
          <a:lstStyle/>
          <a:p>
            <a:r>
              <a:rPr lang="fr-FR" sz="3200" b="1" dirty="0">
                <a:solidFill>
                  <a:schemeClr val="bg1"/>
                </a:solidFill>
              </a:rPr>
              <a:t>Ecrire</a:t>
            </a:r>
          </a:p>
        </p:txBody>
      </p:sp>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8108" y="332656"/>
            <a:ext cx="5688632" cy="6253581"/>
          </a:xfrm>
          <a:prstGeom prst="rect">
            <a:avLst/>
          </a:prstGeom>
        </p:spPr>
      </p:pic>
      <p:sp>
        <p:nvSpPr>
          <p:cNvPr id="6" name="Flèche droite 5"/>
          <p:cNvSpPr/>
          <p:nvPr/>
        </p:nvSpPr>
        <p:spPr>
          <a:xfrm>
            <a:off x="837828" y="4869160"/>
            <a:ext cx="2088232" cy="7920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6200000">
            <a:off x="8722703" y="332657"/>
            <a:ext cx="2664297" cy="3888431"/>
          </a:xfrm>
          <a:prstGeom prst="rect">
            <a:avLst/>
          </a:prstGeom>
        </p:spPr>
      </p:pic>
      <p:sp>
        <p:nvSpPr>
          <p:cNvPr id="8" name="Flèche droite 7"/>
          <p:cNvSpPr/>
          <p:nvPr/>
        </p:nvSpPr>
        <p:spPr>
          <a:xfrm rot="16200000">
            <a:off x="9082743" y="4460448"/>
            <a:ext cx="2088232" cy="7920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5309" y="332656"/>
            <a:ext cx="2097206" cy="2889754"/>
          </a:xfrm>
          <a:prstGeom prst="rect">
            <a:avLst/>
          </a:prstGeom>
        </p:spPr>
      </p:pic>
    </p:spTree>
    <p:extLst>
      <p:ext uri="{BB962C8B-B14F-4D97-AF65-F5344CB8AC3E}">
        <p14:creationId xmlns:p14="http://schemas.microsoft.com/office/powerpoint/2010/main" val="278842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3502124" y="22302"/>
            <a:ext cx="5544616" cy="6608720"/>
          </a:xfrm>
          <a:prstGeom prst="rect">
            <a:avLst/>
          </a:prstGeom>
        </p:spPr>
      </p:pic>
    </p:spTree>
    <p:extLst>
      <p:ext uri="{BB962C8B-B14F-4D97-AF65-F5344CB8AC3E}">
        <p14:creationId xmlns:p14="http://schemas.microsoft.com/office/powerpoint/2010/main" val="58551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9756" y="404664"/>
            <a:ext cx="11665296" cy="523220"/>
          </a:xfrm>
          <a:prstGeom prst="rect">
            <a:avLst/>
          </a:prstGeom>
          <a:solidFill>
            <a:schemeClr val="bg2">
              <a:lumMod val="50000"/>
            </a:schemeClr>
          </a:solidFill>
          <a:ln>
            <a:solidFill>
              <a:schemeClr val="accent1"/>
            </a:solidFill>
          </a:ln>
        </p:spPr>
        <p:txBody>
          <a:bodyPr wrap="square" rtlCol="0">
            <a:spAutoFit/>
          </a:bodyPr>
          <a:lstStyle/>
          <a:p>
            <a:r>
              <a:rPr lang="fr-FR" sz="2800" dirty="0">
                <a:solidFill>
                  <a:schemeClr val="bg1"/>
                </a:solidFill>
              </a:rPr>
              <a:t>Les activités décrochées : pages consacrées aux notions</a:t>
            </a:r>
          </a:p>
        </p:txBody>
      </p:sp>
      <p:pic>
        <p:nvPicPr>
          <p:cNvPr id="6" name="Imag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5541840" y="-219915"/>
            <a:ext cx="4993575" cy="7632848"/>
          </a:xfrm>
          <a:prstGeom prst="rect">
            <a:avLst/>
          </a:prstGeom>
        </p:spPr>
      </p:pic>
      <p:pic>
        <p:nvPicPr>
          <p:cNvPr id="7" name="Imag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677" y="1099721"/>
            <a:ext cx="4248472" cy="3528392"/>
          </a:xfrm>
          <a:prstGeom prst="rect">
            <a:avLst/>
          </a:prstGeom>
        </p:spPr>
      </p:pic>
      <p:pic>
        <p:nvPicPr>
          <p:cNvPr id="3" name="Imag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6475" y="4599513"/>
            <a:ext cx="1512168" cy="2083626"/>
          </a:xfrm>
          <a:prstGeom prst="rect">
            <a:avLst/>
          </a:prstGeom>
        </p:spPr>
      </p:pic>
    </p:spTree>
    <p:extLst>
      <p:ext uri="{BB962C8B-B14F-4D97-AF65-F5344CB8AC3E}">
        <p14:creationId xmlns:p14="http://schemas.microsoft.com/office/powerpoint/2010/main" val="57712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p:cNvPicPr>
          <p:nvPr/>
        </p:nvPicPr>
        <p:blipFill rotWithShape="1">
          <a:blip r:embed="rId3" cstate="email">
            <a:extLst>
              <a:ext uri="{28A0092B-C50C-407E-A947-70E740481C1C}">
                <a14:useLocalDpi xmlns:a14="http://schemas.microsoft.com/office/drawing/2010/main"/>
              </a:ext>
            </a:extLst>
          </a:blip>
          <a:srcRect/>
          <a:stretch/>
        </p:blipFill>
        <p:spPr>
          <a:xfrm rot="16200000">
            <a:off x="4993121" y="-222237"/>
            <a:ext cx="6163022" cy="7128792"/>
          </a:xfrm>
          <a:prstGeom prst="rect">
            <a:avLst/>
          </a:prstGeom>
        </p:spPr>
      </p:pic>
      <p:sp>
        <p:nvSpPr>
          <p:cNvPr id="4" name="ZoneTexte 3"/>
          <p:cNvSpPr txBox="1"/>
          <p:nvPr/>
        </p:nvSpPr>
        <p:spPr>
          <a:xfrm>
            <a:off x="261764" y="2290509"/>
            <a:ext cx="3888432" cy="1077218"/>
          </a:xfrm>
          <a:prstGeom prst="rect">
            <a:avLst/>
          </a:prstGeom>
          <a:solidFill>
            <a:schemeClr val="bg2">
              <a:lumMod val="50000"/>
            </a:schemeClr>
          </a:solidFill>
          <a:ln>
            <a:solidFill>
              <a:schemeClr val="accent1"/>
            </a:solidFill>
          </a:ln>
        </p:spPr>
        <p:txBody>
          <a:bodyPr wrap="square" rtlCol="0">
            <a:spAutoFit/>
          </a:bodyPr>
          <a:lstStyle/>
          <a:p>
            <a:r>
              <a:rPr lang="fr-FR" sz="3200" b="1" dirty="0">
                <a:solidFill>
                  <a:schemeClr val="bg1"/>
                </a:solidFill>
              </a:rPr>
              <a:t>Pour mieux lire</a:t>
            </a:r>
          </a:p>
          <a:p>
            <a:r>
              <a:rPr lang="fr-FR" sz="3200" b="1" dirty="0">
                <a:solidFill>
                  <a:schemeClr val="bg1"/>
                </a:solidFill>
              </a:rPr>
              <a:t> et écrire</a:t>
            </a:r>
          </a:p>
        </p:txBody>
      </p:sp>
    </p:spTree>
    <p:extLst>
      <p:ext uri="{BB962C8B-B14F-4D97-AF65-F5344CB8AC3E}">
        <p14:creationId xmlns:p14="http://schemas.microsoft.com/office/powerpoint/2010/main" val="94779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5011853" y="-456994"/>
            <a:ext cx="5656713" cy="7668059"/>
          </a:xfrm>
          <a:prstGeom prst="rect">
            <a:avLst/>
          </a:prstGeom>
        </p:spPr>
      </p:pic>
      <p:sp>
        <p:nvSpPr>
          <p:cNvPr id="3" name="ZoneTexte 2"/>
          <p:cNvSpPr txBox="1"/>
          <p:nvPr/>
        </p:nvSpPr>
        <p:spPr>
          <a:xfrm>
            <a:off x="34489" y="2299817"/>
            <a:ext cx="3888432" cy="1077218"/>
          </a:xfrm>
          <a:prstGeom prst="rect">
            <a:avLst/>
          </a:prstGeom>
          <a:solidFill>
            <a:schemeClr val="bg2">
              <a:lumMod val="50000"/>
            </a:schemeClr>
          </a:solidFill>
          <a:ln>
            <a:solidFill>
              <a:schemeClr val="accent1"/>
            </a:solidFill>
          </a:ln>
        </p:spPr>
        <p:txBody>
          <a:bodyPr wrap="square" rtlCol="0">
            <a:spAutoFit/>
          </a:bodyPr>
          <a:lstStyle/>
          <a:p>
            <a:r>
              <a:rPr lang="fr-FR" sz="3200" b="1" dirty="0">
                <a:solidFill>
                  <a:schemeClr val="bg1"/>
                </a:solidFill>
              </a:rPr>
              <a:t>Pour mieux lire</a:t>
            </a:r>
          </a:p>
          <a:p>
            <a:r>
              <a:rPr lang="fr-FR" sz="3200" b="1" dirty="0">
                <a:solidFill>
                  <a:schemeClr val="bg1"/>
                </a:solidFill>
              </a:rPr>
              <a:t> et écrire</a:t>
            </a:r>
          </a:p>
        </p:txBody>
      </p:sp>
    </p:spTree>
    <p:extLst>
      <p:ext uri="{BB962C8B-B14F-4D97-AF65-F5344CB8AC3E}">
        <p14:creationId xmlns:p14="http://schemas.microsoft.com/office/powerpoint/2010/main" val="8062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6373468" y="1202631"/>
            <a:ext cx="2724036" cy="7807089"/>
          </a:xfrm>
          <a:prstGeom prst="rect">
            <a:avLst/>
          </a:prstGeom>
        </p:spPr>
      </p:pic>
      <p:pic>
        <p:nvPicPr>
          <p:cNvPr id="3" name="Imag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6458889" y="-2527092"/>
            <a:ext cx="2304255" cy="8023754"/>
          </a:xfrm>
          <a:prstGeom prst="rect">
            <a:avLst/>
          </a:prstGeom>
        </p:spPr>
      </p:pic>
      <p:pic>
        <p:nvPicPr>
          <p:cNvPr id="4" name="Image 3"/>
          <p:cNvPicPr>
            <a:picLocks noChangeAspect="1"/>
          </p:cNvPicPr>
          <p:nvPr/>
        </p:nvPicPr>
        <p:blipFill rotWithShape="1">
          <a:blip r:embed="rId5" cstate="screen">
            <a:extLst>
              <a:ext uri="{28A0092B-C50C-407E-A947-70E740481C1C}">
                <a14:useLocalDpi xmlns:a14="http://schemas.microsoft.com/office/drawing/2010/main"/>
              </a:ext>
            </a:extLst>
          </a:blip>
          <a:srcRect t="-10719"/>
          <a:stretch/>
        </p:blipFill>
        <p:spPr>
          <a:xfrm>
            <a:off x="487313" y="2636913"/>
            <a:ext cx="2160240" cy="2857500"/>
          </a:xfrm>
          <a:prstGeom prst="rect">
            <a:avLst/>
          </a:prstGeom>
        </p:spPr>
      </p:pic>
      <p:sp>
        <p:nvSpPr>
          <p:cNvPr id="5" name="Flèche vers le bas 4"/>
          <p:cNvSpPr/>
          <p:nvPr/>
        </p:nvSpPr>
        <p:spPr>
          <a:xfrm>
            <a:off x="6670476" y="2636913"/>
            <a:ext cx="1584176" cy="11072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261764" y="332657"/>
            <a:ext cx="3024336" cy="954107"/>
          </a:xfrm>
          <a:prstGeom prst="rect">
            <a:avLst/>
          </a:prstGeom>
          <a:solidFill>
            <a:schemeClr val="bg2">
              <a:lumMod val="50000"/>
            </a:schemeClr>
          </a:solidFill>
        </p:spPr>
        <p:txBody>
          <a:bodyPr wrap="square" rtlCol="0">
            <a:spAutoFit/>
          </a:bodyPr>
          <a:lstStyle/>
          <a:p>
            <a:r>
              <a:rPr lang="fr-FR" sz="2800" b="1" dirty="0">
                <a:solidFill>
                  <a:schemeClr val="bg1"/>
                </a:solidFill>
                <a:effectLst>
                  <a:outerShdw blurRad="38100" dist="38100" dir="2700000" algn="tl">
                    <a:srgbClr val="000000">
                      <a:alpha val="43137"/>
                    </a:srgbClr>
                  </a:outerShdw>
                </a:effectLst>
              </a:rPr>
              <a:t>Le guide de relecture </a:t>
            </a:r>
          </a:p>
        </p:txBody>
      </p:sp>
    </p:spTree>
    <p:extLst>
      <p:ext uri="{BB962C8B-B14F-4D97-AF65-F5344CB8AC3E}">
        <p14:creationId xmlns:p14="http://schemas.microsoft.com/office/powerpoint/2010/main" val="334158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21804" y="404664"/>
            <a:ext cx="11305256" cy="83099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p:spPr>
        <p:txBody>
          <a:bodyPr wrap="square" rtlCol="0">
            <a:spAutoFit/>
          </a:bodyPr>
          <a:lstStyle/>
          <a:p>
            <a:pPr algn="ctr"/>
            <a:r>
              <a:rPr lang="fr-FR" sz="4800" b="1" dirty="0">
                <a:solidFill>
                  <a:schemeClr val="bg1"/>
                </a:solidFill>
                <a:effectLst>
                  <a:outerShdw blurRad="38100" dist="38100" dir="2700000" algn="tl">
                    <a:srgbClr val="000000">
                      <a:alpha val="43137"/>
                    </a:srgbClr>
                  </a:outerShdw>
                </a:effectLst>
              </a:rPr>
              <a:t>LE CONSTAT </a:t>
            </a:r>
          </a:p>
        </p:txBody>
      </p:sp>
      <p:sp>
        <p:nvSpPr>
          <p:cNvPr id="3" name="ZoneTexte 2"/>
          <p:cNvSpPr txBox="1"/>
          <p:nvPr/>
        </p:nvSpPr>
        <p:spPr>
          <a:xfrm>
            <a:off x="621804" y="6381328"/>
            <a:ext cx="11089232" cy="400110"/>
          </a:xfrm>
          <a:prstGeom prst="rect">
            <a:avLst/>
          </a:prstGeom>
          <a:noFill/>
        </p:spPr>
        <p:txBody>
          <a:bodyPr wrap="square" rtlCol="0">
            <a:spAutoFit/>
          </a:bodyPr>
          <a:lstStyle/>
          <a:p>
            <a:r>
              <a:rPr lang="fr-FR" sz="2000" b="1" dirty="0">
                <a:solidFill>
                  <a:schemeClr val="bg1"/>
                </a:solidFill>
              </a:rPr>
              <a:t>Marie-Laure Elalouf, 2018</a:t>
            </a:r>
          </a:p>
        </p:txBody>
      </p:sp>
      <p:sp>
        <p:nvSpPr>
          <p:cNvPr id="4" name="ZoneTexte 3"/>
          <p:cNvSpPr txBox="1"/>
          <p:nvPr/>
        </p:nvSpPr>
        <p:spPr>
          <a:xfrm>
            <a:off x="-10344" y="1260069"/>
            <a:ext cx="12188825" cy="4893647"/>
          </a:xfrm>
          <a:prstGeom prst="rect">
            <a:avLst/>
          </a:prstGeom>
          <a:noFill/>
        </p:spPr>
        <p:txBody>
          <a:bodyPr wrap="square" rtlCol="0">
            <a:spAutoFit/>
          </a:bodyPr>
          <a:lstStyle/>
          <a:p>
            <a:pPr marL="1371600" lvl="2" indent="-457200" algn="just">
              <a:buFont typeface="Arial" panose="020B0604020202020204" pitchFamily="34" charset="0"/>
              <a:buChar char="•"/>
            </a:pPr>
            <a:r>
              <a:rPr lang="fr-FR" sz="2400" b="1" dirty="0">
                <a:solidFill>
                  <a:schemeClr val="tx2">
                    <a:lumMod val="50000"/>
                  </a:schemeClr>
                </a:solidFill>
                <a:effectLst>
                  <a:outerShdw blurRad="38100" dist="38100" dir="2700000" algn="tl">
                    <a:srgbClr val="000000">
                      <a:alpha val="43137"/>
                    </a:srgbClr>
                  </a:outerShdw>
                </a:effectLst>
              </a:rPr>
              <a:t>Multiplication des occasions d’écrire et fonctions de l’écrit</a:t>
            </a:r>
          </a:p>
          <a:p>
            <a:pPr marL="1371600" lvl="2" indent="-457200" algn="just">
              <a:buFont typeface="Arial" panose="020B0604020202020204" pitchFamily="34" charset="0"/>
              <a:buChar char="•"/>
            </a:pPr>
            <a:endParaRPr lang="fr-FR" sz="2400" b="1" dirty="0">
              <a:solidFill>
                <a:schemeClr val="tx2">
                  <a:lumMod val="50000"/>
                </a:schemeClr>
              </a:solidFill>
              <a:effectLst>
                <a:outerShdw blurRad="38100" dist="38100" dir="2700000" algn="tl">
                  <a:srgbClr val="000000">
                    <a:alpha val="43137"/>
                  </a:srgbClr>
                </a:outerShdw>
              </a:effectLst>
            </a:endParaRPr>
          </a:p>
          <a:p>
            <a:pPr marL="1257300" lvl="2" indent="-342900" algn="just">
              <a:buFont typeface="Arial" panose="020B0604020202020204" pitchFamily="34" charset="0"/>
              <a:buChar char="•"/>
            </a:pPr>
            <a:r>
              <a:rPr lang="fr-FR" sz="2400" b="1" dirty="0">
                <a:solidFill>
                  <a:schemeClr val="tx2">
                    <a:lumMod val="50000"/>
                  </a:schemeClr>
                </a:solidFill>
                <a:effectLst>
                  <a:outerShdw blurRad="38100" dist="38100" dir="2700000" algn="tl">
                    <a:srgbClr val="000000">
                      <a:alpha val="43137"/>
                    </a:srgbClr>
                  </a:outerShdw>
                </a:effectLst>
              </a:rPr>
              <a:t>La place accordée dans les programmes de 2015 au langage oral conduit à </a:t>
            </a:r>
            <a:r>
              <a:rPr lang="fr-FR" sz="2400" b="1" u="sng" dirty="0">
                <a:solidFill>
                  <a:schemeClr val="tx2">
                    <a:lumMod val="50000"/>
                  </a:schemeClr>
                </a:solidFill>
                <a:effectLst>
                  <a:outerShdw blurRad="38100" dist="38100" dir="2700000" algn="tl">
                    <a:srgbClr val="000000">
                      <a:alpha val="43137"/>
                    </a:srgbClr>
                  </a:outerShdw>
                </a:effectLst>
              </a:rPr>
              <a:t>s’interroger sur les écrits </a:t>
            </a:r>
            <a:r>
              <a:rPr lang="fr-FR" sz="2400" b="1" dirty="0">
                <a:solidFill>
                  <a:schemeClr val="tx2">
                    <a:lumMod val="50000"/>
                  </a:schemeClr>
                </a:solidFill>
                <a:effectLst>
                  <a:outerShdw blurRad="38100" dist="38100" dir="2700000" algn="tl">
                    <a:srgbClr val="000000">
                      <a:alpha val="43137"/>
                    </a:srgbClr>
                  </a:outerShdw>
                </a:effectLst>
              </a:rPr>
              <a:t>susceptibles d’amener l’élève à une prise de parole autonome, organisée.</a:t>
            </a:r>
          </a:p>
          <a:p>
            <a:pPr lvl="2" algn="just"/>
            <a:endParaRPr lang="fr-FR" sz="2400" b="1" dirty="0">
              <a:solidFill>
                <a:schemeClr val="tx2">
                  <a:lumMod val="50000"/>
                </a:schemeClr>
              </a:solidFill>
              <a:effectLst>
                <a:outerShdw blurRad="38100" dist="38100" dir="2700000" algn="tl">
                  <a:srgbClr val="000000">
                    <a:alpha val="43137"/>
                  </a:srgbClr>
                </a:outerShdw>
              </a:effectLst>
            </a:endParaRPr>
          </a:p>
          <a:p>
            <a:pPr marL="1257300" lvl="2" indent="-342900" algn="just">
              <a:buFont typeface="Arial" panose="020B0604020202020204" pitchFamily="34" charset="0"/>
              <a:buChar char="•"/>
            </a:pPr>
            <a:r>
              <a:rPr lang="fr-FR" sz="2400" b="1" dirty="0">
                <a:solidFill>
                  <a:schemeClr val="tx2">
                    <a:lumMod val="50000"/>
                  </a:schemeClr>
                </a:solidFill>
                <a:effectLst>
                  <a:outerShdw blurRad="38100" dist="38100" dir="2700000" algn="tl">
                    <a:srgbClr val="000000">
                      <a:alpha val="43137"/>
                    </a:srgbClr>
                  </a:outerShdw>
                </a:effectLst>
              </a:rPr>
              <a:t>L’écriture </a:t>
            </a:r>
            <a:r>
              <a:rPr lang="fr-FR" sz="2400" b="1" u="sng" dirty="0">
                <a:solidFill>
                  <a:schemeClr val="tx2">
                    <a:lumMod val="50000"/>
                  </a:schemeClr>
                </a:solidFill>
                <a:effectLst>
                  <a:outerShdw blurRad="38100" dist="38100" dir="2700000" algn="tl">
                    <a:srgbClr val="000000">
                      <a:alpha val="43137"/>
                    </a:srgbClr>
                  </a:outerShdw>
                </a:effectLst>
              </a:rPr>
              <a:t>réflexive</a:t>
            </a:r>
            <a:r>
              <a:rPr lang="fr-FR" sz="2400" b="1" dirty="0">
                <a:solidFill>
                  <a:schemeClr val="tx2">
                    <a:lumMod val="50000"/>
                  </a:schemeClr>
                </a:solidFill>
                <a:effectLst>
                  <a:outerShdw blurRad="38100" dist="38100" dir="2700000" algn="tl">
                    <a:srgbClr val="000000">
                      <a:alpha val="43137"/>
                    </a:srgbClr>
                  </a:outerShdw>
                </a:effectLst>
              </a:rPr>
              <a:t> est peu sollicitée.</a:t>
            </a:r>
          </a:p>
          <a:p>
            <a:pPr marL="1257300" lvl="2" indent="-342900" algn="just">
              <a:buFont typeface="Arial" panose="020B0604020202020204" pitchFamily="34" charset="0"/>
              <a:buChar char="•"/>
            </a:pPr>
            <a:endParaRPr lang="fr-FR" sz="2400" b="1" dirty="0">
              <a:solidFill>
                <a:schemeClr val="tx2">
                  <a:lumMod val="50000"/>
                </a:schemeClr>
              </a:solidFill>
              <a:effectLst>
                <a:outerShdw blurRad="38100" dist="38100" dir="2700000" algn="tl">
                  <a:srgbClr val="000000">
                    <a:alpha val="43137"/>
                  </a:srgbClr>
                </a:outerShdw>
              </a:effectLst>
            </a:endParaRPr>
          </a:p>
          <a:p>
            <a:pPr marL="1257300" lvl="2" indent="-342900" algn="just">
              <a:buFont typeface="Arial" panose="020B0604020202020204" pitchFamily="34" charset="0"/>
              <a:buChar char="•"/>
            </a:pPr>
            <a:r>
              <a:rPr lang="fr-FR" sz="2400" b="1" u="sng" dirty="0">
                <a:solidFill>
                  <a:schemeClr val="tx2">
                    <a:lumMod val="50000"/>
                  </a:schemeClr>
                </a:solidFill>
                <a:effectLst>
                  <a:outerShdw blurRad="38100" dist="38100" dir="2700000" algn="tl">
                    <a:srgbClr val="000000">
                      <a:alpha val="43137"/>
                    </a:srgbClr>
                  </a:outerShdw>
                </a:effectLst>
              </a:rPr>
              <a:t>L’écriture de synthèse </a:t>
            </a:r>
            <a:r>
              <a:rPr lang="fr-FR" sz="2400" b="1" dirty="0">
                <a:solidFill>
                  <a:schemeClr val="tx2">
                    <a:lumMod val="50000"/>
                  </a:schemeClr>
                </a:solidFill>
                <a:effectLst>
                  <a:outerShdw blurRad="38100" dist="38100" dir="2700000" algn="tl">
                    <a:srgbClr val="000000">
                      <a:alpha val="43137"/>
                    </a:srgbClr>
                  </a:outerShdw>
                </a:effectLst>
              </a:rPr>
              <a:t>est rare.</a:t>
            </a:r>
          </a:p>
          <a:p>
            <a:pPr marL="1257300" lvl="2" indent="-342900" algn="just">
              <a:buFont typeface="Arial" panose="020B0604020202020204" pitchFamily="34" charset="0"/>
              <a:buChar char="•"/>
            </a:pPr>
            <a:endParaRPr lang="fr-FR" sz="2400" b="1" dirty="0">
              <a:solidFill>
                <a:schemeClr val="tx2">
                  <a:lumMod val="50000"/>
                </a:schemeClr>
              </a:solidFill>
              <a:effectLst>
                <a:outerShdw blurRad="38100" dist="38100" dir="2700000" algn="tl">
                  <a:srgbClr val="000000">
                    <a:alpha val="43137"/>
                  </a:srgbClr>
                </a:outerShdw>
              </a:effectLst>
            </a:endParaRPr>
          </a:p>
          <a:p>
            <a:pPr marL="1257300" lvl="2" indent="-342900" algn="just">
              <a:buFont typeface="Arial" panose="020B0604020202020204" pitchFamily="34" charset="0"/>
              <a:buChar char="•"/>
            </a:pPr>
            <a:r>
              <a:rPr lang="fr-FR" sz="2400" b="1" dirty="0">
                <a:solidFill>
                  <a:schemeClr val="tx2">
                    <a:lumMod val="50000"/>
                  </a:schemeClr>
                </a:solidFill>
                <a:effectLst>
                  <a:outerShdw blurRad="38100" dist="38100" dir="2700000" algn="tl">
                    <a:srgbClr val="000000">
                      <a:alpha val="43137"/>
                    </a:srgbClr>
                  </a:outerShdw>
                </a:effectLst>
              </a:rPr>
              <a:t>Le carnet de lecture est introduit dans certains manuels pour la lecture cursive et l’histoire des arts.</a:t>
            </a:r>
          </a:p>
          <a:p>
            <a:pPr marL="1257300" lvl="2" indent="-342900" algn="just">
              <a:buFont typeface="Arial" panose="020B0604020202020204" pitchFamily="34" charset="0"/>
              <a:buChar char="•"/>
            </a:pPr>
            <a:r>
              <a:rPr lang="fr-FR" sz="2400" b="1" u="sng" dirty="0">
                <a:solidFill>
                  <a:schemeClr val="tx2">
                    <a:lumMod val="50000"/>
                  </a:schemeClr>
                </a:solidFill>
                <a:effectLst>
                  <a:outerShdw blurRad="38100" dist="38100" dir="2700000" algn="tl">
                    <a:srgbClr val="000000">
                      <a:alpha val="43137"/>
                    </a:srgbClr>
                  </a:outerShdw>
                </a:effectLst>
              </a:rPr>
              <a:t>La finalité des écrits d’apprentissage </a:t>
            </a:r>
            <a:r>
              <a:rPr lang="fr-FR" sz="2400" b="1" dirty="0">
                <a:solidFill>
                  <a:schemeClr val="tx2">
                    <a:lumMod val="50000"/>
                  </a:schemeClr>
                </a:solidFill>
                <a:effectLst>
                  <a:outerShdw blurRad="38100" dist="38100" dir="2700000" algn="tl">
                    <a:srgbClr val="000000">
                      <a:alpha val="43137"/>
                    </a:srgbClr>
                  </a:outerShdw>
                </a:effectLst>
              </a:rPr>
              <a:t>mérite d’être clarifiée.</a:t>
            </a:r>
          </a:p>
        </p:txBody>
      </p:sp>
    </p:spTree>
    <p:extLst>
      <p:ext uri="{BB962C8B-B14F-4D97-AF65-F5344CB8AC3E}">
        <p14:creationId xmlns:p14="http://schemas.microsoft.com/office/powerpoint/2010/main" val="349094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756" y="2590800"/>
            <a:ext cx="4464495" cy="1924050"/>
          </a:xfrm>
        </p:spPr>
        <p:txBody>
          <a:bodyPr rtlCol="0">
            <a:normAutofit fontScale="90000"/>
          </a:bodyPr>
          <a:lstStyle/>
          <a:p>
            <a:r>
              <a:rPr lang="fr-FR" sz="4000" b="1" dirty="0">
                <a:solidFill>
                  <a:schemeClr val="bg1"/>
                </a:solidFill>
                <a:effectLst>
                  <a:outerShdw blurRad="38100" dist="38100" dir="2700000" algn="tl">
                    <a:srgbClr val="000000">
                      <a:alpha val="43137"/>
                    </a:srgbClr>
                  </a:outerShdw>
                </a:effectLst>
              </a:rPr>
              <a:t>1</a:t>
            </a:r>
            <a:r>
              <a:rPr lang="fr-FR" b="1" dirty="0">
                <a:solidFill>
                  <a:schemeClr val="bg1"/>
                </a:solidFill>
                <a:effectLst>
                  <a:outerShdw blurRad="38100" dist="38100" dir="2700000" algn="tl">
                    <a:srgbClr val="000000">
                      <a:alpha val="43137"/>
                    </a:srgbClr>
                  </a:outerShdw>
                </a:effectLst>
              </a:rPr>
              <a:t>.</a:t>
            </a:r>
            <a:r>
              <a:rPr lang="fr-FR" dirty="0"/>
              <a:t> </a:t>
            </a:r>
            <a:r>
              <a:rPr lang="fr-FR" sz="4000" b="1" dirty="0">
                <a:solidFill>
                  <a:schemeClr val="bg1"/>
                </a:solidFill>
                <a:effectLst>
                  <a:outerShdw blurRad="38100" dist="38100" dir="2700000" algn="tl">
                    <a:srgbClr val="000000">
                      <a:alpha val="43137"/>
                    </a:srgbClr>
                  </a:outerShdw>
                </a:effectLst>
              </a:rPr>
              <a:t>La place de l’étude de la langue dans l’apprentissage de l’écriture</a:t>
            </a:r>
            <a:br>
              <a:rPr lang="fr-FR" sz="4000" b="1" dirty="0"/>
            </a:br>
            <a:endParaRPr lang="fr-FR" sz="4000" dirty="0">
              <a:solidFill>
                <a:schemeClr val="accent1">
                  <a:lumMod val="75000"/>
                </a:schemeClr>
              </a:solidFill>
            </a:endParaRPr>
          </a:p>
        </p:txBody>
      </p:sp>
      <p:pic>
        <p:nvPicPr>
          <p:cNvPr id="3" name="Espace réservé pour une image  2"/>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67008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788" y="188640"/>
            <a:ext cx="9601200" cy="1143000"/>
          </a:xfrm>
        </p:spPr>
        <p:txBody>
          <a:bodyPr>
            <a:normAutofit/>
          </a:bodyPr>
          <a:lstStyle/>
          <a:p>
            <a:r>
              <a:rPr lang="fr-FR" sz="6000" dirty="0">
                <a:solidFill>
                  <a:schemeClr val="bg1"/>
                </a:solidFill>
              </a:rPr>
              <a:t>En conclusion </a:t>
            </a:r>
          </a:p>
        </p:txBody>
      </p:sp>
      <p:sp>
        <p:nvSpPr>
          <p:cNvPr id="3" name="ZoneTexte 2"/>
          <p:cNvSpPr txBox="1"/>
          <p:nvPr/>
        </p:nvSpPr>
        <p:spPr>
          <a:xfrm>
            <a:off x="333772" y="1411671"/>
            <a:ext cx="11377264" cy="2246769"/>
          </a:xfrm>
          <a:prstGeom prst="rect">
            <a:avLst/>
          </a:prstGeom>
          <a:noFill/>
        </p:spPr>
        <p:txBody>
          <a:bodyPr wrap="square" rtlCol="0">
            <a:spAutoFit/>
          </a:bodyPr>
          <a:lstStyle/>
          <a:p>
            <a:pPr algn="just"/>
            <a:r>
              <a:rPr lang="fr-FR" sz="2800" b="1" dirty="0">
                <a:solidFill>
                  <a:schemeClr val="tx2">
                    <a:lumMod val="50000"/>
                  </a:schemeClr>
                </a:solidFill>
              </a:rPr>
              <a:t>Les dispositifs d’écriture ne partent pas de l’analyse linguistique des textes d’élèves et de ce que celle-ci nous apprend des problèmes qu’affrontent les jeunes scripteurs. </a:t>
            </a:r>
          </a:p>
          <a:p>
            <a:pPr algn="just"/>
            <a:endParaRPr lang="fr-FR" sz="2800" b="1" dirty="0">
              <a:solidFill>
                <a:schemeClr val="tx2">
                  <a:lumMod val="50000"/>
                </a:schemeClr>
              </a:solidFill>
            </a:endParaRPr>
          </a:p>
          <a:p>
            <a:pPr algn="just"/>
            <a:endParaRPr lang="fr-FR" sz="2800" b="1" dirty="0">
              <a:solidFill>
                <a:schemeClr val="tx2">
                  <a:lumMod val="50000"/>
                </a:schemeClr>
              </a:solidFill>
            </a:endParaRPr>
          </a:p>
        </p:txBody>
      </p:sp>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804" y="3140968"/>
            <a:ext cx="2188654" cy="3267739"/>
          </a:xfrm>
          <a:prstGeom prst="rect">
            <a:avLst/>
          </a:prstGeom>
        </p:spPr>
      </p:pic>
      <p:sp>
        <p:nvSpPr>
          <p:cNvPr id="5" name="Rectangle 4"/>
          <p:cNvSpPr/>
          <p:nvPr/>
        </p:nvSpPr>
        <p:spPr>
          <a:xfrm>
            <a:off x="3358108" y="3634032"/>
            <a:ext cx="7920880" cy="1508105"/>
          </a:xfrm>
          <a:prstGeom prst="rect">
            <a:avLst/>
          </a:prstGeom>
        </p:spPr>
        <p:txBody>
          <a:bodyPr wrap="square">
            <a:spAutoFit/>
          </a:bodyPr>
          <a:lstStyle/>
          <a:p>
            <a:r>
              <a:rPr lang="fr-FR" sz="2000" b="1" dirty="0">
                <a:solidFill>
                  <a:srgbClr val="000000"/>
                </a:solidFill>
                <a:latin typeface="italianaregular"/>
              </a:rPr>
              <a:t>Regards linguistiques sur les textes d'élèves (de 5 à 12 ans)</a:t>
            </a:r>
          </a:p>
          <a:p>
            <a:r>
              <a:rPr lang="fr-FR" dirty="0">
                <a:solidFill>
                  <a:srgbClr val="000000"/>
                </a:solidFill>
                <a:latin typeface="Tahoma" panose="020B0604030504040204" pitchFamily="34" charset="0"/>
              </a:rPr>
              <a:t>De Paul </a:t>
            </a:r>
            <a:r>
              <a:rPr lang="fr-FR" dirty="0" err="1">
                <a:solidFill>
                  <a:srgbClr val="000000"/>
                </a:solidFill>
                <a:latin typeface="Tahoma" panose="020B0604030504040204" pitchFamily="34" charset="0"/>
              </a:rPr>
              <a:t>Cappeau</a:t>
            </a:r>
            <a:r>
              <a:rPr lang="fr-FR" dirty="0">
                <a:solidFill>
                  <a:srgbClr val="000000"/>
                </a:solidFill>
                <a:latin typeface="Tahoma" panose="020B0604030504040204" pitchFamily="34" charset="0"/>
              </a:rPr>
              <a:t> &amp; Marie-Noëlle Roubaud</a:t>
            </a:r>
          </a:p>
          <a:p>
            <a:r>
              <a:rPr lang="fr-FR" b="0" i="0" dirty="0">
                <a:solidFill>
                  <a:srgbClr val="000000"/>
                </a:solidFill>
                <a:effectLst/>
                <a:latin typeface="Tahoma" panose="020B0604030504040204" pitchFamily="34" charset="0"/>
              </a:rPr>
              <a:t>2018</a:t>
            </a:r>
          </a:p>
          <a:p>
            <a:r>
              <a:rPr lang="fr-FR" dirty="0">
                <a:solidFill>
                  <a:srgbClr val="000000"/>
                </a:solidFill>
                <a:latin typeface="Tahoma" panose="020B0604030504040204" pitchFamily="34" charset="0"/>
              </a:rPr>
              <a:t>Presses Universitaires de Clermont-Ferrand</a:t>
            </a:r>
            <a:endParaRPr lang="fr-FR" b="0" i="0" dirty="0">
              <a:solidFill>
                <a:srgbClr val="000000"/>
              </a:solidFill>
              <a:effectLst/>
              <a:latin typeface="Tahoma" panose="020B0604030504040204" pitchFamily="34" charset="0"/>
            </a:endParaRPr>
          </a:p>
          <a:p>
            <a:endParaRPr lang="fr-FR" b="0" i="0" dirty="0">
              <a:solidFill>
                <a:srgbClr val="000000"/>
              </a:solidFill>
              <a:effectLst/>
              <a:latin typeface="Tahoma" panose="020B0604030504040204" pitchFamily="34" charset="0"/>
            </a:endParaRPr>
          </a:p>
        </p:txBody>
      </p:sp>
    </p:spTree>
    <p:extLst>
      <p:ext uri="{BB962C8B-B14F-4D97-AF65-F5344CB8AC3E}">
        <p14:creationId xmlns:p14="http://schemas.microsoft.com/office/powerpoint/2010/main" val="389316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756" y="2590800"/>
            <a:ext cx="4464495" cy="1924050"/>
          </a:xfrm>
        </p:spPr>
        <p:txBody>
          <a:bodyPr rtlCol="0">
            <a:normAutofit/>
          </a:bodyPr>
          <a:lstStyle/>
          <a:p>
            <a:r>
              <a:rPr lang="fr-FR" sz="4000" dirty="0">
                <a:solidFill>
                  <a:schemeClr val="accent1">
                    <a:lumMod val="75000"/>
                  </a:schemeClr>
                </a:solidFill>
              </a:rPr>
              <a:t>Merci </a:t>
            </a:r>
            <a:br>
              <a:rPr lang="fr-FR" sz="4000" dirty="0">
                <a:solidFill>
                  <a:schemeClr val="accent1">
                    <a:lumMod val="75000"/>
                  </a:schemeClr>
                </a:solidFill>
              </a:rPr>
            </a:br>
            <a:r>
              <a:rPr lang="fr-FR" sz="4000" dirty="0">
                <a:solidFill>
                  <a:schemeClr val="accent1">
                    <a:lumMod val="75000"/>
                  </a:schemeClr>
                </a:solidFill>
              </a:rPr>
              <a:t>pour votre attention</a:t>
            </a:r>
          </a:p>
        </p:txBody>
      </p:sp>
      <p:pic>
        <p:nvPicPr>
          <p:cNvPr id="3" name="Espace réservé pour une image  2"/>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375419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25098" y="1052736"/>
            <a:ext cx="11449272" cy="5816977"/>
          </a:xfrm>
          <a:prstGeom prst="rect">
            <a:avLst/>
          </a:prstGeom>
          <a:noFill/>
        </p:spPr>
        <p:txBody>
          <a:bodyPr wrap="square" rtlCol="0">
            <a:spAutoFit/>
          </a:bodyPr>
          <a:lstStyle/>
          <a:p>
            <a:pPr algn="just"/>
            <a:r>
              <a:rPr lang="fr-FR" sz="2400" dirty="0"/>
              <a:t>Le cycle 3 marque une entrée dans une étude de la langue explicite, réflexive, qui est mise au service des activités de compréhension de textes et d’écriture. Il s’agit d’assurer des savoirs solides en grammaire autour des notions centrales et de </a:t>
            </a:r>
            <a:r>
              <a:rPr lang="fr-FR" sz="2400" b="1" dirty="0">
                <a:effectLst>
                  <a:outerShdw blurRad="38100" dist="38100" dir="2700000" algn="tl">
                    <a:srgbClr val="000000">
                      <a:alpha val="43137"/>
                    </a:srgbClr>
                  </a:outerShdw>
                </a:effectLst>
              </a:rPr>
              <a:t>susciter l’intérêt des élèves pour l’étude de la langue</a:t>
            </a:r>
            <a:r>
              <a:rPr lang="fr-FR" sz="2400" dirty="0"/>
              <a:t>. Cette étude prend appui sur les textes étudiés et </a:t>
            </a:r>
            <a:r>
              <a:rPr lang="fr-FR" sz="2400" b="1" dirty="0">
                <a:effectLst>
                  <a:outerShdw blurRad="38100" dist="38100" dir="2700000" algn="tl">
                    <a:srgbClr val="000000">
                      <a:alpha val="43137"/>
                    </a:srgbClr>
                  </a:outerShdw>
                </a:effectLst>
              </a:rPr>
              <a:t>sur les textes produits par les élèves</a:t>
            </a:r>
            <a:r>
              <a:rPr lang="fr-FR" sz="2400" dirty="0"/>
              <a:t>, à l’écrit et/ou à l’oral. En ce sens elle doit permettre </a:t>
            </a:r>
            <a:r>
              <a:rPr lang="fr-FR" sz="2400" b="1" dirty="0">
                <a:effectLst>
                  <a:outerShdw blurRad="38100" dist="38100" dir="2700000" algn="tl">
                    <a:srgbClr val="000000">
                      <a:alpha val="43137"/>
                    </a:srgbClr>
                  </a:outerShdw>
                </a:effectLst>
              </a:rPr>
              <a:t>un aller-retour entre des activités d’écriture intégrées à la lecture et l’écriture et des activités décrochées plus spécifiques</a:t>
            </a:r>
            <a:r>
              <a:rPr lang="fr-FR" sz="2400" dirty="0"/>
              <a:t>, dont l’objectif est de mettre en évidence les régularités et de commencer à construire le système de la langue. […]</a:t>
            </a:r>
          </a:p>
          <a:p>
            <a:pPr algn="just"/>
            <a:r>
              <a:rPr lang="fr-FR" sz="2400" dirty="0"/>
              <a:t>La découverte progressive du fonctionnement de la phrase (syntaxe et sens) pose les bases d’une analyse plus approfondie qui ne fera l’objet d’une étude explicite qu’au cycle 4. L’étude de la langue s’appuie, comme au cycle 2, </a:t>
            </a:r>
            <a:r>
              <a:rPr lang="fr-FR" sz="2400" b="1" dirty="0">
                <a:effectLst>
                  <a:outerShdw blurRad="38100" dist="38100" dir="2700000" algn="tl">
                    <a:srgbClr val="000000">
                      <a:alpha val="43137"/>
                    </a:srgbClr>
                  </a:outerShdw>
                </a:effectLst>
              </a:rPr>
              <a:t>sur des corpus permettant la comparaison, la transformation (substitution, déplacement, ajout, suppression), le tri et le classement afin d’identifier les régularités</a:t>
            </a:r>
            <a:r>
              <a:rPr lang="fr-FR" b="1" dirty="0">
                <a:effectLst>
                  <a:outerShdw blurRad="38100" dist="38100" dir="2700000" algn="tl">
                    <a:srgbClr val="000000">
                      <a:alpha val="43137"/>
                    </a:srgbClr>
                  </a:outerShdw>
                </a:effectLst>
              </a:rPr>
              <a:t>.</a:t>
            </a:r>
          </a:p>
          <a:p>
            <a:pPr algn="just"/>
            <a:endParaRPr lang="fr-FR" dirty="0"/>
          </a:p>
          <a:p>
            <a:pPr algn="r"/>
            <a:r>
              <a:rPr lang="fr-FR" dirty="0"/>
              <a:t>Extrait du B.O. n°11 du 26 novembre 2015</a:t>
            </a:r>
          </a:p>
        </p:txBody>
      </p:sp>
      <p:sp>
        <p:nvSpPr>
          <p:cNvPr id="3" name="ZoneTexte 2"/>
          <p:cNvSpPr txBox="1"/>
          <p:nvPr/>
        </p:nvSpPr>
        <p:spPr>
          <a:xfrm>
            <a:off x="516632" y="260648"/>
            <a:ext cx="11449272" cy="523220"/>
          </a:xfrm>
          <a:prstGeom prst="rect">
            <a:avLst/>
          </a:prstGeom>
          <a:solidFill>
            <a:schemeClr val="bg2">
              <a:lumMod val="50000"/>
            </a:schemeClr>
          </a:solidFill>
        </p:spPr>
        <p:txBody>
          <a:bodyPr wrap="square" rtlCol="0">
            <a:spAutoFit/>
          </a:bodyPr>
          <a:lstStyle/>
          <a:p>
            <a:r>
              <a:rPr lang="fr-FR" sz="2800" b="1" dirty="0">
                <a:solidFill>
                  <a:schemeClr val="bg1"/>
                </a:solidFill>
              </a:rPr>
              <a:t>Que disent les programmes de 2015 ?</a:t>
            </a:r>
          </a:p>
        </p:txBody>
      </p:sp>
    </p:spTree>
    <p:extLst>
      <p:ext uri="{BB962C8B-B14F-4D97-AF65-F5344CB8AC3E}">
        <p14:creationId xmlns:p14="http://schemas.microsoft.com/office/powerpoint/2010/main" val="397435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1804" y="260648"/>
            <a:ext cx="11017224" cy="720080"/>
          </a:xfrm>
        </p:spPr>
        <p:style>
          <a:lnRef idx="0">
            <a:schemeClr val="accent1"/>
          </a:lnRef>
          <a:fillRef idx="3">
            <a:schemeClr val="accent1"/>
          </a:fillRef>
          <a:effectRef idx="3">
            <a:schemeClr val="accent1"/>
          </a:effectRef>
          <a:fontRef idx="minor">
            <a:schemeClr val="lt1"/>
          </a:fontRef>
        </p:style>
        <p:txBody>
          <a:bodyPr>
            <a:noAutofit/>
          </a:bodyPr>
          <a:lstStyle/>
          <a:p>
            <a:pPr algn="ctr"/>
            <a:r>
              <a:rPr lang="fr-FR" sz="4800" dirty="0">
                <a:solidFill>
                  <a:schemeClr val="bg1"/>
                </a:solidFill>
                <a:effectLst>
                  <a:outerShdw blurRad="38100" dist="38100" dir="2700000" algn="tl">
                    <a:srgbClr val="000000">
                      <a:alpha val="43137"/>
                    </a:srgbClr>
                  </a:outerShdw>
                </a:effectLst>
              </a:rPr>
              <a:t>Une modification des conceptions</a:t>
            </a:r>
          </a:p>
        </p:txBody>
      </p:sp>
      <p:sp>
        <p:nvSpPr>
          <p:cNvPr id="4" name="Organigramme : Processus 3"/>
          <p:cNvSpPr/>
          <p:nvPr/>
        </p:nvSpPr>
        <p:spPr>
          <a:xfrm>
            <a:off x="405780" y="1196752"/>
            <a:ext cx="5472608" cy="5256584"/>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3600" dirty="0">
                <a:ln w="0"/>
                <a:solidFill>
                  <a:schemeClr val="tx1"/>
                </a:solidFill>
                <a:effectLst>
                  <a:outerShdw blurRad="38100" dist="19050" dir="2700000" algn="tl" rotWithShape="0">
                    <a:schemeClr val="dk1">
                      <a:alpha val="40000"/>
                    </a:schemeClr>
                  </a:outerShdw>
                </a:effectLst>
              </a:rPr>
              <a:t>L’écriture, support d’évaluation</a:t>
            </a:r>
          </a:p>
          <a:p>
            <a:pPr algn="ctr"/>
            <a:endParaRPr lang="fr-FR" sz="2800" dirty="0">
              <a:ln w="0"/>
              <a:solidFill>
                <a:schemeClr val="tx1"/>
              </a:solidFill>
              <a:effectLst>
                <a:outerShdw blurRad="38100" dist="19050" dir="2700000" algn="tl" rotWithShape="0">
                  <a:schemeClr val="dk1">
                    <a:alpha val="40000"/>
                  </a:schemeClr>
                </a:outerShdw>
              </a:effectLst>
            </a:endParaRPr>
          </a:p>
          <a:p>
            <a:pPr marL="285750" indent="-285750">
              <a:buFontTx/>
              <a:buChar char="-"/>
            </a:pPr>
            <a:r>
              <a:rPr lang="fr-FR" sz="2800" dirty="0">
                <a:solidFill>
                  <a:schemeClr val="bg1"/>
                </a:solidFill>
              </a:rPr>
              <a:t>Vérification des savoirs appris en orthographe, grammaire, lecture</a:t>
            </a:r>
          </a:p>
          <a:p>
            <a:pPr marL="285750" indent="-285750">
              <a:buFontTx/>
              <a:buChar char="-"/>
            </a:pPr>
            <a:r>
              <a:rPr lang="fr-FR" sz="2800" dirty="0">
                <a:solidFill>
                  <a:schemeClr val="bg1"/>
                </a:solidFill>
              </a:rPr>
              <a:t>En fin de séquence, selon une périodicité limitée</a:t>
            </a:r>
          </a:p>
          <a:p>
            <a:pPr marL="285750" indent="-285750">
              <a:buFontTx/>
              <a:buChar char="-"/>
            </a:pPr>
            <a:r>
              <a:rPr lang="fr-FR" sz="2800" dirty="0">
                <a:solidFill>
                  <a:schemeClr val="bg1"/>
                </a:solidFill>
              </a:rPr>
              <a:t>Excluant de nombreuses pratiques scripturales</a:t>
            </a:r>
          </a:p>
        </p:txBody>
      </p:sp>
      <p:sp>
        <p:nvSpPr>
          <p:cNvPr id="6" name="Organigramme : Processus 5"/>
          <p:cNvSpPr/>
          <p:nvPr/>
        </p:nvSpPr>
        <p:spPr>
          <a:xfrm>
            <a:off x="6382444" y="1196752"/>
            <a:ext cx="5616624" cy="5256584"/>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3600" dirty="0">
                <a:ln w="0"/>
                <a:solidFill>
                  <a:schemeClr val="tx1"/>
                </a:solidFill>
                <a:effectLst>
                  <a:outerShdw blurRad="38100" dist="19050" dir="2700000" algn="tl" rotWithShape="0">
                    <a:schemeClr val="dk1">
                      <a:alpha val="40000"/>
                    </a:schemeClr>
                  </a:outerShdw>
                </a:effectLst>
              </a:rPr>
              <a:t>L’écriture, objet d’apprentissage</a:t>
            </a:r>
          </a:p>
          <a:p>
            <a:pPr algn="ctr"/>
            <a:endParaRPr lang="fr-FR" sz="2800" dirty="0">
              <a:ln w="0"/>
              <a:solidFill>
                <a:schemeClr val="tx1"/>
              </a:solidFill>
              <a:effectLst>
                <a:outerShdw blurRad="38100" dist="19050" dir="2700000" algn="tl" rotWithShape="0">
                  <a:schemeClr val="dk1">
                    <a:alpha val="40000"/>
                  </a:schemeClr>
                </a:outerShdw>
              </a:effectLst>
            </a:endParaRPr>
          </a:p>
          <a:p>
            <a:pPr algn="ctr"/>
            <a:endParaRPr lang="fr-FR" sz="2800" dirty="0">
              <a:ln w="0"/>
              <a:solidFill>
                <a:schemeClr val="tx1"/>
              </a:solidFill>
              <a:effectLst>
                <a:outerShdw blurRad="38100" dist="19050" dir="2700000" algn="tl" rotWithShape="0">
                  <a:schemeClr val="dk1">
                    <a:alpha val="40000"/>
                  </a:schemeClr>
                </a:outerShdw>
              </a:effectLst>
            </a:endParaRPr>
          </a:p>
          <a:p>
            <a:pPr marL="285750" indent="-285750">
              <a:buFontTx/>
              <a:buChar char="-"/>
            </a:pPr>
            <a:r>
              <a:rPr lang="fr-FR" sz="2800" dirty="0">
                <a:ln w="0"/>
                <a:solidFill>
                  <a:schemeClr val="bg1"/>
                </a:solidFill>
                <a:effectLst>
                  <a:outerShdw blurRad="38100" dist="19050" dir="2700000" algn="tl" rotWithShape="0">
                    <a:schemeClr val="dk1">
                      <a:alpha val="40000"/>
                    </a:schemeClr>
                  </a:outerShdw>
                </a:effectLst>
              </a:rPr>
              <a:t>Dispositifs d’écriture et de réécriture</a:t>
            </a:r>
          </a:p>
          <a:p>
            <a:pPr marL="285750" indent="-285750">
              <a:buFontTx/>
              <a:buChar char="-"/>
            </a:pPr>
            <a:r>
              <a:rPr lang="fr-FR" sz="2800" dirty="0">
                <a:ln w="0"/>
                <a:solidFill>
                  <a:schemeClr val="bg1"/>
                </a:solidFill>
                <a:effectLst>
                  <a:outerShdw blurRad="38100" dist="19050" dir="2700000" algn="tl" rotWithShape="0">
                    <a:schemeClr val="dk1">
                      <a:alpha val="40000"/>
                    </a:schemeClr>
                  </a:outerShdw>
                </a:effectLst>
              </a:rPr>
              <a:t>Apprentissage de savoir-faire scripturaux</a:t>
            </a:r>
          </a:p>
          <a:p>
            <a:pPr marL="285750" indent="-285750">
              <a:buFontTx/>
              <a:buChar char="-"/>
            </a:pPr>
            <a:r>
              <a:rPr lang="fr-FR" sz="2800" dirty="0">
                <a:ln w="0"/>
                <a:solidFill>
                  <a:schemeClr val="bg1"/>
                </a:solidFill>
                <a:effectLst>
                  <a:outerShdw blurRad="38100" dist="19050" dir="2700000" algn="tl" rotWithShape="0">
                    <a:schemeClr val="dk1">
                      <a:alpha val="40000"/>
                    </a:schemeClr>
                  </a:outerShdw>
                </a:effectLst>
              </a:rPr>
              <a:t>Mobilisation de connaissances linguistiques</a:t>
            </a:r>
          </a:p>
        </p:txBody>
      </p:sp>
      <p:sp>
        <p:nvSpPr>
          <p:cNvPr id="3" name="Flèche droite 2"/>
          <p:cNvSpPr/>
          <p:nvPr/>
        </p:nvSpPr>
        <p:spPr>
          <a:xfrm>
            <a:off x="5374332" y="1700808"/>
            <a:ext cx="1584176" cy="1080120"/>
          </a:xfrm>
          <a:prstGeom prst="rightArrow">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6655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3772" y="260648"/>
            <a:ext cx="11377264"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4800" dirty="0">
                <a:solidFill>
                  <a:schemeClr val="bg1"/>
                </a:solidFill>
              </a:rPr>
              <a:t>Questions </a:t>
            </a:r>
          </a:p>
        </p:txBody>
      </p:sp>
      <p:sp>
        <p:nvSpPr>
          <p:cNvPr id="4" name="ZoneTexte 3"/>
          <p:cNvSpPr txBox="1"/>
          <p:nvPr/>
        </p:nvSpPr>
        <p:spPr>
          <a:xfrm>
            <a:off x="405780" y="1340768"/>
            <a:ext cx="11233248" cy="5016758"/>
          </a:xfrm>
          <a:prstGeom prst="rect">
            <a:avLst/>
          </a:prstGeom>
          <a:noFill/>
        </p:spPr>
        <p:txBody>
          <a:bodyPr wrap="square" rtlCol="0">
            <a:spAutoFit/>
          </a:bodyPr>
          <a:lstStyle/>
          <a:p>
            <a:pPr marL="285750" indent="-285750" algn="just">
              <a:buFont typeface="Arial" panose="020B0604020202020204" pitchFamily="34" charset="0"/>
              <a:buChar char="•"/>
            </a:pPr>
            <a:r>
              <a:rPr lang="fr-FR" sz="4000" b="1" dirty="0"/>
              <a:t>Quelle place assigne-t-on à des activités métalinguistiques dans l’apprentissage de l’écriture  ?</a:t>
            </a:r>
          </a:p>
          <a:p>
            <a:endParaRPr lang="fr-FR" sz="4000" b="1" dirty="0"/>
          </a:p>
          <a:p>
            <a:pPr marL="285750" indent="-285750" algn="just">
              <a:buFont typeface="Arial" panose="020B0604020202020204" pitchFamily="34" charset="0"/>
              <a:buChar char="•"/>
            </a:pPr>
            <a:r>
              <a:rPr lang="fr-FR" sz="4000" b="1" dirty="0"/>
              <a:t>Sont-elles subordonnées aux activités de production et de réception ?</a:t>
            </a:r>
          </a:p>
          <a:p>
            <a:endParaRPr lang="fr-FR" sz="4000" b="1" dirty="0"/>
          </a:p>
          <a:p>
            <a:pPr marL="285750" indent="-285750">
              <a:buFont typeface="Arial" panose="020B0604020202020204" pitchFamily="34" charset="0"/>
              <a:buChar char="•"/>
            </a:pPr>
            <a:r>
              <a:rPr lang="fr-FR" sz="4000" b="1" dirty="0"/>
              <a:t>Sont-elles construites parallèlement ?</a:t>
            </a:r>
          </a:p>
        </p:txBody>
      </p:sp>
    </p:spTree>
    <p:extLst>
      <p:ext uri="{BB962C8B-B14F-4D97-AF65-F5344CB8AC3E}">
        <p14:creationId xmlns:p14="http://schemas.microsoft.com/office/powerpoint/2010/main" val="123012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extLst>
              <p:ext uri="{D42A27DB-BD31-4B8C-83A1-F6EECF244321}">
                <p14:modId xmlns:p14="http://schemas.microsoft.com/office/powerpoint/2010/main" val="3780283706"/>
              </p:ext>
            </p:extLst>
          </p:nvPr>
        </p:nvGraphicFramePr>
        <p:xfrm>
          <a:off x="405780" y="1052736"/>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ZoneTexte 4"/>
          <p:cNvSpPr txBox="1"/>
          <p:nvPr/>
        </p:nvSpPr>
        <p:spPr>
          <a:xfrm>
            <a:off x="405780" y="188640"/>
            <a:ext cx="8125883" cy="461665"/>
          </a:xfrm>
          <a:prstGeom prst="rect">
            <a:avLst/>
          </a:prstGeom>
          <a:noFill/>
        </p:spPr>
        <p:txBody>
          <a:bodyPr wrap="square" rtlCol="0">
            <a:spAutoFit/>
          </a:bodyPr>
          <a:lstStyle/>
          <a:p>
            <a:pPr algn="ctr"/>
            <a:r>
              <a:rPr lang="fr-FR" sz="2400" b="1" dirty="0">
                <a:effectLst>
                  <a:outerShdw blurRad="38100" dist="38100" dir="2700000" algn="tl">
                    <a:srgbClr val="000000">
                      <a:alpha val="43137"/>
                    </a:srgbClr>
                  </a:outerShdw>
                </a:effectLst>
              </a:rPr>
              <a:t>OBSERVATION DES TEXTES D’ELEVES</a:t>
            </a:r>
          </a:p>
        </p:txBody>
      </p:sp>
      <p:grpSp>
        <p:nvGrpSpPr>
          <p:cNvPr id="6" name="Groupe 5"/>
          <p:cNvGrpSpPr/>
          <p:nvPr/>
        </p:nvGrpSpPr>
        <p:grpSpPr>
          <a:xfrm>
            <a:off x="4164298" y="799050"/>
            <a:ext cx="608846" cy="507371"/>
            <a:chOff x="3758518" y="1440198"/>
            <a:chExt cx="608846" cy="507371"/>
          </a:xfrm>
          <a:solidFill>
            <a:schemeClr val="tx1"/>
          </a:solidFill>
        </p:grpSpPr>
        <p:sp>
          <p:nvSpPr>
            <p:cNvPr id="7" name="Flèche droite 6"/>
            <p:cNvSpPr/>
            <p:nvPr/>
          </p:nvSpPr>
          <p:spPr>
            <a:xfrm rot="5400000">
              <a:off x="3809255" y="1389461"/>
              <a:ext cx="507371" cy="608846"/>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8" name="Flèche droite 4"/>
            <p:cNvSpPr txBox="1"/>
            <p:nvPr/>
          </p:nvSpPr>
          <p:spPr>
            <a:xfrm>
              <a:off x="3880287" y="1440199"/>
              <a:ext cx="365308" cy="3551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fr-FR" sz="2300" kern="1200"/>
            </a:p>
          </p:txBody>
        </p:sp>
      </p:grpSp>
      <p:sp>
        <p:nvSpPr>
          <p:cNvPr id="9" name="Pentagone 8"/>
          <p:cNvSpPr/>
          <p:nvPr/>
        </p:nvSpPr>
        <p:spPr>
          <a:xfrm rot="3755995">
            <a:off x="6986564" y="2016684"/>
            <a:ext cx="6201581" cy="2747325"/>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dirty="0"/>
              <a:t>DISPOSITIFS ARTICULANT PRODUCTION DE TEXTES ET REFLEXION SUR LA LANGUE</a:t>
            </a:r>
          </a:p>
        </p:txBody>
      </p:sp>
    </p:spTree>
    <p:extLst>
      <p:ext uri="{BB962C8B-B14F-4D97-AF65-F5344CB8AC3E}">
        <p14:creationId xmlns:p14="http://schemas.microsoft.com/office/powerpoint/2010/main" val="56265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3772" y="260648"/>
            <a:ext cx="11377264"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4800" dirty="0">
                <a:solidFill>
                  <a:schemeClr val="bg1"/>
                </a:solidFill>
              </a:rPr>
              <a:t>DILEMME PROFESSIONNEL </a:t>
            </a:r>
          </a:p>
        </p:txBody>
      </p:sp>
      <p:sp>
        <p:nvSpPr>
          <p:cNvPr id="4" name="ZoneTexte 3"/>
          <p:cNvSpPr txBox="1"/>
          <p:nvPr/>
        </p:nvSpPr>
        <p:spPr>
          <a:xfrm>
            <a:off x="405780" y="1340768"/>
            <a:ext cx="11233248" cy="4401205"/>
          </a:xfrm>
          <a:prstGeom prst="rect">
            <a:avLst/>
          </a:prstGeom>
          <a:noFill/>
        </p:spPr>
        <p:txBody>
          <a:bodyPr wrap="square" rtlCol="0">
            <a:spAutoFit/>
          </a:bodyPr>
          <a:lstStyle/>
          <a:p>
            <a:pPr marL="285750" indent="-285750" algn="just">
              <a:buFont typeface="Arial" panose="020B0604020202020204" pitchFamily="34" charset="0"/>
              <a:buChar char="•"/>
            </a:pPr>
            <a:r>
              <a:rPr lang="fr-FR" sz="4000" b="1" dirty="0"/>
              <a:t>Laisser les élèves apprendre. </a:t>
            </a:r>
          </a:p>
          <a:p>
            <a:pPr marL="285750" indent="-285750" algn="just">
              <a:buFont typeface="Arial" panose="020B0604020202020204" pitchFamily="34" charset="0"/>
              <a:buChar char="•"/>
            </a:pPr>
            <a:endParaRPr lang="fr-FR" sz="4000" b="1" dirty="0"/>
          </a:p>
          <a:p>
            <a:pPr algn="just"/>
            <a:endParaRPr lang="fr-FR" sz="4000" b="1" dirty="0"/>
          </a:p>
          <a:p>
            <a:pPr marL="285750" indent="-285750" algn="just">
              <a:buFont typeface="Arial" panose="020B0604020202020204" pitchFamily="34" charset="0"/>
              <a:buChar char="•"/>
            </a:pPr>
            <a:r>
              <a:rPr lang="fr-FR" sz="4000" b="1" dirty="0"/>
              <a:t>Intervenir, improviser des rapports au guidage, décider que telle notion ou procédure fera l’objet d’une séance spécifique.</a:t>
            </a:r>
          </a:p>
        </p:txBody>
      </p:sp>
    </p:spTree>
    <p:extLst>
      <p:ext uri="{BB962C8B-B14F-4D97-AF65-F5344CB8AC3E}">
        <p14:creationId xmlns:p14="http://schemas.microsoft.com/office/powerpoint/2010/main" val="18570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3772" y="260648"/>
            <a:ext cx="11377264" cy="156966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4800" dirty="0">
                <a:solidFill>
                  <a:schemeClr val="bg1"/>
                </a:solidFill>
              </a:rPr>
              <a:t>Réévaluer la place de la langue dans les dispositifs d’écriture </a:t>
            </a:r>
          </a:p>
        </p:txBody>
      </p:sp>
      <p:pic>
        <p:nvPicPr>
          <p:cNvPr id="9" name="Image 8"/>
          <p:cNvPicPr>
            <a:picLocks noChangeAspect="1"/>
          </p:cNvPicPr>
          <p:nvPr/>
        </p:nvPicPr>
        <p:blipFill>
          <a:blip r:embed="rId3"/>
          <a:stretch>
            <a:fillRect/>
          </a:stretch>
        </p:blipFill>
        <p:spPr>
          <a:xfrm>
            <a:off x="387091" y="2074769"/>
            <a:ext cx="4934899" cy="4489875"/>
          </a:xfrm>
          <a:prstGeom prst="rect">
            <a:avLst/>
          </a:prstGeom>
        </p:spPr>
      </p:pic>
      <p:pic>
        <p:nvPicPr>
          <p:cNvPr id="10" name="Image 9"/>
          <p:cNvPicPr>
            <a:picLocks noChangeAspect="1"/>
          </p:cNvPicPr>
          <p:nvPr/>
        </p:nvPicPr>
        <p:blipFill>
          <a:blip r:embed="rId4"/>
          <a:stretch>
            <a:fillRect/>
          </a:stretch>
        </p:blipFill>
        <p:spPr>
          <a:xfrm>
            <a:off x="5806379" y="1928291"/>
            <a:ext cx="5893940" cy="1591488"/>
          </a:xfrm>
          <a:prstGeom prst="rect">
            <a:avLst/>
          </a:prstGeom>
        </p:spPr>
      </p:pic>
      <p:pic>
        <p:nvPicPr>
          <p:cNvPr id="11" name="Image 10"/>
          <p:cNvPicPr>
            <a:picLocks noChangeAspect="1"/>
          </p:cNvPicPr>
          <p:nvPr/>
        </p:nvPicPr>
        <p:blipFill>
          <a:blip r:embed="rId5"/>
          <a:stretch>
            <a:fillRect/>
          </a:stretch>
        </p:blipFill>
        <p:spPr>
          <a:xfrm>
            <a:off x="5798608" y="3629269"/>
            <a:ext cx="5893939" cy="3040871"/>
          </a:xfrm>
          <a:prstGeom prst="rect">
            <a:avLst/>
          </a:prstGeom>
        </p:spPr>
      </p:pic>
    </p:spTree>
    <p:extLst>
      <p:ext uri="{BB962C8B-B14F-4D97-AF65-F5344CB8AC3E}">
        <p14:creationId xmlns:p14="http://schemas.microsoft.com/office/powerpoint/2010/main" val="245868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quarelle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10793129_TF02886637_TF02886637.potx" id="{E9FF1225-4011-4AF1-B012-0C4CBA6E2AEC}" vid="{809196EA-43C0-4423-BB14-00D2C3B3575B}"/>
    </a:ext>
  </a:extLst>
</a:theme>
</file>

<file path=ppt/theme/theme2.xml><?xml version="1.0" encoding="utf-8"?>
<a:theme xmlns:a="http://schemas.openxmlformats.org/drawingml/2006/main" name="Thème Offic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Présentation Aquarelle (grand écran)</Template>
  <TotalTime>6038</TotalTime>
  <Words>3336</Words>
  <Application>Microsoft Macintosh PowerPoint</Application>
  <PresentationFormat>Personnalisé</PresentationFormat>
  <Paragraphs>192</Paragraphs>
  <Slides>31</Slides>
  <Notes>31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31</vt:i4>
      </vt:variant>
    </vt:vector>
  </HeadingPairs>
  <TitlesOfParts>
    <vt:vector size="36" baseType="lpstr">
      <vt:lpstr>Arial</vt:lpstr>
      <vt:lpstr>italianaregular</vt:lpstr>
      <vt:lpstr>Palatino Linotype</vt:lpstr>
      <vt:lpstr>Tahoma</vt:lpstr>
      <vt:lpstr>Aquarelle_16x9</vt:lpstr>
      <vt:lpstr>La production d’écrits  et l’enseignement de la langue : quelle programmation mettre en œuvre ? </vt:lpstr>
      <vt:lpstr>Plan  de l’intervention</vt:lpstr>
      <vt:lpstr>1. La place de l’étude de la langue dans l’apprentissage de l’écriture </vt:lpstr>
      <vt:lpstr>Présentation PowerPoint</vt:lpstr>
      <vt:lpstr>Une modification des conceptions</vt:lpstr>
      <vt:lpstr>Présentation PowerPoint</vt:lpstr>
      <vt:lpstr>Présentation PowerPoint</vt:lpstr>
      <vt:lpstr>Présentation PowerPoint</vt:lpstr>
      <vt:lpstr>Présentation PowerPoint</vt:lpstr>
      <vt:lpstr>Présentation PowerPoint</vt:lpstr>
      <vt:lpstr>Présentation PowerPoint</vt:lpstr>
      <vt:lpstr>2. Quelles passerelles entre pratique d’écriture et étude de la langue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 conclusion </vt:lpstr>
      <vt:lpstr>Merci  pour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révision- correction  de textes en classe :  un temps fort de l’activité grammaticale</dc:title>
  <dc:creator>OLLOQUI Nathalie</dc:creator>
  <cp:lastModifiedBy>Karine Buisine</cp:lastModifiedBy>
  <cp:revision>142</cp:revision>
  <cp:lastPrinted>2021-05-03T16:35:23Z</cp:lastPrinted>
  <dcterms:created xsi:type="dcterms:W3CDTF">2021-03-19T17:45:21Z</dcterms:created>
  <dcterms:modified xsi:type="dcterms:W3CDTF">2021-05-06T15:15:10Z</dcterms:modified>
</cp:coreProperties>
</file>