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13"/>
  </p:notesMasterIdLst>
  <p:sldIdLst>
    <p:sldId id="256" r:id="rId2"/>
    <p:sldId id="264" r:id="rId3"/>
    <p:sldId id="257" r:id="rId4"/>
    <p:sldId id="258" r:id="rId5"/>
    <p:sldId id="266" r:id="rId6"/>
    <p:sldId id="259" r:id="rId7"/>
    <p:sldId id="260" r:id="rId8"/>
    <p:sldId id="265" r:id="rId9"/>
    <p:sldId id="262" r:id="rId10"/>
    <p:sldId id="267"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27"/>
  </p:normalViewPr>
  <p:slideViewPr>
    <p:cSldViewPr snapToGrid="0">
      <p:cViewPr>
        <p:scale>
          <a:sx n="120" d="100"/>
          <a:sy n="120" d="100"/>
        </p:scale>
        <p:origin x="800" y="256"/>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72114-C63F-5E44-BA1C-DBD27175953D}" type="datetimeFigureOut">
              <a:rPr lang="fr-FR" smtClean="0"/>
              <a:t>23/06/2023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D2EF8-9F47-AB48-A43F-A671BE55D116}" type="slidenum">
              <a:rPr lang="fr-FR" smtClean="0"/>
              <a:t>‹N°›</a:t>
            </a:fld>
            <a:endParaRPr lang="fr-FR"/>
          </a:p>
        </p:txBody>
      </p:sp>
    </p:spTree>
    <p:extLst>
      <p:ext uri="{BB962C8B-B14F-4D97-AF65-F5344CB8AC3E}">
        <p14:creationId xmlns:p14="http://schemas.microsoft.com/office/powerpoint/2010/main" val="2832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uscol.education.fr/document/7736/downloa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Précision</a:t>
            </a:r>
          </a:p>
          <a:p>
            <a:r>
              <a:rPr lang="fr-FR" dirty="0"/>
              <a:t>Le titre fait référence à la compétence, telle qu’elle est désignée dans les programmes.</a:t>
            </a:r>
          </a:p>
          <a:p>
            <a:endParaRPr lang="fr-FR" dirty="0"/>
          </a:p>
          <a:p>
            <a:r>
              <a:rPr lang="fr-FR" dirty="0"/>
              <a:t>Il convient toutefois de bien distinguer</a:t>
            </a:r>
          </a:p>
          <a:p>
            <a:r>
              <a:rPr lang="fr-FR" dirty="0"/>
              <a:t>La lecture à voix haute = </a:t>
            </a:r>
            <a:r>
              <a:rPr lang="fr-FR" u="sng" dirty="0"/>
              <a:t>pratique sociale et culturelle</a:t>
            </a:r>
          </a:p>
          <a:p>
            <a:r>
              <a:rPr lang="fr-FR" dirty="0"/>
              <a:t>La fluence = </a:t>
            </a:r>
            <a:r>
              <a:rPr lang="fr-FR" sz="1100" dirty="0">
                <a:effectLst/>
                <a:latin typeface="Calibri,Bold"/>
              </a:rPr>
              <a:t>l’</a:t>
            </a:r>
            <a:r>
              <a:rPr lang="fr-FR" sz="1100" u="sng" dirty="0">
                <a:effectLst/>
                <a:latin typeface="Calibri,Bold"/>
              </a:rPr>
              <a:t>habileté</a:t>
            </a:r>
            <a:r>
              <a:rPr lang="fr-FR" sz="1100" dirty="0">
                <a:effectLst/>
                <a:latin typeface="Calibri,Bold"/>
              </a:rPr>
              <a:t> </a:t>
            </a:r>
            <a:r>
              <a:rPr lang="fr-FR" sz="1100" dirty="0">
                <a:effectLst/>
                <a:latin typeface="Calibri" panose="020F0502020204030204" pitchFamily="34" charset="0"/>
              </a:rPr>
              <a:t>à lire un texte rapidement et avec exactitude en respectant </a:t>
            </a:r>
          </a:p>
          <a:p>
            <a:r>
              <a:rPr lang="fr-FR" sz="1100" dirty="0">
                <a:effectLst/>
                <a:latin typeface="Calibri" panose="020F0502020204030204" pitchFamily="34" charset="0"/>
              </a:rPr>
              <a:t>la prosodie, en lecture silencieuse ou à haute voix. </a:t>
            </a:r>
            <a:endParaRPr lang="fr-FR" sz="1100" dirty="0"/>
          </a:p>
          <a:p>
            <a:endParaRPr lang="fr-FR" dirty="0"/>
          </a:p>
        </p:txBody>
      </p:sp>
      <p:sp>
        <p:nvSpPr>
          <p:cNvPr id="4" name="Espace réservé du numéro de diapositive 3"/>
          <p:cNvSpPr>
            <a:spLocks noGrp="1"/>
          </p:cNvSpPr>
          <p:nvPr>
            <p:ph type="sldNum" sz="quarter" idx="5"/>
          </p:nvPr>
        </p:nvSpPr>
        <p:spPr/>
        <p:txBody>
          <a:bodyPr/>
          <a:lstStyle/>
          <a:p>
            <a:fld id="{FAED2EF8-9F47-AB48-A43F-A671BE55D116}" type="slidenum">
              <a:rPr lang="fr-FR" smtClean="0"/>
              <a:t>1</a:t>
            </a:fld>
            <a:endParaRPr lang="fr-FR"/>
          </a:p>
        </p:txBody>
      </p:sp>
    </p:spTree>
    <p:extLst>
      <p:ext uri="{BB962C8B-B14F-4D97-AF65-F5344CB8AC3E}">
        <p14:creationId xmlns:p14="http://schemas.microsoft.com/office/powerpoint/2010/main" val="2739174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Exemples de malentendus </a:t>
            </a:r>
          </a:p>
          <a:p>
            <a:r>
              <a:rPr lang="fr-FR" dirty="0"/>
              <a:t>Enseigner la fluence, c’est apprendre aux élèves à lire de plus en plus vite…</a:t>
            </a:r>
          </a:p>
          <a:p>
            <a:r>
              <a:rPr lang="fr-FR" dirty="0"/>
              <a:t>Or, parfois, il faut leur enseigner d’apprendre à ralentir…</a:t>
            </a:r>
          </a:p>
          <a:p>
            <a:r>
              <a:rPr lang="fr-FR" dirty="0"/>
              <a:t>Risque : construire chez les élèves (les + fragiles) une représentation erronée de l’acte de lire (lire = décoder vite)</a:t>
            </a:r>
          </a:p>
          <a:p>
            <a:endParaRPr lang="fr-FR" dirty="0"/>
          </a:p>
          <a:p>
            <a:r>
              <a:rPr lang="fr-FR" dirty="0"/>
              <a:t>Liens fluence / compréhension = cercle vertueux</a:t>
            </a:r>
          </a:p>
        </p:txBody>
      </p:sp>
      <p:sp>
        <p:nvSpPr>
          <p:cNvPr id="4" name="Espace réservé du numéro de diapositive 3"/>
          <p:cNvSpPr>
            <a:spLocks noGrp="1"/>
          </p:cNvSpPr>
          <p:nvPr>
            <p:ph type="sldNum" sz="quarter" idx="5"/>
          </p:nvPr>
        </p:nvSpPr>
        <p:spPr/>
        <p:txBody>
          <a:bodyPr/>
          <a:lstStyle/>
          <a:p>
            <a:fld id="{FAED2EF8-9F47-AB48-A43F-A671BE55D116}" type="slidenum">
              <a:rPr lang="fr-FR" smtClean="0"/>
              <a:t>10</a:t>
            </a:fld>
            <a:endParaRPr lang="fr-FR"/>
          </a:p>
        </p:txBody>
      </p:sp>
    </p:spTree>
    <p:extLst>
      <p:ext uri="{BB962C8B-B14F-4D97-AF65-F5344CB8AC3E}">
        <p14:creationId xmlns:p14="http://schemas.microsoft.com/office/powerpoint/2010/main" val="1013615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dossiers qui entrent en résonnance et en articulation avec le dossier présenté ce jour.</a:t>
            </a:r>
          </a:p>
          <a:p>
            <a:endParaRPr lang="fr-FR" dirty="0"/>
          </a:p>
          <a:p>
            <a:endParaRPr lang="fr-FR" dirty="0"/>
          </a:p>
          <a:p>
            <a:endParaRPr lang="fr-FR" dirty="0"/>
          </a:p>
          <a:p>
            <a:r>
              <a:rPr lang="fr-FR"/>
              <a:t>A venir : Comprendre des textes narratifs et documentaires</a:t>
            </a:r>
          </a:p>
          <a:p>
            <a:endParaRPr lang="fr-FR" dirty="0"/>
          </a:p>
        </p:txBody>
      </p:sp>
      <p:sp>
        <p:nvSpPr>
          <p:cNvPr id="4" name="Espace réservé du numéro de diapositive 3"/>
          <p:cNvSpPr>
            <a:spLocks noGrp="1"/>
          </p:cNvSpPr>
          <p:nvPr>
            <p:ph type="sldNum" sz="quarter" idx="5"/>
          </p:nvPr>
        </p:nvSpPr>
        <p:spPr/>
        <p:txBody>
          <a:bodyPr/>
          <a:lstStyle/>
          <a:p>
            <a:fld id="{FAED2EF8-9F47-AB48-A43F-A671BE55D116}" type="slidenum">
              <a:rPr lang="fr-FR" smtClean="0"/>
              <a:t>11</a:t>
            </a:fld>
            <a:endParaRPr lang="fr-FR"/>
          </a:p>
        </p:txBody>
      </p:sp>
    </p:spTree>
    <p:extLst>
      <p:ext uri="{BB962C8B-B14F-4D97-AF65-F5344CB8AC3E}">
        <p14:creationId xmlns:p14="http://schemas.microsoft.com/office/powerpoint/2010/main" val="386310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Contextualisation du dossier : Cadre = évaluations nationales / Principe = situer dans le parcours de l’élève </a:t>
            </a:r>
          </a:p>
          <a:p>
            <a:endParaRPr lang="fr-FR" dirty="0"/>
          </a:p>
          <a:p>
            <a:r>
              <a:rPr lang="fr-FR" dirty="0"/>
              <a:t>Au niveau national : cf. Premier test de fluence en 6è en 2021 : sonnette d’alarme</a:t>
            </a:r>
          </a:p>
          <a:p>
            <a:r>
              <a:rPr lang="fr-FR" dirty="0"/>
              <a:t>Depuis cf. Note de la Depp </a:t>
            </a:r>
            <a:r>
              <a:rPr lang="fr-FR" sz="800" dirty="0">
                <a:latin typeface="Marianne"/>
              </a:rPr>
              <a:t>(Seulement un peu plus de la moitié atteint l’attendu de fin de CM2. En moyenne 126 mots/mn mais ! </a:t>
            </a:r>
            <a:r>
              <a:rPr lang="fr-FR" sz="800" b="0" dirty="0">
                <a:effectLst/>
                <a:latin typeface="Marianne"/>
              </a:rPr>
              <a:t>15,2 %  ne parviennent  pas à atteindre 90 mots lus en une minute (attendus de fin de CE2) et 29,2 %  présentent  des fragilités (score entre 90 et 120 mots/mn).</a:t>
            </a:r>
            <a:endParaRPr lang="fr-FR" dirty="0"/>
          </a:p>
          <a:p>
            <a:r>
              <a:rPr lang="fr-FR" dirty="0"/>
              <a:t>Au niveau académique : projet académique 2022-2025 / Fluence = un des leviers (p.29)</a:t>
            </a:r>
          </a:p>
          <a:p>
            <a:r>
              <a:rPr lang="fr-FR" dirty="0"/>
              <a:t>Au niveau départemental : cf. SDFC = une des 3 priorités / en articulation avec les 2 autres.</a:t>
            </a:r>
          </a:p>
          <a:p>
            <a:endParaRPr lang="fr-FR" dirty="0"/>
          </a:p>
          <a:p>
            <a:endParaRPr lang="fr-FR" dirty="0"/>
          </a:p>
          <a:p>
            <a:r>
              <a:rPr lang="fr-FR" dirty="0"/>
              <a:t>Observations de terrain : Des dérives / Fluence = vitesse de lecture</a:t>
            </a:r>
          </a:p>
          <a:p>
            <a:pPr marL="171450" indent="-171450">
              <a:buFont typeface="Wingdings" pitchFamily="2" charset="2"/>
              <a:buChar char="è"/>
            </a:pPr>
            <a:r>
              <a:rPr lang="fr-FR" dirty="0">
                <a:sym typeface="Wingdings" pitchFamily="2" charset="2"/>
              </a:rPr>
              <a:t>Nécessité de </a:t>
            </a:r>
            <a:r>
              <a:rPr lang="fr-FR" dirty="0" err="1">
                <a:sym typeface="Wingdings" pitchFamily="2" charset="2"/>
              </a:rPr>
              <a:t>re-définir</a:t>
            </a:r>
            <a:r>
              <a:rPr lang="fr-FR" dirty="0">
                <a:sym typeface="Wingdings" pitchFamily="2" charset="2"/>
              </a:rPr>
              <a:t> ce qu’est la fluence / l’ensemble des habiletés que son enseignement requiert </a:t>
            </a:r>
            <a:r>
              <a:rPr lang="fr-FR" b="1" u="sng" dirty="0">
                <a:sym typeface="Wingdings" pitchFamily="2" charset="2"/>
              </a:rPr>
              <a:t>et l’inscrire dans le parcours de l’élève…</a:t>
            </a:r>
          </a:p>
          <a:p>
            <a:pPr marL="171450" indent="-171450">
              <a:buFont typeface="Wingdings" pitchFamily="2" charset="2"/>
              <a:buChar char="è"/>
            </a:pPr>
            <a:r>
              <a:rPr lang="fr-FR" b="1" u="sng" dirty="0">
                <a:sym typeface="Wingdings" pitchFamily="2" charset="2"/>
              </a:rPr>
              <a:t>Enjeu fort : en faire une réflexion d’équipe</a:t>
            </a:r>
            <a:endParaRPr lang="fr-FR" b="1" u="sng" dirty="0"/>
          </a:p>
        </p:txBody>
      </p:sp>
      <p:sp>
        <p:nvSpPr>
          <p:cNvPr id="4" name="Espace réservé du numéro de diapositive 3"/>
          <p:cNvSpPr>
            <a:spLocks noGrp="1"/>
          </p:cNvSpPr>
          <p:nvPr>
            <p:ph type="sldNum" sz="quarter" idx="5"/>
          </p:nvPr>
        </p:nvSpPr>
        <p:spPr/>
        <p:txBody>
          <a:bodyPr/>
          <a:lstStyle/>
          <a:p>
            <a:fld id="{FAED2EF8-9F47-AB48-A43F-A671BE55D116}" type="slidenum">
              <a:rPr lang="fr-FR" smtClean="0"/>
              <a:t>2</a:t>
            </a:fld>
            <a:endParaRPr lang="fr-FR"/>
          </a:p>
        </p:txBody>
      </p:sp>
    </p:spTree>
    <p:extLst>
      <p:ext uri="{BB962C8B-B14F-4D97-AF65-F5344CB8AC3E}">
        <p14:creationId xmlns:p14="http://schemas.microsoft.com/office/powerpoint/2010/main" val="437035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AED2EF8-9F47-AB48-A43F-A671BE55D116}" type="slidenum">
              <a:rPr lang="fr-FR" smtClean="0"/>
              <a:t>3</a:t>
            </a:fld>
            <a:endParaRPr lang="fr-FR"/>
          </a:p>
        </p:txBody>
      </p:sp>
    </p:spTree>
    <p:extLst>
      <p:ext uri="{BB962C8B-B14F-4D97-AF65-F5344CB8AC3E}">
        <p14:creationId xmlns:p14="http://schemas.microsoft.com/office/powerpoint/2010/main" val="3730498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Présentation de chacune des épreuves avec un encart qui explicite le choix du test, ce qu’il permet de rendre visible chez les élèves.</a:t>
            </a:r>
          </a:p>
          <a:p>
            <a:endParaRPr lang="fr-FR" dirty="0"/>
          </a:p>
          <a:p>
            <a:r>
              <a:rPr lang="fr-FR" dirty="0"/>
              <a:t>Mi-parcours CP : fluence de décodage sur des syllabes et mots (2 syllabes maxi) dont les CGP ne doivent pas poser souci. (respect du tempo et du travail sur la structure syllabique. )</a:t>
            </a:r>
          </a:p>
        </p:txBody>
      </p:sp>
      <p:sp>
        <p:nvSpPr>
          <p:cNvPr id="4" name="Espace réservé du numéro de diapositive 3"/>
          <p:cNvSpPr>
            <a:spLocks noGrp="1"/>
          </p:cNvSpPr>
          <p:nvPr>
            <p:ph type="sldNum" sz="quarter" idx="5"/>
          </p:nvPr>
        </p:nvSpPr>
        <p:spPr/>
        <p:txBody>
          <a:bodyPr/>
          <a:lstStyle/>
          <a:p>
            <a:fld id="{FAED2EF8-9F47-AB48-A43F-A671BE55D116}" type="slidenum">
              <a:rPr lang="fr-FR" smtClean="0"/>
              <a:t>4</a:t>
            </a:fld>
            <a:endParaRPr lang="fr-FR"/>
          </a:p>
        </p:txBody>
      </p:sp>
    </p:spTree>
    <p:extLst>
      <p:ext uri="{BB962C8B-B14F-4D97-AF65-F5344CB8AC3E}">
        <p14:creationId xmlns:p14="http://schemas.microsoft.com/office/powerpoint/2010/main" val="2963656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000" dirty="0">
                <a:effectLst/>
                <a:latin typeface="Calibri" panose="020F0502020204030204" pitchFamily="34" charset="0"/>
                <a:ea typeface="Times New Roman" panose="02020603050405020304" pitchFamily="18" charset="0"/>
              </a:rPr>
              <a:t>Une liste de mots est utilisée contenant :</a:t>
            </a:r>
            <a:endParaRPr lang="fr-FR" sz="1000" dirty="0">
              <a:effectLst/>
              <a:latin typeface="Times New Roman" panose="02020603050405020304" pitchFamily="18" charset="0"/>
              <a:ea typeface="Times New Roman" panose="02020603050405020304" pitchFamily="18" charset="0"/>
            </a:endParaRPr>
          </a:p>
          <a:p>
            <a:pPr marL="342900" lvl="0" indent="-342900" algn="just">
              <a:buFont typeface="Calibri" panose="020F0502020204030204" pitchFamily="34" charset="0"/>
              <a:buChar char="-"/>
            </a:pPr>
            <a:r>
              <a:rPr lang="fr-FR" sz="1000" dirty="0">
                <a:effectLst/>
                <a:latin typeface="Calibri" panose="020F0502020204030204" pitchFamily="34" charset="0"/>
                <a:ea typeface="Times New Roman" panose="02020603050405020304" pitchFamily="18" charset="0"/>
              </a:rPr>
              <a:t>des mots fréquents qui sont, pour la plupart d’entre eux, réguliers sur le plan des relations graphème-phonème (ami, table),</a:t>
            </a:r>
            <a:endParaRPr lang="fr-FR" sz="1000" dirty="0">
              <a:effectLst/>
              <a:latin typeface="Times New Roman" panose="02020603050405020304" pitchFamily="18" charset="0"/>
              <a:ea typeface="Times New Roman" panose="02020603050405020304" pitchFamily="18" charset="0"/>
            </a:endParaRPr>
          </a:p>
          <a:p>
            <a:pPr marL="342900" lvl="0" indent="-342900" algn="just">
              <a:buFont typeface="Calibri" panose="020F0502020204030204" pitchFamily="34" charset="0"/>
              <a:buChar char="-"/>
            </a:pPr>
            <a:r>
              <a:rPr lang="fr-FR" sz="1000" dirty="0">
                <a:effectLst/>
                <a:latin typeface="Calibri" panose="020F0502020204030204" pitchFamily="34" charset="0"/>
                <a:ea typeface="Times New Roman" panose="02020603050405020304" pitchFamily="18" charset="0"/>
              </a:rPr>
              <a:t>quelques mots contenant des graphèmes dont la prononciation dépend du contexte (les deux &lt;c&gt; de caprice et les deux &lt;g&gt; de garage, etc.) insérés en fin de liste, ainsi que </a:t>
            </a:r>
            <a:endParaRPr lang="fr-FR" sz="1000" dirty="0">
              <a:effectLst/>
              <a:latin typeface="Times New Roman" panose="02020603050405020304" pitchFamily="18" charset="0"/>
              <a:ea typeface="Times New Roman" panose="02020603050405020304" pitchFamily="18" charset="0"/>
            </a:endParaRPr>
          </a:p>
          <a:p>
            <a:pPr marL="342900" lvl="0" indent="-342900" algn="just">
              <a:buFont typeface="Calibri" panose="020F0502020204030204" pitchFamily="34" charset="0"/>
              <a:buChar char="-"/>
            </a:pPr>
            <a:r>
              <a:rPr lang="fr-FR" sz="1000" dirty="0">
                <a:effectLst/>
                <a:latin typeface="Calibri" panose="020F0502020204030204" pitchFamily="34" charset="0"/>
                <a:ea typeface="Times New Roman" panose="02020603050405020304" pitchFamily="18" charset="0"/>
              </a:rPr>
              <a:t>quelques mots irréguliers (sept). La longueur de la liste diffère en fonction du niveau scolaire : 60 mots par liste pour le début du CE1 et 30 pour la mi- CP. </a:t>
            </a:r>
            <a:endParaRPr lang="fr-FR" sz="1000" dirty="0">
              <a:effectLst/>
              <a:latin typeface="Times New Roman" panose="02020603050405020304" pitchFamily="18" charset="0"/>
              <a:ea typeface="Times New Roman" panose="02020603050405020304" pitchFamily="18" charset="0"/>
            </a:endParaRPr>
          </a:p>
          <a:p>
            <a:pPr algn="just"/>
            <a:r>
              <a:rPr lang="fr-FR" sz="1000" dirty="0">
                <a:effectLst/>
                <a:latin typeface="Calibri" panose="020F0502020204030204" pitchFamily="34" charset="0"/>
                <a:ea typeface="Times New Roman" panose="02020603050405020304" pitchFamily="18" charset="0"/>
              </a:rPr>
              <a:t>Une épreuve de lecture à haute voix d’un texte est également proposée en milieu de CP et en début de CE1. </a:t>
            </a:r>
            <a:endParaRPr lang="fr-FR" sz="1000" dirty="0">
              <a:effectLst/>
              <a:latin typeface="Times New Roman" panose="02020603050405020304" pitchFamily="18" charset="0"/>
              <a:ea typeface="Times New Roman" panose="02020603050405020304" pitchFamily="18" charset="0"/>
            </a:endParaRPr>
          </a:p>
          <a:p>
            <a:pPr algn="just"/>
            <a:r>
              <a:rPr lang="fr-FR" sz="1000" b="1" dirty="0">
                <a:effectLst/>
                <a:latin typeface="Calibri" panose="020F0502020204030204" pitchFamily="34" charset="0"/>
                <a:ea typeface="Times New Roman" panose="02020603050405020304" pitchFamily="18" charset="0"/>
              </a:rPr>
              <a:t> </a:t>
            </a:r>
            <a:endParaRPr lang="fr-FR" sz="1000" dirty="0">
              <a:effectLst/>
              <a:latin typeface="Times New Roman" panose="02020603050405020304" pitchFamily="18" charset="0"/>
              <a:ea typeface="Times New Roman" panose="02020603050405020304" pitchFamily="18" charset="0"/>
            </a:endParaRPr>
          </a:p>
          <a:p>
            <a:pPr algn="just"/>
            <a:r>
              <a:rPr lang="fr-FR" sz="1000" b="1" dirty="0">
                <a:effectLst/>
                <a:latin typeface="Calibri" panose="020F0502020204030204" pitchFamily="34" charset="0"/>
                <a:ea typeface="Times New Roman" panose="02020603050405020304" pitchFamily="18" charset="0"/>
              </a:rPr>
              <a:t>Exploitation possible des résultats (</a:t>
            </a:r>
            <a:r>
              <a:rPr lang="fr-FR" sz="1000" b="1" i="1" dirty="0">
                <a:effectLst/>
                <a:latin typeface="Calibri" panose="020F0502020204030204" pitchFamily="34" charset="0"/>
                <a:ea typeface="Times New Roman" panose="02020603050405020304" pitchFamily="18" charset="0"/>
              </a:rPr>
              <a:t>Réf. EvalAide, pages 9 et 10 - </a:t>
            </a:r>
            <a:r>
              <a:rPr lang="fr-FR" sz="1000" b="1" i="1" u="sng" dirty="0">
                <a:solidFill>
                  <a:srgbClr val="0563C1"/>
                </a:solidFill>
                <a:effectLst/>
                <a:latin typeface="Calibri" panose="020F0502020204030204" pitchFamily="34" charset="0"/>
                <a:ea typeface="Times New Roman" panose="02020603050405020304" pitchFamily="18" charset="0"/>
                <a:hlinkClick r:id="rId3"/>
              </a:rPr>
              <a:t>https://eduscol.education.fr/document/7736/download</a:t>
            </a:r>
            <a:r>
              <a:rPr lang="fr-FR" sz="1000" b="1" i="1" dirty="0">
                <a:effectLst/>
                <a:latin typeface="Calibri" panose="020F0502020204030204" pitchFamily="34" charset="0"/>
                <a:ea typeface="Times New Roman" panose="02020603050405020304" pitchFamily="18" charset="0"/>
              </a:rPr>
              <a:t>)</a:t>
            </a:r>
            <a:endParaRPr lang="fr-FR" sz="1000" dirty="0">
              <a:effectLst/>
              <a:latin typeface="Times New Roman" panose="02020603050405020304" pitchFamily="18" charset="0"/>
              <a:ea typeface="Times New Roman" panose="02020603050405020304" pitchFamily="18" charset="0"/>
            </a:endParaRPr>
          </a:p>
          <a:p>
            <a:pPr algn="just"/>
            <a:r>
              <a:rPr lang="fr-FR" sz="1000" dirty="0">
                <a:effectLst/>
                <a:latin typeface="Calibri" panose="020F0502020204030204" pitchFamily="34" charset="0"/>
                <a:ea typeface="Times New Roman" panose="02020603050405020304" pitchFamily="18" charset="0"/>
              </a:rPr>
              <a:t>Les difficultés des élèves peuvent provenir </a:t>
            </a:r>
            <a:r>
              <a:rPr lang="fr-FR" sz="1000" b="1" u="sng" dirty="0">
                <a:effectLst/>
                <a:latin typeface="Calibri" panose="020F0502020204030204" pitchFamily="34" charset="0"/>
                <a:ea typeface="Times New Roman" panose="02020603050405020304" pitchFamily="18" charset="0"/>
              </a:rPr>
              <a:t>de différentes sources </a:t>
            </a:r>
            <a:r>
              <a:rPr lang="fr-FR" sz="1000" dirty="0">
                <a:effectLst/>
                <a:latin typeface="Calibri" panose="020F0502020204030204" pitchFamily="34" charset="0"/>
                <a:ea typeface="Times New Roman" panose="02020603050405020304" pitchFamily="18" charset="0"/>
              </a:rPr>
              <a:t>: d’un </a:t>
            </a:r>
            <a:r>
              <a:rPr lang="fr-FR" sz="1000" b="1" dirty="0">
                <a:effectLst/>
                <a:latin typeface="Calibri" panose="020F0502020204030204" pitchFamily="34" charset="0"/>
                <a:ea typeface="Times New Roman" panose="02020603050405020304" pitchFamily="18" charset="0"/>
              </a:rPr>
              <a:t>problème de décodage</a:t>
            </a:r>
            <a:r>
              <a:rPr lang="fr-FR" sz="1000" dirty="0">
                <a:effectLst/>
                <a:latin typeface="Calibri" panose="020F0502020204030204" pitchFamily="34" charset="0"/>
                <a:ea typeface="Times New Roman" panose="02020603050405020304" pitchFamily="18" charset="0"/>
              </a:rPr>
              <a:t>, qui peut être soit </a:t>
            </a:r>
            <a:r>
              <a:rPr lang="fr-FR" sz="1000" u="sng" dirty="0">
                <a:effectLst/>
                <a:latin typeface="Calibri" panose="020F0502020204030204" pitchFamily="34" charset="0"/>
                <a:ea typeface="Times New Roman" panose="02020603050405020304" pitchFamily="18" charset="0"/>
              </a:rPr>
              <a:t>grave</a:t>
            </a:r>
            <a:r>
              <a:rPr lang="fr-FR" sz="1000" dirty="0">
                <a:effectLst/>
                <a:latin typeface="Calibri" panose="020F0502020204030204" pitchFamily="34" charset="0"/>
                <a:ea typeface="Times New Roman" panose="02020603050405020304" pitchFamily="18" charset="0"/>
              </a:rPr>
              <a:t> (si de nombreux mots réguliers sont incorrectement lus, ou lus très lentement), soit </a:t>
            </a:r>
            <a:r>
              <a:rPr lang="fr-FR" sz="1000" u="sng" dirty="0">
                <a:effectLst/>
                <a:latin typeface="Calibri" panose="020F0502020204030204" pitchFamily="34" charset="0"/>
                <a:ea typeface="Times New Roman" panose="02020603050405020304" pitchFamily="18" charset="0"/>
              </a:rPr>
              <a:t>léger</a:t>
            </a:r>
            <a:r>
              <a:rPr lang="fr-FR" sz="1000" dirty="0">
                <a:effectLst/>
                <a:latin typeface="Calibri" panose="020F0502020204030204" pitchFamily="34" charset="0"/>
                <a:ea typeface="Times New Roman" panose="02020603050405020304" pitchFamily="18" charset="0"/>
              </a:rPr>
              <a:t> (quand seuls ceux qui contiennent des graphèmes dont la prononciation dépend du contexte sont moins bien lus). </a:t>
            </a:r>
            <a:endParaRPr lang="fr-FR" sz="1000" dirty="0">
              <a:effectLst/>
              <a:latin typeface="Times New Roman" panose="02020603050405020304" pitchFamily="18" charset="0"/>
              <a:ea typeface="Times New Roman" panose="02020603050405020304" pitchFamily="18" charset="0"/>
            </a:endParaRPr>
          </a:p>
          <a:p>
            <a:pPr algn="just"/>
            <a:r>
              <a:rPr lang="fr-FR" sz="1000" dirty="0">
                <a:effectLst/>
                <a:latin typeface="Calibri" panose="020F0502020204030204" pitchFamily="34" charset="0"/>
                <a:ea typeface="Times New Roman" panose="02020603050405020304" pitchFamily="18" charset="0"/>
              </a:rPr>
              <a:t>Elles peuvent aussi être dues à un </a:t>
            </a:r>
            <a:r>
              <a:rPr lang="fr-FR" sz="1000" b="1" dirty="0">
                <a:effectLst/>
                <a:latin typeface="Calibri" panose="020F0502020204030204" pitchFamily="34" charset="0"/>
                <a:ea typeface="Times New Roman" panose="02020603050405020304" pitchFamily="18" charset="0"/>
              </a:rPr>
              <a:t>déficit de la procédure orthographique</a:t>
            </a:r>
            <a:r>
              <a:rPr lang="fr-FR" sz="1000" dirty="0">
                <a:effectLst/>
                <a:latin typeface="Calibri" panose="020F0502020204030204" pitchFamily="34" charset="0"/>
                <a:ea typeface="Times New Roman" panose="02020603050405020304" pitchFamily="18" charset="0"/>
              </a:rPr>
              <a:t> : dans ce cas, elles concernent principalement les mots fréquents irréguliers, pas ceux qui sont réguliers. (ex : femme)</a:t>
            </a:r>
            <a:endParaRPr lang="fr-FR" sz="1000" dirty="0">
              <a:effectLst/>
              <a:latin typeface="Times New Roman" panose="02020603050405020304" pitchFamily="18" charset="0"/>
              <a:ea typeface="Times New Roman" panose="02020603050405020304" pitchFamily="18" charset="0"/>
            </a:endParaRPr>
          </a:p>
          <a:p>
            <a:pPr algn="just"/>
            <a:r>
              <a:rPr lang="fr-FR" sz="1000" dirty="0">
                <a:effectLst/>
                <a:latin typeface="Calibri" panose="020F0502020204030204" pitchFamily="34" charset="0"/>
                <a:ea typeface="Times New Roman" panose="02020603050405020304" pitchFamily="18" charset="0"/>
              </a:rPr>
              <a:t>Il faut en outre vérifier le degré de maîtrise des compétences associées à la lecture de mots et, en fonction des résultats, proposer des aides spécifiques aux élèves qui en ont besoin. (ex : déficit lexical)</a:t>
            </a:r>
            <a:endParaRPr lang="fr-FR" sz="1000" dirty="0">
              <a:effectLst/>
              <a:latin typeface="Times New Roman" panose="02020603050405020304" pitchFamily="18" charset="0"/>
              <a:ea typeface="Times New Roman" panose="02020603050405020304" pitchFamily="18" charset="0"/>
            </a:endParaRPr>
          </a:p>
          <a:p>
            <a:r>
              <a:rPr lang="fr-FR" sz="1800" b="1" dirty="0">
                <a:effectLst/>
                <a:latin typeface="Calibri" panose="020F0502020204030204" pitchFamily="34"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r>
              <a:rPr lang="fr-FR" dirty="0"/>
              <a:t>Cf. fluence de décodage/fluence d’identification des mots/fluence de textes</a:t>
            </a:r>
          </a:p>
        </p:txBody>
      </p:sp>
      <p:sp>
        <p:nvSpPr>
          <p:cNvPr id="4" name="Espace réservé du numéro de diapositive 3"/>
          <p:cNvSpPr>
            <a:spLocks noGrp="1"/>
          </p:cNvSpPr>
          <p:nvPr>
            <p:ph type="sldNum" sz="quarter" idx="5"/>
          </p:nvPr>
        </p:nvSpPr>
        <p:spPr/>
        <p:txBody>
          <a:bodyPr/>
          <a:lstStyle/>
          <a:p>
            <a:fld id="{FAED2EF8-9F47-AB48-A43F-A671BE55D116}" type="slidenum">
              <a:rPr lang="fr-FR" smtClean="0"/>
              <a:t>5</a:t>
            </a:fld>
            <a:endParaRPr lang="fr-FR"/>
          </a:p>
        </p:txBody>
      </p:sp>
    </p:spTree>
    <p:extLst>
      <p:ext uri="{BB962C8B-B14F-4D97-AF65-F5344CB8AC3E}">
        <p14:creationId xmlns:p14="http://schemas.microsoft.com/office/powerpoint/2010/main" val="1996529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AED2EF8-9F47-AB48-A43F-A671BE55D116}" type="slidenum">
              <a:rPr lang="fr-FR" smtClean="0"/>
              <a:t>6</a:t>
            </a:fld>
            <a:endParaRPr lang="fr-FR"/>
          </a:p>
        </p:txBody>
      </p:sp>
    </p:spTree>
    <p:extLst>
      <p:ext uri="{BB962C8B-B14F-4D97-AF65-F5344CB8AC3E}">
        <p14:creationId xmlns:p14="http://schemas.microsoft.com/office/powerpoint/2010/main" val="2581836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AED2EF8-9F47-AB48-A43F-A671BE55D116}" type="slidenum">
              <a:rPr lang="fr-FR" smtClean="0"/>
              <a:t>7</a:t>
            </a:fld>
            <a:endParaRPr lang="fr-FR"/>
          </a:p>
        </p:txBody>
      </p:sp>
    </p:spTree>
    <p:extLst>
      <p:ext uri="{BB962C8B-B14F-4D97-AF65-F5344CB8AC3E}">
        <p14:creationId xmlns:p14="http://schemas.microsoft.com/office/powerpoint/2010/main" val="2781847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fluence de textes se travaille dès le CP.</a:t>
            </a:r>
          </a:p>
          <a:p>
            <a:r>
              <a:rPr lang="fr-FR" dirty="0"/>
              <a:t>Toutes les dimensions de la fluence nécessitent d’être travaillées dès le CP</a:t>
            </a:r>
          </a:p>
          <a:p>
            <a:endParaRPr lang="fr-FR" dirty="0"/>
          </a:p>
          <a:p>
            <a:r>
              <a:rPr lang="fr-FR" b="1" dirty="0"/>
              <a:t>Décodage</a:t>
            </a:r>
            <a:r>
              <a:rPr lang="fr-FR" dirty="0"/>
              <a:t> : capacité à lire tous les mots sans difficulté, ni hésitation</a:t>
            </a:r>
          </a:p>
          <a:p>
            <a:r>
              <a:rPr lang="fr-FR" b="1" dirty="0"/>
              <a:t>Vitesse </a:t>
            </a:r>
            <a:r>
              <a:rPr lang="fr-FR" dirty="0"/>
              <a:t>: nombre de mots lus par minute</a:t>
            </a:r>
          </a:p>
          <a:p>
            <a:r>
              <a:rPr lang="fr-FR" b="1" dirty="0"/>
              <a:t>Phrasé </a:t>
            </a:r>
            <a:r>
              <a:rPr lang="fr-FR" dirty="0"/>
              <a:t>: intonation, placement des pauses et de la respiration, respectant la syntaxe du texte</a:t>
            </a:r>
          </a:p>
          <a:p>
            <a:r>
              <a:rPr lang="fr-FR" b="1" dirty="0"/>
              <a:t>Expressivité</a:t>
            </a:r>
            <a:r>
              <a:rPr lang="fr-FR" dirty="0"/>
              <a:t> : variation de mélodies, d’intensité et de volume de la voix adaptées à l’interprétation du texte. </a:t>
            </a:r>
            <a:r>
              <a:rPr lang="fr-FR" dirty="0">
                <a:sym typeface="Wingdings" pitchFamily="2" charset="2"/>
              </a:rPr>
              <a:t> </a:t>
            </a:r>
            <a:r>
              <a:rPr lang="fr-FR" b="1" dirty="0">
                <a:sym typeface="Wingdings" pitchFamily="2" charset="2"/>
              </a:rPr>
              <a:t>Lien avec la compréhension</a:t>
            </a:r>
          </a:p>
          <a:p>
            <a:endParaRPr lang="fr-FR" b="1" dirty="0">
              <a:sym typeface="Wingdings" pitchFamily="2" charset="2"/>
            </a:endParaRPr>
          </a:p>
          <a:p>
            <a:r>
              <a:rPr lang="fr-FR" b="1" dirty="0">
                <a:sym typeface="Wingdings" pitchFamily="2" charset="2"/>
              </a:rPr>
              <a:t>Ex : Allez on mange les enfants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FAED2EF8-9F47-AB48-A43F-A671BE55D116}" type="slidenum">
              <a:rPr lang="fr-FR" smtClean="0"/>
              <a:t>8</a:t>
            </a:fld>
            <a:endParaRPr lang="fr-FR"/>
          </a:p>
        </p:txBody>
      </p:sp>
    </p:spTree>
    <p:extLst>
      <p:ext uri="{BB962C8B-B14F-4D97-AF65-F5344CB8AC3E}">
        <p14:creationId xmlns:p14="http://schemas.microsoft.com/office/powerpoint/2010/main" val="2128572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AED2EF8-9F47-AB48-A43F-A671BE55D116}" type="slidenum">
              <a:rPr lang="fr-FR" smtClean="0"/>
              <a:t>9</a:t>
            </a:fld>
            <a:endParaRPr lang="fr-FR"/>
          </a:p>
        </p:txBody>
      </p:sp>
    </p:spTree>
    <p:extLst>
      <p:ext uri="{BB962C8B-B14F-4D97-AF65-F5344CB8AC3E}">
        <p14:creationId xmlns:p14="http://schemas.microsoft.com/office/powerpoint/2010/main" val="85910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6/23/23</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6/23/23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6/23/23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6/23/23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6/23/23</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6/23/23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6/23/23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6/23/23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6/23/23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fr-FR"/>
              <a:t>Modifiez le style du titre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1CF131DD-A141-4471-BCF9-C6073EDD7E20}" type="datetimeFigureOut">
              <a:rPr lang="en-US" dirty="0"/>
              <a:t>6/23/23</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‹N°›</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fr-FR"/>
              <a:t>Modifiez le style du titre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6/23/23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‹N°›</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6/23/23</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edagogie-nord.ac-lille.f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1B1F0A-422B-682F-835F-357CBE05291E}"/>
              </a:ext>
            </a:extLst>
          </p:cNvPr>
          <p:cNvSpPr>
            <a:spLocks noGrp="1"/>
          </p:cNvSpPr>
          <p:nvPr>
            <p:ph type="ctrTitle"/>
          </p:nvPr>
        </p:nvSpPr>
        <p:spPr/>
        <p:txBody>
          <a:bodyPr/>
          <a:lstStyle/>
          <a:p>
            <a:r>
              <a:rPr lang="fr-FR" dirty="0"/>
              <a:t>Lire a voix haute</a:t>
            </a:r>
            <a:br>
              <a:rPr lang="fr-FR" dirty="0"/>
            </a:br>
            <a:r>
              <a:rPr lang="fr-FR" sz="2400" dirty="0"/>
              <a:t>Dossier d’accompagnement EVALUER ANALYSER AGIR</a:t>
            </a:r>
            <a:br>
              <a:rPr lang="fr-FR" dirty="0"/>
            </a:br>
            <a:endParaRPr lang="fr-FR" dirty="0"/>
          </a:p>
        </p:txBody>
      </p:sp>
      <p:sp>
        <p:nvSpPr>
          <p:cNvPr id="3" name="Sous-titre 2">
            <a:extLst>
              <a:ext uri="{FF2B5EF4-FFF2-40B4-BE49-F238E27FC236}">
                <a16:creationId xmlns:a16="http://schemas.microsoft.com/office/drawing/2014/main" id="{E0192218-136E-CB2B-788F-55E07ED23EE2}"/>
              </a:ext>
            </a:extLst>
          </p:cNvPr>
          <p:cNvSpPr>
            <a:spLocks noGrp="1"/>
          </p:cNvSpPr>
          <p:nvPr>
            <p:ph type="subTitle" idx="1"/>
          </p:nvPr>
        </p:nvSpPr>
        <p:spPr/>
        <p:txBody>
          <a:bodyPr/>
          <a:lstStyle/>
          <a:p>
            <a:r>
              <a:rPr lang="fr-FR" dirty="0"/>
              <a:t>Mission français et mission maternelle</a:t>
            </a:r>
          </a:p>
        </p:txBody>
      </p:sp>
    </p:spTree>
    <p:extLst>
      <p:ext uri="{BB962C8B-B14F-4D97-AF65-F5344CB8AC3E}">
        <p14:creationId xmlns:p14="http://schemas.microsoft.com/office/powerpoint/2010/main" val="1681661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E47ACC-A3A1-2598-F53E-177D5CA91A95}"/>
              </a:ext>
            </a:extLst>
          </p:cNvPr>
          <p:cNvSpPr>
            <a:spLocks noGrp="1"/>
          </p:cNvSpPr>
          <p:nvPr>
            <p:ph type="title"/>
          </p:nvPr>
        </p:nvSpPr>
        <p:spPr/>
        <p:txBody>
          <a:bodyPr/>
          <a:lstStyle/>
          <a:p>
            <a:r>
              <a:rPr lang="fr-FR" sz="3600" b="1" dirty="0"/>
              <a:t>Pour conclure provisoirement…</a:t>
            </a:r>
          </a:p>
        </p:txBody>
      </p:sp>
      <p:sp>
        <p:nvSpPr>
          <p:cNvPr id="3" name="Espace réservé du contenu 2">
            <a:extLst>
              <a:ext uri="{FF2B5EF4-FFF2-40B4-BE49-F238E27FC236}">
                <a16:creationId xmlns:a16="http://schemas.microsoft.com/office/drawing/2014/main" id="{EA333C2C-C94A-08CD-5B06-4F1C6DD46F5B}"/>
              </a:ext>
            </a:extLst>
          </p:cNvPr>
          <p:cNvSpPr>
            <a:spLocks noGrp="1"/>
          </p:cNvSpPr>
          <p:nvPr>
            <p:ph idx="1"/>
          </p:nvPr>
        </p:nvSpPr>
        <p:spPr/>
        <p:txBody>
          <a:bodyPr/>
          <a:lstStyle/>
          <a:p>
            <a:r>
              <a:rPr lang="fr-FR" dirty="0"/>
              <a:t>Nécessité de s’emparer de cet objet de travail </a:t>
            </a:r>
            <a:r>
              <a:rPr lang="fr-FR" b="1" dirty="0"/>
              <a:t>collectivement</a:t>
            </a:r>
            <a:r>
              <a:rPr lang="fr-FR" dirty="0"/>
              <a:t> / Enjeu majeur = </a:t>
            </a:r>
            <a:r>
              <a:rPr lang="fr-FR" b="1" dirty="0"/>
              <a:t>parcours</a:t>
            </a:r>
            <a:r>
              <a:rPr lang="fr-FR" dirty="0"/>
              <a:t> de l’élève </a:t>
            </a:r>
          </a:p>
          <a:p>
            <a:r>
              <a:rPr lang="fr-FR" b="1" dirty="0"/>
              <a:t>Continuité</a:t>
            </a:r>
            <a:r>
              <a:rPr lang="fr-FR" dirty="0"/>
              <a:t> et </a:t>
            </a:r>
            <a:r>
              <a:rPr lang="fr-FR" b="1" dirty="0"/>
              <a:t>progressivité</a:t>
            </a:r>
            <a:r>
              <a:rPr lang="fr-FR" dirty="0"/>
              <a:t> de la maternelle au cycle 3 et au-delà : cf. place de l’interdegré</a:t>
            </a:r>
          </a:p>
          <a:p>
            <a:pPr>
              <a:buFont typeface="Wingdings" pitchFamily="2" charset="2"/>
              <a:buChar char="è"/>
            </a:pPr>
            <a:r>
              <a:rPr lang="fr-FR" dirty="0">
                <a:sym typeface="Wingdings" pitchFamily="2" charset="2"/>
              </a:rPr>
              <a:t>Clarifier le concept de fluence, poser ses fondements didactiques pour </a:t>
            </a:r>
            <a:r>
              <a:rPr lang="fr-FR" b="1" dirty="0">
                <a:sym typeface="Wingdings" pitchFamily="2" charset="2"/>
              </a:rPr>
              <a:t>lever les malentendus</a:t>
            </a:r>
          </a:p>
          <a:p>
            <a:pPr>
              <a:buFont typeface="Wingdings" pitchFamily="2" charset="2"/>
              <a:buChar char="è"/>
            </a:pPr>
            <a:r>
              <a:rPr lang="fr-FR" dirty="0">
                <a:sym typeface="Wingdings" pitchFamily="2" charset="2"/>
              </a:rPr>
              <a:t>Accompagner les équipes dans l’appropriation des outils institutionnels (guides, ressources publiées sur Eduscol, EvalAide) pour mener un enseignement de la fluence prenant appui sur les </a:t>
            </a:r>
            <a:r>
              <a:rPr lang="fr-FR" b="1" dirty="0">
                <a:sym typeface="Wingdings" pitchFamily="2" charset="2"/>
              </a:rPr>
              <a:t>4 paramètres </a:t>
            </a:r>
            <a:r>
              <a:rPr lang="fr-FR" dirty="0">
                <a:sym typeface="Wingdings" pitchFamily="2" charset="2"/>
              </a:rPr>
              <a:t>(phrasé, expressivité, décodage, vitesse) en articulation avec celui de la </a:t>
            </a:r>
            <a:r>
              <a:rPr lang="fr-FR" b="1" dirty="0">
                <a:sym typeface="Wingdings" pitchFamily="2" charset="2"/>
              </a:rPr>
              <a:t>compréhension</a:t>
            </a:r>
            <a:endParaRPr lang="fr-FR" b="1" dirty="0"/>
          </a:p>
        </p:txBody>
      </p:sp>
    </p:spTree>
    <p:extLst>
      <p:ext uri="{BB962C8B-B14F-4D97-AF65-F5344CB8AC3E}">
        <p14:creationId xmlns:p14="http://schemas.microsoft.com/office/powerpoint/2010/main" val="1695450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B53EAC-F3E8-31D6-DAB7-8BC98EE7DDB6}"/>
              </a:ext>
            </a:extLst>
          </p:cNvPr>
          <p:cNvSpPr>
            <a:spLocks noGrp="1"/>
          </p:cNvSpPr>
          <p:nvPr>
            <p:ph type="title"/>
          </p:nvPr>
        </p:nvSpPr>
        <p:spPr/>
        <p:txBody>
          <a:bodyPr>
            <a:normAutofit/>
          </a:bodyPr>
          <a:lstStyle/>
          <a:p>
            <a:r>
              <a:rPr lang="fr-FR" sz="3600" b="1" dirty="0"/>
              <a:t>Pour mémoire : d’autres dossiers publiés</a:t>
            </a:r>
          </a:p>
        </p:txBody>
      </p:sp>
      <p:sp>
        <p:nvSpPr>
          <p:cNvPr id="3" name="Espace réservé du contenu 2">
            <a:extLst>
              <a:ext uri="{FF2B5EF4-FFF2-40B4-BE49-F238E27FC236}">
                <a16:creationId xmlns:a16="http://schemas.microsoft.com/office/drawing/2014/main" id="{AFC1A9FF-A195-D0BA-BBEF-1D0526F4C373}"/>
              </a:ext>
            </a:extLst>
          </p:cNvPr>
          <p:cNvSpPr>
            <a:spLocks noGrp="1"/>
          </p:cNvSpPr>
          <p:nvPr>
            <p:ph idx="1"/>
          </p:nvPr>
        </p:nvSpPr>
        <p:spPr/>
        <p:txBody>
          <a:bodyPr/>
          <a:lstStyle/>
          <a:p>
            <a:pPr marL="0" indent="0">
              <a:buNone/>
            </a:pPr>
            <a:r>
              <a:rPr lang="fr-FR" sz="1800" b="1" dirty="0">
                <a:effectLst/>
                <a:ea typeface="Calibri" panose="020F0502020204030204" pitchFamily="34" charset="0"/>
                <a:cs typeface="Calibri" panose="020F0502020204030204" pitchFamily="34" charset="0"/>
              </a:rPr>
              <a:t>Évaluer – Analyser – Agir :</a:t>
            </a:r>
            <a:endParaRPr lang="fr-FR" sz="1800" dirty="0">
              <a:effectLst/>
              <a:ea typeface="Calibri" panose="020F0502020204030204" pitchFamily="34" charset="0"/>
              <a:cs typeface="Times New Roman" panose="02020603050405020304" pitchFamily="18" charset="0"/>
            </a:endParaRPr>
          </a:p>
          <a:p>
            <a:r>
              <a:rPr lang="fr-FR" sz="1800" b="1" i="1" dirty="0">
                <a:effectLst/>
                <a:ea typeface="Calibri" panose="020F0502020204030204" pitchFamily="34" charset="0"/>
                <a:cs typeface="Calibri" panose="020F0502020204030204" pitchFamily="34" charset="0"/>
              </a:rPr>
              <a:t>1</a:t>
            </a:r>
            <a:r>
              <a:rPr lang="fr-FR" sz="1800" i="1" dirty="0">
                <a:effectLst/>
                <a:ea typeface="Calibri" panose="020F0502020204030204" pitchFamily="34" charset="0"/>
                <a:cs typeface="Calibri" panose="020F0502020204030204" pitchFamily="34" charset="0"/>
              </a:rPr>
              <a:t>.Reconnaître des lettres et le son qu’elles produisent</a:t>
            </a:r>
            <a:endParaRPr lang="fr-FR" sz="1800" dirty="0">
              <a:effectLst/>
              <a:ea typeface="Calibri" panose="020F0502020204030204" pitchFamily="34" charset="0"/>
              <a:cs typeface="Times New Roman" panose="02020603050405020304" pitchFamily="18" charset="0"/>
            </a:endParaRPr>
          </a:p>
          <a:p>
            <a:r>
              <a:rPr lang="fr-FR" sz="1800" b="1" i="1" dirty="0">
                <a:effectLst/>
                <a:ea typeface="Calibri" panose="020F0502020204030204" pitchFamily="34" charset="0"/>
                <a:cs typeface="Calibri" panose="020F0502020204030204" pitchFamily="34" charset="0"/>
              </a:rPr>
              <a:t>2</a:t>
            </a:r>
            <a:r>
              <a:rPr lang="fr-FR" sz="1800" i="1" dirty="0">
                <a:effectLst/>
                <a:ea typeface="Calibri" panose="020F0502020204030204" pitchFamily="34" charset="0"/>
                <a:cs typeface="Calibri" panose="020F0502020204030204" pitchFamily="34" charset="0"/>
              </a:rPr>
              <a:t>.Manipuler des phonèmes</a:t>
            </a:r>
            <a:endParaRPr lang="fr-FR" sz="1800" dirty="0">
              <a:effectLst/>
              <a:ea typeface="Calibri" panose="020F0502020204030204" pitchFamily="34" charset="0"/>
              <a:cs typeface="Times New Roman" panose="02020603050405020304" pitchFamily="18" charset="0"/>
            </a:endParaRPr>
          </a:p>
          <a:p>
            <a:r>
              <a:rPr lang="fr-FR" b="1" i="1" dirty="0">
                <a:ea typeface="Calibri" panose="020F0502020204030204" pitchFamily="34" charset="0"/>
              </a:rPr>
              <a:t>3</a:t>
            </a:r>
            <a:r>
              <a:rPr lang="fr-FR" i="1" dirty="0">
                <a:ea typeface="Calibri" panose="020F0502020204030204" pitchFamily="34" charset="0"/>
              </a:rPr>
              <a:t>.Comprendre des mots lus par l’enseignant</a:t>
            </a:r>
            <a:endParaRPr lang="fr-FR" sz="1800" i="1" dirty="0">
              <a:effectLst/>
              <a:ea typeface="Calibri" panose="020F0502020204030204" pitchFamily="34" charset="0"/>
            </a:endParaRPr>
          </a:p>
          <a:p>
            <a:endParaRPr lang="fr-FR" i="1" dirty="0"/>
          </a:p>
          <a:p>
            <a:pPr marL="0" indent="0">
              <a:buNone/>
            </a:pPr>
            <a:r>
              <a:rPr lang="fr-FR" b="1" dirty="0"/>
              <a:t>Site de ressources pédagogiques de la DSDEN 59</a:t>
            </a:r>
          </a:p>
          <a:p>
            <a:pPr marL="0" indent="0">
              <a:buNone/>
            </a:pPr>
            <a:r>
              <a:rPr lang="fr-FR" b="1" dirty="0">
                <a:hlinkClick r:id="rId3"/>
              </a:rPr>
              <a:t>https://pedagogie-nord.ac-lille.fr/</a:t>
            </a:r>
            <a:endParaRPr lang="fr-FR" b="1" dirty="0"/>
          </a:p>
          <a:p>
            <a:pPr marL="0" indent="0">
              <a:buNone/>
            </a:pPr>
            <a:endParaRPr lang="fr-FR" b="1" dirty="0"/>
          </a:p>
        </p:txBody>
      </p:sp>
    </p:spTree>
    <p:extLst>
      <p:ext uri="{BB962C8B-B14F-4D97-AF65-F5344CB8AC3E}">
        <p14:creationId xmlns:p14="http://schemas.microsoft.com/office/powerpoint/2010/main" val="2327875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51D830-47B0-5E4E-FAFC-B8E487BA4AA7}"/>
              </a:ext>
            </a:extLst>
          </p:cNvPr>
          <p:cNvSpPr>
            <a:spLocks noGrp="1"/>
          </p:cNvSpPr>
          <p:nvPr>
            <p:ph type="title"/>
          </p:nvPr>
        </p:nvSpPr>
        <p:spPr/>
        <p:txBody>
          <a:bodyPr>
            <a:normAutofit/>
          </a:bodyPr>
          <a:lstStyle/>
          <a:p>
            <a:r>
              <a:rPr lang="fr-FR" sz="3600" b="1" dirty="0"/>
              <a:t>Etat des lieux autour de la fluence </a:t>
            </a:r>
          </a:p>
        </p:txBody>
      </p:sp>
      <p:sp>
        <p:nvSpPr>
          <p:cNvPr id="3" name="Espace réservé du contenu 2">
            <a:extLst>
              <a:ext uri="{FF2B5EF4-FFF2-40B4-BE49-F238E27FC236}">
                <a16:creationId xmlns:a16="http://schemas.microsoft.com/office/drawing/2014/main" id="{53FF105F-6170-7A3A-D9E5-3A342F9BBAD4}"/>
              </a:ext>
            </a:extLst>
          </p:cNvPr>
          <p:cNvSpPr>
            <a:spLocks noGrp="1"/>
          </p:cNvSpPr>
          <p:nvPr>
            <p:ph idx="1"/>
          </p:nvPr>
        </p:nvSpPr>
        <p:spPr/>
        <p:txBody>
          <a:bodyPr/>
          <a:lstStyle/>
          <a:p>
            <a:r>
              <a:rPr lang="fr-FR" dirty="0"/>
              <a:t>Une </a:t>
            </a:r>
            <a:r>
              <a:rPr lang="fr-FR" b="1" dirty="0"/>
              <a:t>préoccupation forte à différentes échelles </a:t>
            </a:r>
            <a:r>
              <a:rPr lang="fr-FR" dirty="0"/>
              <a:t>(nationale, académique, départementale) au regard des résultats des élèves aux évaluations nationales</a:t>
            </a:r>
          </a:p>
          <a:p>
            <a:r>
              <a:rPr lang="fr-FR" dirty="0"/>
              <a:t>Un </a:t>
            </a:r>
            <a:r>
              <a:rPr lang="fr-FR" b="1" dirty="0"/>
              <a:t>accompagnement effectif sur le terrain </a:t>
            </a:r>
            <a:r>
              <a:rPr lang="fr-FR" dirty="0"/>
              <a:t>= des formations de formateurs au niveau national, académique, départemental / des constellations d’enseignants accompagnées en circonscription </a:t>
            </a:r>
            <a:r>
              <a:rPr lang="fr-FR" dirty="0">
                <a:sym typeface="Wingdings" pitchFamily="2" charset="2"/>
              </a:rPr>
              <a:t> une amélioration des résultats des élèves</a:t>
            </a:r>
          </a:p>
          <a:p>
            <a:r>
              <a:rPr lang="fr-FR" dirty="0">
                <a:sym typeface="Wingdings" pitchFamily="2" charset="2"/>
              </a:rPr>
              <a:t>Un </a:t>
            </a:r>
            <a:r>
              <a:rPr lang="fr-FR" b="1" dirty="0">
                <a:sym typeface="Wingdings" pitchFamily="2" charset="2"/>
              </a:rPr>
              <a:t>malentendu à prendre en compte </a:t>
            </a:r>
            <a:r>
              <a:rPr lang="fr-FR" dirty="0">
                <a:sym typeface="Wingdings" pitchFamily="2" charset="2"/>
              </a:rPr>
              <a:t>: évaluer vs enseigner = un ensemble de paramètres à clarifier (cf. test de fluence entrée en 6</a:t>
            </a:r>
            <a:r>
              <a:rPr lang="fr-FR" baseline="30000" dirty="0">
                <a:sym typeface="Wingdings" pitchFamily="2" charset="2"/>
              </a:rPr>
              <a:t>ème</a:t>
            </a:r>
            <a:r>
              <a:rPr lang="fr-FR" dirty="0">
                <a:sym typeface="Wingdings" pitchFamily="2" charset="2"/>
              </a:rPr>
              <a:t>)</a:t>
            </a:r>
          </a:p>
          <a:p>
            <a:r>
              <a:rPr lang="fr-FR" dirty="0">
                <a:sym typeface="Wingdings" pitchFamily="2" charset="2"/>
              </a:rPr>
              <a:t>Un </a:t>
            </a:r>
            <a:r>
              <a:rPr lang="fr-FR" b="1" dirty="0">
                <a:sym typeface="Wingdings" pitchFamily="2" charset="2"/>
              </a:rPr>
              <a:t>enjeu à décliner sur le parcours de l’élève</a:t>
            </a:r>
            <a:r>
              <a:rPr lang="fr-FR" dirty="0">
                <a:sym typeface="Wingdings" pitchFamily="2" charset="2"/>
              </a:rPr>
              <a:t>, dès le cycle 1 et jusqu’au cycle 3 et au-delà</a:t>
            </a:r>
          </a:p>
          <a:p>
            <a:endParaRPr lang="fr-FR" dirty="0"/>
          </a:p>
          <a:p>
            <a:endParaRPr lang="fr-FR" dirty="0"/>
          </a:p>
          <a:p>
            <a:endParaRPr lang="fr-FR" dirty="0"/>
          </a:p>
        </p:txBody>
      </p:sp>
    </p:spTree>
    <p:extLst>
      <p:ext uri="{BB962C8B-B14F-4D97-AF65-F5344CB8AC3E}">
        <p14:creationId xmlns:p14="http://schemas.microsoft.com/office/powerpoint/2010/main" val="4175084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80B97-5874-50EF-A3C3-00948A571854}"/>
              </a:ext>
            </a:extLst>
          </p:cNvPr>
          <p:cNvSpPr>
            <a:spLocks noGrp="1"/>
          </p:cNvSpPr>
          <p:nvPr>
            <p:ph type="title"/>
          </p:nvPr>
        </p:nvSpPr>
        <p:spPr/>
        <p:txBody>
          <a:bodyPr>
            <a:normAutofit fontScale="90000"/>
          </a:bodyPr>
          <a:lstStyle/>
          <a:p>
            <a:br>
              <a:rPr lang="fr-FR" sz="4000" b="1" dirty="0">
                <a:effectLst/>
                <a:ea typeface="Calibri" panose="020F0502020204030204" pitchFamily="34" charset="0"/>
                <a:cs typeface="Calibri" panose="020F0502020204030204" pitchFamily="34" charset="0"/>
              </a:rPr>
            </a:br>
            <a:r>
              <a:rPr lang="fr-FR" sz="4000" b="1" dirty="0">
                <a:effectLst/>
                <a:ea typeface="Calibri" panose="020F0502020204030204" pitchFamily="34" charset="0"/>
                <a:cs typeface="Calibri" panose="020F0502020204030204" pitchFamily="34" charset="0"/>
              </a:rPr>
              <a:t>Esprit et enjeux du dossier</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D1324955-983A-C7DF-76C9-1D91686B3853}"/>
              </a:ext>
            </a:extLst>
          </p:cNvPr>
          <p:cNvSpPr>
            <a:spLocks noGrp="1"/>
          </p:cNvSpPr>
          <p:nvPr>
            <p:ph idx="1"/>
          </p:nvPr>
        </p:nvSpPr>
        <p:spPr/>
        <p:txBody>
          <a:bodyPr>
            <a:normAutofit fontScale="92500" lnSpcReduction="20000"/>
          </a:bodyPr>
          <a:lstStyle/>
          <a:p>
            <a:pPr lvl="0">
              <a:buFont typeface="Wingdings" pitchFamily="2" charset="2"/>
              <a:buChar char="Ø"/>
              <a:tabLst>
                <a:tab pos="457200" algn="l"/>
              </a:tabLst>
            </a:pPr>
            <a:r>
              <a:rPr lang="fr-FR" sz="1700" dirty="0">
                <a:effectLst/>
                <a:ea typeface="Calibri" panose="020F0502020204030204" pitchFamily="34" charset="0"/>
                <a:cs typeface="Calibri" panose="020F0502020204030204" pitchFamily="34" charset="0"/>
              </a:rPr>
              <a:t>Dossier effectué sur la base de </a:t>
            </a:r>
            <a:r>
              <a:rPr lang="fr-FR" sz="1700" b="1" dirty="0">
                <a:effectLst/>
                <a:ea typeface="Calibri" panose="020F0502020204030204" pitchFamily="34" charset="0"/>
                <a:cs typeface="Calibri" panose="020F0502020204030204" pitchFamily="34" charset="0"/>
              </a:rPr>
              <a:t>besoins identifiés </a:t>
            </a:r>
            <a:r>
              <a:rPr lang="fr-FR" sz="1700" dirty="0">
                <a:effectLst/>
                <a:ea typeface="Calibri" panose="020F0502020204030204" pitchFamily="34" charset="0"/>
                <a:cs typeface="Calibri" panose="020F0502020204030204" pitchFamily="34" charset="0"/>
              </a:rPr>
              <a:t>au regard des résultats aux </a:t>
            </a:r>
            <a:r>
              <a:rPr lang="fr-FR" sz="1700" b="1" dirty="0">
                <a:effectLst/>
                <a:ea typeface="Calibri" panose="020F0502020204030204" pitchFamily="34" charset="0"/>
                <a:cs typeface="Calibri" panose="020F0502020204030204" pitchFamily="34" charset="0"/>
              </a:rPr>
              <a:t>évaluations nationales </a:t>
            </a:r>
          </a:p>
          <a:p>
            <a:pPr marL="0" lvl="0" indent="0">
              <a:buNone/>
              <a:tabLst>
                <a:tab pos="457200" algn="l"/>
              </a:tabLst>
            </a:pPr>
            <a:endParaRPr lang="fr-FR" sz="1700" dirty="0">
              <a:effectLst/>
              <a:ea typeface="Calibri" panose="020F0502020204030204" pitchFamily="34" charset="0"/>
              <a:cs typeface="Times New Roman" panose="02020603050405020304" pitchFamily="18" charset="0"/>
            </a:endParaRPr>
          </a:p>
          <a:p>
            <a:pPr lvl="0">
              <a:buFont typeface="Wingdings" pitchFamily="2" charset="2"/>
              <a:buChar char="Ø"/>
              <a:tabLst>
                <a:tab pos="457200" algn="l"/>
              </a:tabLst>
            </a:pPr>
            <a:r>
              <a:rPr lang="fr-FR" sz="1700" dirty="0">
                <a:effectLst/>
                <a:ea typeface="Calibri" panose="020F0502020204030204" pitchFamily="34" charset="0"/>
                <a:cs typeface="Calibri" panose="020F0502020204030204" pitchFamily="34" charset="0"/>
              </a:rPr>
              <a:t>Dossier de ressources </a:t>
            </a:r>
            <a:r>
              <a:rPr lang="fr-FR" sz="1400" dirty="0">
                <a:effectLst/>
                <a:ea typeface="Calibri" panose="020F0502020204030204" pitchFamily="34" charset="0"/>
                <a:cs typeface="Calibri" panose="020F0502020204030204" pitchFamily="34" charset="0"/>
              </a:rPr>
              <a:t>(un fichier d’aide à l’analyse avec pistes pédagogiques + un fichier apports didactiques)</a:t>
            </a:r>
            <a:endParaRPr lang="fr-FR" sz="1400" dirty="0">
              <a:effectLst/>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700" b="1" dirty="0">
                <a:effectLst/>
                <a:ea typeface="Calibri" panose="020F0502020204030204" pitchFamily="34" charset="0"/>
                <a:cs typeface="Calibri" panose="020F0502020204030204" pitchFamily="34" charset="0"/>
              </a:rPr>
              <a:t>pour un formateur </a:t>
            </a:r>
            <a:r>
              <a:rPr lang="fr-FR" sz="1700" dirty="0">
                <a:effectLst/>
                <a:ea typeface="Calibri" panose="020F0502020204030204" pitchFamily="34" charset="0"/>
                <a:cs typeface="Calibri" panose="020F0502020204030204" pitchFamily="34" charset="0"/>
              </a:rPr>
              <a:t>qui aurait à accompagner une équipe, des collègues, une constellation sur ce sujet</a:t>
            </a:r>
            <a:endParaRPr lang="fr-FR" sz="1700" dirty="0">
              <a:effectLst/>
              <a:ea typeface="Calibri" panose="020F0502020204030204" pitchFamily="34" charset="0"/>
              <a:cs typeface="Times New Roman" panose="02020603050405020304" pitchFamily="18" charset="0"/>
            </a:endParaRPr>
          </a:p>
          <a:p>
            <a:pPr marL="0" indent="0">
              <a:buNone/>
            </a:pPr>
            <a:r>
              <a:rPr lang="fr-FR" sz="1700" dirty="0">
                <a:effectLst/>
                <a:ea typeface="Calibri" panose="020F0502020204030204" pitchFamily="34" charset="0"/>
                <a:cs typeface="Calibri" panose="020F0502020204030204" pitchFamily="34" charset="0"/>
              </a:rPr>
              <a:t>ou</a:t>
            </a:r>
            <a:endParaRPr lang="fr-FR" sz="1700" dirty="0">
              <a:effectLst/>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tabLst>
                <a:tab pos="914400" algn="l"/>
              </a:tabLst>
            </a:pPr>
            <a:r>
              <a:rPr lang="fr-FR" sz="1700" dirty="0">
                <a:effectLst/>
                <a:ea typeface="Calibri" panose="020F0502020204030204" pitchFamily="34" charset="0"/>
                <a:cs typeface="Calibri" panose="020F0502020204030204" pitchFamily="34" charset="0"/>
              </a:rPr>
              <a:t>destiné à nourrir la réflexion et la collaboration </a:t>
            </a:r>
            <a:r>
              <a:rPr lang="fr-FR" sz="1700" b="1" dirty="0">
                <a:effectLst/>
                <a:ea typeface="Calibri" panose="020F0502020204030204" pitchFamily="34" charset="0"/>
                <a:cs typeface="Calibri" panose="020F0502020204030204" pitchFamily="34" charset="0"/>
              </a:rPr>
              <a:t>d’équipe en autonomie</a:t>
            </a:r>
          </a:p>
          <a:p>
            <a:pPr lvl="1" indent="0">
              <a:buNone/>
              <a:tabLst>
                <a:tab pos="914400" algn="l"/>
              </a:tabLst>
            </a:pPr>
            <a:endParaRPr lang="fr-FR" sz="1700" dirty="0">
              <a:effectLst/>
              <a:ea typeface="Calibri" panose="020F0502020204030204" pitchFamily="34" charset="0"/>
              <a:cs typeface="Times New Roman" panose="02020603050405020304" pitchFamily="18" charset="0"/>
            </a:endParaRPr>
          </a:p>
          <a:p>
            <a:pPr lvl="0">
              <a:buFont typeface="Wingdings" pitchFamily="2" charset="2"/>
              <a:buChar char="Ø"/>
              <a:tabLst>
                <a:tab pos="457200" algn="l"/>
              </a:tabLst>
            </a:pPr>
            <a:r>
              <a:rPr lang="fr-FR" sz="1700" dirty="0">
                <a:effectLst/>
                <a:ea typeface="Calibri" panose="020F0502020204030204" pitchFamily="34" charset="0"/>
                <a:cs typeface="Calibri" panose="020F0502020204030204" pitchFamily="34" charset="0"/>
              </a:rPr>
              <a:t>Pour permettre : </a:t>
            </a:r>
            <a:endParaRPr lang="fr-FR" sz="1700" dirty="0">
              <a:effectLs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fr-FR" sz="1700" dirty="0">
                <a:effectLst/>
                <a:ea typeface="Calibri" panose="020F0502020204030204" pitchFamily="34" charset="0"/>
                <a:cs typeface="Calibri" panose="020F0502020204030204" pitchFamily="34" charset="0"/>
              </a:rPr>
              <a:t>l’analyse des difficultés des élèves </a:t>
            </a:r>
            <a:endParaRPr lang="fr-FR" sz="1700" dirty="0">
              <a:effectLs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fr-FR" sz="1700" dirty="0">
                <a:effectLst/>
                <a:ea typeface="Calibri" panose="020F0502020204030204" pitchFamily="34" charset="0"/>
                <a:cs typeface="Calibri" panose="020F0502020204030204" pitchFamily="34" charset="0"/>
              </a:rPr>
              <a:t>d’agir en termes de prévention-action-remédiation </a:t>
            </a:r>
            <a:endParaRPr lang="fr-FR" sz="1700" dirty="0">
              <a:effectLs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fr-FR" sz="1700" dirty="0">
                <a:effectLst/>
                <a:ea typeface="Calibri" panose="020F0502020204030204" pitchFamily="34" charset="0"/>
                <a:cs typeface="Calibri" panose="020F0502020204030204" pitchFamily="34" charset="0"/>
              </a:rPr>
              <a:t>dans le cadre du parcours et de la continuité, sur les trois années que sont la </a:t>
            </a:r>
            <a:r>
              <a:rPr lang="fr-FR" sz="1700" b="1" dirty="0">
                <a:effectLst/>
                <a:ea typeface="Calibri" panose="020F0502020204030204" pitchFamily="34" charset="0"/>
                <a:cs typeface="Calibri" panose="020F0502020204030204" pitchFamily="34" charset="0"/>
              </a:rPr>
              <a:t>GS, le CP, le CE1</a:t>
            </a:r>
            <a:endParaRPr lang="fr-FR" sz="1700" b="1" dirty="0">
              <a:effectLst/>
              <a:ea typeface="Calibri" panose="020F0502020204030204" pitchFamily="34" charset="0"/>
              <a:cs typeface="Times New Roman" panose="02020603050405020304" pitchFamily="18" charset="0"/>
            </a:endParaRPr>
          </a:p>
          <a:p>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207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E7CA29-E936-13D1-F6CA-1E1F5FD4A9A5}"/>
              </a:ext>
            </a:extLst>
          </p:cNvPr>
          <p:cNvSpPr>
            <a:spLocks noGrp="1"/>
          </p:cNvSpPr>
          <p:nvPr>
            <p:ph type="title"/>
          </p:nvPr>
        </p:nvSpPr>
        <p:spPr>
          <a:xfrm>
            <a:off x="6579450" y="727627"/>
            <a:ext cx="4957553" cy="1645920"/>
          </a:xfrm>
        </p:spPr>
        <p:txBody>
          <a:bodyPr>
            <a:normAutofit/>
          </a:bodyPr>
          <a:lstStyle/>
          <a:p>
            <a:r>
              <a:rPr lang="fr-FR" sz="4100" b="1">
                <a:ea typeface="Calibri" panose="020F0502020204030204" pitchFamily="34" charset="0"/>
                <a:cs typeface="Calibri" panose="020F0502020204030204" pitchFamily="34" charset="0"/>
              </a:rPr>
              <a:t>Contenu </a:t>
            </a:r>
            <a:r>
              <a:rPr lang="fr-FR" sz="4100" b="1">
                <a:effectLst/>
                <a:ea typeface="Calibri" panose="020F0502020204030204" pitchFamily="34" charset="0"/>
                <a:cs typeface="Calibri" panose="020F0502020204030204" pitchFamily="34" charset="0"/>
              </a:rPr>
              <a:t>du fichier aide à l’analyse </a:t>
            </a:r>
            <a:endParaRPr lang="fr-FR" sz="4100"/>
          </a:p>
        </p:txBody>
      </p:sp>
      <p:sp>
        <p:nvSpPr>
          <p:cNvPr id="16" name="Rectangle 15">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8" name="Rectangle 17">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6" name="Image 5" descr="Une image contenant texte, capture d’écran, nombre, Police&#10;&#10;Description générée automatiquement">
            <a:extLst>
              <a:ext uri="{FF2B5EF4-FFF2-40B4-BE49-F238E27FC236}">
                <a16:creationId xmlns:a16="http://schemas.microsoft.com/office/drawing/2014/main" id="{3D1F37CB-75B0-FE28-0D7C-43F073C420DD}"/>
              </a:ext>
            </a:extLst>
          </p:cNvPr>
          <p:cNvPicPr>
            <a:picLocks noChangeAspect="1"/>
          </p:cNvPicPr>
          <p:nvPr/>
        </p:nvPicPr>
        <p:blipFill>
          <a:blip r:embed="rId3"/>
          <a:stretch>
            <a:fillRect/>
          </a:stretch>
        </p:blipFill>
        <p:spPr>
          <a:xfrm>
            <a:off x="1204017" y="1879315"/>
            <a:ext cx="4414438" cy="3112178"/>
          </a:xfrm>
          <a:prstGeom prst="rect">
            <a:avLst/>
          </a:prstGeom>
        </p:spPr>
      </p:pic>
      <p:sp>
        <p:nvSpPr>
          <p:cNvPr id="3" name="Espace réservé du contenu 2">
            <a:extLst>
              <a:ext uri="{FF2B5EF4-FFF2-40B4-BE49-F238E27FC236}">
                <a16:creationId xmlns:a16="http://schemas.microsoft.com/office/drawing/2014/main" id="{8DDFD940-12E2-A5D6-CB65-A741C7DB55DD}"/>
              </a:ext>
            </a:extLst>
          </p:cNvPr>
          <p:cNvSpPr>
            <a:spLocks noGrp="1"/>
          </p:cNvSpPr>
          <p:nvPr>
            <p:ph idx="1"/>
          </p:nvPr>
        </p:nvSpPr>
        <p:spPr>
          <a:xfrm>
            <a:off x="6579450" y="2538919"/>
            <a:ext cx="4957554" cy="3496120"/>
          </a:xfrm>
        </p:spPr>
        <p:txBody>
          <a:bodyPr>
            <a:normAutofit/>
          </a:bodyPr>
          <a:lstStyle/>
          <a:p>
            <a:r>
              <a:rPr lang="fr-FR" dirty="0"/>
              <a:t>Présentation des épreuves CP et CE1 / Evaluations nationales : Compétence visée, </a:t>
            </a:r>
            <a:r>
              <a:rPr lang="fr-FR" b="1" dirty="0"/>
              <a:t>enjeux</a:t>
            </a:r>
            <a:r>
              <a:rPr lang="fr-FR" dirty="0"/>
              <a:t> de l’épreuve proposée et présentation de  l’activité de l’élève, </a:t>
            </a:r>
            <a:r>
              <a:rPr lang="fr-FR" b="1" dirty="0"/>
              <a:t>exploitation possible </a:t>
            </a:r>
            <a:r>
              <a:rPr lang="fr-FR" dirty="0"/>
              <a:t>des résultats (réf. EvalAide)</a:t>
            </a:r>
          </a:p>
          <a:p>
            <a:endParaRPr lang="fr-FR" dirty="0"/>
          </a:p>
        </p:txBody>
      </p:sp>
    </p:spTree>
    <p:extLst>
      <p:ext uri="{BB962C8B-B14F-4D97-AF65-F5344CB8AC3E}">
        <p14:creationId xmlns:p14="http://schemas.microsoft.com/office/powerpoint/2010/main" val="3746762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E7CA29-E936-13D1-F6CA-1E1F5FD4A9A5}"/>
              </a:ext>
            </a:extLst>
          </p:cNvPr>
          <p:cNvSpPr>
            <a:spLocks noGrp="1"/>
          </p:cNvSpPr>
          <p:nvPr>
            <p:ph type="title"/>
          </p:nvPr>
        </p:nvSpPr>
        <p:spPr>
          <a:xfrm>
            <a:off x="6579450" y="727627"/>
            <a:ext cx="4957553" cy="1645920"/>
          </a:xfrm>
        </p:spPr>
        <p:txBody>
          <a:bodyPr>
            <a:normAutofit/>
          </a:bodyPr>
          <a:lstStyle/>
          <a:p>
            <a:r>
              <a:rPr lang="fr-FR" sz="4100" b="1">
                <a:ea typeface="Calibri" panose="020F0502020204030204" pitchFamily="34" charset="0"/>
                <a:cs typeface="Calibri" panose="020F0502020204030204" pitchFamily="34" charset="0"/>
              </a:rPr>
              <a:t>Contenu </a:t>
            </a:r>
            <a:r>
              <a:rPr lang="fr-FR" sz="4100" b="1">
                <a:effectLst/>
                <a:ea typeface="Calibri" panose="020F0502020204030204" pitchFamily="34" charset="0"/>
                <a:cs typeface="Calibri" panose="020F0502020204030204" pitchFamily="34" charset="0"/>
              </a:rPr>
              <a:t>du fichier aide à l’analyse </a:t>
            </a:r>
            <a:endParaRPr lang="fr-FR" sz="4100"/>
          </a:p>
        </p:txBody>
      </p:sp>
      <p:sp>
        <p:nvSpPr>
          <p:cNvPr id="23" name="Rectangle 22">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5" name="Image 4" descr="Une image contenant texte, capture d’écran, nombre, Police&#10;&#10;Description générée automatiquement">
            <a:extLst>
              <a:ext uri="{FF2B5EF4-FFF2-40B4-BE49-F238E27FC236}">
                <a16:creationId xmlns:a16="http://schemas.microsoft.com/office/drawing/2014/main" id="{D53EF068-67B0-225B-95DB-AFCEDA5D7A66}"/>
              </a:ext>
            </a:extLst>
          </p:cNvPr>
          <p:cNvPicPr>
            <a:picLocks noChangeAspect="1"/>
          </p:cNvPicPr>
          <p:nvPr/>
        </p:nvPicPr>
        <p:blipFill>
          <a:blip r:embed="rId3"/>
          <a:stretch>
            <a:fillRect/>
          </a:stretch>
        </p:blipFill>
        <p:spPr>
          <a:xfrm>
            <a:off x="1204017" y="1862761"/>
            <a:ext cx="4414438" cy="3145286"/>
          </a:xfrm>
          <a:prstGeom prst="rect">
            <a:avLst/>
          </a:prstGeom>
        </p:spPr>
      </p:pic>
      <p:sp>
        <p:nvSpPr>
          <p:cNvPr id="3" name="Espace réservé du contenu 2">
            <a:extLst>
              <a:ext uri="{FF2B5EF4-FFF2-40B4-BE49-F238E27FC236}">
                <a16:creationId xmlns:a16="http://schemas.microsoft.com/office/drawing/2014/main" id="{8DDFD940-12E2-A5D6-CB65-A741C7DB55DD}"/>
              </a:ext>
            </a:extLst>
          </p:cNvPr>
          <p:cNvSpPr>
            <a:spLocks noGrp="1"/>
          </p:cNvSpPr>
          <p:nvPr>
            <p:ph idx="1"/>
          </p:nvPr>
        </p:nvSpPr>
        <p:spPr>
          <a:xfrm>
            <a:off x="6579450" y="2538919"/>
            <a:ext cx="4957554" cy="3496120"/>
          </a:xfrm>
        </p:spPr>
        <p:txBody>
          <a:bodyPr>
            <a:normAutofit/>
          </a:bodyPr>
          <a:lstStyle/>
          <a:p>
            <a:r>
              <a:rPr lang="fr-FR" dirty="0"/>
              <a:t>Présentation des épreuves CP et CE1 / Evaluations nationales : Compétence visée, </a:t>
            </a:r>
            <a:r>
              <a:rPr lang="fr-FR" b="1" dirty="0"/>
              <a:t>enjeux</a:t>
            </a:r>
            <a:r>
              <a:rPr lang="fr-FR" dirty="0"/>
              <a:t> de l’épreuve proposée et présentation de  l’activité de l’élève, </a:t>
            </a:r>
            <a:r>
              <a:rPr lang="fr-FR" b="1" dirty="0"/>
              <a:t>exploitation possible </a:t>
            </a:r>
            <a:r>
              <a:rPr lang="fr-FR" dirty="0"/>
              <a:t>des résultats (réf. EvalAide)</a:t>
            </a:r>
          </a:p>
          <a:p>
            <a:endParaRPr lang="fr-FR" dirty="0"/>
          </a:p>
        </p:txBody>
      </p:sp>
    </p:spTree>
    <p:extLst>
      <p:ext uri="{BB962C8B-B14F-4D97-AF65-F5344CB8AC3E}">
        <p14:creationId xmlns:p14="http://schemas.microsoft.com/office/powerpoint/2010/main" val="1010531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E7CA29-E936-13D1-F6CA-1E1F5FD4A9A5}"/>
              </a:ext>
            </a:extLst>
          </p:cNvPr>
          <p:cNvSpPr>
            <a:spLocks noGrp="1"/>
          </p:cNvSpPr>
          <p:nvPr>
            <p:ph type="title"/>
          </p:nvPr>
        </p:nvSpPr>
        <p:spPr>
          <a:xfrm>
            <a:off x="6579450" y="727627"/>
            <a:ext cx="4957553" cy="1645920"/>
          </a:xfrm>
        </p:spPr>
        <p:txBody>
          <a:bodyPr>
            <a:normAutofit/>
          </a:bodyPr>
          <a:lstStyle/>
          <a:p>
            <a:r>
              <a:rPr lang="fr-FR" sz="4100" b="1">
                <a:ea typeface="Calibri" panose="020F0502020204030204" pitchFamily="34" charset="0"/>
                <a:cs typeface="Calibri" panose="020F0502020204030204" pitchFamily="34" charset="0"/>
              </a:rPr>
              <a:t>Contenu </a:t>
            </a:r>
            <a:r>
              <a:rPr lang="fr-FR" sz="4100" b="1">
                <a:effectLst/>
                <a:ea typeface="Calibri" panose="020F0502020204030204" pitchFamily="34" charset="0"/>
                <a:cs typeface="Calibri" panose="020F0502020204030204" pitchFamily="34" charset="0"/>
              </a:rPr>
              <a:t>du fichier aide à l’analyse </a:t>
            </a:r>
            <a:endParaRPr lang="fr-FR" sz="4100"/>
          </a:p>
        </p:txBody>
      </p:sp>
      <p:sp>
        <p:nvSpPr>
          <p:cNvPr id="23" name="Rectangle 22">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4" name="Image 3">
            <a:extLst>
              <a:ext uri="{FF2B5EF4-FFF2-40B4-BE49-F238E27FC236}">
                <a16:creationId xmlns:a16="http://schemas.microsoft.com/office/drawing/2014/main" id="{D57EB15C-E9C2-9E16-6931-590F58238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17" y="1873798"/>
            <a:ext cx="4414438" cy="3123213"/>
          </a:xfrm>
          <a:prstGeom prst="rect">
            <a:avLst/>
          </a:prstGeom>
        </p:spPr>
      </p:pic>
      <p:sp>
        <p:nvSpPr>
          <p:cNvPr id="3" name="Espace réservé du contenu 2">
            <a:extLst>
              <a:ext uri="{FF2B5EF4-FFF2-40B4-BE49-F238E27FC236}">
                <a16:creationId xmlns:a16="http://schemas.microsoft.com/office/drawing/2014/main" id="{8DDFD940-12E2-A5D6-CB65-A741C7DB55DD}"/>
              </a:ext>
            </a:extLst>
          </p:cNvPr>
          <p:cNvSpPr>
            <a:spLocks noGrp="1"/>
          </p:cNvSpPr>
          <p:nvPr>
            <p:ph idx="1"/>
          </p:nvPr>
        </p:nvSpPr>
        <p:spPr>
          <a:xfrm>
            <a:off x="6579450" y="2538919"/>
            <a:ext cx="4957554" cy="3496120"/>
          </a:xfrm>
        </p:spPr>
        <p:txBody>
          <a:bodyPr>
            <a:normAutofit/>
          </a:bodyPr>
          <a:lstStyle/>
          <a:p>
            <a:r>
              <a:rPr lang="fr-FR" dirty="0"/>
              <a:t>Une </a:t>
            </a:r>
            <a:r>
              <a:rPr lang="fr-FR" b="1" dirty="0"/>
              <a:t>démarche</a:t>
            </a:r>
            <a:r>
              <a:rPr lang="fr-FR" dirty="0"/>
              <a:t> :</a:t>
            </a:r>
          </a:p>
          <a:p>
            <a:pPr marL="342900" lvl="0" indent="-342900">
              <a:buFont typeface="Symbol" pitchFamily="2" charset="2"/>
              <a:buChar char=""/>
            </a:pPr>
            <a:r>
              <a:rPr lang="fr-FR">
                <a:effectLst/>
                <a:ea typeface="Calibri" panose="020F0502020204030204" pitchFamily="34" charset="0"/>
                <a:cs typeface="Calibri" panose="020F0502020204030204" pitchFamily="34" charset="0"/>
              </a:rPr>
              <a:t>Aider à la lecture des réponses des élèves</a:t>
            </a:r>
            <a:endParaRPr lang="fr-FR">
              <a:effectLst/>
              <a:ea typeface="Calibri" panose="020F0502020204030204" pitchFamily="34" charset="0"/>
              <a:cs typeface="Times New Roman" panose="02020603050405020304" pitchFamily="18" charset="0"/>
            </a:endParaRPr>
          </a:p>
          <a:p>
            <a:pPr marL="342900" lvl="0" indent="-342900">
              <a:buFont typeface="Symbol" pitchFamily="2" charset="2"/>
              <a:buChar char=""/>
            </a:pPr>
            <a:r>
              <a:rPr lang="fr-FR">
                <a:effectLst/>
                <a:ea typeface="Calibri" panose="020F0502020204030204" pitchFamily="34" charset="0"/>
                <a:cs typeface="Calibri" panose="020F0502020204030204" pitchFamily="34" charset="0"/>
              </a:rPr>
              <a:t>Lever des hypothèses quant aux difficultés</a:t>
            </a:r>
            <a:endParaRPr lang="fr-FR">
              <a:effectLst/>
              <a:ea typeface="Calibri" panose="020F0502020204030204" pitchFamily="34" charset="0"/>
              <a:cs typeface="Times New Roman" panose="02020603050405020304" pitchFamily="18" charset="0"/>
            </a:endParaRPr>
          </a:p>
          <a:p>
            <a:pPr marL="342900" lvl="0" indent="-342900">
              <a:buFont typeface="Symbol" pitchFamily="2" charset="2"/>
              <a:buChar char=""/>
            </a:pPr>
            <a:r>
              <a:rPr lang="fr-FR">
                <a:effectLst/>
                <a:ea typeface="Calibri" panose="020F0502020204030204" pitchFamily="34" charset="0"/>
                <a:cs typeface="Calibri" panose="020F0502020204030204" pitchFamily="34" charset="0"/>
              </a:rPr>
              <a:t>Valider ou non </a:t>
            </a:r>
            <a:endParaRPr lang="fr-FR">
              <a:effectLst/>
              <a:ea typeface="Calibri" panose="020F0502020204030204" pitchFamily="34" charset="0"/>
              <a:cs typeface="Times New Roman" panose="02020603050405020304" pitchFamily="18" charset="0"/>
            </a:endParaRPr>
          </a:p>
          <a:p>
            <a:pPr marL="342900" lvl="0" indent="-342900">
              <a:buFont typeface="Symbol" pitchFamily="2" charset="2"/>
              <a:buChar char=""/>
            </a:pPr>
            <a:r>
              <a:rPr lang="fr-FR">
                <a:effectLst/>
                <a:ea typeface="Calibri" panose="020F0502020204030204" pitchFamily="34" charset="0"/>
                <a:cs typeface="Calibri" panose="020F0502020204030204" pitchFamily="34" charset="0"/>
              </a:rPr>
              <a:t>Comprendre ce qui pose problème à l’élève</a:t>
            </a:r>
            <a:endParaRPr lang="fr-FR">
              <a:effectLst/>
              <a:ea typeface="Calibri" panose="020F0502020204030204" pitchFamily="34" charset="0"/>
              <a:cs typeface="Times New Roman" panose="02020603050405020304" pitchFamily="18" charset="0"/>
            </a:endParaRPr>
          </a:p>
          <a:p>
            <a:pPr marL="342900" lvl="0" indent="-342900">
              <a:buFont typeface="Symbol" pitchFamily="2" charset="2"/>
              <a:buChar char=""/>
            </a:pPr>
            <a:r>
              <a:rPr lang="fr-FR">
                <a:effectLst/>
                <a:ea typeface="Calibri" panose="020F0502020204030204" pitchFamily="34" charset="0"/>
                <a:cs typeface="Calibri" panose="020F0502020204030204" pitchFamily="34" charset="0"/>
              </a:rPr>
              <a:t>Identifier et hiérarchiser les besoins</a:t>
            </a:r>
            <a:endParaRPr lang="fr-FR">
              <a:effectLst/>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261440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E7CA29-E936-13D1-F6CA-1E1F5FD4A9A5}"/>
              </a:ext>
            </a:extLst>
          </p:cNvPr>
          <p:cNvSpPr>
            <a:spLocks noGrp="1"/>
          </p:cNvSpPr>
          <p:nvPr>
            <p:ph type="title"/>
          </p:nvPr>
        </p:nvSpPr>
        <p:spPr>
          <a:xfrm>
            <a:off x="6579450" y="727627"/>
            <a:ext cx="4957553" cy="1645920"/>
          </a:xfrm>
        </p:spPr>
        <p:txBody>
          <a:bodyPr>
            <a:normAutofit/>
          </a:bodyPr>
          <a:lstStyle/>
          <a:p>
            <a:r>
              <a:rPr lang="fr-FR" sz="4100" b="1">
                <a:ea typeface="Calibri" panose="020F0502020204030204" pitchFamily="34" charset="0"/>
                <a:cs typeface="Calibri" panose="020F0502020204030204" pitchFamily="34" charset="0"/>
              </a:rPr>
              <a:t>Contenu </a:t>
            </a:r>
            <a:r>
              <a:rPr lang="fr-FR" sz="4100" b="1">
                <a:effectLst/>
                <a:ea typeface="Calibri" panose="020F0502020204030204" pitchFamily="34" charset="0"/>
                <a:cs typeface="Calibri" panose="020F0502020204030204" pitchFamily="34" charset="0"/>
              </a:rPr>
              <a:t>du fichier aide à l’analyse </a:t>
            </a:r>
            <a:endParaRPr lang="fr-FR" sz="4100"/>
          </a:p>
        </p:txBody>
      </p:sp>
      <p:sp>
        <p:nvSpPr>
          <p:cNvPr id="30" name="Rectangle 29">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2" name="Rectangle 31">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4" name="Image 3" descr="Une image contenant texte, capture d’écran, document, Police&#10;&#10;Description générée automatiquement">
            <a:extLst>
              <a:ext uri="{FF2B5EF4-FFF2-40B4-BE49-F238E27FC236}">
                <a16:creationId xmlns:a16="http://schemas.microsoft.com/office/drawing/2014/main" id="{B0572A0D-2ADA-F7DE-B6FA-A5C886E8B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17" y="1890352"/>
            <a:ext cx="4414438" cy="3090105"/>
          </a:xfrm>
          <a:prstGeom prst="rect">
            <a:avLst/>
          </a:prstGeom>
        </p:spPr>
      </p:pic>
      <p:sp>
        <p:nvSpPr>
          <p:cNvPr id="3" name="Espace réservé du contenu 2">
            <a:extLst>
              <a:ext uri="{FF2B5EF4-FFF2-40B4-BE49-F238E27FC236}">
                <a16:creationId xmlns:a16="http://schemas.microsoft.com/office/drawing/2014/main" id="{8DDFD940-12E2-A5D6-CB65-A741C7DB55DD}"/>
              </a:ext>
            </a:extLst>
          </p:cNvPr>
          <p:cNvSpPr>
            <a:spLocks noGrp="1"/>
          </p:cNvSpPr>
          <p:nvPr>
            <p:ph idx="1"/>
          </p:nvPr>
        </p:nvSpPr>
        <p:spPr>
          <a:xfrm>
            <a:off x="6579450" y="2538919"/>
            <a:ext cx="4957554" cy="3496120"/>
          </a:xfrm>
        </p:spPr>
        <p:txBody>
          <a:bodyPr>
            <a:normAutofit/>
          </a:bodyPr>
          <a:lstStyle/>
          <a:p>
            <a:r>
              <a:rPr lang="fr-FR" dirty="0"/>
              <a:t>Des </a:t>
            </a:r>
            <a:r>
              <a:rPr lang="fr-FR" b="1" dirty="0"/>
              <a:t>pistes pédagogiques </a:t>
            </a:r>
            <a:r>
              <a:rPr lang="fr-FR" dirty="0"/>
              <a:t>:</a:t>
            </a:r>
          </a:p>
          <a:p>
            <a:pPr marL="342900" lvl="0" indent="-342900">
              <a:buFont typeface="Symbol" pitchFamily="2" charset="2"/>
              <a:buChar char=""/>
            </a:pPr>
            <a:r>
              <a:rPr lang="fr-FR">
                <a:effectLst/>
                <a:ea typeface="Calibri" panose="020F0502020204030204" pitchFamily="34" charset="0"/>
                <a:cs typeface="Calibri" panose="020F0502020204030204" pitchFamily="34" charset="0"/>
              </a:rPr>
              <a:t>Des éléments de </a:t>
            </a:r>
            <a:r>
              <a:rPr lang="fr-FR" b="1">
                <a:effectLst/>
                <a:ea typeface="Calibri" panose="020F0502020204030204" pitchFamily="34" charset="0"/>
                <a:cs typeface="Calibri" panose="020F0502020204030204" pitchFamily="34" charset="0"/>
              </a:rPr>
              <a:t>continuité</a:t>
            </a:r>
            <a:r>
              <a:rPr lang="fr-FR">
                <a:effectLst/>
                <a:ea typeface="Calibri" panose="020F0502020204030204" pitchFamily="34" charset="0"/>
                <a:cs typeface="Calibri" panose="020F0502020204030204" pitchFamily="34" charset="0"/>
              </a:rPr>
              <a:t> et de </a:t>
            </a:r>
            <a:r>
              <a:rPr lang="fr-FR" b="1">
                <a:effectLst/>
                <a:ea typeface="Calibri" panose="020F0502020204030204" pitchFamily="34" charset="0"/>
                <a:cs typeface="Calibri" panose="020F0502020204030204" pitchFamily="34" charset="0"/>
              </a:rPr>
              <a:t>progressivité</a:t>
            </a:r>
            <a:r>
              <a:rPr lang="fr-FR">
                <a:effectLst/>
                <a:ea typeface="Calibri" panose="020F0502020204030204" pitchFamily="34" charset="0"/>
                <a:cs typeface="Calibri" panose="020F0502020204030204" pitchFamily="34" charset="0"/>
              </a:rPr>
              <a:t> sur lesquels prendre appui pour agir</a:t>
            </a:r>
            <a:endParaRPr lang="fr-FR">
              <a:effectLst/>
              <a:ea typeface="Calibri" panose="020F0502020204030204" pitchFamily="34" charset="0"/>
              <a:cs typeface="Times New Roman" panose="02020603050405020304" pitchFamily="18" charset="0"/>
            </a:endParaRPr>
          </a:p>
          <a:p>
            <a:pPr marL="342900" lvl="0" indent="-342900">
              <a:buFont typeface="Symbol" pitchFamily="2" charset="2"/>
              <a:buChar char=""/>
            </a:pPr>
            <a:r>
              <a:rPr lang="fr-FR">
                <a:effectLst/>
                <a:ea typeface="Calibri" panose="020F0502020204030204" pitchFamily="34" charset="0"/>
                <a:cs typeface="Calibri" panose="020F0502020204030204" pitchFamily="34" charset="0"/>
              </a:rPr>
              <a:t>Des </a:t>
            </a:r>
            <a:r>
              <a:rPr lang="fr-FR" b="1">
                <a:effectLst/>
                <a:ea typeface="Calibri" panose="020F0502020204030204" pitchFamily="34" charset="0"/>
                <a:cs typeface="Calibri" panose="020F0502020204030204" pitchFamily="34" charset="0"/>
              </a:rPr>
              <a:t>activités</a:t>
            </a:r>
            <a:r>
              <a:rPr lang="fr-FR">
                <a:effectLst/>
                <a:ea typeface="Calibri" panose="020F0502020204030204" pitchFamily="34" charset="0"/>
                <a:cs typeface="Calibri" panose="020F0502020204030204" pitchFamily="34" charset="0"/>
              </a:rPr>
              <a:t> en lien avec la compétence et les apprentissages à mettre en œuvre (cf. guides)</a:t>
            </a:r>
            <a:endParaRPr lang="fr-FR">
              <a:effectLst/>
              <a:ea typeface="Calibri" panose="020F0502020204030204" pitchFamily="34" charset="0"/>
              <a:cs typeface="Times New Roman" panose="02020603050405020304" pitchFamily="18" charset="0"/>
            </a:endParaRPr>
          </a:p>
          <a:p>
            <a:pPr marL="342900" lvl="0" indent="-342900">
              <a:buFont typeface="Symbol" pitchFamily="2" charset="2"/>
              <a:buChar char=""/>
            </a:pPr>
            <a:r>
              <a:rPr lang="fr-FR">
                <a:effectLst/>
                <a:ea typeface="Calibri" panose="020F0502020204030204" pitchFamily="34" charset="0"/>
                <a:cs typeface="Calibri" panose="020F0502020204030204" pitchFamily="34" charset="0"/>
              </a:rPr>
              <a:t>Une </a:t>
            </a:r>
            <a:r>
              <a:rPr lang="fr-FR" b="1">
                <a:effectLst/>
                <a:ea typeface="Calibri" panose="020F0502020204030204" pitchFamily="34" charset="0"/>
                <a:cs typeface="Calibri" panose="020F0502020204030204" pitchFamily="34" charset="0"/>
              </a:rPr>
              <a:t>banque de ressources</a:t>
            </a:r>
            <a:endParaRPr lang="fr-FR" b="1">
              <a:effectLst/>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445960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E53096-B857-1C64-EB71-B452D00E0906}"/>
              </a:ext>
            </a:extLst>
          </p:cNvPr>
          <p:cNvSpPr>
            <a:spLocks noGrp="1"/>
          </p:cNvSpPr>
          <p:nvPr>
            <p:ph type="title"/>
          </p:nvPr>
        </p:nvSpPr>
        <p:spPr/>
        <p:txBody>
          <a:bodyPr>
            <a:normAutofit/>
          </a:bodyPr>
          <a:lstStyle/>
          <a:p>
            <a:r>
              <a:rPr lang="fr-FR" sz="3600" b="1" dirty="0"/>
              <a:t>Exemples de pistes proposées</a:t>
            </a:r>
          </a:p>
        </p:txBody>
      </p:sp>
      <p:pic>
        <p:nvPicPr>
          <p:cNvPr id="7" name="Espace réservé du contenu 6">
            <a:extLst>
              <a:ext uri="{FF2B5EF4-FFF2-40B4-BE49-F238E27FC236}">
                <a16:creationId xmlns:a16="http://schemas.microsoft.com/office/drawing/2014/main" id="{530762AF-188E-9363-49A1-7441A55C116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4815" y="2140989"/>
            <a:ext cx="5098347" cy="3326152"/>
          </a:xfrm>
          <a:prstGeom prst="rect">
            <a:avLst/>
          </a:prstGeom>
        </p:spPr>
      </p:pic>
      <p:pic>
        <p:nvPicPr>
          <p:cNvPr id="10" name="Espace réservé du contenu 9" descr="Une image contenant texte, capture d’écran, Police, document&#10;&#10;Description générée automatiquement">
            <a:extLst>
              <a:ext uri="{FF2B5EF4-FFF2-40B4-BE49-F238E27FC236}">
                <a16:creationId xmlns:a16="http://schemas.microsoft.com/office/drawing/2014/main" id="{C1862FB6-1153-169D-8237-7B53956F84CD}"/>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89098" y="2125819"/>
            <a:ext cx="5332265" cy="3341322"/>
          </a:xfrm>
          <a:prstGeom prst="rect">
            <a:avLst/>
          </a:prstGeom>
        </p:spPr>
      </p:pic>
    </p:spTree>
    <p:extLst>
      <p:ext uri="{BB962C8B-B14F-4D97-AF65-F5344CB8AC3E}">
        <p14:creationId xmlns:p14="http://schemas.microsoft.com/office/powerpoint/2010/main" val="1222071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69235B-22DB-4231-8291-D64DA2CDE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E40DA-1F5A-4A1A-89CA-2BC620DCD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rtlCol="0" anchor="ctr"/>
          <a:lstStyle/>
          <a:p>
            <a:pPr algn="ctr"/>
            <a:endParaRPr lang="en-US"/>
          </a:p>
        </p:txBody>
      </p:sp>
      <p:pic>
        <p:nvPicPr>
          <p:cNvPr id="4" name="Image 3" descr="Une image contenant texte, capture d’écran, Page web, Site web&#10;&#10;Description générée automatiquement">
            <a:extLst>
              <a:ext uri="{FF2B5EF4-FFF2-40B4-BE49-F238E27FC236}">
                <a16:creationId xmlns:a16="http://schemas.microsoft.com/office/drawing/2014/main" id="{EF007DAD-CE6D-9C54-D598-D8D2394A1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931" y="663283"/>
            <a:ext cx="7740196" cy="5564546"/>
          </a:xfrm>
          <a:prstGeom prst="rect">
            <a:avLst/>
          </a:prstGeom>
        </p:spPr>
      </p:pic>
    </p:spTree>
    <p:extLst>
      <p:ext uri="{BB962C8B-B14F-4D97-AF65-F5344CB8AC3E}">
        <p14:creationId xmlns:p14="http://schemas.microsoft.com/office/powerpoint/2010/main" val="13592326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2426</TotalTime>
  <Words>1343</Words>
  <Application>Microsoft Macintosh PowerPoint</Application>
  <PresentationFormat>Grand écran</PresentationFormat>
  <Paragraphs>114</Paragraphs>
  <Slides>11</Slides>
  <Notes>11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11</vt:i4>
      </vt:variant>
    </vt:vector>
  </HeadingPairs>
  <TitlesOfParts>
    <vt:vector size="21" baseType="lpstr">
      <vt:lpstr>Arial</vt:lpstr>
      <vt:lpstr>Calibri</vt:lpstr>
      <vt:lpstr>Calibri,Bold</vt:lpstr>
      <vt:lpstr>Century Gothic</vt:lpstr>
      <vt:lpstr>Garamond</vt:lpstr>
      <vt:lpstr>Marianne</vt:lpstr>
      <vt:lpstr>Symbol</vt:lpstr>
      <vt:lpstr>Times New Roman</vt:lpstr>
      <vt:lpstr>Wingdings</vt:lpstr>
      <vt:lpstr>Savon</vt:lpstr>
      <vt:lpstr>Lire a voix haute Dossier d’accompagnement EVALUER ANALYSER AGIR </vt:lpstr>
      <vt:lpstr>Etat des lieux autour de la fluence </vt:lpstr>
      <vt:lpstr> Esprit et enjeux du dossier </vt:lpstr>
      <vt:lpstr>Contenu du fichier aide à l’analyse </vt:lpstr>
      <vt:lpstr>Contenu du fichier aide à l’analyse </vt:lpstr>
      <vt:lpstr>Contenu du fichier aide à l’analyse </vt:lpstr>
      <vt:lpstr>Contenu du fichier aide à l’analyse </vt:lpstr>
      <vt:lpstr>Exemples de pistes proposées</vt:lpstr>
      <vt:lpstr>Présentation PowerPoint</vt:lpstr>
      <vt:lpstr>Pour conclure provisoirement…</vt:lpstr>
      <vt:lpstr>Pour mémoire : d’autres dossiers publiés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Marie-Chantal Jenny</dc:creator>
  <cp:lastModifiedBy>Marie-Chantal Jenny</cp:lastModifiedBy>
  <cp:revision>72</cp:revision>
  <dcterms:created xsi:type="dcterms:W3CDTF">2023-06-20T05:37:54Z</dcterms:created>
  <dcterms:modified xsi:type="dcterms:W3CDTF">2023-06-23T09:47:06Z</dcterms:modified>
</cp:coreProperties>
</file>