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4"/>
  </p:notesMasterIdLst>
  <p:sldIdLst>
    <p:sldId id="256" r:id="rId2"/>
    <p:sldId id="287" r:id="rId3"/>
    <p:sldId id="288" r:id="rId4"/>
    <p:sldId id="260" r:id="rId5"/>
    <p:sldId id="259" r:id="rId6"/>
    <p:sldId id="261" r:id="rId7"/>
    <p:sldId id="257" r:id="rId8"/>
    <p:sldId id="286" r:id="rId9"/>
    <p:sldId id="289" r:id="rId10"/>
    <p:sldId id="267" r:id="rId11"/>
    <p:sldId id="290" r:id="rId12"/>
    <p:sldId id="280" r:id="rId13"/>
    <p:sldId id="285" r:id="rId14"/>
    <p:sldId id="293" r:id="rId15"/>
    <p:sldId id="294" r:id="rId16"/>
    <p:sldId id="292" r:id="rId17"/>
    <p:sldId id="291" r:id="rId18"/>
    <p:sldId id="279" r:id="rId19"/>
    <p:sldId id="298" r:id="rId20"/>
    <p:sldId id="299" r:id="rId21"/>
    <p:sldId id="300" r:id="rId22"/>
    <p:sldId id="273" r:id="rId23"/>
    <p:sldId id="277" r:id="rId24"/>
    <p:sldId id="303" r:id="rId25"/>
    <p:sldId id="304" r:id="rId26"/>
    <p:sldId id="283" r:id="rId27"/>
    <p:sldId id="284" r:id="rId28"/>
    <p:sldId id="281" r:id="rId29"/>
    <p:sldId id="308" r:id="rId30"/>
    <p:sldId id="302" r:id="rId31"/>
    <p:sldId id="306" r:id="rId32"/>
    <p:sldId id="307" r:id="rId33"/>
  </p:sldIdLst>
  <p:sldSz cx="12192000" cy="6858000"/>
  <p:notesSz cx="6886575"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89124" autoAdjust="0"/>
  </p:normalViewPr>
  <p:slideViewPr>
    <p:cSldViewPr snapToGrid="0">
      <p:cViewPr varScale="1">
        <p:scale>
          <a:sx n="97" d="100"/>
          <a:sy n="97" d="100"/>
        </p:scale>
        <p:origin x="968" y="192"/>
      </p:cViewPr>
      <p:guideLst/>
    </p:cSldViewPr>
  </p:slideViewPr>
  <p:outlineViewPr>
    <p:cViewPr>
      <p:scale>
        <a:sx n="33" d="100"/>
        <a:sy n="33" d="100"/>
      </p:scale>
      <p:origin x="0" y="-3724"/>
    </p:cViewPr>
  </p:outlineViewPr>
  <p:notesTextViewPr>
    <p:cViewPr>
      <p:scale>
        <a:sx n="50" d="100"/>
        <a:sy n="50" d="100"/>
      </p:scale>
      <p:origin x="0" y="0"/>
    </p:cViewPr>
  </p:notesTextViewPr>
  <p:sorterViewPr>
    <p:cViewPr>
      <p:scale>
        <a:sx n="100" d="100"/>
        <a:sy n="100" d="100"/>
      </p:scale>
      <p:origin x="0" y="0"/>
    </p:cViewPr>
  </p:sorterViewPr>
  <p:notesViewPr>
    <p:cSldViewPr snapToGrid="0">
      <p:cViewPr varScale="1">
        <p:scale>
          <a:sx n="48" d="100"/>
          <a:sy n="48" d="100"/>
        </p:scale>
        <p:origin x="2748"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183" cy="502676"/>
          </a:xfrm>
          <a:prstGeom prst="rect">
            <a:avLst/>
          </a:prstGeom>
        </p:spPr>
        <p:txBody>
          <a:bodyPr vert="horz" lIns="96590" tIns="48295" rIns="96590" bIns="48295" rtlCol="0"/>
          <a:lstStyle>
            <a:lvl1pPr algn="l">
              <a:defRPr sz="1300"/>
            </a:lvl1pPr>
          </a:lstStyle>
          <a:p>
            <a:endParaRPr lang="fr-FR"/>
          </a:p>
        </p:txBody>
      </p:sp>
      <p:sp>
        <p:nvSpPr>
          <p:cNvPr id="3" name="Espace réservé de la date 2"/>
          <p:cNvSpPr>
            <a:spLocks noGrp="1"/>
          </p:cNvSpPr>
          <p:nvPr>
            <p:ph type="dt" idx="1"/>
          </p:nvPr>
        </p:nvSpPr>
        <p:spPr>
          <a:xfrm>
            <a:off x="3900800" y="0"/>
            <a:ext cx="2984183" cy="502676"/>
          </a:xfrm>
          <a:prstGeom prst="rect">
            <a:avLst/>
          </a:prstGeom>
        </p:spPr>
        <p:txBody>
          <a:bodyPr vert="horz" lIns="96590" tIns="48295" rIns="96590" bIns="48295" rtlCol="0"/>
          <a:lstStyle>
            <a:lvl1pPr algn="r">
              <a:defRPr sz="1300"/>
            </a:lvl1pPr>
          </a:lstStyle>
          <a:p>
            <a:fld id="{4C957417-D584-4F4D-965F-54B3275C9CB1}" type="datetimeFigureOut">
              <a:rPr lang="fr-FR" smtClean="0"/>
              <a:t>23/01/2024</a:t>
            </a:fld>
            <a:endParaRPr lang="fr-FR"/>
          </a:p>
        </p:txBody>
      </p:sp>
      <p:sp>
        <p:nvSpPr>
          <p:cNvPr id="4" name="Espace réservé de l'image des diapositives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0" tIns="48295" rIns="96590" bIns="48295" rtlCol="0" anchor="ctr"/>
          <a:lstStyle/>
          <a:p>
            <a:endParaRPr lang="fr-FR"/>
          </a:p>
        </p:txBody>
      </p:sp>
      <p:sp>
        <p:nvSpPr>
          <p:cNvPr id="5" name="Espace réservé des notes 4"/>
          <p:cNvSpPr>
            <a:spLocks noGrp="1"/>
          </p:cNvSpPr>
          <p:nvPr>
            <p:ph type="body" sz="quarter" idx="3"/>
          </p:nvPr>
        </p:nvSpPr>
        <p:spPr>
          <a:xfrm>
            <a:off x="688658" y="4821507"/>
            <a:ext cx="5509260" cy="3944868"/>
          </a:xfrm>
          <a:prstGeom prst="rect">
            <a:avLst/>
          </a:prstGeom>
        </p:spPr>
        <p:txBody>
          <a:bodyPr vert="horz" lIns="96590" tIns="48295" rIns="96590" bIns="4829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516039"/>
            <a:ext cx="2984183" cy="502674"/>
          </a:xfrm>
          <a:prstGeom prst="rect">
            <a:avLst/>
          </a:prstGeom>
        </p:spPr>
        <p:txBody>
          <a:bodyPr vert="horz" lIns="96590" tIns="48295" rIns="96590" bIns="4829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0800" y="9516039"/>
            <a:ext cx="2984183" cy="502674"/>
          </a:xfrm>
          <a:prstGeom prst="rect">
            <a:avLst/>
          </a:prstGeom>
        </p:spPr>
        <p:txBody>
          <a:bodyPr vert="horz" lIns="96590" tIns="48295" rIns="96590" bIns="48295" rtlCol="0" anchor="b"/>
          <a:lstStyle>
            <a:lvl1pPr algn="r">
              <a:defRPr sz="1300"/>
            </a:lvl1pPr>
          </a:lstStyle>
          <a:p>
            <a:fld id="{20EBFDA1-FB72-41C7-9CAB-A511042CEA86}" type="slidenum">
              <a:rPr lang="fr-FR" smtClean="0"/>
              <a:t>‹N°›</a:t>
            </a:fld>
            <a:endParaRPr lang="fr-FR"/>
          </a:p>
        </p:txBody>
      </p:sp>
    </p:spTree>
    <p:extLst>
      <p:ext uri="{BB962C8B-B14F-4D97-AF65-F5344CB8AC3E}">
        <p14:creationId xmlns:p14="http://schemas.microsoft.com/office/powerpoint/2010/main" val="402032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a:t>
            </a:fld>
            <a:endParaRPr lang="fr-FR"/>
          </a:p>
        </p:txBody>
      </p:sp>
    </p:spTree>
    <p:extLst>
      <p:ext uri="{BB962C8B-B14F-4D97-AF65-F5344CB8AC3E}">
        <p14:creationId xmlns:p14="http://schemas.microsoft.com/office/powerpoint/2010/main" val="264956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59945"/>
            <a:ext cx="6029963" cy="4006430"/>
          </a:xfrm>
        </p:spPr>
        <p:txBody>
          <a:bodyPr/>
          <a:lstStyle/>
          <a:p>
            <a:r>
              <a:rPr lang="fr-FR" dirty="0"/>
              <a:t>L’approche  est poursuivie par DOLZ et SCHNEUWLY qui feront de la lecture à d’autres, un genre spécifique qui repose sur 4 piliers.</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10</a:t>
            </a:fld>
            <a:endParaRPr lang="fr-FR"/>
          </a:p>
        </p:txBody>
      </p:sp>
    </p:spTree>
    <p:extLst>
      <p:ext uri="{BB962C8B-B14F-4D97-AF65-F5344CB8AC3E}">
        <p14:creationId xmlns:p14="http://schemas.microsoft.com/office/powerpoint/2010/main" val="201216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428306" y="3150548"/>
            <a:ext cx="6010275" cy="6495369"/>
          </a:xfrm>
        </p:spPr>
        <p:txBody>
          <a:bodyPr/>
          <a:lstStyle/>
          <a:p>
            <a:pPr marL="228584" indent="-228584" algn="just">
              <a:buFont typeface="+mj-lt"/>
              <a:buAutoNum type="arabicPeriod"/>
            </a:pPr>
            <a:r>
              <a:rPr lang="fr-FR" b="1" u="sng" dirty="0">
                <a:effectLst>
                  <a:outerShdw blurRad="38100" dist="38100" dir="2700000" algn="tl">
                    <a:srgbClr val="000000">
                      <a:alpha val="43137"/>
                    </a:srgbClr>
                  </a:outerShdw>
                </a:effectLst>
              </a:rPr>
              <a:t>La situation de communication </a:t>
            </a:r>
            <a:r>
              <a:rPr lang="fr-FR" dirty="0"/>
              <a:t>: c’est la nécessité de prendre en considération son auditoire. Le lecteur devra adapter sa performance à la situation </a:t>
            </a:r>
          </a:p>
          <a:p>
            <a:pPr marL="628650" lvl="1" indent="-171450" algn="just">
              <a:buFont typeface="Wingdings" panose="05000000000000000000" pitchFamily="2" charset="2"/>
              <a:buChar char="q"/>
            </a:pPr>
            <a:r>
              <a:rPr lang="fr-FR" dirty="0"/>
              <a:t>Présence ou absence de l’auditoire (enregistrement)</a:t>
            </a:r>
          </a:p>
          <a:p>
            <a:pPr marL="628604" lvl="1" indent="-171438" algn="just">
              <a:buFont typeface="Wingdings" panose="05000000000000000000" pitchFamily="2" charset="2"/>
              <a:buChar char="q"/>
            </a:pPr>
            <a:r>
              <a:rPr lang="fr-FR" dirty="0"/>
              <a:t>Adaptation du volume et du timbre de la voix en fonction du cadre de production</a:t>
            </a:r>
          </a:p>
          <a:p>
            <a:pPr marL="628604" lvl="1" indent="-171438" algn="just">
              <a:buFont typeface="Wingdings" panose="05000000000000000000" pitchFamily="2" charset="2"/>
              <a:buChar char="q"/>
            </a:pPr>
            <a:r>
              <a:rPr lang="fr-FR" dirty="0"/>
              <a:t>Adaptation du texte en fonction de l’auditoire</a:t>
            </a:r>
          </a:p>
          <a:p>
            <a:pPr marL="628604" lvl="1" indent="-171438" algn="just">
              <a:buFont typeface="Wingdings" panose="05000000000000000000" pitchFamily="2" charset="2"/>
              <a:buChar char="q"/>
            </a:pPr>
            <a:r>
              <a:rPr lang="fr-FR" dirty="0"/>
              <a:t>Anticipation des effets produits.</a:t>
            </a:r>
          </a:p>
          <a:p>
            <a:pPr lvl="1" algn="just"/>
            <a:endParaRPr lang="fr-FR" dirty="0"/>
          </a:p>
          <a:p>
            <a:pPr lvl="1" algn="just"/>
            <a:r>
              <a:rPr lang="fr-FR" b="1" i="1" dirty="0"/>
              <a:t>LA MISE EN VALEUR DU TEXTE, LE FAIT DE RETENIR L’ ATTENTION DE L’ AUDITOIRE, DE LE CHARMER OU DE L’INTERESSER, TOUT CELA EST A LA CHARGE DU LECTEUR.</a:t>
            </a:r>
          </a:p>
          <a:p>
            <a:pPr lvl="1" algn="just"/>
            <a:endParaRPr lang="fr-FR" b="1" u="sng" dirty="0">
              <a:effectLst>
                <a:outerShdw blurRad="38100" dist="38100" dir="2700000" algn="tl">
                  <a:srgbClr val="000000">
                    <a:alpha val="43137"/>
                  </a:srgbClr>
                </a:outerShdw>
              </a:effectLst>
            </a:endParaRPr>
          </a:p>
          <a:p>
            <a:pPr lvl="1" algn="just"/>
            <a:r>
              <a:rPr lang="fr-FR" b="1" u="sng" dirty="0">
                <a:effectLst>
                  <a:outerShdw blurRad="38100" dist="38100" dir="2700000" algn="tl">
                    <a:srgbClr val="000000">
                      <a:alpha val="43137"/>
                    </a:srgbClr>
                  </a:outerShdw>
                </a:effectLst>
              </a:rPr>
              <a:t>2. Le sens et la structure du texte </a:t>
            </a:r>
            <a:r>
              <a:rPr lang="fr-FR" dirty="0"/>
              <a:t>: on cherchera à développer les capacités qui concernent le repérage et l’analyse de l’organisation du texte. Le lecteur doit en effet, aider l’auditeur à identifier la trame de l’histoire grâce à la mise en relief des différents types de discours entrecroisés (la narration, le les dialogues, les commentaires) mais également les différents plans des séquences narratives (en faisant ressortir les implications du premier plan par rapport aux épisodes narratifs d’arrière plan). Par exemple pour un conte, il faut que le lecteur repère la structure du conte qu’il va lire et prévoir conséquemment une mise en voix qui soit en cohérence avec la structure dégagée : il devra donc utiliser des habiletés relatives à l’intonation expressive et à l’aménagement des pauses.</a:t>
            </a:r>
          </a:p>
          <a:p>
            <a:pPr lvl="1" algn="just"/>
            <a:endParaRPr lang="fr-FR" dirty="0"/>
          </a:p>
          <a:p>
            <a:pPr lvl="1" algn="just"/>
            <a:r>
              <a:rPr lang="fr-FR" b="1" u="sng" dirty="0">
                <a:effectLst>
                  <a:outerShdw blurRad="38100" dist="38100" dir="2700000" algn="tl">
                    <a:srgbClr val="000000">
                      <a:alpha val="43137"/>
                    </a:srgbClr>
                  </a:outerShdw>
                </a:effectLst>
              </a:rPr>
              <a:t>3. La mise en voix proprement dite </a:t>
            </a:r>
            <a:r>
              <a:rPr lang="fr-FR" dirty="0"/>
              <a:t>:  si l’élève doit maîtriser le déchiffrage de l’écrit, il doit aussi veiller à la bonne réception phonique du discours : l’articulation des consonnes doubles en fin de mots, au volume suffisant de la voix, au maintien du souffle jusqu’à la fin de l’énoncé, au respect de la ponctuation par des accents et des pauses appropriés.</a:t>
            </a:r>
          </a:p>
          <a:p>
            <a:pPr lvl="1" algn="just"/>
            <a:endParaRPr lang="fr-FR" dirty="0"/>
          </a:p>
          <a:p>
            <a:pPr lvl="1" algn="just"/>
            <a:endParaRPr lang="fr-FR" dirty="0">
              <a:effectLst>
                <a:outerShdw blurRad="38100" dist="38100" dir="2700000" algn="tl">
                  <a:srgbClr val="000000">
                    <a:alpha val="43137"/>
                  </a:srgbClr>
                </a:outerShdw>
              </a:effectLst>
            </a:endParaRPr>
          </a:p>
          <a:p>
            <a:pPr lvl="1"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11</a:t>
            </a:fld>
            <a:endParaRPr lang="fr-FR"/>
          </a:p>
        </p:txBody>
      </p:sp>
      <p:sp>
        <p:nvSpPr>
          <p:cNvPr id="2" name="Espace réservé de l'image des diapositives 1"/>
          <p:cNvSpPr>
            <a:spLocks noGrp="1" noRot="1" noChangeAspect="1"/>
          </p:cNvSpPr>
          <p:nvPr>
            <p:ph type="sldImg"/>
          </p:nvPr>
        </p:nvSpPr>
        <p:spPr>
          <a:xfrm>
            <a:off x="1176338" y="484188"/>
            <a:ext cx="4533900" cy="2551112"/>
          </a:xfrm>
        </p:spPr>
      </p:sp>
      <p:pic>
        <p:nvPicPr>
          <p:cNvPr id="6" name="Image 5"/>
          <p:cNvPicPr>
            <a:picLocks noChangeAspect="1"/>
          </p:cNvPicPr>
          <p:nvPr/>
        </p:nvPicPr>
        <p:blipFill rotWithShape="1">
          <a:blip r:embed="rId3"/>
          <a:srcRect l="15928" r="17901"/>
          <a:stretch/>
        </p:blipFill>
        <p:spPr>
          <a:xfrm>
            <a:off x="5317588" y="805524"/>
            <a:ext cx="797169" cy="1204694"/>
          </a:xfrm>
          <a:prstGeom prst="rect">
            <a:avLst/>
          </a:prstGeom>
        </p:spPr>
      </p:pic>
    </p:spTree>
    <p:extLst>
      <p:ext uri="{BB962C8B-B14F-4D97-AF65-F5344CB8AC3E}">
        <p14:creationId xmlns:p14="http://schemas.microsoft.com/office/powerpoint/2010/main" val="21868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428306" y="3150548"/>
            <a:ext cx="6010275" cy="6495369"/>
          </a:xfrm>
        </p:spPr>
        <p:txBody>
          <a:bodyPr/>
          <a:lstStyle/>
          <a:p>
            <a:pPr lvl="1" algn="just"/>
            <a:endParaRPr lang="fr-FR" dirty="0"/>
          </a:p>
          <a:p>
            <a:pPr lvl="1" algn="just"/>
            <a:r>
              <a:rPr lang="fr-FR" b="1" u="sng" dirty="0">
                <a:effectLst>
                  <a:outerShdw blurRad="38100" dist="38100" dir="2700000" algn="tl">
                    <a:srgbClr val="000000">
                      <a:alpha val="43137"/>
                    </a:srgbClr>
                  </a:outerShdw>
                </a:effectLst>
              </a:rPr>
              <a:t>4. Le lecteur expert et le lecteur débutant </a:t>
            </a:r>
            <a:r>
              <a:rPr lang="fr-FR" dirty="0">
                <a:effectLst>
                  <a:outerShdw blurRad="38100" dist="38100" dir="2700000" algn="tl">
                    <a:srgbClr val="000000">
                      <a:alpha val="43137"/>
                    </a:srgbClr>
                  </a:outerShdw>
                </a:effectLst>
              </a:rPr>
              <a:t>: </a:t>
            </a:r>
            <a:r>
              <a:rPr lang="fr-FR" dirty="0"/>
              <a:t>Le lecteur expert va maîtriser la compréhension générale du texte, celle de l’organisation du texte en tant que structure discursive (dialogue ou narration, arrière-plan ou premier plan, commentaire ou évaluation, etc.) mais également syntaxique  (construction des phrases) et la dimension de la performance elle-même, à savoir l’</a:t>
            </a:r>
            <a:r>
              <a:rPr lang="fr-FR" dirty="0" err="1"/>
              <a:t>oralisation</a:t>
            </a:r>
            <a:r>
              <a:rPr lang="fr-FR" dirty="0"/>
              <a:t> du texte , grâce au jeu interprétatif sur la clarté de l’interprétation, sur les variations volontaires d’intonation expressive, mais également sur le débit, sur les pauses et les silences qui, tout en mettant en valeur la structure du texte, permettent à l’auditoire d’assimiler ce qu’il écoute.</a:t>
            </a:r>
          </a:p>
          <a:p>
            <a:pPr lvl="1" algn="just"/>
            <a:endParaRPr lang="fr-FR" dirty="0"/>
          </a:p>
          <a:p>
            <a:pPr lvl="1" algn="just"/>
            <a:r>
              <a:rPr lang="fr-FR" dirty="0"/>
              <a:t>Pour rendre accessible la lecture à d’autres , étant donné la complexité des opérations en jeu, il est souhaitable d’aborder ces dimensions successivement. Cette sériation des activités au cours de la séquence didactique est importante : elle permet une prise de conscience progressive des différentes dimensions à travailler lors de la préparation d’une lecture, fournit des outils pour analyser et préparer le texte, soutient la performance du lecteur lors de la réalisation finale, et aide l’enseignant dans son travail d’articulation et d’évaluation des activités proposées.</a:t>
            </a:r>
          </a:p>
          <a:p>
            <a:pPr lvl="1" algn="just"/>
            <a:endParaRPr lang="fr-FR" dirty="0">
              <a:effectLst>
                <a:outerShdw blurRad="38100" dist="38100" dir="2700000" algn="tl">
                  <a:srgbClr val="000000">
                    <a:alpha val="43137"/>
                  </a:srgbClr>
                </a:outerShdw>
              </a:effectLst>
            </a:endParaRPr>
          </a:p>
          <a:p>
            <a:pPr lvl="1"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12</a:t>
            </a:fld>
            <a:endParaRPr lang="fr-FR"/>
          </a:p>
        </p:txBody>
      </p:sp>
      <p:sp>
        <p:nvSpPr>
          <p:cNvPr id="2" name="Espace réservé de l'image des diapositives 1"/>
          <p:cNvSpPr>
            <a:spLocks noGrp="1" noRot="1" noChangeAspect="1"/>
          </p:cNvSpPr>
          <p:nvPr>
            <p:ph type="sldImg"/>
          </p:nvPr>
        </p:nvSpPr>
        <p:spPr>
          <a:xfrm>
            <a:off x="1176338" y="484188"/>
            <a:ext cx="4533900" cy="2551112"/>
          </a:xfrm>
        </p:spPr>
      </p:sp>
      <p:pic>
        <p:nvPicPr>
          <p:cNvPr id="6" name="Image 5"/>
          <p:cNvPicPr>
            <a:picLocks noChangeAspect="1"/>
          </p:cNvPicPr>
          <p:nvPr/>
        </p:nvPicPr>
        <p:blipFill rotWithShape="1">
          <a:blip r:embed="rId3"/>
          <a:srcRect l="15928" r="17901"/>
          <a:stretch/>
        </p:blipFill>
        <p:spPr>
          <a:xfrm>
            <a:off x="5317588" y="805524"/>
            <a:ext cx="797169" cy="1204694"/>
          </a:xfrm>
          <a:prstGeom prst="rect">
            <a:avLst/>
          </a:prstGeom>
        </p:spPr>
      </p:pic>
    </p:spTree>
    <p:extLst>
      <p:ext uri="{BB962C8B-B14F-4D97-AF65-F5344CB8AC3E}">
        <p14:creationId xmlns:p14="http://schemas.microsoft.com/office/powerpoint/2010/main" val="97341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89029"/>
            <a:ext cx="6029963" cy="3977347"/>
          </a:xfrm>
        </p:spPr>
        <p:txBody>
          <a:bodyPr/>
          <a:lstStyle/>
          <a:p>
            <a:pPr algn="just"/>
            <a:r>
              <a:rPr lang="fr-FR" dirty="0"/>
              <a:t>Le guide « La compréhension au cours moyen » accorde un paragraphe dénommé « cas particulier de l’</a:t>
            </a:r>
            <a:r>
              <a:rPr lang="fr-FR" dirty="0" err="1"/>
              <a:t>oralisation</a:t>
            </a:r>
            <a:r>
              <a:rPr lang="fr-FR" dirty="0"/>
              <a:t> de textes » Il met en vigilance les enseignants sur les qualités lexicales, syntaxiques  en plus du contenu des supports utilisés.</a:t>
            </a:r>
          </a:p>
          <a:p>
            <a:pPr algn="just"/>
            <a:endParaRPr lang="fr-FR" dirty="0"/>
          </a:p>
          <a:p>
            <a:pPr algn="just"/>
            <a:r>
              <a:rPr lang="fr-FR" dirty="0"/>
              <a:t>Il nous invite également à nous questionner sur les nuances à poser entre le concept de compréhension orale et les stratégies d’écoute.</a:t>
            </a:r>
          </a:p>
          <a:p>
            <a:pPr algn="just"/>
            <a:endParaRPr lang="fr-FR" dirty="0"/>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13</a:t>
            </a:fld>
            <a:endParaRPr lang="fr-FR"/>
          </a:p>
        </p:txBody>
      </p:sp>
    </p:spTree>
    <p:extLst>
      <p:ext uri="{BB962C8B-B14F-4D97-AF65-F5344CB8AC3E}">
        <p14:creationId xmlns:p14="http://schemas.microsoft.com/office/powerpoint/2010/main" val="43864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89028"/>
            <a:ext cx="6029963" cy="4855542"/>
          </a:xfrm>
        </p:spPr>
        <p:txBody>
          <a:bodyPr/>
          <a:lstStyle/>
          <a:p>
            <a:pPr algn="just"/>
            <a:r>
              <a:rPr lang="fr-FR" dirty="0"/>
              <a:t>Doit-on parler de compréhension orale ou de stratégies d’écoute? La nuance est capitale quand on veut enseigner l’oral. Les stratégies d’écoute sont des moyens ponctuels enseignés de manière explicite afin de répondre à une intention précise. </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r>
              <a:rPr lang="fr-FR" sz="1100" dirty="0"/>
              <a:t>Ministère de l’Ontario, 2008, p.49)</a:t>
            </a:r>
          </a:p>
          <a:p>
            <a:pPr algn="just"/>
            <a:r>
              <a:rPr lang="fr-FR" sz="1100" dirty="0"/>
              <a:t>La compréhension orale se définit quant à elle, comme la mobilisation des stratégies d’écoute afin de réaliser un projet d’écoute. La compréhension orale inclut donc les stratégies d’écoute qui peuvent être enseignées de manière explicite. Il convient donc d’organiser la compréhension orale, selon le paysage sonore, les types d’écoute et le projet d’écoute.  Le paysage sonore se décline en 4 étapes : </a:t>
            </a:r>
          </a:p>
          <a:p>
            <a:pPr algn="just"/>
            <a:r>
              <a:rPr lang="fr-FR" sz="1100" i="1" dirty="0"/>
              <a:t>-     L’intention d’écoute  </a:t>
            </a:r>
            <a:r>
              <a:rPr lang="fr-FR" sz="1100" dirty="0"/>
              <a:t>: </a:t>
            </a:r>
            <a:r>
              <a:rPr lang="fr-FR" sz="1100" i="1" dirty="0"/>
              <a:t>j’écoute pour partager des émotions</a:t>
            </a:r>
          </a:p>
          <a:p>
            <a:pPr marL="172907" indent="-172907" algn="just">
              <a:buFontTx/>
              <a:buChar char="-"/>
            </a:pPr>
            <a:r>
              <a:rPr lang="fr-FR" sz="1100" i="1" dirty="0"/>
              <a:t>Accepter la situation de communication proposée pour développer une attitude positive d’écoute</a:t>
            </a:r>
          </a:p>
          <a:p>
            <a:pPr marL="172907" indent="-172907" algn="just">
              <a:buFontTx/>
              <a:buChar char="-"/>
            </a:pPr>
            <a:r>
              <a:rPr lang="fr-FR" sz="1100" i="1" dirty="0"/>
              <a:t>Faire émerger les connaissances antérieures : ce que je connais sur la manière de dire un conte ?</a:t>
            </a:r>
          </a:p>
          <a:p>
            <a:pPr marL="172907" indent="-172907" algn="just">
              <a:buFontTx/>
              <a:buChar char="-"/>
            </a:pPr>
            <a:r>
              <a:rPr lang="fr-FR" sz="1100" i="1" dirty="0"/>
              <a:t>Développer l’horizon d’attente des élèves : anticiper le contenu pour projeter en avant son écoute.</a:t>
            </a:r>
          </a:p>
          <a:p>
            <a:pPr marL="172907" indent="-172907" algn="just">
              <a:buFontTx/>
              <a:buChar char="-"/>
            </a:pPr>
            <a:endParaRPr lang="fr-FR" sz="1100" i="1" dirty="0"/>
          </a:p>
          <a:p>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14</a:t>
            </a:fld>
            <a:endParaRPr lang="fr-FR"/>
          </a:p>
        </p:txBody>
      </p:sp>
      <p:pic>
        <p:nvPicPr>
          <p:cNvPr id="5" name="Image 4"/>
          <p:cNvPicPr>
            <a:picLocks noChangeAspect="1"/>
          </p:cNvPicPr>
          <p:nvPr/>
        </p:nvPicPr>
        <p:blipFill>
          <a:blip r:embed="rId3"/>
          <a:stretch>
            <a:fillRect/>
          </a:stretch>
        </p:blipFill>
        <p:spPr>
          <a:xfrm>
            <a:off x="529478" y="5462749"/>
            <a:ext cx="1905817" cy="2142637"/>
          </a:xfrm>
          <a:prstGeom prst="rect">
            <a:avLst/>
          </a:prstGeom>
        </p:spPr>
      </p:pic>
      <p:pic>
        <p:nvPicPr>
          <p:cNvPr id="6" name="Image 5"/>
          <p:cNvPicPr>
            <a:picLocks noChangeAspect="1"/>
          </p:cNvPicPr>
          <p:nvPr/>
        </p:nvPicPr>
        <p:blipFill>
          <a:blip r:embed="rId4"/>
          <a:stretch>
            <a:fillRect/>
          </a:stretch>
        </p:blipFill>
        <p:spPr>
          <a:xfrm>
            <a:off x="2700841" y="5462749"/>
            <a:ext cx="1957152" cy="1298374"/>
          </a:xfrm>
          <a:prstGeom prst="rect">
            <a:avLst/>
          </a:prstGeom>
        </p:spPr>
      </p:pic>
    </p:spTree>
    <p:extLst>
      <p:ext uri="{BB962C8B-B14F-4D97-AF65-F5344CB8AC3E}">
        <p14:creationId xmlns:p14="http://schemas.microsoft.com/office/powerpoint/2010/main" val="220859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48097"/>
            <a:ext cx="6029963" cy="4018279"/>
          </a:xfrm>
        </p:spPr>
        <p:txBody>
          <a:bodyPr/>
          <a:lstStyle/>
          <a:p>
            <a:r>
              <a:rPr lang="fr-FR" dirty="0"/>
              <a:t>Le projet d’écoute selon Lafontaine se décompose en trois étapes :</a:t>
            </a:r>
          </a:p>
          <a:p>
            <a:pPr marL="172907" indent="-172907" algn="just">
              <a:buFontTx/>
              <a:buChar char="-"/>
            </a:pPr>
            <a:r>
              <a:rPr lang="fr-FR" b="1" u="sng" dirty="0"/>
              <a:t>La </a:t>
            </a:r>
            <a:r>
              <a:rPr lang="fr-FR" b="1" u="sng" dirty="0" err="1"/>
              <a:t>préécoute</a:t>
            </a:r>
            <a:r>
              <a:rPr lang="fr-FR" b="1" u="sng" dirty="0"/>
              <a:t> </a:t>
            </a:r>
            <a:r>
              <a:rPr lang="fr-FR" dirty="0"/>
              <a:t>qui est une étape cruciale de la compréhension orale et malheureusement trop souvent négligée en classe. Elle fait appel à des stratégies d’apprentissage métacognitives qui font le point sur ce que l’auditeur va apprendre ou vient d’apprendre. </a:t>
            </a:r>
          </a:p>
          <a:p>
            <a:pPr marL="172907" indent="-172907" algn="just">
              <a:buFontTx/>
              <a:buChar char="-"/>
            </a:pPr>
            <a:r>
              <a:rPr lang="fr-FR" b="1" u="sng" dirty="0"/>
              <a:t>L’écoute</a:t>
            </a:r>
            <a:r>
              <a:rPr lang="fr-FR" dirty="0"/>
              <a:t> : sur cette phase, l’élève utilise diverses stratégies d’écoute qui doivent être enseignées de manière explicite. L’écoute devrait s’appuyer sur du matériel didactique comme une grille d’écoute, une image, du vocabulaire, etc. </a:t>
            </a:r>
          </a:p>
          <a:p>
            <a:pPr marL="172907" indent="-172907" algn="just">
              <a:buFontTx/>
              <a:buChar char="-"/>
            </a:pPr>
            <a:r>
              <a:rPr lang="fr-FR" b="1" u="sng" dirty="0"/>
              <a:t>L’après-écoute</a:t>
            </a:r>
            <a:r>
              <a:rPr lang="fr-FR" dirty="0"/>
              <a:t> : c’est le moment où les élèves réagissent. Cette étape leur permet de réaliser un projet connu et authentique. Ex : on pourrait écouter des contes pour en faire une mise en voix pour une autre classe. Des stratégies mnémoniques peuvent également être présentées aux élèves pour faciliter leur écoute.</a:t>
            </a:r>
          </a:p>
          <a:p>
            <a:pPr marL="172907" indent="-172907" algn="just">
              <a:buFontTx/>
              <a:buChar char="-"/>
            </a:pPr>
            <a:endParaRPr lang="fr-FR" dirty="0"/>
          </a:p>
          <a:p>
            <a:pPr algn="just"/>
            <a:r>
              <a:rPr lang="fr-FR" dirty="0"/>
              <a:t>Mais avant de s’intéresser à la mise en œuvre didactique, comment les élèves définissent-ils la mise en voix ?</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15</a:t>
            </a:fld>
            <a:endParaRPr lang="fr-FR"/>
          </a:p>
        </p:txBody>
      </p:sp>
    </p:spTree>
    <p:extLst>
      <p:ext uri="{BB962C8B-B14F-4D97-AF65-F5344CB8AC3E}">
        <p14:creationId xmlns:p14="http://schemas.microsoft.com/office/powerpoint/2010/main" val="418516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16</a:t>
            </a:fld>
            <a:endParaRPr lang="fr-FR"/>
          </a:p>
        </p:txBody>
      </p:sp>
    </p:spTree>
    <p:extLst>
      <p:ext uri="{BB962C8B-B14F-4D97-AF65-F5344CB8AC3E}">
        <p14:creationId xmlns:p14="http://schemas.microsoft.com/office/powerpoint/2010/main" val="608060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17</a:t>
            </a:fld>
            <a:endParaRPr lang="fr-FR"/>
          </a:p>
        </p:txBody>
      </p:sp>
    </p:spTree>
    <p:extLst>
      <p:ext uri="{BB962C8B-B14F-4D97-AF65-F5344CB8AC3E}">
        <p14:creationId xmlns:p14="http://schemas.microsoft.com/office/powerpoint/2010/main" val="138960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2600"/>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r>
              <a:rPr lang="fr-FR" dirty="0"/>
              <a:t>L’enseignement commence par une </a:t>
            </a:r>
            <a:r>
              <a:rPr lang="fr-FR" b="1" dirty="0"/>
              <a:t>production initiale</a:t>
            </a:r>
            <a:r>
              <a:rPr lang="fr-FR" dirty="0"/>
              <a:t>, étape incontournable du projet de communication. Les élèves font une première production sans aucune préparation ni consigne précise.  Il est important que cela vienne d’eux et de </a:t>
            </a:r>
            <a:r>
              <a:rPr lang="fr-FR" b="1" dirty="0"/>
              <a:t>ce qu’ils croient connaître de l’activité en question. </a:t>
            </a:r>
          </a:p>
          <a:p>
            <a:pPr algn="just"/>
            <a:endParaRPr lang="fr-FR" dirty="0"/>
          </a:p>
          <a:p>
            <a:pPr algn="just"/>
            <a:r>
              <a:rPr lang="fr-FR" dirty="0"/>
              <a:t>De plus, cette activité doit être </a:t>
            </a:r>
            <a:r>
              <a:rPr lang="fr-FR" b="1" dirty="0"/>
              <a:t>enregistrée ou filmée </a:t>
            </a:r>
            <a:r>
              <a:rPr lang="fr-FR" dirty="0"/>
              <a:t>pour garder des traces (10 mn maximum).</a:t>
            </a:r>
          </a:p>
          <a:p>
            <a:pPr algn="just"/>
            <a:endParaRPr lang="fr-FR" dirty="0"/>
          </a:p>
          <a:p>
            <a:pPr algn="just"/>
            <a:r>
              <a:rPr lang="fr-FR" dirty="0"/>
              <a:t>Tout de suite après la production initiale, l’enseignant procède à l’état des connaissances des élèves , en faisant un retour sur les forces et les faiblesses de la production initiale afin que les participants prennent conscience de leur prestation.</a:t>
            </a:r>
          </a:p>
          <a:p>
            <a:pPr algn="just"/>
            <a:r>
              <a:rPr lang="fr-FR" dirty="0"/>
              <a:t>Il dresse au tableau deux colonnes pour relever les éléments positifs et les éléments à améliorer.</a:t>
            </a:r>
          </a:p>
          <a:p>
            <a:pPr algn="just"/>
            <a:endParaRPr lang="fr-FR" dirty="0"/>
          </a:p>
          <a:p>
            <a:pPr algn="just"/>
            <a:r>
              <a:rPr lang="fr-FR" dirty="0"/>
              <a:t>Cet état des connaissances permet à l’enseignant et à ses élèves de choisir les objectifs d’apprentissage à travailler dans les ateliers formatifs. Il est préférable de choisir 2 à 4 objectifs par séquence afin de les approfondir pour qu’ils soient maîtrisés en fin de parcours. Par exemple, dans le cadre d’une interview, un atelier formatif sur les questions ouvertes et fermées. Il peut ensuite y greffer une activité grammaticale sur la phrase interrogative (en intégration ou en approfondissement, selon le niveau des élèves) afin que les élèves utilisent les formes interrogatives correctes dans leur propre interview.</a:t>
            </a:r>
          </a:p>
          <a:p>
            <a:pPr algn="just"/>
            <a:endParaRPr lang="fr-FR" dirty="0"/>
          </a:p>
          <a:p>
            <a:pPr algn="just"/>
            <a:r>
              <a:rPr lang="fr-FR" dirty="0"/>
              <a:t>La production finale permet à l’enseignant d’évaluer les compétences atteintes.</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18</a:t>
            </a:fld>
            <a:endParaRPr lang="fr-FR"/>
          </a:p>
        </p:txBody>
      </p:sp>
    </p:spTree>
    <p:extLst>
      <p:ext uri="{BB962C8B-B14F-4D97-AF65-F5344CB8AC3E}">
        <p14:creationId xmlns:p14="http://schemas.microsoft.com/office/powerpoint/2010/main" val="386789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2600"/>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endParaRPr lang="fr-FR" dirty="0"/>
          </a:p>
          <a:p>
            <a:pPr algn="just"/>
            <a:r>
              <a:rPr lang="fr-FR" dirty="0"/>
              <a:t>Pour qu’il y ait une prise en compte de la situation de communication, de l’intelligence du texte et de l’expressivité vocale, il faut donc provoquer des conflits d’interprétation, pour obliger l’élève à se décentrer, à dépasser ses premières impressions. N’oublions pas que les mondes et images qui s’accumulent dans notre inconscient sont le terreau de nos interprétations ultérieures</a:t>
            </a:r>
          </a:p>
          <a:p>
            <a:pPr algn="just"/>
            <a:endParaRPr lang="fr-FR" dirty="0"/>
          </a:p>
          <a:p>
            <a:pPr algn="just"/>
            <a:r>
              <a:rPr lang="fr-FR" dirty="0"/>
              <a:t>Les enseignants doivent donc conduire les élèves à construire </a:t>
            </a:r>
            <a:r>
              <a:rPr lang="fr-FR" b="1" dirty="0"/>
              <a:t>une interprétation philologique.</a:t>
            </a:r>
            <a:r>
              <a:rPr lang="fr-FR" dirty="0"/>
              <a:t> C’est-à-dire à concevoir que mettre en voix un texte, l’interpréter c’est de lever ou de rendre moins perceptible les obscurités qu’il pourrait présenter.</a:t>
            </a:r>
          </a:p>
          <a:p>
            <a:pPr algn="just"/>
            <a:endParaRPr lang="fr-FR" dirty="0"/>
          </a:p>
          <a:p>
            <a:pPr algn="just"/>
            <a:r>
              <a:rPr lang="fr-FR" dirty="0"/>
              <a:t>Il existe d’ailleurs des arts de l’interprétation (en lien avec l’EAC) : la danse, le théâtre, l’opéra, la musique. Interpréter c’est donc exécuter, jouer une œuvre, le plus souvent en se fondant sur un texte, une partition.</a:t>
            </a:r>
          </a:p>
          <a:p>
            <a:pPr algn="just"/>
            <a:endParaRPr lang="fr-FR" dirty="0"/>
          </a:p>
          <a:p>
            <a:pPr algn="just"/>
            <a:r>
              <a:rPr lang="fr-FR" dirty="0"/>
              <a:t>Mais mettre en voix c’est aussi traduire (on est alors sur </a:t>
            </a:r>
            <a:r>
              <a:rPr lang="fr-FR" b="1" dirty="0"/>
              <a:t>l’interprétation – traduction</a:t>
            </a:r>
            <a:r>
              <a:rPr lang="fr-FR" dirty="0"/>
              <a:t>). C’est exprimer une prestation intermédiaire qui présuppose que le sens ne peut être compris ou actualisé sans elle : on ne comprend pas le texte sans sa mise en sens. Et cette mise en sens nous implique dans son processus de transmission que l’on soit émetteur ou récepteur. On ne comprend une interprétation, une mise en voix que si l’on entre en elle en quelque sorte.</a:t>
            </a:r>
          </a:p>
          <a:p>
            <a:pPr algn="just"/>
            <a:endParaRPr lang="fr-FR" dirty="0"/>
          </a:p>
          <a:p>
            <a:pPr algn="just"/>
            <a:r>
              <a:rPr lang="fr-FR" b="1" dirty="0"/>
              <a:t>La mise en voix est une activité créatrice de sens.</a:t>
            </a:r>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19</a:t>
            </a:fld>
            <a:endParaRPr lang="fr-FR"/>
          </a:p>
        </p:txBody>
      </p:sp>
    </p:spTree>
    <p:extLst>
      <p:ext uri="{BB962C8B-B14F-4D97-AF65-F5344CB8AC3E}">
        <p14:creationId xmlns:p14="http://schemas.microsoft.com/office/powerpoint/2010/main" val="74234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304800"/>
            <a:ext cx="6013450" cy="3382963"/>
          </a:xfrm>
        </p:spPr>
      </p:sp>
      <p:sp>
        <p:nvSpPr>
          <p:cNvPr id="3" name="Espace réservé des notes 2"/>
          <p:cNvSpPr>
            <a:spLocks noGrp="1"/>
          </p:cNvSpPr>
          <p:nvPr>
            <p:ph type="body" idx="1"/>
          </p:nvPr>
        </p:nvSpPr>
        <p:spPr>
          <a:xfrm>
            <a:off x="469372" y="3859608"/>
            <a:ext cx="6029963" cy="4454677"/>
          </a:xfrm>
        </p:spPr>
        <p:txBody>
          <a:bodyPr/>
          <a:lstStyle/>
          <a:p>
            <a:pPr algn="just"/>
            <a:r>
              <a:rPr lang="fr-FR" dirty="0"/>
              <a:t>La lecture à voix haute est rarement considérée comme une activité utile au développement de l’expression orale. L’activité d’</a:t>
            </a:r>
            <a:r>
              <a:rPr lang="fr-FR" dirty="0" err="1"/>
              <a:t>oralisation</a:t>
            </a:r>
            <a:r>
              <a:rPr lang="fr-FR" dirty="0"/>
              <a:t> d’un texte est d’abord un outil d’évaluation des compétences de déchiffrage de l’écrit, des connaissance des relations </a:t>
            </a:r>
            <a:r>
              <a:rPr lang="fr-FR" dirty="0" err="1"/>
              <a:t>grapho</a:t>
            </a:r>
            <a:r>
              <a:rPr lang="fr-FR" dirty="0"/>
              <a:t>-phoniques entre les deux codes de l’oral et de l’écrit.</a:t>
            </a:r>
          </a:p>
          <a:p>
            <a:pPr algn="just"/>
            <a:endParaRPr lang="fr-FR" dirty="0"/>
          </a:p>
          <a:p>
            <a:pPr algn="just"/>
            <a:r>
              <a:rPr lang="fr-FR" dirty="0"/>
              <a:t>Elle n’est presque jamais « une lecture à d’autres », celle qui est censée procurer un plaisir, informer, convaincre, instruire. C’est-à-dire, une activité d’oral public.</a:t>
            </a:r>
          </a:p>
          <a:p>
            <a:pPr algn="just"/>
            <a:endParaRPr lang="fr-FR" dirty="0"/>
          </a:p>
          <a:p>
            <a:pPr algn="just"/>
            <a:r>
              <a:rPr lang="fr-FR" dirty="0"/>
              <a:t>En effet, la mise en voix des textes n’est donc pas entendue comme une activité dont l’enjeu pour le lecteur est de communiquer une forme ou un contenu textuels à des auditeurs qui ne disposent pas de ce texte. </a:t>
            </a:r>
          </a:p>
          <a:p>
            <a:pPr algn="just"/>
            <a:endParaRPr lang="fr-FR" dirty="0"/>
          </a:p>
          <a:p>
            <a:pPr algn="just"/>
            <a:r>
              <a:rPr lang="fr-FR" dirty="0"/>
              <a:t>Le passage par la voix va en effet apporter un rapport plus sensible avec le texte puisqu’on fait entendre la voix du texte et celle du lecteur qui va lui apporter une proposition d’interprétation ou simplement faire goûter le plaisir sensoriel du son et du rythme.</a:t>
            </a:r>
          </a:p>
          <a:p>
            <a:pPr algn="just"/>
            <a:endParaRPr lang="fr-FR" dirty="0"/>
          </a:p>
          <a:p>
            <a:pPr algn="just"/>
            <a:r>
              <a:rPr lang="fr-FR" dirty="0"/>
              <a:t>Nous allons donc nous intéresser sur les pistes didactiques à explorer pour que la mise en voix et en espace, passe par des tâtonnements, par l’écoute de soi, l’écoute de l’autre, disant le texte. Pour ce faire, nous allons d’abord analyser les préconisations, le prescrit pour mieux cerner les attendus de la lecture à voix haute sous son aspect « mise en voix ».</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a:t>
            </a:fld>
            <a:endParaRPr lang="fr-FR"/>
          </a:p>
        </p:txBody>
      </p:sp>
    </p:spTree>
    <p:extLst>
      <p:ext uri="{BB962C8B-B14F-4D97-AF65-F5344CB8AC3E}">
        <p14:creationId xmlns:p14="http://schemas.microsoft.com/office/powerpoint/2010/main" val="263236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2600"/>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endParaRPr lang="fr-FR" dirty="0"/>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20</a:t>
            </a:fld>
            <a:endParaRPr lang="fr-FR"/>
          </a:p>
        </p:txBody>
      </p:sp>
      <p:sp>
        <p:nvSpPr>
          <p:cNvPr id="6" name="ZoneTexte 5"/>
          <p:cNvSpPr txBox="1"/>
          <p:nvPr/>
        </p:nvSpPr>
        <p:spPr>
          <a:xfrm>
            <a:off x="438149" y="4172373"/>
            <a:ext cx="6010275" cy="1384995"/>
          </a:xfrm>
          <a:prstGeom prst="rect">
            <a:avLst/>
          </a:prstGeom>
          <a:noFill/>
        </p:spPr>
        <p:txBody>
          <a:bodyPr wrap="square" rtlCol="0">
            <a:spAutoFit/>
          </a:bodyPr>
          <a:lstStyle/>
          <a:p>
            <a:r>
              <a:rPr lang="fr-FR" sz="1200" dirty="0"/>
              <a:t>Produire son interprétation , c’est le moment de la lecture à table. On va prendre son crayon, on va se mettre d’accord sur ce que l’on veut faire dire au texte et faire passer.</a:t>
            </a:r>
          </a:p>
          <a:p>
            <a:r>
              <a:rPr lang="fr-FR" sz="1200" dirty="0"/>
              <a:t>C’est aussi le moment d’imaginer comment on va embarquer son auditoire et ne pas le perdre.</a:t>
            </a:r>
          </a:p>
          <a:p>
            <a:endParaRPr lang="fr-FR" sz="1200" dirty="0"/>
          </a:p>
          <a:p>
            <a:r>
              <a:rPr lang="fr-FR" sz="1200" dirty="0"/>
              <a:t>Le texte s’orne de petites notations comme une partition de musique. L’élève met au point sa propre partition.</a:t>
            </a:r>
          </a:p>
        </p:txBody>
      </p:sp>
    </p:spTree>
    <p:extLst>
      <p:ext uri="{BB962C8B-B14F-4D97-AF65-F5344CB8AC3E}">
        <p14:creationId xmlns:p14="http://schemas.microsoft.com/office/powerpoint/2010/main" val="227454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2600"/>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endParaRPr lang="fr-FR" dirty="0"/>
          </a:p>
          <a:p>
            <a:pPr algn="just"/>
            <a:r>
              <a:rPr lang="fr-FR" dirty="0"/>
              <a:t>L’interprétation est inclue dans la compréhension, c’est l’accès au niveau symbolique du texte. Quelle morale, quel enseignement, quelle portée symbolique se dégage du texte ?</a:t>
            </a:r>
          </a:p>
          <a:p>
            <a:pPr algn="just"/>
            <a:endParaRPr lang="fr-FR" dirty="0"/>
          </a:p>
          <a:p>
            <a:pPr algn="just"/>
            <a:r>
              <a:rPr lang="fr-FR" dirty="0"/>
              <a:t>Ce travail d’interprétation autour de la portée symbolique va créer </a:t>
            </a:r>
            <a:r>
              <a:rPr lang="fr-FR" b="1" dirty="0"/>
              <a:t>l’univers de référence </a:t>
            </a:r>
            <a:r>
              <a:rPr lang="fr-FR" dirty="0"/>
              <a:t>qui permettra ensuite de dégager les critères liés au plan du texte. Il faut que les élèves soient plongés dans l’univers attendu pour construire leur propre interprétation, mise an voix avec leurs propres connaissances culturelles. </a:t>
            </a:r>
          </a:p>
          <a:p>
            <a:pPr algn="just"/>
            <a:endParaRPr lang="fr-FR" dirty="0"/>
          </a:p>
          <a:p>
            <a:pPr algn="just"/>
            <a:r>
              <a:rPr lang="fr-FR" dirty="0"/>
              <a:t>C’est un travail conscient </a:t>
            </a:r>
            <a:r>
              <a:rPr lang="fr-FR" b="1" dirty="0"/>
              <a:t>de recherche du sens </a:t>
            </a:r>
            <a:r>
              <a:rPr lang="fr-FR" dirty="0"/>
              <a:t>qui peut s’appuyer sur le lexique, sur la traduction des émotions.</a:t>
            </a:r>
          </a:p>
          <a:p>
            <a:pPr algn="just"/>
            <a:endParaRPr lang="fr-FR" dirty="0"/>
          </a:p>
          <a:p>
            <a:pPr algn="just"/>
            <a:r>
              <a:rPr lang="fr-FR" dirty="0"/>
              <a:t>Cette activité demande un </a:t>
            </a:r>
            <a:r>
              <a:rPr lang="fr-FR" b="1" dirty="0"/>
              <a:t>effort intellectuel </a:t>
            </a:r>
            <a:r>
              <a:rPr lang="fr-FR" dirty="0"/>
              <a:t>qui doit être accompagné par l’enseignant. </a:t>
            </a:r>
            <a:r>
              <a:rPr lang="fr-FR" b="1" dirty="0"/>
              <a:t>L’élève doit apprendre à interpréter pour apprendre à mettre en voix.</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21</a:t>
            </a:fld>
            <a:endParaRPr lang="fr-FR"/>
          </a:p>
        </p:txBody>
      </p:sp>
    </p:spTree>
    <p:extLst>
      <p:ext uri="{BB962C8B-B14F-4D97-AF65-F5344CB8AC3E}">
        <p14:creationId xmlns:p14="http://schemas.microsoft.com/office/powerpoint/2010/main" val="318848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6563" y="330200"/>
            <a:ext cx="6013450" cy="3382963"/>
          </a:xfrm>
        </p:spPr>
      </p:sp>
      <p:sp>
        <p:nvSpPr>
          <p:cNvPr id="3" name="Espace réservé des notes 2"/>
          <p:cNvSpPr>
            <a:spLocks noGrp="1"/>
          </p:cNvSpPr>
          <p:nvPr>
            <p:ph type="body" idx="1"/>
          </p:nvPr>
        </p:nvSpPr>
        <p:spPr/>
        <p:txBody>
          <a:bodyPr/>
          <a:lstStyle/>
          <a:p>
            <a:pPr algn="just"/>
            <a:r>
              <a:rPr lang="fr-FR" dirty="0"/>
              <a:t>Pour illustrer mon propos, je prendrai l’exemple de Danièle DUBOIS-MARCOIN issu d’une recherche action en classe de CP, en 2011.</a:t>
            </a:r>
          </a:p>
          <a:p>
            <a:pPr algn="just"/>
            <a:endParaRPr lang="fr-FR" dirty="0"/>
          </a:p>
          <a:p>
            <a:pPr algn="just"/>
            <a:r>
              <a:rPr lang="fr-FR" dirty="0"/>
              <a:t>L’analyse porte sur le premier album de Claude BOUJON, </a:t>
            </a:r>
            <a:r>
              <a:rPr lang="fr-FR" i="1" dirty="0"/>
              <a:t>Les escargot n’ont pas d’histoire </a:t>
            </a:r>
            <a:r>
              <a:rPr lang="fr-FR" dirty="0"/>
              <a:t>(1988). Il s’agit d’un petit recueil d’histoires brèves, un peu à la manière de Bernard FRIOT, qui courent sur deux pages, sont constituées de 6 images accompagnées chacune d’une petite séquence langagière, le tout formant un ensemble de 2 ou 3 phrases qui se terminent par une chute. L’ensemble fonctionne sur l’humour toujours un peu grinçant, de l’absurde. </a:t>
            </a:r>
          </a:p>
          <a:p>
            <a:pPr algn="just"/>
            <a:endParaRPr lang="fr-FR" dirty="0"/>
          </a:p>
          <a:p>
            <a:pPr algn="just"/>
            <a:r>
              <a:rPr lang="fr-FR" dirty="0"/>
              <a:t>Je vous lis le texte sans mise en voix.</a:t>
            </a:r>
          </a:p>
          <a:p>
            <a:pPr algn="just"/>
            <a:endParaRPr lang="fr-FR" dirty="0"/>
          </a:p>
          <a:p>
            <a:pPr algn="just"/>
            <a:r>
              <a:rPr lang="fr-FR" dirty="0"/>
              <a:t>Sans passer par la mise en voix expressive, aucun enfant n’identifie l’expression familière « Toi là-bas, c’est le bouquet! »,  ni ne perçoit le jeu de mots qu’elle installe.</a:t>
            </a:r>
          </a:p>
          <a:p>
            <a:pPr algn="just"/>
            <a:endParaRPr lang="fr-FR" dirty="0"/>
          </a:p>
          <a:p>
            <a:pPr algn="just"/>
            <a:r>
              <a:rPr lang="fr-FR" dirty="0"/>
              <a:t>Comment les amener au repérage de ce jeu, donc à la construction du sens ?</a:t>
            </a:r>
          </a:p>
          <a:p>
            <a:pPr algn="just"/>
            <a:endParaRPr lang="fr-FR" dirty="0"/>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22</a:t>
            </a:fld>
            <a:endParaRPr lang="fr-FR"/>
          </a:p>
        </p:txBody>
      </p:sp>
    </p:spTree>
    <p:extLst>
      <p:ext uri="{BB962C8B-B14F-4D97-AF65-F5344CB8AC3E}">
        <p14:creationId xmlns:p14="http://schemas.microsoft.com/office/powerpoint/2010/main" val="1284669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96888" y="293688"/>
            <a:ext cx="6010275" cy="3381375"/>
          </a:xfrm>
        </p:spPr>
      </p:sp>
      <p:sp>
        <p:nvSpPr>
          <p:cNvPr id="3" name="Espace réservé des notes 2"/>
          <p:cNvSpPr>
            <a:spLocks noGrp="1"/>
          </p:cNvSpPr>
          <p:nvPr>
            <p:ph type="body" idx="1"/>
          </p:nvPr>
        </p:nvSpPr>
        <p:spPr>
          <a:xfrm>
            <a:off x="496671" y="3774642"/>
            <a:ext cx="6010275" cy="4579315"/>
          </a:xfrm>
        </p:spPr>
        <p:txBody>
          <a:bodyPr/>
          <a:lstStyle/>
          <a:p>
            <a:pPr algn="just"/>
            <a:r>
              <a:rPr lang="fr-FR" dirty="0"/>
              <a:t>La voie est peut être celle du tâtonnement et celle de la reprise successive. Tous commencent en ânonnant  : toi/là/bas/c’est/le/</a:t>
            </a:r>
            <a:r>
              <a:rPr lang="fr-FR" dirty="0" err="1"/>
              <a:t>bou</a:t>
            </a:r>
            <a:r>
              <a:rPr lang="fr-FR" dirty="0"/>
              <a:t>/</a:t>
            </a:r>
            <a:r>
              <a:rPr lang="fr-FR" dirty="0" err="1"/>
              <a:t>quet</a:t>
            </a:r>
            <a:r>
              <a:rPr lang="fr-FR" dirty="0"/>
              <a:t>, de façon plate, sans phrasé ni accentuation et repèrent pas l’expression familière « c’est l’bouquet », qu’ils peuvent pourtant connaître.</a:t>
            </a:r>
          </a:p>
          <a:p>
            <a:pPr algn="just"/>
            <a:r>
              <a:rPr lang="fr-FR" dirty="0"/>
              <a:t>Invités à prononcer la séquence décodée plusieurs fois de suite et plus rapidement possible, ce qui les amène à élider l’article défini, ils finissent par repérer l’expression figée familière « c’est l’bouquet » et donc à prendre la mesure du ton humoristique de l’histoire. De fait, les élèves à percevoir la séquence suivante « Une vraie reine de mocheté ». Ils rient percevant que Claude BOUJON (à travers ses personnages) emploie des expressions qui sont celles des histoires drôles.</a:t>
            </a:r>
          </a:p>
          <a:p>
            <a:pPr algn="just"/>
            <a:endParaRPr lang="fr-FR" dirty="0"/>
          </a:p>
          <a:p>
            <a:pPr algn="just"/>
            <a:r>
              <a:rPr lang="fr-FR" dirty="0"/>
              <a:t>Et pourtant, les élèves sont habitués en maternelle à l’humour des albums. Leurs premiers pas de lecteurs / décodeurs malhabiles ne leur laissent pas la disponibilité nécessaire pour être sensibles immédiatement aux effets esthétiques du texte. </a:t>
            </a:r>
          </a:p>
          <a:p>
            <a:pPr algn="just"/>
            <a:endParaRPr lang="fr-FR" dirty="0"/>
          </a:p>
          <a:p>
            <a:pPr algn="just"/>
            <a:r>
              <a:rPr lang="fr-FR" dirty="0"/>
              <a:t>A ce stade de l’apprentissage de la lecture, la mise en voix peut aussi mettre au jour ou induire des contresens. C’est ce qui est apparu à la fin du récit. Invités à lire la dernière séquence du texte silencieusement (ce qui revient en fait à </a:t>
            </a:r>
            <a:r>
              <a:rPr lang="fr-FR" dirty="0" err="1"/>
              <a:t>subvocaliser</a:t>
            </a:r>
            <a:r>
              <a:rPr lang="fr-FR" dirty="0"/>
              <a:t> ou à oraliser mentalement) et à la résumer, tous produisent la paraphrase suivante : « Finalement, le papillon, il s’est suicidé ! ». C’est la recherche d’un ton qui sonne juste , dans le cadre de la mise en voix  (celui de l’humour noir ou de l’ironie) qui permet aux élèves de cerner plus précisément la mésaventure du papillon. A la question de synthèse « qu’est-ce que c’est comme genre d’histoire ? » ils conviennent que c’est une histoire pour apprendre, c’est-à-dire une fable qui délivre des leçons de sagesse.</a:t>
            </a:r>
          </a:p>
          <a:p>
            <a:pPr algn="just"/>
            <a:endParaRPr lang="fr-FR" dirty="0"/>
          </a:p>
          <a:p>
            <a:pPr algn="just"/>
            <a:r>
              <a:rPr lang="fr-FR" dirty="0"/>
              <a:t>S’exercer à trouver , dans le cadre de la confrontation avec le texte, le ton qui paraît le plus juste revient à pratiquer, sans forcément passer par la verbalisation explicite préalable, à des formes de questionnements analytiques intuitifs qui s’opèrent après l’écoute de sa propre voix ou de la voix de l’autre, quand c’est l’autre qui lit.</a:t>
            </a:r>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23</a:t>
            </a:fld>
            <a:endParaRPr lang="fr-FR"/>
          </a:p>
        </p:txBody>
      </p:sp>
    </p:spTree>
    <p:extLst>
      <p:ext uri="{BB962C8B-B14F-4D97-AF65-F5344CB8AC3E}">
        <p14:creationId xmlns:p14="http://schemas.microsoft.com/office/powerpoint/2010/main" val="168012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271463"/>
            <a:ext cx="6010275" cy="3381375"/>
          </a:xfrm>
        </p:spPr>
      </p:sp>
      <p:sp>
        <p:nvSpPr>
          <p:cNvPr id="3" name="Espace réservé des notes 2"/>
          <p:cNvSpPr>
            <a:spLocks noGrp="1"/>
          </p:cNvSpPr>
          <p:nvPr>
            <p:ph type="body" idx="1"/>
          </p:nvPr>
        </p:nvSpPr>
        <p:spPr>
          <a:xfrm>
            <a:off x="428306" y="3760806"/>
            <a:ext cx="6029963" cy="6077459"/>
          </a:xfrm>
        </p:spPr>
        <p:txBody>
          <a:bodyPr/>
          <a:lstStyle/>
          <a:p>
            <a:pPr algn="just"/>
            <a:r>
              <a:rPr lang="fr-FR" dirty="0"/>
              <a:t>Un autre exemple autour du conte, présenté par DOLZ et SCHNEUWLY.</a:t>
            </a:r>
          </a:p>
          <a:p>
            <a:pPr algn="just"/>
            <a:endParaRPr lang="fr-FR" dirty="0"/>
          </a:p>
          <a:p>
            <a:pPr algn="just"/>
            <a:r>
              <a:rPr lang="fr-FR" dirty="0"/>
              <a:t>Sur la base de ce qui a été présenté précédemment, les auteurs veulent enseigner par la lecture à d’autres : la représentation de la situation de communication le sens et la structure du texte, la mise en voix proprement dite.</a:t>
            </a:r>
          </a:p>
          <a:p>
            <a:pPr algn="just"/>
            <a:endParaRPr lang="fr-FR" dirty="0"/>
          </a:p>
          <a:p>
            <a:pPr algn="just"/>
            <a:r>
              <a:rPr lang="fr-FR" dirty="0"/>
              <a:t>Pour faciliter le travail de lecture, le texte écrit est présenté sous la forme d’un scénario, avec récitant et personnages. Le travail de dégagement des différentes parties se fait selon 3 modalités différentes :</a:t>
            </a:r>
          </a:p>
          <a:p>
            <a:pPr marL="172907" indent="-172907" algn="just">
              <a:buFontTx/>
              <a:buChar char="-"/>
            </a:pPr>
            <a:r>
              <a:rPr lang="fr-FR" dirty="0"/>
              <a:t>Les élèves écoutent la légende (le conte). Quelques questions sont posées pour vérifier la compréhension du texte entendu. Puis, l’enseignante annonce aux élèves que le début de la légende qu’ils viennent d’entendre comporte 5 parties. L’enregistrement est réécouté. Les élèves énumèrent ces parties en leur attribuant un titre. Les titres, numérotés, sont écrits au tableau avant de rendre les élèves attentifs à l’utilité des pauses dans la lecture : « Dans la manière de lire le texte, qu’est-ce qui vous a aidés à repérés les différents parties. </a:t>
            </a:r>
          </a:p>
          <a:p>
            <a:pPr marL="172907" indent="-172907" algn="just">
              <a:buFontTx/>
              <a:buChar char="-"/>
            </a:pPr>
            <a:r>
              <a:rPr lang="fr-FR" dirty="0"/>
              <a:t>Le découpage permet d’avoir une vue d’ensemble du conte. Il permet également de repérer les endroits du texte où le lecteur fera des pauses pour donner aux auditeurs le temps d’assimiler ce qui a été lu et d’imaginer la suite de l’histoire. Ces pauses ont en plus l’avantage de permettre aux lecteurs de regarder le public et de se préparer à lire la suite des textes.</a:t>
            </a:r>
          </a:p>
          <a:p>
            <a:pPr marL="172907" indent="-172907" algn="just">
              <a:buFontTx/>
              <a:buChar char="-"/>
            </a:pPr>
            <a:endParaRPr lang="fr-FR" dirty="0"/>
          </a:p>
          <a:p>
            <a:pPr algn="just"/>
            <a:r>
              <a:rPr lang="fr-FR" dirty="0"/>
              <a:t>Sur le  travail de l’intonation expressive des dialogues avec les sentiments et les intentions des personnage, il faut  apprendre à se décentrer et à imaginer comment exprimer la voix du désespoir, la colère, l’enthousiasme ou d’autres émotions animant les personnages. </a:t>
            </a:r>
          </a:p>
          <a:p>
            <a:pPr algn="just"/>
            <a:endParaRPr lang="fr-FR" dirty="0"/>
          </a:p>
          <a:p>
            <a:pPr algn="just"/>
            <a:r>
              <a:rPr lang="fr-FR" dirty="0"/>
              <a:t>Pour ce faire, les élèves font un portrait psychologique des personnages en appui sur les citations du texte ou en les justifiant en fonction de la légende. Ce travail peut prendre appui sur une prise de note. Ensuite le travail s’appuie sur une écoute orientée : trouver le sentiment éprouvé par le personnage dont la mise en voix a été réalisée.</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24</a:t>
            </a:fld>
            <a:endParaRPr lang="fr-FR"/>
          </a:p>
        </p:txBody>
      </p:sp>
    </p:spTree>
    <p:extLst>
      <p:ext uri="{BB962C8B-B14F-4D97-AF65-F5344CB8AC3E}">
        <p14:creationId xmlns:p14="http://schemas.microsoft.com/office/powerpoint/2010/main" val="325964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821507"/>
            <a:ext cx="6029963" cy="3944868"/>
          </a:xfrm>
        </p:spPr>
        <p:txBody>
          <a:bodyPr/>
          <a:lstStyle/>
          <a:p>
            <a:pPr algn="just"/>
            <a:r>
              <a:rPr lang="fr-FR" dirty="0"/>
              <a:t>A l’issue de la séquence,, la production finale est évaluées. Neuf critère sont retenus sous trois entrées principales.</a:t>
            </a:r>
          </a:p>
          <a:p>
            <a:pPr algn="just"/>
            <a:r>
              <a:rPr lang="fr-FR" dirty="0"/>
              <a:t>Des indicateurs de difficultés sont listés comme par exemple </a:t>
            </a:r>
          </a:p>
          <a:p>
            <a:pPr algn="just"/>
            <a:endParaRPr lang="fr-FR" dirty="0"/>
          </a:p>
          <a:p>
            <a:pPr algn="just"/>
            <a:r>
              <a:rPr lang="fr-FR" b="1" u="sng" dirty="0"/>
              <a:t>Fluidité de la lecture </a:t>
            </a:r>
            <a:r>
              <a:rPr lang="fr-FR" dirty="0"/>
              <a:t>: les accrochages lors de la lecture d’un mot, les reprises, les hésitations lors de la lecture, mais encore les tendance à « marteler » des syllabes des mots, à avancer dans la lecture en reconnaissant et prononçant syllabe par syllabe.</a:t>
            </a:r>
          </a:p>
          <a:p>
            <a:pPr algn="just"/>
            <a:endParaRPr lang="fr-FR" dirty="0"/>
          </a:p>
          <a:p>
            <a:pPr algn="just"/>
            <a:r>
              <a:rPr lang="fr-FR" b="1" u="sng" dirty="0"/>
              <a:t>L’articulation des mots </a:t>
            </a:r>
            <a:r>
              <a:rPr lang="fr-FR" dirty="0"/>
              <a:t>: surtout l’articulation des finales des mots.</a:t>
            </a:r>
          </a:p>
          <a:p>
            <a:pPr algn="just"/>
            <a:endParaRPr lang="fr-FR" dirty="0"/>
          </a:p>
          <a:p>
            <a:pPr algn="just"/>
            <a:r>
              <a:rPr lang="fr-FR" b="1" u="sng" dirty="0"/>
              <a:t>Les groupes rythmiques </a:t>
            </a:r>
            <a:r>
              <a:rPr lang="fr-FR" dirty="0"/>
              <a:t>:  le découpage du texte en groupes rythmiques séparés par des micro-pauses / et ou des accents toniques en délimitant les constituants syntaxiques de la phrase. </a:t>
            </a:r>
          </a:p>
          <a:p>
            <a:pPr algn="just"/>
            <a:r>
              <a:rPr lang="fr-FR" b="1" u="sng" dirty="0"/>
              <a:t>Respiration</a:t>
            </a:r>
            <a:r>
              <a:rPr lang="fr-FR" dirty="0"/>
              <a:t> : elle découpe également le texte. Elle se fait à des endroits délimitant les constituants syntaxiques élevés.</a:t>
            </a:r>
          </a:p>
          <a:p>
            <a:pPr algn="just"/>
            <a:r>
              <a:rPr lang="fr-FR" b="1" u="sng" dirty="0"/>
              <a:t>Pauses </a:t>
            </a:r>
            <a:r>
              <a:rPr lang="fr-FR" dirty="0"/>
              <a:t>:  les pauses qui marquent  le passage d’une partie à une autre.</a:t>
            </a:r>
          </a:p>
          <a:p>
            <a:pPr algn="just"/>
            <a:r>
              <a:rPr lang="fr-FR" dirty="0"/>
              <a:t>Variation du débit : peut être utilisée pour mettre en évidence l’organisation sémantique du texte.</a:t>
            </a:r>
          </a:p>
          <a:p>
            <a:pPr algn="just"/>
            <a:r>
              <a:rPr lang="fr-FR" b="1" u="sng" dirty="0"/>
              <a:t>Autres formes de marquage du plan </a:t>
            </a:r>
            <a:r>
              <a:rPr lang="fr-FR" dirty="0"/>
              <a:t>: la hauteur, l’intensité marquent également l’organisation sémantique du texte.</a:t>
            </a:r>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25</a:t>
            </a:fld>
            <a:endParaRPr lang="fr-FR"/>
          </a:p>
        </p:txBody>
      </p:sp>
    </p:spTree>
    <p:extLst>
      <p:ext uri="{BB962C8B-B14F-4D97-AF65-F5344CB8AC3E}">
        <p14:creationId xmlns:p14="http://schemas.microsoft.com/office/powerpoint/2010/main" val="215246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4188"/>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r>
              <a:rPr lang="fr-FR" dirty="0"/>
              <a:t>Ces travaux </a:t>
            </a:r>
            <a:r>
              <a:rPr lang="fr-FR" dirty="0" err="1"/>
              <a:t>critériés</a:t>
            </a:r>
            <a:r>
              <a:rPr lang="fr-FR" dirty="0"/>
              <a:t> sont repris dans le document d’accompagnement du cycle 2 « Pistes pour l’évaluation ». On y retrouve certes les </a:t>
            </a:r>
            <a:r>
              <a:rPr lang="fr-FR" dirty="0" err="1"/>
              <a:t>criètes</a:t>
            </a:r>
            <a:r>
              <a:rPr lang="fr-FR" dirty="0"/>
              <a:t> liés au déchiffrage mais également les critères des constituants de la phrase, et ceux liés au plan du texte.</a:t>
            </a:r>
          </a:p>
          <a:p>
            <a:pPr algn="just"/>
            <a:endParaRPr lang="fr-FR"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26</a:t>
            </a:fld>
            <a:endParaRPr lang="fr-FR"/>
          </a:p>
        </p:txBody>
      </p:sp>
    </p:spTree>
    <p:extLst>
      <p:ext uri="{BB962C8B-B14F-4D97-AF65-F5344CB8AC3E}">
        <p14:creationId xmlns:p14="http://schemas.microsoft.com/office/powerpoint/2010/main" val="42155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484188"/>
            <a:ext cx="6010275" cy="3381375"/>
          </a:xfrm>
        </p:spPr>
      </p:sp>
      <p:sp>
        <p:nvSpPr>
          <p:cNvPr id="3" name="Espace réservé des notes 2"/>
          <p:cNvSpPr>
            <a:spLocks noGrp="1"/>
          </p:cNvSpPr>
          <p:nvPr>
            <p:ph type="body" idx="1"/>
          </p:nvPr>
        </p:nvSpPr>
        <p:spPr>
          <a:xfrm>
            <a:off x="438149" y="4032738"/>
            <a:ext cx="6010275" cy="4947140"/>
          </a:xfrm>
        </p:spPr>
        <p:txBody>
          <a:bodyPr/>
          <a:lstStyle/>
          <a:p>
            <a:pPr algn="just"/>
            <a:r>
              <a:rPr lang="fr-FR" dirty="0"/>
              <a:t>Des fiches sont proposées pour orienter les différents phases de la mise en voix mais elles ne sont pas </a:t>
            </a:r>
            <a:r>
              <a:rPr lang="fr-FR" dirty="0" err="1"/>
              <a:t>modélisantes</a:t>
            </a:r>
            <a:r>
              <a:rPr lang="fr-FR" dirty="0"/>
              <a:t> puisque ces outils didactiques doivent être construites avec les élèves au fur-et-à mesure de la séquence.</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27</a:t>
            </a:fld>
            <a:endParaRPr lang="fr-FR"/>
          </a:p>
        </p:txBody>
      </p:sp>
    </p:spTree>
    <p:extLst>
      <p:ext uri="{BB962C8B-B14F-4D97-AF65-F5344CB8AC3E}">
        <p14:creationId xmlns:p14="http://schemas.microsoft.com/office/powerpoint/2010/main" val="170604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9750" y="1065213"/>
            <a:ext cx="6011863" cy="3381375"/>
          </a:xfrm>
        </p:spPr>
      </p:sp>
      <p:sp>
        <p:nvSpPr>
          <p:cNvPr id="4" name="Espace réservé du numéro de diapositive 3"/>
          <p:cNvSpPr>
            <a:spLocks noGrp="1"/>
          </p:cNvSpPr>
          <p:nvPr>
            <p:ph type="sldNum" sz="quarter" idx="10"/>
          </p:nvPr>
        </p:nvSpPr>
        <p:spPr/>
        <p:txBody>
          <a:bodyPr/>
          <a:lstStyle/>
          <a:p>
            <a:fld id="{20EBFDA1-FB72-41C7-9CAB-A511042CEA86}" type="slidenum">
              <a:rPr lang="fr-FR" smtClean="0"/>
              <a:t>28</a:t>
            </a:fld>
            <a:endParaRPr lang="fr-FR"/>
          </a:p>
        </p:txBody>
      </p:sp>
      <p:sp>
        <p:nvSpPr>
          <p:cNvPr id="5" name="Espace réservé des notes 4"/>
          <p:cNvSpPr>
            <a:spLocks noGrp="1"/>
          </p:cNvSpPr>
          <p:nvPr>
            <p:ph type="body" idx="1"/>
          </p:nvPr>
        </p:nvSpPr>
        <p:spPr>
          <a:xfrm>
            <a:off x="688658" y="4821507"/>
            <a:ext cx="5509260" cy="1205529"/>
          </a:xfrm>
          <a:prstGeom prst="rect">
            <a:avLst/>
          </a:prstGeom>
        </p:spPr>
        <p:txBody>
          <a:bodyPr wrap="square">
            <a:spAutoFit/>
          </a:bodyPr>
          <a:lstStyle/>
          <a:p>
            <a:pPr algn="just"/>
            <a:r>
              <a:rPr lang="fr-FR" i="1" dirty="0"/>
              <a:t>C</a:t>
            </a:r>
            <a:r>
              <a:rPr lang="fr-FR" dirty="0"/>
              <a:t>ette opération est un outil sur mesure proposé aux enseignants et aux médiateurs du livre. </a:t>
            </a:r>
            <a:r>
              <a:rPr lang="fr-FR" b="1" dirty="0"/>
              <a:t>Elle vise à promouvoir la lecture sur un mode ludique, en faisant appel au plaisir du lecteur et à son partage.</a:t>
            </a:r>
            <a:r>
              <a:rPr lang="fr-FR" dirty="0"/>
              <a:t> Organisée sous le haut patronage du Ministère de l’Éducation nationale et de la Jeunesse et du Ministère de la Culture, </a:t>
            </a:r>
            <a:r>
              <a:rPr lang="fr-FR" b="1" dirty="0"/>
              <a:t>cette opération invite les enfants des classes de CM1 et de CM2 à lire à voix haute</a:t>
            </a:r>
            <a:r>
              <a:rPr lang="fr-FR" dirty="0"/>
              <a:t>, pendant une durée de trois minutes, le texte de leur choix. </a:t>
            </a:r>
            <a:r>
              <a:rPr lang="fr-FR" b="1" dirty="0"/>
              <a:t>Le jeu est organisé en quatre étapes</a:t>
            </a:r>
            <a:endParaRPr lang="fr-FR" dirty="0"/>
          </a:p>
        </p:txBody>
      </p:sp>
    </p:spTree>
    <p:extLst>
      <p:ext uri="{BB962C8B-B14F-4D97-AF65-F5344CB8AC3E}">
        <p14:creationId xmlns:p14="http://schemas.microsoft.com/office/powerpoint/2010/main" val="3375410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30</a:t>
            </a:fld>
            <a:endParaRPr lang="fr-FR"/>
          </a:p>
        </p:txBody>
      </p:sp>
    </p:spTree>
    <p:extLst>
      <p:ext uri="{BB962C8B-B14F-4D97-AF65-F5344CB8AC3E}">
        <p14:creationId xmlns:p14="http://schemas.microsoft.com/office/powerpoint/2010/main" val="230078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3</a:t>
            </a:fld>
            <a:endParaRPr lang="fr-FR"/>
          </a:p>
        </p:txBody>
      </p:sp>
    </p:spTree>
    <p:extLst>
      <p:ext uri="{BB962C8B-B14F-4D97-AF65-F5344CB8AC3E}">
        <p14:creationId xmlns:p14="http://schemas.microsoft.com/office/powerpoint/2010/main" val="369950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1360488"/>
            <a:ext cx="6010275" cy="3381375"/>
          </a:xfrm>
        </p:spPr>
      </p:sp>
      <p:sp>
        <p:nvSpPr>
          <p:cNvPr id="3" name="Espace réservé des notes 2"/>
          <p:cNvSpPr>
            <a:spLocks noGrp="1"/>
          </p:cNvSpPr>
          <p:nvPr>
            <p:ph type="body" idx="1"/>
          </p:nvPr>
        </p:nvSpPr>
        <p:spPr>
          <a:xfrm>
            <a:off x="473222" y="4809495"/>
            <a:ext cx="6029963" cy="3956880"/>
          </a:xfrm>
        </p:spPr>
        <p:txBody>
          <a:bodyPr/>
          <a:lstStyle/>
          <a:p>
            <a:r>
              <a:rPr lang="fr-FR" dirty="0"/>
              <a:t>Le choix des textes pour enseigner la mise en voix est essentiel. Si la conte, le texte théâtral sont des supports courants, ne négligeons pas le texte poétique.</a:t>
            </a:r>
          </a:p>
          <a:p>
            <a:endParaRPr lang="fr-FR" dirty="0"/>
          </a:p>
          <a:p>
            <a:r>
              <a:rPr lang="fr-FR" dirty="0"/>
              <a:t>En effet, la mise en voix permet de  passer de l’horizontalité de la page écrite à la verticalité de celui qui la communique oralement.</a:t>
            </a:r>
          </a:p>
          <a:p>
            <a:r>
              <a:rPr lang="fr-FR" dirty="0"/>
              <a:t>Car  il s’agit en définitive de « mettre le texte debout », de le mettre en bouche pour lui donner corps. </a:t>
            </a:r>
          </a:p>
          <a:p>
            <a:endParaRPr lang="fr-FR" dirty="0"/>
          </a:p>
          <a:p>
            <a:r>
              <a:rPr lang="fr-FR" dirty="0"/>
              <a:t>La mise en voix doit donc faire l’objet d’un apprentissage ; elle n’est pas une conséquence évidente du savoir-lire. »  Elle mobilise des compétences spécifiques, et des enjeux variés. </a:t>
            </a:r>
          </a:p>
          <a:p>
            <a:endParaRPr lang="fr-FR" dirty="0"/>
          </a:p>
          <a:p>
            <a:r>
              <a:rPr lang="fr-FR" dirty="0"/>
              <a:t>Il s’agit d’une activité complexe et longue à maîtriser, qu’il faut nécessairement aider les élèves à construire pour qu’ils puissent réinvestir leurs connaissances et compétences tout au long de leur parcours .</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31</a:t>
            </a:fld>
            <a:endParaRPr lang="fr-FR"/>
          </a:p>
        </p:txBody>
      </p:sp>
    </p:spTree>
    <p:extLst>
      <p:ext uri="{BB962C8B-B14F-4D97-AF65-F5344CB8AC3E}">
        <p14:creationId xmlns:p14="http://schemas.microsoft.com/office/powerpoint/2010/main" val="2298433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32</a:t>
            </a:fld>
            <a:endParaRPr lang="fr-FR"/>
          </a:p>
        </p:txBody>
      </p:sp>
    </p:spTree>
    <p:extLst>
      <p:ext uri="{BB962C8B-B14F-4D97-AF65-F5344CB8AC3E}">
        <p14:creationId xmlns:p14="http://schemas.microsoft.com/office/powerpoint/2010/main" val="262783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On trouve des préconisations dans deux</a:t>
            </a:r>
            <a:r>
              <a:rPr lang="fr-FR" baseline="0" dirty="0"/>
              <a:t> domaines dont le premier est bien entendu la langue orale.</a:t>
            </a:r>
            <a:endParaRPr lang="fr-FR" dirty="0"/>
          </a:p>
          <a:p>
            <a:pPr algn="just"/>
            <a:endParaRPr lang="fr-FR" dirty="0"/>
          </a:p>
          <a:p>
            <a:pPr algn="just"/>
            <a:r>
              <a:rPr lang="fr-FR" dirty="0"/>
              <a:t>Les enseignants  mobilisent surtout des temps pour « dire de mémoire un texte à haute voix » souvent abrégé à </a:t>
            </a:r>
            <a:r>
              <a:rPr lang="fr-FR" b="1" dirty="0"/>
              <a:t>récitation</a:t>
            </a:r>
            <a:r>
              <a:rPr lang="fr-FR" dirty="0"/>
              <a:t> dans l’emploi du temps et les programmations, mais </a:t>
            </a:r>
            <a:r>
              <a:rPr lang="fr-FR" b="1" dirty="0"/>
              <a:t>sans véritable enseignement</a:t>
            </a:r>
            <a:r>
              <a:rPr lang="fr-FR" dirty="0"/>
              <a:t>. </a:t>
            </a:r>
          </a:p>
          <a:p>
            <a:pPr algn="just"/>
            <a:r>
              <a:rPr lang="fr-FR" dirty="0"/>
              <a:t>Or, la mise en voix s’apprend et doit être prolongée par une </a:t>
            </a:r>
            <a:r>
              <a:rPr lang="fr-FR" b="1" dirty="0"/>
              <a:t>mémorisation des textes </a:t>
            </a:r>
            <a:r>
              <a:rPr lang="fr-FR" dirty="0"/>
              <a:t>(et pas seulement la poésie) pour favoriser l’imprégnation de la langue, créer une familiarité avec les structures de la langue, le lexique, déposer en mémoire des mots, des constructions, des tournures, des formules sur des textes riches.</a:t>
            </a:r>
          </a:p>
          <a:p>
            <a:pPr algn="just"/>
            <a:endParaRPr lang="fr-FR" dirty="0"/>
          </a:p>
          <a:p>
            <a:pPr algn="just"/>
            <a:r>
              <a:rPr lang="fr-FR" dirty="0"/>
              <a:t>Travailler sur la mémoire du texte est important notamment pour les lecteurs en difficulté qui ont du mal à trier l’information, à distinguer l’important de l’accessoire. </a:t>
            </a:r>
          </a:p>
          <a:p>
            <a:pPr algn="just"/>
            <a:endParaRPr lang="fr-FR" dirty="0"/>
          </a:p>
          <a:p>
            <a:pPr algn="just"/>
            <a:r>
              <a:rPr lang="fr-FR" dirty="0"/>
              <a:t>Il va donc falloir éviter que les élèves aient toujours le texte sous les yeux pour exercer l’esprit et la mémoire. </a:t>
            </a:r>
          </a:p>
          <a:p>
            <a:pPr algn="just"/>
            <a:endParaRPr lang="fr-FR" dirty="0"/>
          </a:p>
          <a:p>
            <a:pPr algn="just"/>
            <a:r>
              <a:rPr lang="fr-FR" dirty="0"/>
              <a:t>Il faut que les élèves se fassent une représentation mentale, qu’ils mettent en relation les éléments entre eux, il faut qu’il se fasse un film (Sylvie </a:t>
            </a:r>
            <a:r>
              <a:rPr lang="fr-FR" dirty="0" err="1"/>
              <a:t>Cèbe</a:t>
            </a:r>
            <a:r>
              <a:rPr lang="fr-FR" dirty="0"/>
              <a:t>). Quand on entend le texte, on est obligé de se faire un film, sinon il ne se passe rien. </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4</a:t>
            </a:fld>
            <a:endParaRPr lang="fr-FR"/>
          </a:p>
        </p:txBody>
      </p:sp>
    </p:spTree>
    <p:extLst>
      <p:ext uri="{BB962C8B-B14F-4D97-AF65-F5344CB8AC3E}">
        <p14:creationId xmlns:p14="http://schemas.microsoft.com/office/powerpoint/2010/main" val="354715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Si l’on analyse la compétence « parler en prenant en compte son auditoire » on mesure qu’il faut intégrer </a:t>
            </a:r>
            <a:r>
              <a:rPr lang="fr-FR" b="1" dirty="0"/>
              <a:t>l’expression d’une subjectivité</a:t>
            </a:r>
            <a:r>
              <a:rPr lang="fr-FR" dirty="0"/>
              <a:t>, en partageant un point de</a:t>
            </a:r>
            <a:r>
              <a:rPr lang="fr-FR" baseline="0" dirty="0"/>
              <a:t> vue personnel, des sentiments, des connaissances. </a:t>
            </a:r>
          </a:p>
          <a:p>
            <a:pPr algn="just"/>
            <a:endParaRPr lang="fr-FR" dirty="0"/>
          </a:p>
          <a:p>
            <a:pPr algn="just"/>
            <a:r>
              <a:rPr lang="fr-FR" baseline="0" dirty="0"/>
              <a:t>Au regard des activités et situations proposées, l’objectif est de faire appel à la spontanéité du sujet lecteur tout en formant les élèves à argumenter, étayer, clarifier, … </a:t>
            </a:r>
          </a:p>
          <a:p>
            <a:pPr algn="just"/>
            <a:endParaRPr lang="fr-FR" dirty="0"/>
          </a:p>
          <a:p>
            <a:pPr algn="just"/>
            <a:r>
              <a:rPr lang="fr-FR" baseline="0" dirty="0"/>
              <a:t>L’enseignement de l’oral dans les programmes laisse donc une place relative à l’expression de la subjectivité tout en concourant à </a:t>
            </a:r>
            <a:r>
              <a:rPr lang="fr-FR" b="1" baseline="0" dirty="0"/>
              <a:t>la construction d’une culture commune au moyen d’un cheminement collectif. </a:t>
            </a:r>
            <a:endParaRPr lang="fr-FR" b="1" dirty="0"/>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5</a:t>
            </a:fld>
            <a:endParaRPr lang="fr-FR"/>
          </a:p>
        </p:txBody>
      </p:sp>
    </p:spTree>
    <p:extLst>
      <p:ext uri="{BB962C8B-B14F-4D97-AF65-F5344CB8AC3E}">
        <p14:creationId xmlns:p14="http://schemas.microsoft.com/office/powerpoint/2010/main" val="349632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73678"/>
            <a:ext cx="6029963" cy="3992697"/>
          </a:xfrm>
        </p:spPr>
        <p:txBody>
          <a:bodyPr/>
          <a:lstStyle/>
          <a:p>
            <a:pPr algn="just"/>
            <a:r>
              <a:rPr lang="fr-FR" dirty="0"/>
              <a:t>On retrouve ensuite le concept de mise en voix dans le domaine « Lecture -  compréhension » où la mise en voix n’est pas présentée à part entière comme une activité d’appropriation des textes littéraires. </a:t>
            </a:r>
          </a:p>
          <a:p>
            <a:pPr algn="just"/>
            <a:endParaRPr lang="fr-FR" dirty="0"/>
          </a:p>
          <a:p>
            <a:pPr algn="just"/>
            <a:r>
              <a:rPr lang="fr-FR" dirty="0"/>
              <a:t>En revanche, elle se trouve à côté d’activités comme le débat interprétatif ou les cercles de lecture. La mise en voix est donc présentée comme un dispositif didactique permettant des échanges d’impressions et de jugements sur un texte et donc l’expression du sujet lecteur.</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6</a:t>
            </a:fld>
            <a:endParaRPr lang="fr-FR"/>
          </a:p>
        </p:txBody>
      </p:sp>
    </p:spTree>
    <p:extLst>
      <p:ext uri="{BB962C8B-B14F-4D97-AF65-F5344CB8AC3E}">
        <p14:creationId xmlns:p14="http://schemas.microsoft.com/office/powerpoint/2010/main" val="169180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73679"/>
            <a:ext cx="6029963" cy="3992697"/>
          </a:xfrm>
        </p:spPr>
        <p:txBody>
          <a:bodyPr/>
          <a:lstStyle/>
          <a:p>
            <a:r>
              <a:rPr lang="fr-FR" dirty="0"/>
              <a:t>Le document d’accompagnement du cycle 2 « La mise en voix des textes » essaie de définir dans le temps, la lecture à voix haute. Ainsi Gérard CHAUVEAU fait apparaître en 2001, la lecture orale pour autrui. </a:t>
            </a:r>
          </a:p>
          <a:p>
            <a:endParaRPr lang="fr-FR" dirty="0"/>
          </a:p>
          <a:p>
            <a:pPr algn="just"/>
            <a:r>
              <a:rPr lang="fr-FR" dirty="0"/>
              <a:t>La dimension communicationnelle (émetteur-récepteur) apparaît pour distinguer la lecture silencieuse qui était dominante de la lecture qui transmet à son auditoire.</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7</a:t>
            </a:fld>
            <a:endParaRPr lang="fr-FR"/>
          </a:p>
        </p:txBody>
      </p:sp>
    </p:spTree>
    <p:extLst>
      <p:ext uri="{BB962C8B-B14F-4D97-AF65-F5344CB8AC3E}">
        <p14:creationId xmlns:p14="http://schemas.microsoft.com/office/powerpoint/2010/main" val="141658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717398"/>
            <a:ext cx="6029963" cy="4048978"/>
          </a:xfrm>
        </p:spPr>
        <p:txBody>
          <a:bodyPr/>
          <a:lstStyle/>
          <a:p>
            <a:pPr algn="just"/>
            <a:r>
              <a:rPr lang="fr-FR" dirty="0"/>
              <a:t>Evelyne CHARMEUX  va plus loin dans la définition de la lecture à voix haute. Elle introduit le rôle de médiateur du lecteur entre son auditoire et le texte. La mise en voix doit provoquer des émotions, du plaisir, convaincre de sa propre culture … On dépasse les compétences attendues de fluidité de lecture pour attendre un projet d’action sur les auditeurs.</a:t>
            </a:r>
          </a:p>
          <a:p>
            <a:pPr algn="just"/>
            <a:endParaRPr lang="fr-FR" dirty="0"/>
          </a:p>
          <a:p>
            <a:pPr algn="just"/>
            <a:endParaRPr lang="fr-FR" dirty="0"/>
          </a:p>
          <a:p>
            <a:pPr algn="just"/>
            <a:r>
              <a:rPr lang="fr-FR" dirty="0"/>
              <a:t> </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8</a:t>
            </a:fld>
            <a:endParaRPr lang="fr-FR"/>
          </a:p>
        </p:txBody>
      </p:sp>
    </p:spTree>
    <p:extLst>
      <p:ext uri="{BB962C8B-B14F-4D97-AF65-F5344CB8AC3E}">
        <p14:creationId xmlns:p14="http://schemas.microsoft.com/office/powerpoint/2010/main" val="17158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8306" y="4885973"/>
            <a:ext cx="6029963" cy="3880402"/>
          </a:xfrm>
        </p:spPr>
        <p:txBody>
          <a:bodyPr/>
          <a:lstStyle/>
          <a:p>
            <a:r>
              <a:rPr lang="fr-FR" dirty="0"/>
              <a:t>Evelyne CHARMEUX se fait l’écho des travaux de </a:t>
            </a:r>
            <a:r>
              <a:rPr lang="fr-FR" dirty="0" err="1"/>
              <a:t>Falcoz</a:t>
            </a:r>
            <a:r>
              <a:rPr lang="fr-FR" dirty="0"/>
              <a:t>-Vigne de 1991 qui définit 3 plans pour que le lecteur joue pleinement son rôle de médiateur entre son auditoire et le texte.</a:t>
            </a:r>
          </a:p>
          <a:p>
            <a:pPr marL="230543" indent="-230543">
              <a:buFont typeface="+mj-lt"/>
              <a:buAutoNum type="arabicPeriod"/>
            </a:pPr>
            <a:r>
              <a:rPr lang="fr-FR" dirty="0"/>
              <a:t>Elle doit être intelligible, pour l’auditoire qui n’a pas le texte sous les yeux.</a:t>
            </a:r>
          </a:p>
          <a:p>
            <a:endParaRPr lang="fr-FR" dirty="0"/>
          </a:p>
          <a:p>
            <a:pPr marL="230543" indent="-230543">
              <a:buFont typeface="+mj-lt"/>
              <a:buAutoNum type="arabicPeriod"/>
            </a:pPr>
            <a:r>
              <a:rPr lang="fr-FR" dirty="0"/>
              <a:t>Elle doit être vocalement expressive de manière à en permettre la compréhension. Une lecture monotone pouvant empêcher la bonne réception du texte.</a:t>
            </a:r>
          </a:p>
          <a:p>
            <a:endParaRPr lang="fr-FR" dirty="0"/>
          </a:p>
          <a:p>
            <a:pPr marL="230543" indent="-230543">
              <a:buFont typeface="+mj-lt"/>
              <a:buAutoNum type="arabicPeriod"/>
            </a:pPr>
            <a:r>
              <a:rPr lang="fr-FR" dirty="0"/>
              <a:t>Pour devenir expressive et compréhensible, elle doit être intelligente au sens où le texte doit être compris par le lecteur, dans la mesure où l’intelligence du texte conditionne la transmission.</a:t>
            </a:r>
          </a:p>
        </p:txBody>
      </p:sp>
      <p:sp>
        <p:nvSpPr>
          <p:cNvPr id="4" name="Espace réservé du numéro de diapositive 3"/>
          <p:cNvSpPr>
            <a:spLocks noGrp="1"/>
          </p:cNvSpPr>
          <p:nvPr>
            <p:ph type="sldNum" sz="quarter" idx="10"/>
          </p:nvPr>
        </p:nvSpPr>
        <p:spPr/>
        <p:txBody>
          <a:bodyPr/>
          <a:lstStyle/>
          <a:p>
            <a:fld id="{20EBFDA1-FB72-41C7-9CAB-A511042CEA86}" type="slidenum">
              <a:rPr lang="fr-FR" smtClean="0"/>
              <a:t>9</a:t>
            </a:fld>
            <a:endParaRPr lang="fr-FR"/>
          </a:p>
        </p:txBody>
      </p:sp>
    </p:spTree>
    <p:extLst>
      <p:ext uri="{BB962C8B-B14F-4D97-AF65-F5344CB8AC3E}">
        <p14:creationId xmlns:p14="http://schemas.microsoft.com/office/powerpoint/2010/main" val="222723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1D0364B-B250-4717-A6FF-71163085CF21}" type="datetime1">
              <a:rPr lang="en-US" smtClean="0"/>
              <a:t>1/23/24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79DE01-FEB5-45B8-B450-21EDDF1BB3FC}" type="datetime1">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B18C04-1B8F-4337-9572-2AA3F865DCBB}" type="datetime1">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ED73B8-BB09-4EB9-BF50-1DC6319CF5C7}" type="datetime1">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64DBFBA-BFC8-4E69-93E8-38BC6DF9F677}" type="datetime1">
              <a:rPr lang="en-US" smtClean="0"/>
              <a:t>1/23/24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DBD119-DA8C-4153-B5FD-3A45C8ECC91D}" type="datetime1">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0EF2D17-2D3F-4A8B-AC54-2861E4C8179B}" type="datetime1">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0ABFE48-3CF1-44AF-AF86-338CE0468F90}" type="datetime1">
              <a:rPr lang="en-US" smtClean="0"/>
              <a:t>1/23/24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C03F-160F-448D-8A74-8911279147DE}" type="datetime1">
              <a:rPr lang="en-US" smtClean="0"/>
              <a:t>1/23/24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50A2F754-5E88-4E70-84B5-DA568F57AE4A}" type="datetime1">
              <a:rPr lang="en-US" smtClean="0"/>
              <a:t>1/23/24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23A8FCC0-D360-46C2-965A-25B5E0895ABC}" type="datetime1">
              <a:rPr lang="en-US" smtClean="0"/>
              <a:t>1/23/24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B89D79F-5C9A-4508-893A-4DC9F1AA65E6}" type="datetime1">
              <a:rPr lang="en-US" smtClean="0"/>
              <a:t>1/23/24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7.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mise en voix des textes</a:t>
            </a:r>
          </a:p>
        </p:txBody>
      </p:sp>
      <p:sp>
        <p:nvSpPr>
          <p:cNvPr id="5" name="ZoneTexte 4"/>
          <p:cNvSpPr txBox="1"/>
          <p:nvPr/>
        </p:nvSpPr>
        <p:spPr>
          <a:xfrm>
            <a:off x="1311564" y="5938982"/>
            <a:ext cx="9864436" cy="523220"/>
          </a:xfrm>
          <a:prstGeom prst="rect">
            <a:avLst/>
          </a:prstGeom>
          <a:noFill/>
        </p:spPr>
        <p:txBody>
          <a:bodyPr wrap="square" rtlCol="0">
            <a:spAutoFit/>
          </a:bodyPr>
          <a:lstStyle/>
          <a:p>
            <a:pPr algn="ctr"/>
            <a:r>
              <a:rPr lang="fr-FR" sz="2800" dirty="0"/>
              <a:t>Nathalie OLLOQUI –  I.E.N. chargée de Mission Français 59</a:t>
            </a:r>
          </a:p>
        </p:txBody>
      </p:sp>
    </p:spTree>
    <p:extLst>
      <p:ext uri="{BB962C8B-B14F-4D97-AF65-F5344CB8AC3E}">
        <p14:creationId xmlns:p14="http://schemas.microsoft.com/office/powerpoint/2010/main" val="1241807899"/>
      </p:ext>
    </p:extLst>
  </p:cSld>
  <p:clrMapOvr>
    <a:masterClrMapping/>
  </p:clrMapOvr>
  <mc:AlternateContent xmlns:mc="http://schemas.openxmlformats.org/markup-compatibility/2006" xmlns:p14="http://schemas.microsoft.com/office/powerpoint/2010/main">
    <mc:Choice Requires="p14">
      <p:transition spd="slow" p14:dur="2000" advTm="2599"/>
    </mc:Choice>
    <mc:Fallback xmlns="">
      <p:transition spd="slow" advTm="259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5071" y="3077497"/>
            <a:ext cx="10696036" cy="3250461"/>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0051" y="285136"/>
            <a:ext cx="5261056" cy="2711968"/>
          </a:xfrm>
          <a:prstGeom prst="rect">
            <a:avLst/>
          </a:prstGeom>
        </p:spPr>
      </p:pic>
      <p:sp>
        <p:nvSpPr>
          <p:cNvPr id="6" name="Rectangle 5"/>
          <p:cNvSpPr/>
          <p:nvPr/>
        </p:nvSpPr>
        <p:spPr>
          <a:xfrm>
            <a:off x="875071" y="4581833"/>
            <a:ext cx="10696036" cy="17461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10</a:t>
            </a:fld>
            <a:endParaRPr lang="en-US" dirty="0"/>
          </a:p>
        </p:txBody>
      </p:sp>
    </p:spTree>
    <p:extLst>
      <p:ext uri="{BB962C8B-B14F-4D97-AF65-F5344CB8AC3E}">
        <p14:creationId xmlns:p14="http://schemas.microsoft.com/office/powerpoint/2010/main" val="925312672"/>
      </p:ext>
    </p:extLst>
  </p:cSld>
  <p:clrMapOvr>
    <a:masterClrMapping/>
  </p:clrMapOvr>
  <mc:AlternateContent xmlns:mc="http://schemas.openxmlformats.org/markup-compatibility/2006" xmlns:p14="http://schemas.microsoft.com/office/powerpoint/2010/main">
    <mc:Choice Requires="p14">
      <p:transition spd="slow" p14:dur="2000" advTm="12146"/>
    </mc:Choice>
    <mc:Fallback xmlns="">
      <p:transition spd="slow" advTm="121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870" y="385545"/>
            <a:ext cx="1580835" cy="2256642"/>
          </a:xfrm>
          <a:prstGeom prst="rect">
            <a:avLst/>
          </a:prstGeom>
        </p:spPr>
      </p:pic>
      <p:sp>
        <p:nvSpPr>
          <p:cNvPr id="3" name="Espace réservé du numéro de diapositive 2"/>
          <p:cNvSpPr>
            <a:spLocks noGrp="1"/>
          </p:cNvSpPr>
          <p:nvPr>
            <p:ph type="sldNum" sz="quarter" idx="12"/>
          </p:nvPr>
        </p:nvSpPr>
        <p:spPr/>
        <p:txBody>
          <a:bodyPr/>
          <a:lstStyle/>
          <a:p>
            <a:fld id="{71766878-3199-4EAB-94E7-2D6D11070E14}" type="slidenum">
              <a:rPr lang="en-US" smtClean="0"/>
              <a:t>11</a:t>
            </a:fld>
            <a:endParaRPr lang="en-US" dirty="0"/>
          </a:p>
        </p:txBody>
      </p:sp>
      <p:sp>
        <p:nvSpPr>
          <p:cNvPr id="9" name="ZoneTexte 8"/>
          <p:cNvSpPr txBox="1"/>
          <p:nvPr/>
        </p:nvSpPr>
        <p:spPr>
          <a:xfrm>
            <a:off x="1239520" y="385545"/>
            <a:ext cx="6969760" cy="461665"/>
          </a:xfrm>
          <a:prstGeom prst="rect">
            <a:avLst/>
          </a:prstGeom>
          <a:noFill/>
        </p:spPr>
        <p:txBody>
          <a:bodyPr wrap="square" rtlCol="0">
            <a:spAutoFit/>
          </a:bodyPr>
          <a:lstStyle/>
          <a:p>
            <a:r>
              <a:rPr lang="fr-FR" dirty="0"/>
              <a:t> </a:t>
            </a:r>
            <a:r>
              <a:rPr lang="fr-FR" sz="2400" b="1" dirty="0">
                <a:solidFill>
                  <a:srgbClr val="7030A0"/>
                </a:solidFill>
              </a:rPr>
              <a:t>LA LECTURE A D’AUTRES</a:t>
            </a:r>
          </a:p>
        </p:txBody>
      </p:sp>
      <p:sp>
        <p:nvSpPr>
          <p:cNvPr id="11" name="ZoneTexte 10"/>
          <p:cNvSpPr txBox="1"/>
          <p:nvPr/>
        </p:nvSpPr>
        <p:spPr>
          <a:xfrm>
            <a:off x="1239520" y="854664"/>
            <a:ext cx="6969760" cy="2308324"/>
          </a:xfrm>
          <a:prstGeom prst="rect">
            <a:avLst/>
          </a:prstGeom>
          <a:noFill/>
        </p:spPr>
        <p:txBody>
          <a:bodyPr wrap="square" rtlCol="0">
            <a:spAutoFit/>
          </a:bodyPr>
          <a:lstStyle/>
          <a:p>
            <a:pPr marL="342900" indent="-342900">
              <a:buAutoNum type="arabicPeriod"/>
            </a:pPr>
            <a:r>
              <a:rPr lang="fr-FR" b="1" dirty="0"/>
              <a:t>LA SITUATION DE COMMUNICATION :</a:t>
            </a:r>
          </a:p>
          <a:p>
            <a:endParaRPr lang="fr-FR" b="1" dirty="0"/>
          </a:p>
          <a:p>
            <a:r>
              <a:rPr lang="fr-FR" dirty="0"/>
              <a:t> Adapter sa performance à la situation</a:t>
            </a:r>
            <a:r>
              <a:rPr lang="fr-FR" b="1" dirty="0"/>
              <a:t>.</a:t>
            </a:r>
          </a:p>
          <a:p>
            <a:r>
              <a:rPr lang="fr-FR" dirty="0"/>
              <a:t>Mise en scène essentielle :</a:t>
            </a:r>
          </a:p>
          <a:p>
            <a:pPr marL="285750" indent="-285750">
              <a:buFont typeface="Arial" panose="020B0604020202020204" pitchFamily="34" charset="0"/>
              <a:buChar char="•"/>
            </a:pPr>
            <a:r>
              <a:rPr lang="fr-FR" dirty="0"/>
              <a:t>Présence ou absence de l’auditoire</a:t>
            </a:r>
          </a:p>
          <a:p>
            <a:pPr marL="285750" indent="-285750">
              <a:buFont typeface="Arial" panose="020B0604020202020204" pitchFamily="34" charset="0"/>
              <a:buChar char="•"/>
            </a:pPr>
            <a:r>
              <a:rPr lang="fr-FR" dirty="0"/>
              <a:t>Adaptation du volume et du timbre</a:t>
            </a:r>
          </a:p>
          <a:p>
            <a:pPr marL="285750" indent="-285750">
              <a:buFont typeface="Arial" panose="020B0604020202020204" pitchFamily="34" charset="0"/>
              <a:buChar char="•"/>
            </a:pPr>
            <a:r>
              <a:rPr lang="fr-FR" dirty="0"/>
              <a:t>Adaptation du texte en fonction de l’auditoire</a:t>
            </a:r>
          </a:p>
          <a:p>
            <a:pPr marL="285750" indent="-285750">
              <a:buFont typeface="Arial" panose="020B0604020202020204" pitchFamily="34" charset="0"/>
              <a:buChar char="•"/>
            </a:pPr>
            <a:r>
              <a:rPr lang="fr-FR" dirty="0"/>
              <a:t>Anticipation des effets produits.</a:t>
            </a:r>
          </a:p>
        </p:txBody>
      </p:sp>
      <p:sp>
        <p:nvSpPr>
          <p:cNvPr id="12" name="ZoneTexte 11"/>
          <p:cNvSpPr txBox="1"/>
          <p:nvPr/>
        </p:nvSpPr>
        <p:spPr>
          <a:xfrm>
            <a:off x="1239520" y="3223249"/>
            <a:ext cx="10038080" cy="923330"/>
          </a:xfrm>
          <a:prstGeom prst="rect">
            <a:avLst/>
          </a:prstGeom>
          <a:noFill/>
        </p:spPr>
        <p:txBody>
          <a:bodyPr wrap="square" rtlCol="0">
            <a:spAutoFit/>
          </a:bodyPr>
          <a:lstStyle/>
          <a:p>
            <a:r>
              <a:rPr lang="fr-FR" b="1" dirty="0"/>
              <a:t>2. LE SENS ET LA STRUCUTRE DU TEXTE :</a:t>
            </a:r>
          </a:p>
          <a:p>
            <a:endParaRPr lang="fr-FR" dirty="0"/>
          </a:p>
          <a:p>
            <a:r>
              <a:rPr lang="fr-FR" dirty="0"/>
              <a:t>Aider l’auditeur à identifier la trame de l’histoire, les différents plans des séquences narratives.</a:t>
            </a:r>
          </a:p>
        </p:txBody>
      </p:sp>
      <p:sp>
        <p:nvSpPr>
          <p:cNvPr id="13" name="ZoneTexte 12"/>
          <p:cNvSpPr txBox="1"/>
          <p:nvPr/>
        </p:nvSpPr>
        <p:spPr>
          <a:xfrm>
            <a:off x="1310640" y="4296371"/>
            <a:ext cx="6969760" cy="369332"/>
          </a:xfrm>
          <a:prstGeom prst="rect">
            <a:avLst/>
          </a:prstGeom>
          <a:noFill/>
        </p:spPr>
        <p:txBody>
          <a:bodyPr wrap="square" rtlCol="0">
            <a:spAutoFit/>
          </a:bodyPr>
          <a:lstStyle/>
          <a:p>
            <a:r>
              <a:rPr lang="fr-FR" b="1" dirty="0"/>
              <a:t>3. LA MISE EN VOIX PROPREMENT DITE</a:t>
            </a:r>
          </a:p>
        </p:txBody>
      </p:sp>
      <p:sp>
        <p:nvSpPr>
          <p:cNvPr id="14" name="ZoneTexte 13"/>
          <p:cNvSpPr txBox="1"/>
          <p:nvPr/>
        </p:nvSpPr>
        <p:spPr>
          <a:xfrm>
            <a:off x="1310640" y="4860307"/>
            <a:ext cx="6969760" cy="1754326"/>
          </a:xfrm>
          <a:prstGeom prst="rect">
            <a:avLst/>
          </a:prstGeom>
          <a:noFill/>
        </p:spPr>
        <p:txBody>
          <a:bodyPr wrap="square" rtlCol="0">
            <a:spAutoFit/>
          </a:bodyPr>
          <a:lstStyle/>
          <a:p>
            <a:r>
              <a:rPr lang="fr-FR" b="1" dirty="0"/>
              <a:t>4. LE LECTEUR EXPERT ET LE LECTEUR DEBUTANT :</a:t>
            </a:r>
          </a:p>
          <a:p>
            <a:endParaRPr lang="fr-FR" b="1" dirty="0"/>
          </a:p>
          <a:p>
            <a:r>
              <a:rPr lang="fr-FR" dirty="0"/>
              <a:t>Prendre en compte les opérations liées à </a:t>
            </a:r>
          </a:p>
          <a:p>
            <a:pPr marL="285750" indent="-285750">
              <a:buFont typeface="Arial" panose="020B0604020202020204" pitchFamily="34" charset="0"/>
              <a:buChar char="•"/>
            </a:pPr>
            <a:r>
              <a:rPr lang="fr-FR" dirty="0"/>
              <a:t>L’organisation du texte en tant que structure narrative</a:t>
            </a:r>
          </a:p>
          <a:p>
            <a:pPr marL="285750" indent="-285750">
              <a:buFont typeface="Arial" panose="020B0604020202020204" pitchFamily="34" charset="0"/>
              <a:buChar char="•"/>
            </a:pPr>
            <a:r>
              <a:rPr lang="fr-FR" dirty="0"/>
              <a:t>L’organisation du texte en tant que structure syntaxique</a:t>
            </a:r>
          </a:p>
          <a:p>
            <a:pPr marL="285750" indent="-285750">
              <a:buFont typeface="Arial" panose="020B0604020202020204" pitchFamily="34" charset="0"/>
              <a:buChar char="•"/>
            </a:pPr>
            <a:r>
              <a:rPr lang="fr-FR" dirty="0"/>
              <a:t>La dimension de la performance</a:t>
            </a:r>
          </a:p>
        </p:txBody>
      </p:sp>
    </p:spTree>
    <p:extLst>
      <p:ext uri="{BB962C8B-B14F-4D97-AF65-F5344CB8AC3E}">
        <p14:creationId xmlns:p14="http://schemas.microsoft.com/office/powerpoint/2010/main" val="2074413331"/>
      </p:ext>
    </p:extLst>
  </p:cSld>
  <p:clrMapOvr>
    <a:masterClrMapping/>
  </p:clrMapOvr>
  <mc:AlternateContent xmlns:mc="http://schemas.openxmlformats.org/markup-compatibility/2006" xmlns:p14="http://schemas.microsoft.com/office/powerpoint/2010/main">
    <mc:Choice Requires="p14">
      <p:transition spd="slow" p14:dur="2000" advTm="133479"/>
    </mc:Choice>
    <mc:Fallback xmlns="">
      <p:transition spd="slow" advTm="1334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7870" y="252879"/>
            <a:ext cx="1580835" cy="2256642"/>
          </a:xfrm>
          <a:prstGeom prst="rect">
            <a:avLst/>
          </a:prstGeom>
        </p:spPr>
      </p:pic>
      <p:sp>
        <p:nvSpPr>
          <p:cNvPr id="3" name="Espace réservé du numéro de diapositive 2"/>
          <p:cNvSpPr>
            <a:spLocks noGrp="1"/>
          </p:cNvSpPr>
          <p:nvPr>
            <p:ph type="sldNum" sz="quarter" idx="12"/>
          </p:nvPr>
        </p:nvSpPr>
        <p:spPr/>
        <p:txBody>
          <a:bodyPr/>
          <a:lstStyle/>
          <a:p>
            <a:fld id="{71766878-3199-4EAB-94E7-2D6D11070E14}" type="slidenum">
              <a:rPr lang="en-US" smtClean="0"/>
              <a:t>12</a:t>
            </a:fld>
            <a:endParaRPr lang="en-US" dirty="0"/>
          </a:p>
        </p:txBody>
      </p:sp>
      <p:sp>
        <p:nvSpPr>
          <p:cNvPr id="4" name="ZoneTexte 3"/>
          <p:cNvSpPr txBox="1"/>
          <p:nvPr/>
        </p:nvSpPr>
        <p:spPr>
          <a:xfrm>
            <a:off x="1239520" y="854664"/>
            <a:ext cx="6969760" cy="2308324"/>
          </a:xfrm>
          <a:prstGeom prst="rect">
            <a:avLst/>
          </a:prstGeom>
          <a:noFill/>
        </p:spPr>
        <p:txBody>
          <a:bodyPr wrap="square" rtlCol="0">
            <a:spAutoFit/>
          </a:bodyPr>
          <a:lstStyle/>
          <a:p>
            <a:pPr marL="342900" indent="-342900">
              <a:buAutoNum type="arabicPeriod"/>
            </a:pPr>
            <a:r>
              <a:rPr lang="fr-FR" b="1" dirty="0"/>
              <a:t>LA SITUATION DE COMMUNICATION :</a:t>
            </a:r>
          </a:p>
          <a:p>
            <a:endParaRPr lang="fr-FR" b="1" dirty="0"/>
          </a:p>
          <a:p>
            <a:r>
              <a:rPr lang="fr-FR" dirty="0"/>
              <a:t> Adapter sa performance à la situation</a:t>
            </a:r>
            <a:r>
              <a:rPr lang="fr-FR" b="1" dirty="0"/>
              <a:t>.</a:t>
            </a:r>
          </a:p>
          <a:p>
            <a:r>
              <a:rPr lang="fr-FR" dirty="0"/>
              <a:t>Mise en scène essentielle :</a:t>
            </a:r>
          </a:p>
          <a:p>
            <a:pPr marL="285750" indent="-285750">
              <a:buFont typeface="Arial" panose="020B0604020202020204" pitchFamily="34" charset="0"/>
              <a:buChar char="•"/>
            </a:pPr>
            <a:r>
              <a:rPr lang="fr-FR" dirty="0"/>
              <a:t>Présence ou absence de l’auditoire</a:t>
            </a:r>
          </a:p>
          <a:p>
            <a:pPr marL="285750" indent="-285750">
              <a:buFont typeface="Arial" panose="020B0604020202020204" pitchFamily="34" charset="0"/>
              <a:buChar char="•"/>
            </a:pPr>
            <a:r>
              <a:rPr lang="fr-FR" dirty="0"/>
              <a:t>Adaptation du volume et du timbre</a:t>
            </a:r>
          </a:p>
          <a:p>
            <a:pPr marL="285750" indent="-285750">
              <a:buFont typeface="Arial" panose="020B0604020202020204" pitchFamily="34" charset="0"/>
              <a:buChar char="•"/>
            </a:pPr>
            <a:r>
              <a:rPr lang="fr-FR" dirty="0"/>
              <a:t>Adaptation du texte en fonction de l’auditoire</a:t>
            </a:r>
          </a:p>
          <a:p>
            <a:pPr marL="285750" indent="-285750">
              <a:buFont typeface="Arial" panose="020B0604020202020204" pitchFamily="34" charset="0"/>
              <a:buChar char="•"/>
            </a:pPr>
            <a:r>
              <a:rPr lang="fr-FR" dirty="0"/>
              <a:t>Anticipation des effets produits.</a:t>
            </a:r>
          </a:p>
        </p:txBody>
      </p:sp>
      <p:sp>
        <p:nvSpPr>
          <p:cNvPr id="6" name="ZoneTexte 5"/>
          <p:cNvSpPr txBox="1"/>
          <p:nvPr/>
        </p:nvSpPr>
        <p:spPr>
          <a:xfrm>
            <a:off x="1239520" y="3223249"/>
            <a:ext cx="10038080" cy="923330"/>
          </a:xfrm>
          <a:prstGeom prst="rect">
            <a:avLst/>
          </a:prstGeom>
          <a:noFill/>
        </p:spPr>
        <p:txBody>
          <a:bodyPr wrap="square" rtlCol="0">
            <a:spAutoFit/>
          </a:bodyPr>
          <a:lstStyle/>
          <a:p>
            <a:r>
              <a:rPr lang="fr-FR" b="1" dirty="0"/>
              <a:t>2. LE SENS ET LA STRUCUTRE DU TEXTE :</a:t>
            </a:r>
          </a:p>
          <a:p>
            <a:endParaRPr lang="fr-FR" dirty="0"/>
          </a:p>
          <a:p>
            <a:r>
              <a:rPr lang="fr-FR" dirty="0"/>
              <a:t>Aider l’auditeur à identifier la trame de l’histoire, les différents plans des séquences narratives.</a:t>
            </a:r>
          </a:p>
        </p:txBody>
      </p:sp>
      <p:sp>
        <p:nvSpPr>
          <p:cNvPr id="8" name="ZoneTexte 7"/>
          <p:cNvSpPr txBox="1"/>
          <p:nvPr/>
        </p:nvSpPr>
        <p:spPr>
          <a:xfrm>
            <a:off x="1310640" y="4296371"/>
            <a:ext cx="6969760" cy="369332"/>
          </a:xfrm>
          <a:prstGeom prst="rect">
            <a:avLst/>
          </a:prstGeom>
          <a:noFill/>
        </p:spPr>
        <p:txBody>
          <a:bodyPr wrap="square" rtlCol="0">
            <a:spAutoFit/>
          </a:bodyPr>
          <a:lstStyle/>
          <a:p>
            <a:r>
              <a:rPr lang="fr-FR" b="1" dirty="0"/>
              <a:t>3. LA MISE EN VOIX PROPREMENT DITE</a:t>
            </a:r>
          </a:p>
        </p:txBody>
      </p:sp>
      <p:sp>
        <p:nvSpPr>
          <p:cNvPr id="9" name="ZoneTexte 8"/>
          <p:cNvSpPr txBox="1"/>
          <p:nvPr/>
        </p:nvSpPr>
        <p:spPr>
          <a:xfrm>
            <a:off x="1239520" y="252879"/>
            <a:ext cx="6969760" cy="461665"/>
          </a:xfrm>
          <a:prstGeom prst="rect">
            <a:avLst/>
          </a:prstGeom>
          <a:noFill/>
        </p:spPr>
        <p:txBody>
          <a:bodyPr wrap="square" rtlCol="0">
            <a:spAutoFit/>
          </a:bodyPr>
          <a:lstStyle/>
          <a:p>
            <a:r>
              <a:rPr lang="fr-FR" dirty="0"/>
              <a:t> </a:t>
            </a:r>
            <a:r>
              <a:rPr lang="fr-FR" sz="2400" b="1" dirty="0">
                <a:solidFill>
                  <a:srgbClr val="7030A0"/>
                </a:solidFill>
              </a:rPr>
              <a:t>LA LECTURE A D’AUTRES</a:t>
            </a:r>
          </a:p>
        </p:txBody>
      </p:sp>
      <p:sp>
        <p:nvSpPr>
          <p:cNvPr id="10" name="ZoneTexte 9"/>
          <p:cNvSpPr txBox="1"/>
          <p:nvPr/>
        </p:nvSpPr>
        <p:spPr>
          <a:xfrm>
            <a:off x="1310640" y="4860307"/>
            <a:ext cx="6969760" cy="1754326"/>
          </a:xfrm>
          <a:prstGeom prst="rect">
            <a:avLst/>
          </a:prstGeom>
          <a:noFill/>
        </p:spPr>
        <p:txBody>
          <a:bodyPr wrap="square" rtlCol="0">
            <a:spAutoFit/>
          </a:bodyPr>
          <a:lstStyle/>
          <a:p>
            <a:r>
              <a:rPr lang="fr-FR" b="1" dirty="0"/>
              <a:t>4. LE LECTEUR EXPERT ET LE LECTEUR DEBUTANT :</a:t>
            </a:r>
          </a:p>
          <a:p>
            <a:endParaRPr lang="fr-FR" b="1" dirty="0"/>
          </a:p>
          <a:p>
            <a:r>
              <a:rPr lang="fr-FR" dirty="0"/>
              <a:t>Prendre en compte les opérations liées à </a:t>
            </a:r>
          </a:p>
          <a:p>
            <a:pPr marL="285750" indent="-285750">
              <a:buFont typeface="Arial" panose="020B0604020202020204" pitchFamily="34" charset="0"/>
              <a:buChar char="•"/>
            </a:pPr>
            <a:r>
              <a:rPr lang="fr-FR" dirty="0"/>
              <a:t>L’organisation du texte en tant que structure narrative</a:t>
            </a:r>
          </a:p>
          <a:p>
            <a:pPr marL="285750" indent="-285750">
              <a:buFont typeface="Arial" panose="020B0604020202020204" pitchFamily="34" charset="0"/>
              <a:buChar char="•"/>
            </a:pPr>
            <a:r>
              <a:rPr lang="fr-FR" dirty="0"/>
              <a:t>L’organisation du texte en tant que structure syntaxique</a:t>
            </a:r>
          </a:p>
          <a:p>
            <a:pPr marL="285750" indent="-285750">
              <a:buFont typeface="Arial" panose="020B0604020202020204" pitchFamily="34" charset="0"/>
              <a:buChar char="•"/>
            </a:pPr>
            <a:r>
              <a:rPr lang="fr-FR" dirty="0"/>
              <a:t>La dimension de la performance</a:t>
            </a:r>
          </a:p>
        </p:txBody>
      </p:sp>
    </p:spTree>
    <p:extLst>
      <p:ext uri="{BB962C8B-B14F-4D97-AF65-F5344CB8AC3E}">
        <p14:creationId xmlns:p14="http://schemas.microsoft.com/office/powerpoint/2010/main" val="1486208737"/>
      </p:ext>
    </p:extLst>
  </p:cSld>
  <p:clrMapOvr>
    <a:masterClrMapping/>
  </p:clrMapOvr>
  <mc:AlternateContent xmlns:mc="http://schemas.openxmlformats.org/markup-compatibility/2006" xmlns:p14="http://schemas.microsoft.com/office/powerpoint/2010/main">
    <mc:Choice Requires="p14">
      <p:transition spd="slow" p14:dur="2000" advTm="106830"/>
    </mc:Choice>
    <mc:Fallback xmlns="">
      <p:transition spd="slow" advTm="1068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766878-3199-4EAB-94E7-2D6D11070E14}" type="slidenum">
              <a:rPr lang="en-US" smtClean="0"/>
              <a:t>13</a:t>
            </a:fld>
            <a:endParaRPr lang="en-US" dirty="0"/>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6480" y="867995"/>
            <a:ext cx="8848676" cy="5324346"/>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3556" y="222816"/>
            <a:ext cx="1911448" cy="2673487"/>
          </a:xfrm>
          <a:prstGeom prst="rect">
            <a:avLst/>
          </a:prstGeom>
        </p:spPr>
      </p:pic>
      <p:sp>
        <p:nvSpPr>
          <p:cNvPr id="6" name="Rectangle 5"/>
          <p:cNvSpPr/>
          <p:nvPr/>
        </p:nvSpPr>
        <p:spPr>
          <a:xfrm>
            <a:off x="1391920" y="1760533"/>
            <a:ext cx="8321040" cy="762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868160" y="4262221"/>
            <a:ext cx="3026996" cy="4500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7358884"/>
      </p:ext>
    </p:extLst>
  </p:cSld>
  <p:clrMapOvr>
    <a:masterClrMapping/>
  </p:clrMapOvr>
  <mc:AlternateContent xmlns:mc="http://schemas.openxmlformats.org/markup-compatibility/2006" xmlns:p14="http://schemas.microsoft.com/office/powerpoint/2010/main">
    <mc:Choice Requires="p14">
      <p:transition spd="slow" p14:dur="2000" advTm="42129"/>
    </mc:Choice>
    <mc:Fallback xmlns="">
      <p:transition spd="slow" advTm="421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1766878-3199-4EAB-94E7-2D6D11070E14}" type="slidenum">
              <a:rPr lang="en-US" smtClean="0"/>
              <a:t>14</a:t>
            </a:fld>
            <a:endParaRPr lang="en-US" dirty="0"/>
          </a:p>
        </p:txBody>
      </p:sp>
      <p:sp>
        <p:nvSpPr>
          <p:cNvPr id="4" name="Titre 3"/>
          <p:cNvSpPr txBox="1">
            <a:spLocks noGrp="1"/>
          </p:cNvSpPr>
          <p:nvPr>
            <p:ph type="title"/>
          </p:nvPr>
        </p:nvSpPr>
        <p:spPr>
          <a:xfrm>
            <a:off x="865598" y="423025"/>
            <a:ext cx="7953282" cy="798680"/>
          </a:xfrm>
          <a:prstGeom prst="rect">
            <a:avLst/>
          </a:prstGeom>
          <a:noFill/>
        </p:spPr>
        <p:txBody>
          <a:bodyPr wrap="square" rtlCol="0">
            <a:spAutoFit/>
          </a:bodyPr>
          <a:lstStyle/>
          <a:p>
            <a:r>
              <a:rPr lang="fr-FR" dirty="0"/>
              <a:t> </a:t>
            </a:r>
            <a:r>
              <a:rPr lang="fr-FR" sz="2400" b="1" dirty="0">
                <a:solidFill>
                  <a:srgbClr val="7030A0"/>
                </a:solidFill>
              </a:rPr>
              <a:t>L’enseignement explicite des stratégies d’ECOUTE</a:t>
            </a: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1068" y="257092"/>
            <a:ext cx="2395924" cy="3107214"/>
          </a:xfrm>
          <a:prstGeom prst="rect">
            <a:avLst/>
          </a:prstGeom>
        </p:spPr>
      </p:pic>
      <p:sp>
        <p:nvSpPr>
          <p:cNvPr id="6" name="ZoneTexte 5"/>
          <p:cNvSpPr txBox="1"/>
          <p:nvPr/>
        </p:nvSpPr>
        <p:spPr>
          <a:xfrm>
            <a:off x="1209040" y="1544320"/>
            <a:ext cx="7401561" cy="646331"/>
          </a:xfrm>
          <a:prstGeom prst="rect">
            <a:avLst/>
          </a:prstGeom>
          <a:noFill/>
        </p:spPr>
        <p:txBody>
          <a:bodyPr wrap="square" rtlCol="0">
            <a:spAutoFit/>
          </a:bodyPr>
          <a:lstStyle/>
          <a:p>
            <a:pPr algn="just"/>
            <a:r>
              <a:rPr lang="fr-FR" dirty="0"/>
              <a:t>La compréhension orale = mobilisation des stratégies d’écoute afin de réaliser un projet d’écoute.</a:t>
            </a:r>
          </a:p>
        </p:txBody>
      </p:sp>
      <p:sp>
        <p:nvSpPr>
          <p:cNvPr id="7" name="ZoneTexte 6"/>
          <p:cNvSpPr txBox="1"/>
          <p:nvPr/>
        </p:nvSpPr>
        <p:spPr>
          <a:xfrm>
            <a:off x="1209040" y="2915920"/>
            <a:ext cx="7401561" cy="646331"/>
          </a:xfrm>
          <a:prstGeom prst="rect">
            <a:avLst/>
          </a:prstGeom>
          <a:noFill/>
        </p:spPr>
        <p:txBody>
          <a:bodyPr wrap="square" rtlCol="0">
            <a:spAutoFit/>
          </a:bodyPr>
          <a:lstStyle/>
          <a:p>
            <a:pPr algn="just"/>
            <a:r>
              <a:rPr lang="fr-FR" dirty="0"/>
              <a:t>Les stratégies d’écoute = moyens ponctuels enseignés de manière explicite afin de répondre à une intention précise.</a:t>
            </a:r>
          </a:p>
        </p:txBody>
      </p:sp>
      <p:sp>
        <p:nvSpPr>
          <p:cNvPr id="8" name="ZoneTexte 7"/>
          <p:cNvSpPr txBox="1"/>
          <p:nvPr/>
        </p:nvSpPr>
        <p:spPr>
          <a:xfrm>
            <a:off x="1076960" y="4490720"/>
            <a:ext cx="10353040" cy="584775"/>
          </a:xfrm>
          <a:prstGeom prst="rect">
            <a:avLst/>
          </a:prstGeom>
          <a:solidFill>
            <a:schemeClr val="tx2">
              <a:lumMod val="25000"/>
              <a:lumOff val="75000"/>
            </a:schemeClr>
          </a:solidFill>
        </p:spPr>
        <p:txBody>
          <a:bodyPr wrap="square" rtlCol="0">
            <a:spAutoFit/>
          </a:bodyPr>
          <a:lstStyle/>
          <a:p>
            <a:pPr algn="ctr"/>
            <a:r>
              <a:rPr lang="fr-FR" sz="3200" b="1" dirty="0"/>
              <a:t>PAYSAGE SONORE</a:t>
            </a:r>
          </a:p>
        </p:txBody>
      </p:sp>
      <p:sp>
        <p:nvSpPr>
          <p:cNvPr id="9" name="ZoneTexte 8"/>
          <p:cNvSpPr txBox="1"/>
          <p:nvPr/>
        </p:nvSpPr>
        <p:spPr>
          <a:xfrm>
            <a:off x="1076960" y="5232400"/>
            <a:ext cx="10353040" cy="1200329"/>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dirty="0"/>
              <a:t>Préciser l’intention d’écoute</a:t>
            </a:r>
          </a:p>
          <a:p>
            <a:pPr marL="342900" indent="-342900">
              <a:buAutoNum type="arabicPeriod"/>
            </a:pPr>
            <a:r>
              <a:rPr lang="fr-FR" dirty="0"/>
              <a:t>Accepter la situation de communication</a:t>
            </a:r>
          </a:p>
          <a:p>
            <a:pPr marL="342900" indent="-342900">
              <a:buAutoNum type="arabicPeriod"/>
            </a:pPr>
            <a:r>
              <a:rPr lang="fr-FR" dirty="0"/>
              <a:t>Faire émerger les connaissances antérieures des élèves en matière d’expérience d’écoute</a:t>
            </a:r>
          </a:p>
          <a:p>
            <a:pPr marL="342900" indent="-342900">
              <a:buAutoNum type="arabicPeriod"/>
            </a:pPr>
            <a:r>
              <a:rPr lang="fr-FR" dirty="0"/>
              <a:t>Développer l’horizon d’attente des élèves</a:t>
            </a:r>
          </a:p>
        </p:txBody>
      </p:sp>
    </p:spTree>
    <p:extLst>
      <p:ext uri="{BB962C8B-B14F-4D97-AF65-F5344CB8AC3E}">
        <p14:creationId xmlns:p14="http://schemas.microsoft.com/office/powerpoint/2010/main" val="2158357528"/>
      </p:ext>
    </p:extLst>
  </p:cSld>
  <p:clrMapOvr>
    <a:masterClrMapping/>
  </p:clrMapOvr>
  <mc:AlternateContent xmlns:mc="http://schemas.openxmlformats.org/markup-compatibility/2006" xmlns:p14="http://schemas.microsoft.com/office/powerpoint/2010/main">
    <mc:Choice Requires="p14">
      <p:transition spd="slow" p14:dur="2000" advTm="105036"/>
    </mc:Choice>
    <mc:Fallback xmlns="">
      <p:transition spd="slow" advTm="1050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t>15</a:t>
            </a:fld>
            <a:endParaRPr lang="en-US"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200" y="147516"/>
            <a:ext cx="5990140" cy="6573959"/>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640" y="0"/>
            <a:ext cx="1735524" cy="2250758"/>
          </a:xfrm>
          <a:prstGeom prst="rect">
            <a:avLst/>
          </a:prstGeom>
        </p:spPr>
      </p:pic>
      <p:sp>
        <p:nvSpPr>
          <p:cNvPr id="7" name="ZoneTexte 6"/>
          <p:cNvSpPr txBox="1"/>
          <p:nvPr/>
        </p:nvSpPr>
        <p:spPr>
          <a:xfrm>
            <a:off x="7294880" y="2682240"/>
            <a:ext cx="4387284" cy="1754326"/>
          </a:xfrm>
          <a:prstGeom prst="rect">
            <a:avLst/>
          </a:prstGeom>
          <a:noFill/>
        </p:spPr>
        <p:txBody>
          <a:bodyPr wrap="square" rtlCol="0">
            <a:spAutoFit/>
          </a:bodyPr>
          <a:lstStyle/>
          <a:p>
            <a:pPr marL="342900" indent="-342900">
              <a:buAutoNum type="arabicPeriod"/>
            </a:pPr>
            <a:r>
              <a:rPr lang="fr-FR" sz="3600" dirty="0"/>
              <a:t>La </a:t>
            </a:r>
            <a:r>
              <a:rPr lang="fr-FR" sz="3600" dirty="0" err="1"/>
              <a:t>préécoute</a:t>
            </a:r>
            <a:endParaRPr lang="fr-FR" sz="3600" dirty="0"/>
          </a:p>
          <a:p>
            <a:pPr marL="342900" indent="-342900">
              <a:buAutoNum type="arabicPeriod"/>
            </a:pPr>
            <a:r>
              <a:rPr lang="fr-FR" sz="3600" dirty="0"/>
              <a:t>L’écoute</a:t>
            </a:r>
          </a:p>
          <a:p>
            <a:pPr marL="342900" indent="-342900">
              <a:buAutoNum type="arabicPeriod"/>
            </a:pPr>
            <a:r>
              <a:rPr lang="fr-FR" sz="3600" dirty="0"/>
              <a:t>L’après-écoute</a:t>
            </a:r>
          </a:p>
        </p:txBody>
      </p:sp>
    </p:spTree>
    <p:extLst>
      <p:ext uri="{BB962C8B-B14F-4D97-AF65-F5344CB8AC3E}">
        <p14:creationId xmlns:p14="http://schemas.microsoft.com/office/powerpoint/2010/main" val="780263870"/>
      </p:ext>
    </p:extLst>
  </p:cSld>
  <p:clrMapOvr>
    <a:masterClrMapping/>
  </p:clrMapOvr>
  <mc:AlternateContent xmlns:mc="http://schemas.openxmlformats.org/markup-compatibility/2006" xmlns:p14="http://schemas.microsoft.com/office/powerpoint/2010/main">
    <mc:Choice Requires="p14">
      <p:transition spd="slow" p14:dur="2000" advTm="71718"/>
    </mc:Choice>
    <mc:Fallback xmlns="">
      <p:transition spd="slow" advTm="717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POUR LES ELEVES, la mise en voix c’est …</a:t>
            </a:r>
            <a:endParaRPr lang="fr-FR" dirty="0"/>
          </a:p>
        </p:txBody>
      </p:sp>
      <p:sp>
        <p:nvSpPr>
          <p:cNvPr id="3" name="Espace réservé du numéro de diapositive 2"/>
          <p:cNvSpPr>
            <a:spLocks noGrp="1"/>
          </p:cNvSpPr>
          <p:nvPr>
            <p:ph type="sldNum" sz="quarter" idx="12"/>
          </p:nvPr>
        </p:nvSpPr>
        <p:spPr/>
        <p:txBody>
          <a:bodyPr/>
          <a:lstStyle/>
          <a:p>
            <a:fld id="{71766878-3199-4EAB-94E7-2D6D11070E14}" type="slidenum">
              <a:rPr lang="en-US" smtClean="0"/>
              <a:pPr/>
              <a:t>16</a:t>
            </a:fld>
            <a:endParaRPr lang="en-US" dirty="0"/>
          </a:p>
        </p:txBody>
      </p:sp>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l="572" t="14287" r="3435" b="9204"/>
          <a:stretch/>
        </p:blipFill>
        <p:spPr>
          <a:xfrm>
            <a:off x="1251678" y="1874517"/>
            <a:ext cx="6136674" cy="4864608"/>
          </a:xfrm>
          <a:prstGeom prst="rect">
            <a:avLst/>
          </a:prstGeom>
        </p:spPr>
      </p:pic>
      <p:sp>
        <p:nvSpPr>
          <p:cNvPr id="4" name="Rectangle 3">
            <a:extLst>
              <a:ext uri="{FF2B5EF4-FFF2-40B4-BE49-F238E27FC236}">
                <a16:creationId xmlns:a16="http://schemas.microsoft.com/office/drawing/2014/main" id="{6FA50C4E-18DA-0A46-880D-413B1DF8BCB8}"/>
              </a:ext>
            </a:extLst>
          </p:cNvPr>
          <p:cNvSpPr/>
          <p:nvPr/>
        </p:nvSpPr>
        <p:spPr>
          <a:xfrm>
            <a:off x="8481391" y="2955235"/>
            <a:ext cx="2756452" cy="2570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ln w="0"/>
                <a:solidFill>
                  <a:schemeClr val="tx1"/>
                </a:solidFill>
                <a:effectLst>
                  <a:outerShdw blurRad="38100" dist="19050" dir="2700000" algn="tl" rotWithShape="0">
                    <a:schemeClr val="dk1">
                      <a:alpha val="40000"/>
                    </a:schemeClr>
                  </a:outerShdw>
                </a:effectLst>
              </a:rPr>
              <a:t>Audio</a:t>
            </a:r>
          </a:p>
        </p:txBody>
      </p:sp>
    </p:spTree>
    <p:extLst>
      <p:ext uri="{BB962C8B-B14F-4D97-AF65-F5344CB8AC3E}">
        <p14:creationId xmlns:p14="http://schemas.microsoft.com/office/powerpoint/2010/main" val="2615786867"/>
      </p:ext>
    </p:extLst>
  </p:cSld>
  <p:clrMapOvr>
    <a:masterClrMapping/>
  </p:clrMapOvr>
  <mc:AlternateContent xmlns:mc="http://schemas.openxmlformats.org/markup-compatibility/2006" xmlns:p14="http://schemas.microsoft.com/office/powerpoint/2010/main">
    <mc:Choice Requires="p14">
      <p:transition spd="slow" p14:dur="2000" advTm="127432"/>
    </mc:Choice>
    <mc:Fallback xmlns="">
      <p:transition spd="slow" advTm="127432"/>
    </mc:Fallback>
  </mc:AlternateContent>
  <p:extLst mod="1">
    <p:ext uri="{E180D4A7-C9FB-4DFB-919C-405C955672EB}">
      <p14:showEvtLst xmlns:p14="http://schemas.microsoft.com/office/powerpoint/2010/main">
        <p14:playEvt time="7288" objId="7"/>
        <p14:stopEvt time="122375" objId="7"/>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0201" y="676894"/>
            <a:ext cx="8559800" cy="5462649"/>
          </a:xfrm>
        </p:spPr>
        <p:txBody>
          <a:bodyPr>
            <a:normAutofit fontScale="90000"/>
          </a:bodyPr>
          <a:lstStyle/>
          <a:p>
            <a:pPr algn="ctr"/>
            <a:br>
              <a:rPr lang="fr-FR" dirty="0"/>
            </a:br>
            <a:r>
              <a:rPr lang="fr-FR" dirty="0"/>
              <a:t>2. </a:t>
            </a:r>
            <a:br>
              <a:rPr lang="fr-FR" dirty="0"/>
            </a:br>
            <a:br>
              <a:rPr lang="fr-FR" dirty="0"/>
            </a:br>
            <a:r>
              <a:rPr lang="fr-FR" dirty="0"/>
              <a:t>La mise en voix un objet d’enseignement</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pPr/>
              <a:t>17</a:t>
            </a:fld>
            <a:endParaRPr lang="en-US" dirty="0"/>
          </a:p>
        </p:txBody>
      </p:sp>
    </p:spTree>
    <p:extLst>
      <p:ext uri="{BB962C8B-B14F-4D97-AF65-F5344CB8AC3E}">
        <p14:creationId xmlns:p14="http://schemas.microsoft.com/office/powerpoint/2010/main" val="2528454456"/>
      </p:ext>
    </p:extLst>
  </p:cSld>
  <p:clrMapOvr>
    <a:masterClrMapping/>
  </p:clrMapOvr>
  <mc:AlternateContent xmlns:mc="http://schemas.openxmlformats.org/markup-compatibility/2006" xmlns:p14="http://schemas.microsoft.com/office/powerpoint/2010/main">
    <mc:Choice Requires="p14">
      <p:transition spd="slow" p14:dur="2000" advTm="8403"/>
    </mc:Choice>
    <mc:Fallback xmlns="">
      <p:transition spd="slow" advTm="84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t>18</a:t>
            </a:fld>
            <a:endParaRPr lang="en-US" dirty="0"/>
          </a:p>
        </p:txBody>
      </p:sp>
      <p:sp>
        <p:nvSpPr>
          <p:cNvPr id="3" name="ZoneTexte 2"/>
          <p:cNvSpPr txBox="1"/>
          <p:nvPr/>
        </p:nvSpPr>
        <p:spPr>
          <a:xfrm>
            <a:off x="1045028" y="666274"/>
            <a:ext cx="5510151" cy="2585323"/>
          </a:xfrm>
          <a:prstGeom prst="rect">
            <a:avLst/>
          </a:prstGeom>
          <a:noFill/>
          <a:ln w="28575">
            <a:solidFill>
              <a:schemeClr val="tx1"/>
            </a:solidFill>
          </a:ln>
        </p:spPr>
        <p:txBody>
          <a:bodyPr wrap="square" rtlCol="0">
            <a:spAutoFit/>
          </a:bodyPr>
          <a:lstStyle/>
          <a:p>
            <a:pPr algn="ctr"/>
            <a:r>
              <a:rPr lang="fr-FR" b="1" dirty="0">
                <a:effectLst>
                  <a:outerShdw blurRad="38100" dist="38100" dir="2700000" algn="tl">
                    <a:srgbClr val="000000">
                      <a:alpha val="43137"/>
                    </a:srgbClr>
                  </a:outerShdw>
                </a:effectLst>
              </a:rPr>
              <a:t>PROJET DE COMMUNICATION</a:t>
            </a:r>
          </a:p>
          <a:p>
            <a:pPr algn="ctr"/>
            <a:endParaRPr lang="fr-FR" b="1" dirty="0">
              <a:effectLst>
                <a:outerShdw blurRad="38100" dist="38100" dir="2700000" algn="tl">
                  <a:srgbClr val="000000">
                    <a:alpha val="43137"/>
                  </a:srgbClr>
                </a:outerShdw>
              </a:effectLst>
            </a:endParaRPr>
          </a:p>
          <a:p>
            <a:pPr algn="ctr"/>
            <a:r>
              <a:rPr lang="fr-FR" dirty="0"/>
              <a:t>Intention de communication</a:t>
            </a:r>
          </a:p>
          <a:p>
            <a:pPr algn="ctr"/>
            <a:r>
              <a:rPr lang="fr-FR" dirty="0"/>
              <a:t>Situation de communication </a:t>
            </a:r>
          </a:p>
          <a:p>
            <a:pPr marL="285750" indent="-285750">
              <a:buFont typeface="Arial" panose="020B0604020202020204" pitchFamily="34" charset="0"/>
              <a:buChar char="•"/>
            </a:pPr>
            <a:r>
              <a:rPr lang="fr-FR" dirty="0"/>
              <a:t>Intégration des volets lecture, écriture et communication orale</a:t>
            </a:r>
          </a:p>
          <a:p>
            <a:pPr marL="285750" indent="-285750">
              <a:buFont typeface="Arial" panose="020B0604020202020204" pitchFamily="34" charset="0"/>
              <a:buChar char="•"/>
            </a:pPr>
            <a:r>
              <a:rPr lang="fr-FR" dirty="0"/>
              <a:t>Type de sujets présentés aux élèves</a:t>
            </a:r>
          </a:p>
          <a:p>
            <a:pPr marL="285750" indent="-285750">
              <a:buFont typeface="Arial" panose="020B0604020202020204" pitchFamily="34" charset="0"/>
              <a:buChar char="•"/>
            </a:pPr>
            <a:r>
              <a:rPr lang="fr-FR" dirty="0"/>
              <a:t>Prise en compte des champs d’intérêt des élèves</a:t>
            </a:r>
          </a:p>
          <a:p>
            <a:pPr marL="285750" indent="-285750">
              <a:buFont typeface="Arial" panose="020B0604020202020204" pitchFamily="34" charset="0"/>
              <a:buChar char="•"/>
            </a:pPr>
            <a:r>
              <a:rPr lang="fr-FR" dirty="0"/>
              <a:t>Prise en compte du destinataire</a:t>
            </a:r>
          </a:p>
        </p:txBody>
      </p:sp>
      <p:sp>
        <p:nvSpPr>
          <p:cNvPr id="4" name="Rectangle avec flèche vers le bas 3"/>
          <p:cNvSpPr/>
          <p:nvPr/>
        </p:nvSpPr>
        <p:spPr>
          <a:xfrm>
            <a:off x="7528956" y="905530"/>
            <a:ext cx="4013860" cy="105340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solidFill>
                <a:effectLst>
                  <a:outerShdw blurRad="38100" dist="19050" dir="2700000" algn="tl" rotWithShape="0">
                    <a:schemeClr val="dk1">
                      <a:alpha val="40000"/>
                    </a:schemeClr>
                  </a:outerShdw>
                </a:effectLst>
              </a:rPr>
              <a:t>Production initiale</a:t>
            </a:r>
          </a:p>
        </p:txBody>
      </p:sp>
      <p:sp>
        <p:nvSpPr>
          <p:cNvPr id="6" name="Rectangle avec flèche vers le bas 5"/>
          <p:cNvSpPr/>
          <p:nvPr/>
        </p:nvSpPr>
        <p:spPr>
          <a:xfrm>
            <a:off x="7544922" y="1988370"/>
            <a:ext cx="4013860" cy="14325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n w="0"/>
                <a:solidFill>
                  <a:schemeClr val="tx1"/>
                </a:solidFill>
                <a:effectLst>
                  <a:outerShdw blurRad="38100" dist="19050" dir="2700000" algn="tl" rotWithShape="0">
                    <a:schemeClr val="dk1">
                      <a:alpha val="40000"/>
                    </a:schemeClr>
                  </a:outerShdw>
                </a:effectLst>
              </a:rPr>
              <a:t>Etat des connaissances des élèves</a:t>
            </a:r>
          </a:p>
        </p:txBody>
      </p:sp>
      <p:sp>
        <p:nvSpPr>
          <p:cNvPr id="5" name="Flèche droite à entaille 4"/>
          <p:cNvSpPr/>
          <p:nvPr/>
        </p:nvSpPr>
        <p:spPr>
          <a:xfrm>
            <a:off x="6555179" y="1050997"/>
            <a:ext cx="973777" cy="488637"/>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avec flèche vers la gauche 8"/>
          <p:cNvSpPr/>
          <p:nvPr/>
        </p:nvSpPr>
        <p:spPr>
          <a:xfrm>
            <a:off x="2707574" y="3425346"/>
            <a:ext cx="8951025" cy="258882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effectLst>
                  <a:outerShdw blurRad="38100" dist="38100" dir="2700000" algn="tl">
                    <a:srgbClr val="000000">
                      <a:alpha val="43137"/>
                    </a:srgbClr>
                  </a:outerShdw>
                </a:effectLst>
              </a:rPr>
              <a:t>Ateliers formatifs </a:t>
            </a:r>
          </a:p>
          <a:p>
            <a:pPr marL="457200" indent="-457200">
              <a:buAutoNum type="arabicPeriod"/>
            </a:pPr>
            <a:r>
              <a:rPr lang="fr-FR" sz="2400" dirty="0">
                <a:solidFill>
                  <a:schemeClr val="tx1"/>
                </a:solidFill>
              </a:rPr>
              <a:t>Modelage total par l’enseignant et par les élèves</a:t>
            </a:r>
          </a:p>
          <a:p>
            <a:pPr marL="457200" indent="-457200">
              <a:buAutoNum type="arabicPeriod"/>
            </a:pPr>
            <a:r>
              <a:rPr lang="fr-FR" sz="2400" dirty="0">
                <a:solidFill>
                  <a:schemeClr val="tx1"/>
                </a:solidFill>
              </a:rPr>
              <a:t>Apprentissage des rôles à jouer</a:t>
            </a:r>
          </a:p>
          <a:p>
            <a:pPr marL="457200" indent="-457200">
              <a:buAutoNum type="arabicPeriod"/>
            </a:pPr>
            <a:r>
              <a:rPr lang="fr-FR" sz="2400" dirty="0">
                <a:solidFill>
                  <a:schemeClr val="tx1"/>
                </a:solidFill>
              </a:rPr>
              <a:t>Apprentissages liés aux types de pratique</a:t>
            </a:r>
          </a:p>
          <a:p>
            <a:pPr marL="457200" indent="-457200">
              <a:buAutoNum type="arabicPeriod"/>
            </a:pPr>
            <a:r>
              <a:rPr lang="fr-FR" sz="2400" dirty="0">
                <a:solidFill>
                  <a:schemeClr val="tx1"/>
                </a:solidFill>
              </a:rPr>
              <a:t>Apprentissage de faits de langue</a:t>
            </a:r>
          </a:p>
          <a:p>
            <a:pPr marL="457200" indent="-457200">
              <a:buAutoNum type="arabicPeriod"/>
            </a:pPr>
            <a:r>
              <a:rPr lang="fr-FR" sz="2400" dirty="0">
                <a:solidFill>
                  <a:schemeClr val="tx1"/>
                </a:solidFill>
              </a:rPr>
              <a:t>Apprentissage des techniques d’écoute</a:t>
            </a:r>
          </a:p>
        </p:txBody>
      </p:sp>
      <p:sp>
        <p:nvSpPr>
          <p:cNvPr id="10" name="ZoneTexte 9"/>
          <p:cNvSpPr txBox="1"/>
          <p:nvPr/>
        </p:nvSpPr>
        <p:spPr>
          <a:xfrm>
            <a:off x="1045028" y="4121901"/>
            <a:ext cx="1662546" cy="1200329"/>
          </a:xfrm>
          <a:prstGeom prst="rect">
            <a:avLst/>
          </a:prstGeom>
          <a:noFill/>
          <a:ln w="19050">
            <a:solidFill>
              <a:schemeClr val="tx1"/>
            </a:solidFill>
          </a:ln>
        </p:spPr>
        <p:txBody>
          <a:bodyPr wrap="square" rtlCol="0">
            <a:spAutoFit/>
          </a:bodyPr>
          <a:lstStyle/>
          <a:p>
            <a:pPr algn="ctr"/>
            <a:r>
              <a:rPr lang="fr-FR" sz="2400" dirty="0"/>
              <a:t>Production finale sommative</a:t>
            </a:r>
          </a:p>
        </p:txBody>
      </p:sp>
      <p:sp>
        <p:nvSpPr>
          <p:cNvPr id="11" name="ZoneTexte 10"/>
          <p:cNvSpPr txBox="1"/>
          <p:nvPr/>
        </p:nvSpPr>
        <p:spPr>
          <a:xfrm>
            <a:off x="961901" y="6075144"/>
            <a:ext cx="10384972" cy="646331"/>
          </a:xfrm>
          <a:prstGeom prst="rect">
            <a:avLst/>
          </a:prstGeom>
          <a:noFill/>
        </p:spPr>
        <p:txBody>
          <a:bodyPr wrap="square" rtlCol="0">
            <a:spAutoFit/>
          </a:bodyPr>
          <a:lstStyle/>
          <a:p>
            <a:r>
              <a:rPr lang="fr-FR" dirty="0">
                <a:solidFill>
                  <a:srgbClr val="7030A0"/>
                </a:solidFill>
              </a:rPr>
              <a:t>MESSIER G., « Enseignement/apprentissage de l’oral en classe de français langue d’enseignement secondaire : mise en œuvre d’un modèle didactique », p.53, 2007</a:t>
            </a:r>
          </a:p>
        </p:txBody>
      </p:sp>
      <p:sp>
        <p:nvSpPr>
          <p:cNvPr id="7" name="ZoneTexte 6"/>
          <p:cNvSpPr txBox="1"/>
          <p:nvPr/>
        </p:nvSpPr>
        <p:spPr>
          <a:xfrm>
            <a:off x="1045028" y="97601"/>
            <a:ext cx="10497788" cy="369332"/>
          </a:xfrm>
          <a:prstGeom prst="rect">
            <a:avLst/>
          </a:prstGeom>
          <a:noFill/>
        </p:spPr>
        <p:txBody>
          <a:bodyPr wrap="square" rtlCol="0">
            <a:spAutoFit/>
          </a:bodyPr>
          <a:lstStyle/>
          <a:p>
            <a:r>
              <a:rPr lang="fr-FR" b="1" dirty="0">
                <a:solidFill>
                  <a:srgbClr val="7030A0"/>
                </a:solidFill>
                <a:effectLst>
                  <a:outerShdw blurRad="38100" dist="38100" dir="2700000" algn="tl">
                    <a:srgbClr val="000000">
                      <a:alpha val="43137"/>
                    </a:srgbClr>
                  </a:outerShdw>
                </a:effectLst>
              </a:rPr>
              <a:t>LA DEMARCHE DIDACTIQUE</a:t>
            </a:r>
          </a:p>
        </p:txBody>
      </p:sp>
    </p:spTree>
    <p:extLst>
      <p:ext uri="{BB962C8B-B14F-4D97-AF65-F5344CB8AC3E}">
        <p14:creationId xmlns:p14="http://schemas.microsoft.com/office/powerpoint/2010/main" val="1236337042"/>
      </p:ext>
    </p:extLst>
  </p:cSld>
  <p:clrMapOvr>
    <a:masterClrMapping/>
  </p:clrMapOvr>
  <mc:AlternateContent xmlns:mc="http://schemas.openxmlformats.org/markup-compatibility/2006" xmlns:p14="http://schemas.microsoft.com/office/powerpoint/2010/main">
    <mc:Choice Requires="p14">
      <p:transition spd="slow" p14:dur="2000" advTm="114757"/>
    </mc:Choice>
    <mc:Fallback xmlns="">
      <p:transition spd="slow" advTm="11475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168625" y="493301"/>
            <a:ext cx="10610419" cy="657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La PLACE DE l’INTERPRETATION DANS LA MISE EN VOIX</a:t>
            </a:r>
          </a:p>
        </p:txBody>
      </p:sp>
      <p:sp>
        <p:nvSpPr>
          <p:cNvPr id="2" name="Espace réservé du numéro de diapositive 1"/>
          <p:cNvSpPr>
            <a:spLocks noGrp="1"/>
          </p:cNvSpPr>
          <p:nvPr>
            <p:ph type="sldNum" sz="quarter" idx="12"/>
          </p:nvPr>
        </p:nvSpPr>
        <p:spPr/>
        <p:txBody>
          <a:bodyPr/>
          <a:lstStyle/>
          <a:p>
            <a:fld id="{71766878-3199-4EAB-94E7-2D6D11070E14}" type="slidenum">
              <a:rPr lang="en-US" smtClean="0"/>
              <a:pPr/>
              <a:t>19</a:t>
            </a:fld>
            <a:endParaRPr lang="en-US" dirty="0"/>
          </a:p>
        </p:txBody>
      </p:sp>
      <p:sp>
        <p:nvSpPr>
          <p:cNvPr id="6" name="ZoneTexte 5"/>
          <p:cNvSpPr txBox="1"/>
          <p:nvPr/>
        </p:nvSpPr>
        <p:spPr>
          <a:xfrm>
            <a:off x="1286660" y="1693545"/>
            <a:ext cx="9650514" cy="646331"/>
          </a:xfrm>
          <a:prstGeom prst="rect">
            <a:avLst/>
          </a:prstGeom>
          <a:solidFill>
            <a:schemeClr val="tx2">
              <a:lumMod val="25000"/>
              <a:lumOff val="75000"/>
            </a:schemeClr>
          </a:solidFill>
        </p:spPr>
        <p:txBody>
          <a:bodyPr wrap="square" rtlCol="0">
            <a:spAutoFit/>
          </a:bodyPr>
          <a:lstStyle/>
          <a:p>
            <a:r>
              <a:rPr lang="fr-FR" sz="3600" dirty="0">
                <a:effectLst>
                  <a:outerShdw blurRad="38100" dist="38100" dir="2700000" algn="tl">
                    <a:srgbClr val="000000">
                      <a:alpha val="43137"/>
                    </a:srgbClr>
                  </a:outerShdw>
                </a:effectLst>
              </a:rPr>
              <a:t>Construire une interprétation philologique </a:t>
            </a:r>
          </a:p>
        </p:txBody>
      </p:sp>
      <p:sp>
        <p:nvSpPr>
          <p:cNvPr id="8" name="ZoneTexte 7"/>
          <p:cNvSpPr txBox="1"/>
          <p:nvPr/>
        </p:nvSpPr>
        <p:spPr>
          <a:xfrm>
            <a:off x="1407934" y="4173110"/>
            <a:ext cx="9529240" cy="646331"/>
          </a:xfrm>
          <a:prstGeom prst="rect">
            <a:avLst/>
          </a:prstGeom>
          <a:solidFill>
            <a:schemeClr val="accent1">
              <a:lumMod val="60000"/>
              <a:lumOff val="40000"/>
            </a:schemeClr>
          </a:solidFill>
        </p:spPr>
        <p:txBody>
          <a:bodyPr wrap="square" rtlCol="0">
            <a:spAutoFit/>
          </a:bodyPr>
          <a:lstStyle/>
          <a:p>
            <a:r>
              <a:rPr lang="fr-FR" sz="3600" dirty="0">
                <a:effectLst>
                  <a:outerShdw blurRad="38100" dist="38100" dir="2700000" algn="tl">
                    <a:srgbClr val="000000">
                      <a:alpha val="43137"/>
                    </a:srgbClr>
                  </a:outerShdw>
                </a:effectLst>
              </a:rPr>
              <a:t>Construire</a:t>
            </a:r>
            <a:r>
              <a:rPr lang="fr-FR" dirty="0">
                <a:effectLst>
                  <a:outerShdw blurRad="38100" dist="38100" dir="2700000" algn="tl">
                    <a:srgbClr val="000000">
                      <a:alpha val="43137"/>
                    </a:srgbClr>
                  </a:outerShdw>
                </a:effectLst>
              </a:rPr>
              <a:t> </a:t>
            </a:r>
            <a:r>
              <a:rPr lang="fr-FR" sz="3600" dirty="0">
                <a:effectLst>
                  <a:outerShdw blurRad="38100" dist="38100" dir="2700000" algn="tl">
                    <a:srgbClr val="000000">
                      <a:alpha val="43137"/>
                    </a:srgbClr>
                  </a:outerShdw>
                </a:effectLst>
              </a:rPr>
              <a:t>une interprétation-traduction</a:t>
            </a:r>
          </a:p>
        </p:txBody>
      </p:sp>
      <p:sp>
        <p:nvSpPr>
          <p:cNvPr id="5" name="ZoneTexte 4"/>
          <p:cNvSpPr txBox="1"/>
          <p:nvPr/>
        </p:nvSpPr>
        <p:spPr>
          <a:xfrm>
            <a:off x="1286660" y="2648197"/>
            <a:ext cx="9567387" cy="1200329"/>
          </a:xfrm>
          <a:prstGeom prst="rect">
            <a:avLst/>
          </a:prstGeom>
          <a:noFill/>
        </p:spPr>
        <p:txBody>
          <a:bodyPr wrap="square" rtlCol="0">
            <a:spAutoFit/>
          </a:bodyPr>
          <a:lstStyle/>
          <a:p>
            <a:pPr algn="just"/>
            <a:r>
              <a:rPr lang="fr-FR" sz="3600" dirty="0"/>
              <a:t>L’interprétation a pour fonction de lever les obscurités du texte.</a:t>
            </a:r>
          </a:p>
        </p:txBody>
      </p:sp>
      <p:sp>
        <p:nvSpPr>
          <p:cNvPr id="9" name="ZoneTexte 8"/>
          <p:cNvSpPr txBox="1"/>
          <p:nvPr/>
        </p:nvSpPr>
        <p:spPr>
          <a:xfrm>
            <a:off x="1388860" y="5144025"/>
            <a:ext cx="9567387" cy="1200329"/>
          </a:xfrm>
          <a:prstGeom prst="rect">
            <a:avLst/>
          </a:prstGeom>
          <a:noFill/>
        </p:spPr>
        <p:txBody>
          <a:bodyPr wrap="square" rtlCol="0">
            <a:spAutoFit/>
          </a:bodyPr>
          <a:lstStyle/>
          <a:p>
            <a:pPr algn="just"/>
            <a:r>
              <a:rPr lang="fr-FR" sz="3600" dirty="0"/>
              <a:t>L’interprétation est une prestation intermédiaire  : on ne comprend pas le texte sans sa mise en sens.</a:t>
            </a:r>
          </a:p>
        </p:txBody>
      </p:sp>
    </p:spTree>
    <p:extLst>
      <p:ext uri="{BB962C8B-B14F-4D97-AF65-F5344CB8AC3E}">
        <p14:creationId xmlns:p14="http://schemas.microsoft.com/office/powerpoint/2010/main" val="3435026461"/>
      </p:ext>
    </p:extLst>
  </p:cSld>
  <p:clrMapOvr>
    <a:masterClrMapping/>
  </p:clrMapOvr>
  <mc:AlternateContent xmlns:mc="http://schemas.openxmlformats.org/markup-compatibility/2006" xmlns:p14="http://schemas.microsoft.com/office/powerpoint/2010/main">
    <mc:Choice Requires="p14">
      <p:transition spd="slow" p14:dur="2000" advTm="100999"/>
    </mc:Choice>
    <mc:Fallback xmlns="">
      <p:transition spd="slow" advTm="100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766878-3199-4EAB-94E7-2D6D11070E14}" type="slidenum">
              <a:rPr lang="en-US" smtClean="0"/>
              <a:t>2</a:t>
            </a:fld>
            <a:endParaRPr lang="en-US" dirty="0"/>
          </a:p>
        </p:txBody>
      </p:sp>
      <p:sp>
        <p:nvSpPr>
          <p:cNvPr id="5" name="Espace réservé du contenu 4"/>
          <p:cNvSpPr txBox="1">
            <a:spLocks noGrp="1"/>
          </p:cNvSpPr>
          <p:nvPr>
            <p:ph idx="1"/>
          </p:nvPr>
        </p:nvSpPr>
        <p:spPr>
          <a:xfrm>
            <a:off x="1251678" y="2286001"/>
            <a:ext cx="10178322" cy="2100062"/>
          </a:xfrm>
          <a:prstGeom prst="rect">
            <a:avLst/>
          </a:prstGeom>
          <a:solidFill>
            <a:schemeClr val="bg1"/>
          </a:solidFill>
          <a:ln>
            <a:solidFill>
              <a:schemeClr val="tx1"/>
            </a:solidFill>
          </a:ln>
        </p:spPr>
        <p:txBody>
          <a:bodyPr wrap="square" rtlCol="0">
            <a:spAutoFit/>
          </a:bodyPr>
          <a:lstStyle/>
          <a:p>
            <a:pPr marL="0" indent="0" algn="ctr">
              <a:buNone/>
            </a:pPr>
            <a:r>
              <a:rPr lang="fr-FR" sz="3600" dirty="0"/>
              <a:t>La mise en voix est une façon </a:t>
            </a:r>
          </a:p>
          <a:p>
            <a:pPr marL="0" indent="0" algn="ctr">
              <a:buNone/>
            </a:pPr>
            <a:r>
              <a:rPr lang="fr-FR" sz="3600" dirty="0"/>
              <a:t>de faire entendre tout à la fois</a:t>
            </a:r>
          </a:p>
          <a:p>
            <a:pPr marL="0" indent="0" algn="ctr">
              <a:buNone/>
            </a:pPr>
            <a:r>
              <a:rPr lang="fr-FR" sz="3600" dirty="0"/>
              <a:t> la voix du texte et celle du lecteur </a:t>
            </a:r>
          </a:p>
        </p:txBody>
      </p:sp>
      <p:sp>
        <p:nvSpPr>
          <p:cNvPr id="6" name="Espace réservé du contenu 2"/>
          <p:cNvSpPr txBox="1">
            <a:spLocks/>
          </p:cNvSpPr>
          <p:nvPr/>
        </p:nvSpPr>
        <p:spPr>
          <a:xfrm>
            <a:off x="1251678" y="1241543"/>
            <a:ext cx="10178322" cy="50881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b="1" dirty="0">
                <a:solidFill>
                  <a:schemeClr val="tx1"/>
                </a:solidFill>
              </a:rPr>
              <a:t>Suppose une véritable situation de communication</a:t>
            </a:r>
          </a:p>
          <a:p>
            <a:pPr marL="0" indent="0">
              <a:buFont typeface="Arial" panose="020B0604020202020204" pitchFamily="34" charset="0"/>
              <a:buNone/>
            </a:pPr>
            <a:endParaRPr lang="fr-FR" dirty="0"/>
          </a:p>
        </p:txBody>
      </p:sp>
      <p:sp>
        <p:nvSpPr>
          <p:cNvPr id="7" name="Espace réservé du contenu 2"/>
          <p:cNvSpPr txBox="1">
            <a:spLocks/>
          </p:cNvSpPr>
          <p:nvPr/>
        </p:nvSpPr>
        <p:spPr>
          <a:xfrm>
            <a:off x="1251678" y="1754139"/>
            <a:ext cx="10178322" cy="60123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b="1" dirty="0">
                <a:solidFill>
                  <a:schemeClr val="tx1"/>
                </a:solidFill>
              </a:rPr>
              <a:t>Le lecteur devient un médiateur du texte vers l’auditeur</a:t>
            </a:r>
          </a:p>
          <a:p>
            <a:endParaRPr lang="fr-FR" b="1" dirty="0"/>
          </a:p>
        </p:txBody>
      </p:sp>
      <p:sp>
        <p:nvSpPr>
          <p:cNvPr id="8" name="ZoneTexte 7"/>
          <p:cNvSpPr txBox="1"/>
          <p:nvPr/>
        </p:nvSpPr>
        <p:spPr>
          <a:xfrm>
            <a:off x="1332794" y="4659372"/>
            <a:ext cx="10016090" cy="1077218"/>
          </a:xfrm>
          <a:prstGeom prst="rect">
            <a:avLst/>
          </a:prstGeom>
          <a:solidFill>
            <a:schemeClr val="accent1">
              <a:lumMod val="40000"/>
              <a:lumOff val="60000"/>
            </a:schemeClr>
          </a:solidFill>
        </p:spPr>
        <p:txBody>
          <a:bodyPr wrap="square" rtlCol="0">
            <a:spAutoFit/>
          </a:bodyPr>
          <a:lstStyle/>
          <a:p>
            <a:pPr algn="ctr"/>
            <a:r>
              <a:rPr lang="fr-FR" sz="3200" b="1" dirty="0"/>
              <a:t>Problématique</a:t>
            </a:r>
            <a:r>
              <a:rPr lang="fr-FR" sz="3200" dirty="0"/>
              <a:t> :</a:t>
            </a:r>
          </a:p>
          <a:p>
            <a:pPr algn="ctr"/>
            <a:r>
              <a:rPr lang="fr-FR" sz="3200" dirty="0"/>
              <a:t>Comment atteindre cet objectif d’apprentissage ?</a:t>
            </a:r>
          </a:p>
        </p:txBody>
      </p:sp>
    </p:spTree>
    <p:extLst>
      <p:ext uri="{BB962C8B-B14F-4D97-AF65-F5344CB8AC3E}">
        <p14:creationId xmlns:p14="http://schemas.microsoft.com/office/powerpoint/2010/main" val="38670628"/>
      </p:ext>
    </p:extLst>
  </p:cSld>
  <p:clrMapOvr>
    <a:masterClrMapping/>
  </p:clrMapOvr>
  <mc:AlternateContent xmlns:mc="http://schemas.openxmlformats.org/markup-compatibility/2006" xmlns:p14="http://schemas.microsoft.com/office/powerpoint/2010/main">
    <mc:Choice Requires="p14">
      <p:transition spd="slow" p14:dur="2000" advTm="93051"/>
    </mc:Choice>
    <mc:Fallback xmlns="">
      <p:transition spd="slow" advTm="930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pPr/>
              <a:t>20</a:t>
            </a:fld>
            <a:endParaRPr lang="en-US" dirty="0"/>
          </a:p>
        </p:txBody>
      </p:sp>
      <p:sp>
        <p:nvSpPr>
          <p:cNvPr id="6" name="ZoneTexte 5"/>
          <p:cNvSpPr txBox="1"/>
          <p:nvPr/>
        </p:nvSpPr>
        <p:spPr>
          <a:xfrm>
            <a:off x="1286660" y="404004"/>
            <a:ext cx="9650514" cy="646331"/>
          </a:xfrm>
          <a:prstGeom prst="rect">
            <a:avLst/>
          </a:prstGeom>
          <a:solidFill>
            <a:schemeClr val="tx2">
              <a:lumMod val="25000"/>
              <a:lumOff val="75000"/>
            </a:schemeClr>
          </a:solidFill>
        </p:spPr>
        <p:txBody>
          <a:bodyPr wrap="square" rtlCol="0">
            <a:spAutoFit/>
          </a:bodyPr>
          <a:lstStyle/>
          <a:p>
            <a:r>
              <a:rPr lang="fr-FR" sz="3600" dirty="0">
                <a:effectLst>
                  <a:outerShdw blurRad="38100" dist="38100" dir="2700000" algn="tl">
                    <a:srgbClr val="000000">
                      <a:alpha val="43137"/>
                    </a:srgbClr>
                  </a:outerShdw>
                </a:effectLst>
              </a:rPr>
              <a:t>Produire son interprétation </a:t>
            </a:r>
          </a:p>
        </p:txBody>
      </p:sp>
      <p:sp>
        <p:nvSpPr>
          <p:cNvPr id="5" name="ZoneTexte 4"/>
          <p:cNvSpPr txBox="1"/>
          <p:nvPr/>
        </p:nvSpPr>
        <p:spPr>
          <a:xfrm>
            <a:off x="1286660" y="1524188"/>
            <a:ext cx="9567387" cy="2862322"/>
          </a:xfrm>
          <a:prstGeom prst="rect">
            <a:avLst/>
          </a:prstGeom>
          <a:noFill/>
        </p:spPr>
        <p:txBody>
          <a:bodyPr wrap="square" rtlCol="0">
            <a:spAutoFit/>
          </a:bodyPr>
          <a:lstStyle/>
          <a:p>
            <a:pPr algn="just"/>
            <a:r>
              <a:rPr lang="fr-FR" sz="3600" dirty="0"/>
              <a:t>Se mettre d’accord sur ce que l’on veut faire dire au texte et faire passer comme émotion.</a:t>
            </a:r>
          </a:p>
          <a:p>
            <a:pPr algn="just"/>
            <a:endParaRPr lang="fr-FR" sz="3600" dirty="0"/>
          </a:p>
          <a:p>
            <a:pPr algn="just"/>
            <a:r>
              <a:rPr lang="fr-FR" sz="3600" dirty="0"/>
              <a:t>S’interroger sur comment embarquer son auditoire et ne pas le perdre ?</a:t>
            </a:r>
          </a:p>
        </p:txBody>
      </p:sp>
      <p:sp>
        <p:nvSpPr>
          <p:cNvPr id="3" name="ZoneTexte 2"/>
          <p:cNvSpPr txBox="1"/>
          <p:nvPr/>
        </p:nvSpPr>
        <p:spPr>
          <a:xfrm>
            <a:off x="1364211" y="5225935"/>
            <a:ext cx="9250878" cy="646331"/>
          </a:xfrm>
          <a:prstGeom prst="rect">
            <a:avLst/>
          </a:prstGeom>
          <a:solidFill>
            <a:schemeClr val="accent1">
              <a:lumMod val="20000"/>
              <a:lumOff val="80000"/>
            </a:schemeClr>
          </a:solidFill>
        </p:spPr>
        <p:txBody>
          <a:bodyPr wrap="square" rtlCol="0">
            <a:spAutoFit/>
          </a:bodyPr>
          <a:lstStyle/>
          <a:p>
            <a:pPr algn="ctr"/>
            <a:r>
              <a:rPr lang="fr-FR" sz="3600" dirty="0"/>
              <a:t>Mettre au point sa propre partition</a:t>
            </a:r>
          </a:p>
        </p:txBody>
      </p:sp>
    </p:spTree>
    <p:extLst>
      <p:ext uri="{BB962C8B-B14F-4D97-AF65-F5344CB8AC3E}">
        <p14:creationId xmlns:p14="http://schemas.microsoft.com/office/powerpoint/2010/main" val="1771983035"/>
      </p:ext>
    </p:extLst>
  </p:cSld>
  <p:clrMapOvr>
    <a:masterClrMapping/>
  </p:clrMapOvr>
  <mc:AlternateContent xmlns:mc="http://schemas.openxmlformats.org/markup-compatibility/2006" xmlns:p14="http://schemas.microsoft.com/office/powerpoint/2010/main">
    <mc:Choice Requires="p14">
      <p:transition spd="slow" p14:dur="2000" advTm="30205"/>
    </mc:Choice>
    <mc:Fallback xmlns="">
      <p:transition spd="slow" advTm="3020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pPr/>
              <a:t>21</a:t>
            </a:fld>
            <a:endParaRPr lang="en-US" dirty="0"/>
          </a:p>
        </p:txBody>
      </p:sp>
      <p:sp>
        <p:nvSpPr>
          <p:cNvPr id="6" name="ZoneTexte 5"/>
          <p:cNvSpPr txBox="1"/>
          <p:nvPr/>
        </p:nvSpPr>
        <p:spPr>
          <a:xfrm>
            <a:off x="1286660" y="659501"/>
            <a:ext cx="9650514" cy="646331"/>
          </a:xfrm>
          <a:prstGeom prst="rect">
            <a:avLst/>
          </a:prstGeom>
          <a:solidFill>
            <a:schemeClr val="tx2">
              <a:lumMod val="25000"/>
              <a:lumOff val="75000"/>
            </a:schemeClr>
          </a:solidFill>
        </p:spPr>
        <p:txBody>
          <a:bodyPr wrap="square" rtlCol="0">
            <a:spAutoFit/>
          </a:bodyPr>
          <a:lstStyle/>
          <a:p>
            <a:r>
              <a:rPr lang="fr-FR" sz="3600" dirty="0">
                <a:effectLst>
                  <a:outerShdw blurRad="38100" dist="38100" dir="2700000" algn="tl">
                    <a:srgbClr val="000000">
                      <a:alpha val="43137"/>
                    </a:srgbClr>
                  </a:outerShdw>
                </a:effectLst>
              </a:rPr>
              <a:t>Produire son interprétation </a:t>
            </a:r>
          </a:p>
        </p:txBody>
      </p:sp>
      <p:sp>
        <p:nvSpPr>
          <p:cNvPr id="5" name="ZoneTexte 4"/>
          <p:cNvSpPr txBox="1"/>
          <p:nvPr/>
        </p:nvSpPr>
        <p:spPr>
          <a:xfrm>
            <a:off x="1286660" y="1948873"/>
            <a:ext cx="9567387" cy="3416320"/>
          </a:xfrm>
          <a:prstGeom prst="rect">
            <a:avLst/>
          </a:prstGeom>
          <a:noFill/>
        </p:spPr>
        <p:txBody>
          <a:bodyPr wrap="square" rtlCol="0">
            <a:spAutoFit/>
          </a:bodyPr>
          <a:lstStyle/>
          <a:p>
            <a:pPr algn="just"/>
            <a:r>
              <a:rPr lang="fr-FR" sz="3600" dirty="0"/>
              <a:t>C’est un travail conscient de recherche du sens. C’est de l’interprétation que naît le plaisir de lire du lecteur.</a:t>
            </a:r>
          </a:p>
          <a:p>
            <a:pPr algn="just"/>
            <a:r>
              <a:rPr lang="fr-FR" sz="3600" dirty="0"/>
              <a:t>Le lecteur est un partenaire actif d’un jeu avec un texte. </a:t>
            </a:r>
          </a:p>
          <a:p>
            <a:pPr algn="just"/>
            <a:r>
              <a:rPr lang="fr-FR" sz="3600" dirty="0"/>
              <a:t>Il entre dans un processus créatif.</a:t>
            </a:r>
          </a:p>
        </p:txBody>
      </p:sp>
      <p:sp>
        <p:nvSpPr>
          <p:cNvPr id="8" name="ZoneTexte 7"/>
          <p:cNvSpPr txBox="1"/>
          <p:nvPr/>
        </p:nvSpPr>
        <p:spPr>
          <a:xfrm>
            <a:off x="1286660" y="5547270"/>
            <a:ext cx="10384972" cy="646331"/>
          </a:xfrm>
          <a:prstGeom prst="rect">
            <a:avLst/>
          </a:prstGeom>
          <a:noFill/>
        </p:spPr>
        <p:txBody>
          <a:bodyPr wrap="square" rtlCol="0">
            <a:spAutoFit/>
          </a:bodyPr>
          <a:lstStyle/>
          <a:p>
            <a:r>
              <a:rPr lang="fr-FR" dirty="0">
                <a:solidFill>
                  <a:srgbClr val="7030A0"/>
                </a:solidFill>
              </a:rPr>
              <a:t>TAUVERON C.,  in Repères n°19, INRP, 1999</a:t>
            </a:r>
          </a:p>
          <a:p>
            <a:endParaRPr lang="fr-FR" dirty="0">
              <a:solidFill>
                <a:srgbClr val="7030A0"/>
              </a:solidFill>
            </a:endParaRPr>
          </a:p>
        </p:txBody>
      </p:sp>
    </p:spTree>
    <p:extLst>
      <p:ext uri="{BB962C8B-B14F-4D97-AF65-F5344CB8AC3E}">
        <p14:creationId xmlns:p14="http://schemas.microsoft.com/office/powerpoint/2010/main" val="597797121"/>
      </p:ext>
    </p:extLst>
  </p:cSld>
  <p:clrMapOvr>
    <a:masterClrMapping/>
  </p:clrMapOvr>
  <mc:AlternateContent xmlns:mc="http://schemas.openxmlformats.org/markup-compatibility/2006" xmlns:p14="http://schemas.microsoft.com/office/powerpoint/2010/main">
    <mc:Choice Requires="p14">
      <p:transition spd="slow" p14:dur="2000" advTm="61410"/>
    </mc:Choice>
    <mc:Fallback xmlns="">
      <p:transition spd="slow" advTm="614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961507" y="186207"/>
            <a:ext cx="10610419" cy="464033"/>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Un exemple </a:t>
            </a:r>
          </a:p>
        </p:txBody>
      </p:sp>
      <p:sp>
        <p:nvSpPr>
          <p:cNvPr id="2" name="ZoneTexte 1"/>
          <p:cNvSpPr txBox="1"/>
          <p:nvPr/>
        </p:nvSpPr>
        <p:spPr>
          <a:xfrm>
            <a:off x="961507" y="741114"/>
            <a:ext cx="10717159" cy="5293757"/>
          </a:xfrm>
          <a:prstGeom prst="rect">
            <a:avLst/>
          </a:prstGeom>
          <a:noFill/>
        </p:spPr>
        <p:txBody>
          <a:bodyPr wrap="square" rtlCol="0">
            <a:spAutoFit/>
          </a:bodyPr>
          <a:lstStyle/>
          <a:p>
            <a:r>
              <a:rPr lang="fr-FR" sz="2000" b="1" u="sng" dirty="0">
                <a:effectLst>
                  <a:outerShdw blurRad="38100" dist="38100" dir="2700000" algn="tl">
                    <a:srgbClr val="000000">
                      <a:alpha val="43137"/>
                    </a:srgbClr>
                  </a:outerShdw>
                </a:effectLst>
              </a:rPr>
              <a:t>Un papillon prétentieux.</a:t>
            </a:r>
          </a:p>
          <a:p>
            <a:pPr algn="just"/>
            <a:endParaRPr lang="fr-FR" sz="2000" dirty="0"/>
          </a:p>
          <a:p>
            <a:pPr algn="just"/>
            <a:r>
              <a:rPr lang="fr-FR" sz="2000" b="1" dirty="0"/>
              <a:t>Un papillon voletait de fleur en fleur.</a:t>
            </a:r>
          </a:p>
          <a:p>
            <a:pPr algn="just"/>
            <a:r>
              <a:rPr lang="fr-FR" sz="2000" b="1" dirty="0"/>
              <a:t>« Tu es drôlement laide » disait-il à l’une. </a:t>
            </a:r>
            <a:r>
              <a:rPr lang="fr-FR" sz="2000" dirty="0"/>
              <a:t>(</a:t>
            </a:r>
            <a:r>
              <a:rPr lang="fr-FR" sz="2000" i="1" dirty="0"/>
              <a:t>L’image le montre s’approchant d’un fleur</a:t>
            </a:r>
            <a:r>
              <a:rPr lang="fr-FR" sz="2000" dirty="0"/>
              <a:t>)</a:t>
            </a:r>
          </a:p>
          <a:p>
            <a:pPr algn="just"/>
            <a:endParaRPr lang="fr-FR" sz="2000" dirty="0"/>
          </a:p>
          <a:p>
            <a:pPr algn="just"/>
            <a:r>
              <a:rPr lang="fr-FR" sz="2000" b="1" dirty="0"/>
              <a:t>« J’ai plus de couleur que toi » se vantait-il auprès d’une autre. (</a:t>
            </a:r>
            <a:r>
              <a:rPr lang="fr-FR" sz="2000" i="1" dirty="0"/>
              <a:t>Les élèves réalisent ce que « prétentieux » veut dire car ils ignoraient le sens du mot au départ. « C’est un peu crâneur »  commentent-ils)</a:t>
            </a:r>
          </a:p>
          <a:p>
            <a:pPr algn="just"/>
            <a:endParaRPr lang="fr-FR" sz="2000" dirty="0"/>
          </a:p>
          <a:p>
            <a:pPr algn="just"/>
            <a:r>
              <a:rPr lang="fr-FR" sz="2000" b="1" dirty="0"/>
              <a:t>« Toi là bas, c’est le bouquet! » lança-t-il de loin à une troisième </a:t>
            </a:r>
            <a:r>
              <a:rPr lang="fr-FR" sz="2000" dirty="0"/>
              <a:t>(</a:t>
            </a:r>
            <a:r>
              <a:rPr lang="fr-FR" sz="2000" i="1" dirty="0"/>
              <a:t>On le voit s’approcher d’un buisson de fleurs!)</a:t>
            </a:r>
          </a:p>
          <a:p>
            <a:pPr algn="just"/>
            <a:endParaRPr lang="fr-FR" sz="2000" i="1" dirty="0"/>
          </a:p>
          <a:p>
            <a:pPr algn="just"/>
            <a:r>
              <a:rPr lang="fr-FR" sz="2000" b="1" i="1" dirty="0"/>
              <a:t>« Une vraie reine de mocheté » s’exclama-t-il en s’approchant. </a:t>
            </a:r>
            <a:r>
              <a:rPr lang="fr-FR" sz="2000" i="1" dirty="0"/>
              <a:t>(d’une fleur qui s’ouvre telle une double mâchoire)</a:t>
            </a:r>
          </a:p>
          <a:p>
            <a:pPr algn="just"/>
            <a:endParaRPr lang="fr-FR" sz="2000" i="1" dirty="0"/>
          </a:p>
          <a:p>
            <a:pPr algn="just"/>
            <a:r>
              <a:rPr lang="fr-FR" sz="2000" b="1" i="1" dirty="0"/>
              <a:t>Et il se tut à tout jamais : c’était une fleur carnivore. (</a:t>
            </a:r>
            <a:r>
              <a:rPr lang="fr-FR" sz="2000" i="1" dirty="0"/>
              <a:t>La mâchoire s’est effectivement refermée sur la bestiole présomptueuse.</a:t>
            </a:r>
          </a:p>
          <a:p>
            <a:pPr algn="just"/>
            <a:endParaRPr lang="fr-FR" i="1" dirty="0"/>
          </a:p>
        </p:txBody>
      </p:sp>
      <p:sp>
        <p:nvSpPr>
          <p:cNvPr id="3" name="ZoneTexte 2"/>
          <p:cNvSpPr txBox="1"/>
          <p:nvPr/>
        </p:nvSpPr>
        <p:spPr>
          <a:xfrm>
            <a:off x="867497" y="5934670"/>
            <a:ext cx="10811169" cy="923330"/>
          </a:xfrm>
          <a:prstGeom prst="rect">
            <a:avLst/>
          </a:prstGeom>
          <a:noFill/>
        </p:spPr>
        <p:txBody>
          <a:bodyPr wrap="square" rtlCol="0">
            <a:spAutoFit/>
          </a:bodyPr>
          <a:lstStyle/>
          <a:p>
            <a:pPr algn="just"/>
            <a:r>
              <a:rPr lang="fr-FR" dirty="0">
                <a:solidFill>
                  <a:srgbClr val="7030A0"/>
                </a:solidFill>
              </a:rPr>
              <a:t>Dubois-</a:t>
            </a:r>
            <a:r>
              <a:rPr lang="fr-FR" dirty="0" err="1">
                <a:solidFill>
                  <a:srgbClr val="7030A0"/>
                </a:solidFill>
              </a:rPr>
              <a:t>Marcoin</a:t>
            </a:r>
            <a:r>
              <a:rPr lang="fr-FR" dirty="0">
                <a:solidFill>
                  <a:srgbClr val="7030A0"/>
                </a:solidFill>
              </a:rPr>
              <a:t>, D. (2011). Mise en voix, en espace et appropriation du texte poétique, site : </a:t>
            </a:r>
            <a:r>
              <a:rPr lang="fr-FR" i="1" dirty="0">
                <a:solidFill>
                  <a:srgbClr val="7030A0"/>
                </a:solidFill>
              </a:rPr>
              <a:t>Institut français de l’éducation</a:t>
            </a:r>
            <a:r>
              <a:rPr lang="fr-FR" dirty="0">
                <a:solidFill>
                  <a:srgbClr val="7030A0"/>
                </a:solidFill>
              </a:rPr>
              <a:t>. Repéré à : http://litterature.ens-lyon.fr/litterature/recherches/histoire-de-la-recherche/poesie/mise-en-voix-en-espace-et-appropiation-du-texte-poetique</a:t>
            </a:r>
            <a:r>
              <a:rPr lang="fr-FR" dirty="0"/>
              <a:t>.</a:t>
            </a:r>
            <a:endParaRPr lang="fr-FR" sz="2000" b="1" dirty="0">
              <a:solidFill>
                <a:schemeClr val="accent3">
                  <a:lumMod val="75000"/>
                </a:schemeClr>
              </a:solidFill>
            </a:endParaRP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22</a:t>
            </a:fld>
            <a:endParaRPr lang="en-US"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3040" y="95333"/>
            <a:ext cx="1426003" cy="2164169"/>
          </a:xfrm>
          <a:prstGeom prst="rect">
            <a:avLst/>
          </a:prstGeom>
          <a:ln w="3175">
            <a:solidFill>
              <a:schemeClr val="tx1"/>
            </a:solidFill>
          </a:ln>
        </p:spPr>
      </p:pic>
    </p:spTree>
    <p:extLst>
      <p:ext uri="{BB962C8B-B14F-4D97-AF65-F5344CB8AC3E}">
        <p14:creationId xmlns:p14="http://schemas.microsoft.com/office/powerpoint/2010/main" val="1895523629"/>
      </p:ext>
    </p:extLst>
  </p:cSld>
  <p:clrMapOvr>
    <a:masterClrMapping/>
  </p:clrMapOvr>
  <mc:AlternateContent xmlns:mc="http://schemas.openxmlformats.org/markup-compatibility/2006" xmlns:p14="http://schemas.microsoft.com/office/powerpoint/2010/main">
    <mc:Choice Requires="p14">
      <p:transition spd="slow" p14:dur="2000" advTm="85032"/>
    </mc:Choice>
    <mc:Fallback xmlns="">
      <p:transition spd="slow" advTm="850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668" y="210843"/>
            <a:ext cx="6107873" cy="584775"/>
          </a:xfrm>
          <a:prstGeom prst="rect">
            <a:avLst/>
          </a:prstGeom>
        </p:spPr>
        <p:txBody>
          <a:bodyPr wrap="square">
            <a:spAutoFit/>
          </a:bodyPr>
          <a:lstStyle/>
          <a:p>
            <a:r>
              <a:rPr lang="fr-FR" sz="3200" b="1" dirty="0"/>
              <a:t>« Toi là bas, c’est le bouquet! » </a:t>
            </a:r>
            <a:endParaRPr lang="fr-FR" sz="3200" dirty="0"/>
          </a:p>
        </p:txBody>
      </p:sp>
      <p:sp>
        <p:nvSpPr>
          <p:cNvPr id="3" name="Rectangle 2"/>
          <p:cNvSpPr/>
          <p:nvPr/>
        </p:nvSpPr>
        <p:spPr>
          <a:xfrm>
            <a:off x="1350832" y="1099850"/>
            <a:ext cx="5684185" cy="584775"/>
          </a:xfrm>
          <a:prstGeom prst="rect">
            <a:avLst/>
          </a:prstGeom>
          <a:solidFill>
            <a:schemeClr val="accent3">
              <a:lumMod val="60000"/>
              <a:lumOff val="40000"/>
            </a:schemeClr>
          </a:solidFill>
        </p:spPr>
        <p:txBody>
          <a:bodyPr wrap="none">
            <a:spAutoFit/>
          </a:bodyPr>
          <a:lstStyle/>
          <a:p>
            <a:r>
              <a:rPr lang="fr-FR" sz="3200" b="1" dirty="0"/>
              <a:t>Toi /là /bas/c’est /le /bouquet </a:t>
            </a:r>
            <a:endParaRPr lang="fr-FR" sz="3200" dirty="0"/>
          </a:p>
        </p:txBody>
      </p:sp>
      <p:sp>
        <p:nvSpPr>
          <p:cNvPr id="4" name="Rectangle 3"/>
          <p:cNvSpPr/>
          <p:nvPr/>
        </p:nvSpPr>
        <p:spPr>
          <a:xfrm>
            <a:off x="1367747" y="2158629"/>
            <a:ext cx="5557547" cy="584775"/>
          </a:xfrm>
          <a:prstGeom prst="rect">
            <a:avLst/>
          </a:prstGeom>
          <a:solidFill>
            <a:schemeClr val="accent1">
              <a:lumMod val="40000"/>
              <a:lumOff val="60000"/>
            </a:schemeClr>
          </a:solidFill>
        </p:spPr>
        <p:txBody>
          <a:bodyPr wrap="none">
            <a:spAutoFit/>
          </a:bodyPr>
          <a:lstStyle/>
          <a:p>
            <a:r>
              <a:rPr lang="fr-FR" sz="3200" b="1" dirty="0"/>
              <a:t>Toi /là /bas/c’est /l’ /bouquet </a:t>
            </a:r>
            <a:endParaRPr lang="fr-FR" sz="3200" dirty="0"/>
          </a:p>
        </p:txBody>
      </p:sp>
      <p:sp>
        <p:nvSpPr>
          <p:cNvPr id="6" name="Rectangle 5"/>
          <p:cNvSpPr/>
          <p:nvPr/>
        </p:nvSpPr>
        <p:spPr>
          <a:xfrm>
            <a:off x="1191284" y="3155423"/>
            <a:ext cx="10439241" cy="584775"/>
          </a:xfrm>
          <a:prstGeom prst="rect">
            <a:avLst/>
          </a:prstGeom>
        </p:spPr>
        <p:txBody>
          <a:bodyPr wrap="square">
            <a:spAutoFit/>
          </a:bodyPr>
          <a:lstStyle/>
          <a:p>
            <a:r>
              <a:rPr lang="fr-FR" sz="3200" b="1" i="1" dirty="0"/>
              <a:t>« Et il se tut à tout jamais : c’était une fleur carnivore. » </a:t>
            </a:r>
            <a:endParaRPr lang="fr-FR" sz="3200" dirty="0"/>
          </a:p>
        </p:txBody>
      </p:sp>
      <p:sp>
        <p:nvSpPr>
          <p:cNvPr id="7" name="Rectangle 6"/>
          <p:cNvSpPr/>
          <p:nvPr/>
        </p:nvSpPr>
        <p:spPr>
          <a:xfrm>
            <a:off x="1191284" y="4149529"/>
            <a:ext cx="10439241" cy="584775"/>
          </a:xfrm>
          <a:prstGeom prst="rect">
            <a:avLst/>
          </a:prstGeom>
          <a:solidFill>
            <a:schemeClr val="accent3">
              <a:lumMod val="60000"/>
              <a:lumOff val="40000"/>
            </a:schemeClr>
          </a:solidFill>
        </p:spPr>
        <p:txBody>
          <a:bodyPr wrap="square">
            <a:spAutoFit/>
          </a:bodyPr>
          <a:lstStyle/>
          <a:p>
            <a:r>
              <a:rPr lang="fr-FR" sz="3200" b="1" i="1" dirty="0"/>
              <a:t> il se tue (se tua ?) à tout jamais</a:t>
            </a:r>
            <a:endParaRPr lang="fr-FR" sz="3200" dirty="0"/>
          </a:p>
        </p:txBody>
      </p:sp>
      <p:sp>
        <p:nvSpPr>
          <p:cNvPr id="8" name="Rectangle 7"/>
          <p:cNvSpPr/>
          <p:nvPr/>
        </p:nvSpPr>
        <p:spPr>
          <a:xfrm>
            <a:off x="1367747" y="5058596"/>
            <a:ext cx="10439241" cy="584775"/>
          </a:xfrm>
          <a:prstGeom prst="rect">
            <a:avLst/>
          </a:prstGeom>
          <a:solidFill>
            <a:schemeClr val="accent1">
              <a:lumMod val="40000"/>
              <a:lumOff val="60000"/>
            </a:schemeClr>
          </a:solidFill>
        </p:spPr>
        <p:txBody>
          <a:bodyPr wrap="square">
            <a:spAutoFit/>
          </a:bodyPr>
          <a:lstStyle/>
          <a:p>
            <a:r>
              <a:rPr lang="fr-FR" sz="3200" b="1" i="1" dirty="0"/>
              <a:t>Se taire / se tuer </a:t>
            </a:r>
            <a:endParaRPr lang="fr-FR" sz="3200" dirty="0"/>
          </a:p>
        </p:txBody>
      </p:sp>
      <p:sp>
        <p:nvSpPr>
          <p:cNvPr id="5" name="Espace réservé du numéro de diapositive 4"/>
          <p:cNvSpPr>
            <a:spLocks noGrp="1"/>
          </p:cNvSpPr>
          <p:nvPr>
            <p:ph type="sldNum" sz="quarter" idx="12"/>
          </p:nvPr>
        </p:nvSpPr>
        <p:spPr/>
        <p:txBody>
          <a:bodyPr/>
          <a:lstStyle/>
          <a:p>
            <a:fld id="{71766878-3199-4EAB-94E7-2D6D11070E14}" type="slidenum">
              <a:rPr lang="en-US" smtClean="0"/>
              <a:t>23</a:t>
            </a:fld>
            <a:endParaRPr lang="en-US" dirty="0"/>
          </a:p>
        </p:txBody>
      </p:sp>
    </p:spTree>
    <p:extLst>
      <p:ext uri="{BB962C8B-B14F-4D97-AF65-F5344CB8AC3E}">
        <p14:creationId xmlns:p14="http://schemas.microsoft.com/office/powerpoint/2010/main" val="2263863574"/>
      </p:ext>
    </p:extLst>
  </p:cSld>
  <p:clrMapOvr>
    <a:masterClrMapping/>
  </p:clrMapOvr>
  <mc:AlternateContent xmlns:mc="http://schemas.openxmlformats.org/markup-compatibility/2006" xmlns:p14="http://schemas.microsoft.com/office/powerpoint/2010/main">
    <mc:Choice Requires="p14">
      <p:transition spd="slow" p14:dur="2000" advTm="153464"/>
    </mc:Choice>
    <mc:Fallback xmlns="">
      <p:transition spd="slow" advTm="1534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061884" y="257327"/>
            <a:ext cx="10610419" cy="657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Un exemple DIDACTIQUE autour du conte</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24</a:t>
            </a:fld>
            <a:endParaRPr lang="en-US" dirty="0"/>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3771" y="257327"/>
            <a:ext cx="1580835" cy="2256642"/>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694171432"/>
              </p:ext>
            </p:extLst>
          </p:nvPr>
        </p:nvGraphicFramePr>
        <p:xfrm>
          <a:off x="1061883" y="728736"/>
          <a:ext cx="9271887" cy="5781040"/>
        </p:xfrm>
        <a:graphic>
          <a:graphicData uri="http://schemas.openxmlformats.org/drawingml/2006/table">
            <a:tbl>
              <a:tblPr firstRow="1" bandRow="1">
                <a:tableStyleId>{5C22544A-7EE6-4342-B048-85BDC9FD1C3A}</a:tableStyleId>
              </a:tblPr>
              <a:tblGrid>
                <a:gridCol w="2270146">
                  <a:extLst>
                    <a:ext uri="{9D8B030D-6E8A-4147-A177-3AD203B41FA5}">
                      <a16:colId xmlns:a16="http://schemas.microsoft.com/office/drawing/2014/main" val="1920833153"/>
                    </a:ext>
                  </a:extLst>
                </a:gridCol>
                <a:gridCol w="7001741">
                  <a:extLst>
                    <a:ext uri="{9D8B030D-6E8A-4147-A177-3AD203B41FA5}">
                      <a16:colId xmlns:a16="http://schemas.microsoft.com/office/drawing/2014/main" val="2607038849"/>
                    </a:ext>
                  </a:extLst>
                </a:gridCol>
              </a:tblGrid>
              <a:tr h="370840">
                <a:tc>
                  <a:txBody>
                    <a:bodyPr/>
                    <a:lstStyle/>
                    <a:p>
                      <a:endParaRPr lang="fr-FR" dirty="0"/>
                    </a:p>
                  </a:txBody>
                  <a:tcPr/>
                </a:tc>
                <a:tc>
                  <a:txBody>
                    <a:bodyPr/>
                    <a:lstStyle/>
                    <a:p>
                      <a:pPr algn="ctr"/>
                      <a:r>
                        <a:rPr lang="fr-FR" dirty="0"/>
                        <a:t>Objectifs </a:t>
                      </a:r>
                    </a:p>
                  </a:txBody>
                  <a:tcPr/>
                </a:tc>
                <a:extLst>
                  <a:ext uri="{0D108BD9-81ED-4DB2-BD59-A6C34878D82A}">
                    <a16:rowId xmlns:a16="http://schemas.microsoft.com/office/drawing/2014/main" val="172116223"/>
                  </a:ext>
                </a:extLst>
              </a:tr>
              <a:tr h="370840">
                <a:tc>
                  <a:txBody>
                    <a:bodyPr/>
                    <a:lstStyle/>
                    <a:p>
                      <a:r>
                        <a:rPr lang="fr-FR" dirty="0"/>
                        <a:t>Mise en situation</a:t>
                      </a:r>
                    </a:p>
                  </a:txBody>
                  <a:tcPr/>
                </a:tc>
                <a:tc>
                  <a:txBody>
                    <a:bodyPr/>
                    <a:lstStyle/>
                    <a:p>
                      <a:r>
                        <a:rPr lang="fr-FR" dirty="0"/>
                        <a:t>Anticiper</a:t>
                      </a:r>
                      <a:r>
                        <a:rPr lang="fr-FR" baseline="0" dirty="0"/>
                        <a:t> la situation et les aspects à surveiller dans la lecture en public.</a:t>
                      </a:r>
                      <a:endParaRPr lang="fr-FR" dirty="0"/>
                    </a:p>
                  </a:txBody>
                  <a:tcPr/>
                </a:tc>
                <a:extLst>
                  <a:ext uri="{0D108BD9-81ED-4DB2-BD59-A6C34878D82A}">
                    <a16:rowId xmlns:a16="http://schemas.microsoft.com/office/drawing/2014/main" val="3603111902"/>
                  </a:ext>
                </a:extLst>
              </a:tr>
              <a:tr h="370840">
                <a:tc>
                  <a:txBody>
                    <a:bodyPr/>
                    <a:lstStyle/>
                    <a:p>
                      <a:r>
                        <a:rPr lang="fr-FR" dirty="0"/>
                        <a:t>Production initiale</a:t>
                      </a:r>
                    </a:p>
                  </a:txBody>
                  <a:tcPr/>
                </a:tc>
                <a:tc>
                  <a:txBody>
                    <a:bodyPr/>
                    <a:lstStyle/>
                    <a:p>
                      <a:r>
                        <a:rPr lang="fr-FR" dirty="0"/>
                        <a:t>Comprendre le conte à lire.</a:t>
                      </a:r>
                    </a:p>
                    <a:p>
                      <a:r>
                        <a:rPr lang="fr-FR" dirty="0"/>
                        <a:t>Lire un fragment de conte face à la classe.</a:t>
                      </a:r>
                    </a:p>
                  </a:txBody>
                  <a:tcPr/>
                </a:tc>
                <a:extLst>
                  <a:ext uri="{0D108BD9-81ED-4DB2-BD59-A6C34878D82A}">
                    <a16:rowId xmlns:a16="http://schemas.microsoft.com/office/drawing/2014/main" val="1324184227"/>
                  </a:ext>
                </a:extLst>
              </a:tr>
              <a:tr h="370840">
                <a:tc>
                  <a:txBody>
                    <a:bodyPr/>
                    <a:lstStyle/>
                    <a:p>
                      <a:r>
                        <a:rPr lang="fr-FR" dirty="0"/>
                        <a:t>Atelier 1</a:t>
                      </a:r>
                    </a:p>
                  </a:txBody>
                  <a:tcPr/>
                </a:tc>
                <a:tc>
                  <a:txBody>
                    <a:bodyPr/>
                    <a:lstStyle/>
                    <a:p>
                      <a:r>
                        <a:rPr lang="fr-FR" b="1" dirty="0">
                          <a:effectLst>
                            <a:outerShdw blurRad="38100" dist="38100" dir="2700000" algn="tl">
                              <a:srgbClr val="000000">
                                <a:alpha val="43137"/>
                              </a:srgbClr>
                            </a:outerShdw>
                          </a:effectLst>
                        </a:rPr>
                        <a:t>Repérer les parties de la trame d’un conte</a:t>
                      </a:r>
                      <a:r>
                        <a:rPr lang="fr-FR" dirty="0"/>
                        <a:t>.</a:t>
                      </a:r>
                      <a:r>
                        <a:rPr lang="fr-FR" baseline="0" dirty="0"/>
                        <a:t> Marquer les différences entre les parties narratives et les parties dialoguées.</a:t>
                      </a:r>
                      <a:endParaRPr lang="fr-FR" dirty="0"/>
                    </a:p>
                  </a:txBody>
                  <a:tcPr/>
                </a:tc>
                <a:extLst>
                  <a:ext uri="{0D108BD9-81ED-4DB2-BD59-A6C34878D82A}">
                    <a16:rowId xmlns:a16="http://schemas.microsoft.com/office/drawing/2014/main" val="3020898171"/>
                  </a:ext>
                </a:extLst>
              </a:tr>
              <a:tr h="370840">
                <a:tc>
                  <a:txBody>
                    <a:bodyPr/>
                    <a:lstStyle/>
                    <a:p>
                      <a:r>
                        <a:rPr lang="fr-FR" dirty="0"/>
                        <a:t>Atelier 2</a:t>
                      </a:r>
                    </a:p>
                  </a:txBody>
                  <a:tcPr/>
                </a:tc>
                <a:tc>
                  <a:txBody>
                    <a:bodyPr/>
                    <a:lstStyle/>
                    <a:p>
                      <a:r>
                        <a:rPr lang="fr-FR" dirty="0"/>
                        <a:t>Identifier le caractère</a:t>
                      </a:r>
                      <a:r>
                        <a:rPr lang="fr-FR" baseline="0" dirty="0"/>
                        <a:t> et les sentiments des personnages.</a:t>
                      </a:r>
                      <a:endParaRPr lang="fr-FR" dirty="0"/>
                    </a:p>
                  </a:txBody>
                  <a:tcPr/>
                </a:tc>
                <a:extLst>
                  <a:ext uri="{0D108BD9-81ED-4DB2-BD59-A6C34878D82A}">
                    <a16:rowId xmlns:a16="http://schemas.microsoft.com/office/drawing/2014/main" val="4089338271"/>
                  </a:ext>
                </a:extLst>
              </a:tr>
              <a:tr h="370840">
                <a:tc>
                  <a:txBody>
                    <a:bodyPr/>
                    <a:lstStyle/>
                    <a:p>
                      <a:r>
                        <a:rPr lang="fr-FR" dirty="0"/>
                        <a:t>Atelier 3</a:t>
                      </a:r>
                    </a:p>
                  </a:txBody>
                  <a:tcPr/>
                </a:tc>
                <a:tc>
                  <a:txBody>
                    <a:bodyPr/>
                    <a:lstStyle/>
                    <a:p>
                      <a:r>
                        <a:rPr lang="fr-FR" dirty="0"/>
                        <a:t>Gérer le rythme,</a:t>
                      </a:r>
                      <a:r>
                        <a:rPr lang="fr-FR" baseline="0" dirty="0"/>
                        <a:t> la respiration, les pauses, le débit, l’articulation et la tenue de la voix à la fin des énoncés.</a:t>
                      </a:r>
                      <a:endParaRPr lang="fr-FR" dirty="0"/>
                    </a:p>
                  </a:txBody>
                  <a:tcPr/>
                </a:tc>
                <a:extLst>
                  <a:ext uri="{0D108BD9-81ED-4DB2-BD59-A6C34878D82A}">
                    <a16:rowId xmlns:a16="http://schemas.microsoft.com/office/drawing/2014/main" val="4031198569"/>
                  </a:ext>
                </a:extLst>
              </a:tr>
              <a:tr h="370840">
                <a:tc>
                  <a:txBody>
                    <a:bodyPr/>
                    <a:lstStyle/>
                    <a:p>
                      <a:r>
                        <a:rPr lang="fr-FR" dirty="0"/>
                        <a:t>Atelier 4</a:t>
                      </a:r>
                    </a:p>
                  </a:txBody>
                  <a:tcPr/>
                </a:tc>
                <a:tc>
                  <a:txBody>
                    <a:bodyPr/>
                    <a:lstStyle/>
                    <a:p>
                      <a:r>
                        <a:rPr lang="fr-FR" dirty="0"/>
                        <a:t>Marquer des pauses en fonction des parties du conte.</a:t>
                      </a:r>
                    </a:p>
                    <a:p>
                      <a:r>
                        <a:rPr lang="fr-FR" dirty="0"/>
                        <a:t>Marquer l’introduction des</a:t>
                      </a:r>
                      <a:r>
                        <a:rPr lang="fr-FR" baseline="0" dirty="0"/>
                        <a:t> dialogues.</a:t>
                      </a:r>
                    </a:p>
                    <a:p>
                      <a:r>
                        <a:rPr lang="fr-FR" baseline="0" dirty="0"/>
                        <a:t>Repérer et annoter les parties dialoguées.</a:t>
                      </a:r>
                    </a:p>
                    <a:p>
                      <a:r>
                        <a:rPr lang="fr-FR" baseline="0" dirty="0"/>
                        <a:t>Trouver les stratégies pour interpréter les parties dialoguées.</a:t>
                      </a:r>
                      <a:endParaRPr lang="fr-FR" dirty="0"/>
                    </a:p>
                  </a:txBody>
                  <a:tcPr/>
                </a:tc>
                <a:extLst>
                  <a:ext uri="{0D108BD9-81ED-4DB2-BD59-A6C34878D82A}">
                    <a16:rowId xmlns:a16="http://schemas.microsoft.com/office/drawing/2014/main" val="396871707"/>
                  </a:ext>
                </a:extLst>
              </a:tr>
              <a:tr h="370840">
                <a:tc>
                  <a:txBody>
                    <a:bodyPr/>
                    <a:lstStyle/>
                    <a:p>
                      <a:r>
                        <a:rPr lang="fr-FR" dirty="0"/>
                        <a:t>Atelier 5</a:t>
                      </a:r>
                    </a:p>
                  </a:txBody>
                  <a:tcPr/>
                </a:tc>
                <a:tc>
                  <a:txBody>
                    <a:bodyPr/>
                    <a:lstStyle/>
                    <a:p>
                      <a:r>
                        <a:rPr lang="fr-FR" b="1" dirty="0"/>
                        <a:t>Marquer</a:t>
                      </a:r>
                      <a:r>
                        <a:rPr lang="fr-FR" b="1" baseline="0" dirty="0"/>
                        <a:t> les changements de plans </a:t>
                      </a:r>
                      <a:r>
                        <a:rPr lang="fr-FR" baseline="0" dirty="0"/>
                        <a:t>: dynamique des événements, arrière-plan et évaluations.</a:t>
                      </a:r>
                    </a:p>
                    <a:p>
                      <a:r>
                        <a:rPr lang="fr-FR" b="1" baseline="0" dirty="0"/>
                        <a:t>Repérer des stratégies pour faciliter l’écoute et la compréhension</a:t>
                      </a:r>
                      <a:r>
                        <a:rPr lang="fr-FR" baseline="0" dirty="0"/>
                        <a:t>.</a:t>
                      </a:r>
                      <a:endParaRPr lang="fr-FR" dirty="0"/>
                    </a:p>
                  </a:txBody>
                  <a:tcPr/>
                </a:tc>
                <a:extLst>
                  <a:ext uri="{0D108BD9-81ED-4DB2-BD59-A6C34878D82A}">
                    <a16:rowId xmlns:a16="http://schemas.microsoft.com/office/drawing/2014/main" val="4039176957"/>
                  </a:ext>
                </a:extLst>
              </a:tr>
              <a:tr h="370840">
                <a:tc>
                  <a:txBody>
                    <a:bodyPr/>
                    <a:lstStyle/>
                    <a:p>
                      <a:r>
                        <a:rPr lang="fr-FR" dirty="0"/>
                        <a:t>Production finale</a:t>
                      </a:r>
                    </a:p>
                  </a:txBody>
                  <a:tcPr/>
                </a:tc>
                <a:tc>
                  <a:txBody>
                    <a:bodyPr/>
                    <a:lstStyle/>
                    <a:p>
                      <a:r>
                        <a:rPr lang="fr-FR" dirty="0"/>
                        <a:t>Lire en public un conte et l’enregistrer pour une autre classe.</a:t>
                      </a:r>
                    </a:p>
                  </a:txBody>
                  <a:tcPr/>
                </a:tc>
                <a:extLst>
                  <a:ext uri="{0D108BD9-81ED-4DB2-BD59-A6C34878D82A}">
                    <a16:rowId xmlns:a16="http://schemas.microsoft.com/office/drawing/2014/main" val="3939105275"/>
                  </a:ext>
                </a:extLst>
              </a:tr>
            </a:tbl>
          </a:graphicData>
        </a:graphic>
      </p:graphicFrame>
    </p:spTree>
    <p:extLst>
      <p:ext uri="{BB962C8B-B14F-4D97-AF65-F5344CB8AC3E}">
        <p14:creationId xmlns:p14="http://schemas.microsoft.com/office/powerpoint/2010/main" val="3110091366"/>
      </p:ext>
    </p:extLst>
  </p:cSld>
  <p:clrMapOvr>
    <a:masterClrMapping/>
  </p:clrMapOvr>
  <mc:AlternateContent xmlns:mc="http://schemas.openxmlformats.org/markup-compatibility/2006" xmlns:p14="http://schemas.microsoft.com/office/powerpoint/2010/main">
    <mc:Choice Requires="p14">
      <p:transition spd="slow" p14:dur="2000" advTm="152486"/>
    </mc:Choice>
    <mc:Fallback xmlns="">
      <p:transition spd="slow" advTm="1524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061884" y="257327"/>
            <a:ext cx="10610419" cy="657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L’évaluation sommative</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25</a:t>
            </a:fld>
            <a:endParaRPr lang="en-US" dirty="0"/>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9165" y="257327"/>
            <a:ext cx="1580835" cy="2256642"/>
          </a:xfrm>
          <a:prstGeom prst="rect">
            <a:avLst/>
          </a:prstGeom>
        </p:spPr>
      </p:pic>
      <p:sp>
        <p:nvSpPr>
          <p:cNvPr id="2" name="ZoneTexte 1"/>
          <p:cNvSpPr txBox="1"/>
          <p:nvPr/>
        </p:nvSpPr>
        <p:spPr>
          <a:xfrm>
            <a:off x="1175657" y="1045029"/>
            <a:ext cx="8550234" cy="954107"/>
          </a:xfrm>
          <a:prstGeom prst="rect">
            <a:avLst/>
          </a:prstGeom>
          <a:noFill/>
        </p:spPr>
        <p:txBody>
          <a:bodyPr wrap="square" rtlCol="0">
            <a:spAutoFit/>
          </a:bodyPr>
          <a:lstStyle/>
          <a:p>
            <a:pPr marL="342900" indent="-342900">
              <a:buAutoNum type="arabicPeriod"/>
            </a:pPr>
            <a:r>
              <a:rPr lang="fr-FR" sz="2000" b="1" dirty="0"/>
              <a:t>Critères liés au déchiffrage </a:t>
            </a:r>
            <a:r>
              <a:rPr lang="fr-FR" dirty="0"/>
              <a:t>:</a:t>
            </a:r>
          </a:p>
          <a:p>
            <a:pPr marL="800100" lvl="1" indent="-342900">
              <a:buFont typeface="Wingdings" panose="05000000000000000000" pitchFamily="2" charset="2"/>
              <a:buChar char="q"/>
            </a:pPr>
            <a:r>
              <a:rPr lang="fr-FR" dirty="0"/>
              <a:t>Fluidité de la lecture</a:t>
            </a:r>
          </a:p>
          <a:p>
            <a:pPr marL="800100" lvl="1" indent="-342900">
              <a:buFont typeface="Wingdings" panose="05000000000000000000" pitchFamily="2" charset="2"/>
              <a:buChar char="q"/>
            </a:pPr>
            <a:r>
              <a:rPr lang="fr-FR" dirty="0"/>
              <a:t>Articulation des mots</a:t>
            </a:r>
          </a:p>
        </p:txBody>
      </p:sp>
      <p:sp>
        <p:nvSpPr>
          <p:cNvPr id="10" name="ZoneTexte 9"/>
          <p:cNvSpPr txBox="1"/>
          <p:nvPr/>
        </p:nvSpPr>
        <p:spPr>
          <a:xfrm>
            <a:off x="1237294" y="2513969"/>
            <a:ext cx="8550234" cy="1538883"/>
          </a:xfrm>
          <a:prstGeom prst="rect">
            <a:avLst/>
          </a:prstGeom>
          <a:noFill/>
        </p:spPr>
        <p:txBody>
          <a:bodyPr wrap="square" rtlCol="0">
            <a:spAutoFit/>
          </a:bodyPr>
          <a:lstStyle/>
          <a:p>
            <a:r>
              <a:rPr lang="fr-FR" sz="2000" b="1" dirty="0"/>
              <a:t>II. Critères liés à la mise en évidence des constituants syntaxiques de la phrase </a:t>
            </a:r>
            <a:r>
              <a:rPr lang="fr-FR" dirty="0"/>
              <a:t>:</a:t>
            </a:r>
          </a:p>
          <a:p>
            <a:pPr marL="800100" lvl="1" indent="-342900">
              <a:buFont typeface="Wingdings" panose="05000000000000000000" pitchFamily="2" charset="2"/>
              <a:buChar char="q"/>
            </a:pPr>
            <a:r>
              <a:rPr lang="fr-FR" dirty="0"/>
              <a:t>Groupes rythmiques</a:t>
            </a:r>
          </a:p>
          <a:p>
            <a:pPr marL="800100" lvl="1" indent="-342900">
              <a:buFont typeface="Wingdings" panose="05000000000000000000" pitchFamily="2" charset="2"/>
              <a:buChar char="q"/>
            </a:pPr>
            <a:r>
              <a:rPr lang="fr-FR" dirty="0"/>
              <a:t>Respiration</a:t>
            </a:r>
          </a:p>
          <a:p>
            <a:pPr marL="800100" lvl="1" indent="-342900">
              <a:buFont typeface="Wingdings" panose="05000000000000000000" pitchFamily="2" charset="2"/>
              <a:buChar char="q"/>
            </a:pPr>
            <a:r>
              <a:rPr lang="fr-FR" dirty="0"/>
              <a:t>Fin de phrase</a:t>
            </a:r>
          </a:p>
        </p:txBody>
      </p:sp>
      <p:sp>
        <p:nvSpPr>
          <p:cNvPr id="11" name="ZoneTexte 10"/>
          <p:cNvSpPr txBox="1"/>
          <p:nvPr/>
        </p:nvSpPr>
        <p:spPr>
          <a:xfrm>
            <a:off x="1237294" y="4260158"/>
            <a:ext cx="8550234" cy="1785104"/>
          </a:xfrm>
          <a:prstGeom prst="rect">
            <a:avLst/>
          </a:prstGeom>
          <a:noFill/>
        </p:spPr>
        <p:txBody>
          <a:bodyPr wrap="square" rtlCol="0">
            <a:spAutoFit/>
          </a:bodyPr>
          <a:lstStyle/>
          <a:p>
            <a:r>
              <a:rPr lang="fr-FR" sz="2000" b="1" dirty="0"/>
              <a:t>III. Critères liés au plan du texte </a:t>
            </a:r>
            <a:r>
              <a:rPr lang="fr-FR" dirty="0"/>
              <a:t>:</a:t>
            </a:r>
          </a:p>
          <a:p>
            <a:pPr marL="800100" lvl="1" indent="-342900">
              <a:buFont typeface="Wingdings" panose="05000000000000000000" pitchFamily="2" charset="2"/>
              <a:buChar char="q"/>
            </a:pPr>
            <a:r>
              <a:rPr lang="fr-FR" dirty="0"/>
              <a:t>Pauses</a:t>
            </a:r>
          </a:p>
          <a:p>
            <a:pPr marL="800100" lvl="1" indent="-342900">
              <a:buFont typeface="Wingdings" panose="05000000000000000000" pitchFamily="2" charset="2"/>
              <a:buChar char="q"/>
            </a:pPr>
            <a:r>
              <a:rPr lang="fr-FR" dirty="0"/>
              <a:t>Variation du débit</a:t>
            </a:r>
          </a:p>
          <a:p>
            <a:pPr marL="800100" lvl="1" indent="-342900">
              <a:buFont typeface="Wingdings" panose="05000000000000000000" pitchFamily="2" charset="2"/>
              <a:buChar char="q"/>
            </a:pPr>
            <a:r>
              <a:rPr lang="fr-FR" dirty="0"/>
              <a:t>Intonation expressive</a:t>
            </a:r>
          </a:p>
          <a:p>
            <a:pPr marL="800100" lvl="1" indent="-342900">
              <a:buFont typeface="Wingdings" panose="05000000000000000000" pitchFamily="2" charset="2"/>
              <a:buChar char="q"/>
            </a:pPr>
            <a:r>
              <a:rPr lang="fr-FR" dirty="0"/>
              <a:t>Autre forme de marquage du plan</a:t>
            </a:r>
          </a:p>
          <a:p>
            <a:pPr lvl="1"/>
            <a:endParaRPr lang="fr-FR" dirty="0"/>
          </a:p>
        </p:txBody>
      </p:sp>
    </p:spTree>
    <p:extLst>
      <p:ext uri="{BB962C8B-B14F-4D97-AF65-F5344CB8AC3E}">
        <p14:creationId xmlns:p14="http://schemas.microsoft.com/office/powerpoint/2010/main" val="3638498578"/>
      </p:ext>
    </p:extLst>
  </p:cSld>
  <p:clrMapOvr>
    <a:masterClrMapping/>
  </p:clrMapOvr>
  <mc:AlternateContent xmlns:mc="http://schemas.openxmlformats.org/markup-compatibility/2006" xmlns:p14="http://schemas.microsoft.com/office/powerpoint/2010/main">
    <mc:Choice Requires="p14">
      <p:transition spd="slow" p14:dur="2000" advTm="86049"/>
    </mc:Choice>
    <mc:Fallback xmlns="">
      <p:transition spd="slow" advTm="860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168625" y="493301"/>
            <a:ext cx="10610419" cy="657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3. L’évaluation</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625" y="1310137"/>
            <a:ext cx="5283472" cy="4375375"/>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2938" y="493301"/>
            <a:ext cx="4826106" cy="1611154"/>
          </a:xfrm>
          <a:prstGeom prst="rect">
            <a:avLst/>
          </a:prstGeom>
        </p:spPr>
      </p:pic>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2937" y="2212258"/>
            <a:ext cx="4855749" cy="1732668"/>
          </a:xfrm>
          <a:prstGeom prst="rect">
            <a:avLst/>
          </a:prstGeom>
          <a:ln w="38100">
            <a:solidFill>
              <a:srgbClr val="FF0000"/>
            </a:solidFill>
          </a:ln>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7251" y="4329478"/>
            <a:ext cx="4961435" cy="2022161"/>
          </a:xfrm>
          <a:prstGeom prst="rect">
            <a:avLst/>
          </a:prstGeom>
        </p:spPr>
      </p:pic>
      <p:sp>
        <p:nvSpPr>
          <p:cNvPr id="9" name="Espace réservé du numéro de diapositive 8"/>
          <p:cNvSpPr>
            <a:spLocks noGrp="1"/>
          </p:cNvSpPr>
          <p:nvPr>
            <p:ph type="sldNum" sz="quarter" idx="12"/>
          </p:nvPr>
        </p:nvSpPr>
        <p:spPr/>
        <p:txBody>
          <a:bodyPr/>
          <a:lstStyle/>
          <a:p>
            <a:fld id="{71766878-3199-4EAB-94E7-2D6D11070E14}" type="slidenum">
              <a:rPr lang="en-US" smtClean="0"/>
              <a:t>26</a:t>
            </a:fld>
            <a:endParaRPr lang="en-US" dirty="0"/>
          </a:p>
        </p:txBody>
      </p:sp>
    </p:spTree>
    <p:extLst>
      <p:ext uri="{BB962C8B-B14F-4D97-AF65-F5344CB8AC3E}">
        <p14:creationId xmlns:p14="http://schemas.microsoft.com/office/powerpoint/2010/main" val="1646245507"/>
      </p:ext>
    </p:extLst>
  </p:cSld>
  <p:clrMapOvr>
    <a:masterClrMapping/>
  </p:clrMapOvr>
  <mc:AlternateContent xmlns:mc="http://schemas.openxmlformats.org/markup-compatibility/2006" xmlns:p14="http://schemas.microsoft.com/office/powerpoint/2010/main">
    <mc:Choice Requires="p14">
      <p:transition spd="slow" p14:dur="2000" advTm="23392"/>
    </mc:Choice>
    <mc:Fallback xmlns="">
      <p:transition spd="slow" advTm="2339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177" y="1987169"/>
            <a:ext cx="5048786" cy="324359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4167" y="754611"/>
            <a:ext cx="5058401" cy="2317215"/>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5862" y="3716594"/>
            <a:ext cx="4986706" cy="2906496"/>
          </a:xfrm>
          <a:prstGeom prst="rect">
            <a:avLst/>
          </a:prstGeom>
        </p:spPr>
      </p:pic>
      <p:sp>
        <p:nvSpPr>
          <p:cNvPr id="10" name="ZoneTexte 9"/>
          <p:cNvSpPr txBox="1"/>
          <p:nvPr/>
        </p:nvSpPr>
        <p:spPr>
          <a:xfrm>
            <a:off x="1045177" y="462116"/>
            <a:ext cx="5048786" cy="646331"/>
          </a:xfrm>
          <a:prstGeom prst="rect">
            <a:avLst/>
          </a:prstGeom>
          <a:solidFill>
            <a:schemeClr val="bg1"/>
          </a:solidFill>
        </p:spPr>
        <p:txBody>
          <a:bodyPr wrap="square" rtlCol="0">
            <a:spAutoFit/>
          </a:bodyPr>
          <a:lstStyle/>
          <a:p>
            <a:pPr algn="ctr"/>
            <a:r>
              <a:rPr lang="fr-FR" dirty="0"/>
              <a:t>CRITERES DE REUSSITE</a:t>
            </a:r>
          </a:p>
          <a:p>
            <a:pPr algn="ctr"/>
            <a:r>
              <a:rPr lang="fr-FR" dirty="0"/>
              <a:t> EXPLICITES</a:t>
            </a:r>
          </a:p>
        </p:txBody>
      </p:sp>
      <p:sp>
        <p:nvSpPr>
          <p:cNvPr id="11" name="Espace réservé du numéro de diapositive 10"/>
          <p:cNvSpPr>
            <a:spLocks noGrp="1"/>
          </p:cNvSpPr>
          <p:nvPr>
            <p:ph type="sldNum" sz="quarter" idx="12"/>
          </p:nvPr>
        </p:nvSpPr>
        <p:spPr/>
        <p:txBody>
          <a:bodyPr/>
          <a:lstStyle/>
          <a:p>
            <a:fld id="{71766878-3199-4EAB-94E7-2D6D11070E14}" type="slidenum">
              <a:rPr lang="en-US" smtClean="0"/>
              <a:t>27</a:t>
            </a:fld>
            <a:endParaRPr lang="en-US" dirty="0"/>
          </a:p>
        </p:txBody>
      </p:sp>
    </p:spTree>
    <p:extLst>
      <p:ext uri="{BB962C8B-B14F-4D97-AF65-F5344CB8AC3E}">
        <p14:creationId xmlns:p14="http://schemas.microsoft.com/office/powerpoint/2010/main" val="110279251"/>
      </p:ext>
    </p:extLst>
  </p:cSld>
  <p:clrMapOvr>
    <a:masterClrMapping/>
  </p:clrMapOvr>
  <mc:AlternateContent xmlns:mc="http://schemas.openxmlformats.org/markup-compatibility/2006" xmlns:p14="http://schemas.microsoft.com/office/powerpoint/2010/main">
    <mc:Choice Requires="p14">
      <p:transition spd="slow" p14:dur="2000" advTm="33812"/>
    </mc:Choice>
    <mc:Fallback xmlns="">
      <p:transition spd="slow" advTm="3381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251678" y="382385"/>
            <a:ext cx="10178322" cy="429359"/>
          </a:xfrm>
        </p:spPr>
        <p:txBody>
          <a:bodyPr>
            <a:normAutofit fontScale="90000"/>
          </a:bodyPr>
          <a:lstStyle/>
          <a:p>
            <a:pPr algn="ctr"/>
            <a:r>
              <a:rPr lang="fr-FR" sz="3600" dirty="0">
                <a:solidFill>
                  <a:srgbClr val="7030A0"/>
                </a:solidFill>
              </a:rPr>
              <a:t>                               Des dispositifs INCITATEURS </a:t>
            </a:r>
            <a:br>
              <a:rPr lang="fr-FR" sz="3600" dirty="0">
                <a:solidFill>
                  <a:srgbClr val="7030A0"/>
                </a:solidFill>
              </a:rPr>
            </a:br>
            <a:r>
              <a:rPr lang="fr-FR" sz="3600" dirty="0">
                <a:solidFill>
                  <a:srgbClr val="7030A0"/>
                </a:solidFill>
              </a:rPr>
              <a:t> </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215" y="306612"/>
            <a:ext cx="2308645" cy="3732728"/>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9625" y="953768"/>
            <a:ext cx="7266562" cy="3272029"/>
          </a:xfrm>
          <a:prstGeom prst="rect">
            <a:avLst/>
          </a:prstGeom>
        </p:spPr>
      </p:pic>
      <p:sp>
        <p:nvSpPr>
          <p:cNvPr id="9" name="Espace réservé du numéro de diapositive 8"/>
          <p:cNvSpPr>
            <a:spLocks noGrp="1"/>
          </p:cNvSpPr>
          <p:nvPr>
            <p:ph type="sldNum" sz="quarter" idx="12"/>
          </p:nvPr>
        </p:nvSpPr>
        <p:spPr/>
        <p:txBody>
          <a:bodyPr/>
          <a:lstStyle/>
          <a:p>
            <a:fld id="{71766878-3199-4EAB-94E7-2D6D11070E14}" type="slidenum">
              <a:rPr lang="en-US" smtClean="0"/>
              <a:t>28</a:t>
            </a:fld>
            <a:endParaRPr lang="en-US" dirty="0"/>
          </a:p>
        </p:txBody>
      </p:sp>
      <p:pic>
        <p:nvPicPr>
          <p:cNvPr id="11" name="Imag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5437" y="4225797"/>
            <a:ext cx="8750750" cy="2495678"/>
          </a:xfrm>
          <a:prstGeom prst="rect">
            <a:avLst/>
          </a:prstGeom>
        </p:spPr>
      </p:pic>
      <p:sp>
        <p:nvSpPr>
          <p:cNvPr id="13" name="Ellipse 12"/>
          <p:cNvSpPr/>
          <p:nvPr/>
        </p:nvSpPr>
        <p:spPr>
          <a:xfrm>
            <a:off x="4727643" y="4039340"/>
            <a:ext cx="1050587" cy="6299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8251402"/>
      </p:ext>
    </p:extLst>
  </p:cSld>
  <p:clrMapOvr>
    <a:masterClrMapping/>
  </p:clrMapOvr>
  <mc:AlternateContent xmlns:mc="http://schemas.openxmlformats.org/markup-compatibility/2006" xmlns:p14="http://schemas.microsoft.com/office/powerpoint/2010/main">
    <mc:Choice Requires="p14">
      <p:transition spd="slow" p14:dur="2000" advTm="79317"/>
    </mc:Choice>
    <mc:Fallback xmlns="">
      <p:transition spd="slow" advTm="7931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t>29</a:t>
            </a:fld>
            <a:endParaRPr lang="en-US" dirty="0"/>
          </a:p>
        </p:txBody>
      </p:sp>
      <p:sp>
        <p:nvSpPr>
          <p:cNvPr id="4" name="Rectangle 3">
            <a:extLst>
              <a:ext uri="{FF2B5EF4-FFF2-40B4-BE49-F238E27FC236}">
                <a16:creationId xmlns:a16="http://schemas.microsoft.com/office/drawing/2014/main" id="{B573E8DE-D76A-7D4E-9467-9914644F5AF8}"/>
              </a:ext>
            </a:extLst>
          </p:cNvPr>
          <p:cNvSpPr/>
          <p:nvPr/>
        </p:nvSpPr>
        <p:spPr>
          <a:xfrm>
            <a:off x="2067339" y="1537252"/>
            <a:ext cx="9051235" cy="4399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ln w="0"/>
                <a:solidFill>
                  <a:sysClr val="windowText" lastClr="000000"/>
                </a:solidFill>
                <a:effectLst>
                  <a:outerShdw blurRad="38100" dist="19050" dir="2700000" algn="tl" rotWithShape="0">
                    <a:schemeClr val="dk1">
                      <a:alpha val="40000"/>
                    </a:schemeClr>
                  </a:outerShdw>
                </a:effectLst>
              </a:rPr>
              <a:t>Vidéo</a:t>
            </a:r>
          </a:p>
        </p:txBody>
      </p:sp>
    </p:spTree>
    <p:extLst>
      <p:ext uri="{BB962C8B-B14F-4D97-AF65-F5344CB8AC3E}">
        <p14:creationId xmlns:p14="http://schemas.microsoft.com/office/powerpoint/2010/main" val="508177364"/>
      </p:ext>
    </p:extLst>
  </p:cSld>
  <p:clrMapOvr>
    <a:masterClrMapping/>
  </p:clrMapOvr>
  <mc:AlternateContent xmlns:mc="http://schemas.openxmlformats.org/markup-compatibility/2006" xmlns:p14="http://schemas.microsoft.com/office/powerpoint/2010/main">
    <mc:Choice Requires="p14">
      <p:transition spd="slow" p14:dur="2000" advTm="229129"/>
    </mc:Choice>
    <mc:Fallback xmlns="">
      <p:transition spd="slow" advTm="229129"/>
    </mc:Fallback>
  </mc:AlternateContent>
  <p:extLst mod="1">
    <p:ext uri="{E180D4A7-C9FB-4DFB-919C-405C955672EB}">
      <p14:showEvtLst xmlns:p14="http://schemas.microsoft.com/office/powerpoint/2010/main">
        <p14:playEvt time="3276" objId="3"/>
        <p14:stopEvt time="223898"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9680" y="2465809"/>
            <a:ext cx="9570719" cy="2695472"/>
          </a:xfrm>
        </p:spPr>
        <p:txBody>
          <a:bodyPr>
            <a:normAutofit fontScale="90000"/>
          </a:bodyPr>
          <a:lstStyle/>
          <a:p>
            <a:pPr algn="ctr"/>
            <a:r>
              <a:rPr lang="fr-FR" dirty="0"/>
              <a:t>1.</a:t>
            </a:r>
            <a:br>
              <a:rPr lang="fr-FR" dirty="0"/>
            </a:br>
            <a:r>
              <a:rPr lang="fr-FR" dirty="0"/>
              <a:t> </a:t>
            </a:r>
            <a:br>
              <a:rPr lang="fr-FR" dirty="0"/>
            </a:br>
            <a:r>
              <a:rPr lang="fr-FR" dirty="0"/>
              <a:t>Qu’</a:t>
            </a:r>
            <a:r>
              <a:rPr lang="fr-FR" dirty="0" err="1"/>
              <a:t>EST-ce</a:t>
            </a:r>
            <a:r>
              <a:rPr lang="fr-FR" dirty="0"/>
              <a:t> que </a:t>
            </a:r>
            <a:br>
              <a:rPr lang="fr-FR" dirty="0"/>
            </a:br>
            <a:r>
              <a:rPr lang="fr-FR" dirty="0"/>
              <a:t>la mise en voix ?</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pPr/>
              <a:t>3</a:t>
            </a:fld>
            <a:endParaRPr lang="en-US" dirty="0"/>
          </a:p>
        </p:txBody>
      </p:sp>
    </p:spTree>
    <p:extLst>
      <p:ext uri="{BB962C8B-B14F-4D97-AF65-F5344CB8AC3E}">
        <p14:creationId xmlns:p14="http://schemas.microsoft.com/office/powerpoint/2010/main" val="1137143313"/>
      </p:ext>
    </p:extLst>
  </p:cSld>
  <p:clrMapOvr>
    <a:masterClrMapping/>
  </p:clrMapOvr>
  <mc:AlternateContent xmlns:mc="http://schemas.openxmlformats.org/markup-compatibility/2006" xmlns:p14="http://schemas.microsoft.com/office/powerpoint/2010/main">
    <mc:Choice Requires="p14">
      <p:transition spd="slow" p14:dur="2000" advTm="5925"/>
    </mc:Choice>
    <mc:Fallback xmlns="">
      <p:transition spd="slow" advTm="592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conclusion</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pPr/>
              <a:t>30</a:t>
            </a:fld>
            <a:endParaRPr lang="en-US" dirty="0"/>
          </a:p>
        </p:txBody>
      </p:sp>
    </p:spTree>
    <p:extLst>
      <p:ext uri="{BB962C8B-B14F-4D97-AF65-F5344CB8AC3E}">
        <p14:creationId xmlns:p14="http://schemas.microsoft.com/office/powerpoint/2010/main" val="2896181019"/>
      </p:ext>
    </p:extLst>
  </p:cSld>
  <p:clrMapOvr>
    <a:masterClrMapping/>
  </p:clrMapOvr>
  <mc:AlternateContent xmlns:mc="http://schemas.openxmlformats.org/markup-compatibility/2006" xmlns:p14="http://schemas.microsoft.com/office/powerpoint/2010/main">
    <mc:Choice Requires="p14">
      <p:transition spd="slow" p14:dur="2000" advTm="59145"/>
    </mc:Choice>
    <mc:Fallback xmlns="">
      <p:transition spd="slow" advTm="5914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1766878-3199-4EAB-94E7-2D6D11070E14}" type="slidenum">
              <a:rPr lang="en-US" smtClean="0"/>
              <a:t>31</a:t>
            </a:fld>
            <a:endParaRPr lang="en-US" dirty="0"/>
          </a:p>
        </p:txBody>
      </p:sp>
      <p:sp>
        <p:nvSpPr>
          <p:cNvPr id="3" name="Rectangle 2"/>
          <p:cNvSpPr/>
          <p:nvPr/>
        </p:nvSpPr>
        <p:spPr>
          <a:xfrm>
            <a:off x="939800" y="1328143"/>
            <a:ext cx="10769600" cy="3539430"/>
          </a:xfrm>
          <a:prstGeom prst="rect">
            <a:avLst/>
          </a:prstGeom>
        </p:spPr>
        <p:txBody>
          <a:bodyPr wrap="square">
            <a:spAutoFit/>
          </a:bodyPr>
          <a:lstStyle/>
          <a:p>
            <a:r>
              <a:rPr lang="fr-FR" sz="2800" dirty="0">
                <a:latin typeface="ArialMT"/>
              </a:rPr>
              <a:t>« La poésie est d’abord affaire d’émotion, et donc de subjectivité.</a:t>
            </a:r>
          </a:p>
          <a:p>
            <a:pPr algn="just"/>
            <a:r>
              <a:rPr lang="fr-FR" sz="2800" dirty="0">
                <a:latin typeface="ArialMT"/>
              </a:rPr>
              <a:t>Quels que soient les outils mis en place pour approcher au mieux, sans le trahir, le propos du poète, notre interprétation sera toujours enrichie par l’écho que ce propos aura suscité en nous. […] C’est ce qui permet que différentes lectures, différentes interprétations soient possibles et soient aussi valables les unes que les autres, l’interprète du poète devenant à son tour poète dans son interprétation. </a:t>
            </a:r>
            <a:r>
              <a:rPr lang="fr-FR" dirty="0">
                <a:latin typeface="ArialMT"/>
              </a:rPr>
              <a:t>»</a:t>
            </a:r>
          </a:p>
        </p:txBody>
      </p:sp>
      <p:sp>
        <p:nvSpPr>
          <p:cNvPr id="4" name="Rectangle 3"/>
          <p:cNvSpPr/>
          <p:nvPr/>
        </p:nvSpPr>
        <p:spPr>
          <a:xfrm>
            <a:off x="1295400" y="5729348"/>
            <a:ext cx="10058400" cy="646331"/>
          </a:xfrm>
          <a:prstGeom prst="rect">
            <a:avLst/>
          </a:prstGeom>
        </p:spPr>
        <p:txBody>
          <a:bodyPr wrap="square">
            <a:spAutoFit/>
          </a:bodyPr>
          <a:lstStyle/>
          <a:p>
            <a:r>
              <a:rPr lang="fr-FR" dirty="0">
                <a:solidFill>
                  <a:srgbClr val="7030A0"/>
                </a:solidFill>
                <a:latin typeface="HelveticaNeue"/>
              </a:rPr>
              <a:t>Bada, F., Robinet, C. (2014) Poésie et oralité, comprendre le texte poétique pour le dire.</a:t>
            </a:r>
          </a:p>
          <a:p>
            <a:r>
              <a:rPr lang="fr-FR" dirty="0">
                <a:solidFill>
                  <a:srgbClr val="7030A0"/>
                </a:solidFill>
                <a:latin typeface="HelveticaNeue"/>
              </a:rPr>
              <a:t>Bruxelles : De Boeck Education</a:t>
            </a:r>
            <a:endParaRPr lang="fr-FR" dirty="0"/>
          </a:p>
        </p:txBody>
      </p:sp>
    </p:spTree>
    <p:extLst>
      <p:ext uri="{BB962C8B-B14F-4D97-AF65-F5344CB8AC3E}">
        <p14:creationId xmlns:p14="http://schemas.microsoft.com/office/powerpoint/2010/main" val="2840629750"/>
      </p:ext>
    </p:extLst>
  </p:cSld>
  <p:clrMapOvr>
    <a:masterClrMapping/>
  </p:clrMapOvr>
  <mc:AlternateContent xmlns:mc="http://schemas.openxmlformats.org/markup-compatibility/2006" xmlns:p14="http://schemas.microsoft.com/office/powerpoint/2010/main">
    <mc:Choice Requires="p14">
      <p:transition spd="slow" p14:dur="2000" advTm="80377"/>
    </mc:Choice>
    <mc:Fallback xmlns="">
      <p:transition spd="slow" advTm="8037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Merci </a:t>
            </a:r>
            <a:br>
              <a:rPr lang="fr-FR" dirty="0"/>
            </a:br>
            <a:r>
              <a:rPr lang="fr-FR" dirty="0"/>
              <a:t>de </a:t>
            </a:r>
            <a:br>
              <a:rPr lang="fr-FR" dirty="0"/>
            </a:br>
            <a:r>
              <a:rPr lang="fr-FR" dirty="0"/>
              <a:t>votre attention</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51570113"/>
      </p:ext>
    </p:extLst>
  </p:cSld>
  <p:clrMapOvr>
    <a:masterClrMapping/>
  </p:clrMapOvr>
  <mc:AlternateContent xmlns:mc="http://schemas.openxmlformats.org/markup-compatibility/2006" xmlns:p14="http://schemas.microsoft.com/office/powerpoint/2010/main">
    <mc:Choice Requires="p14">
      <p:transition spd="slow" p14:dur="2000" advTm="6193"/>
    </mc:Choice>
    <mc:Fallback xmlns="">
      <p:transition spd="slow" advTm="6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1168625" y="493301"/>
            <a:ext cx="10610419" cy="657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r-FR" sz="3200" dirty="0">
                <a:solidFill>
                  <a:srgbClr val="7030A0"/>
                </a:solidFill>
              </a:rPr>
              <a:t> « La mise en voix »dans les programmes du cycle 3</a:t>
            </a:r>
          </a:p>
        </p:txBody>
      </p:sp>
      <p:sp>
        <p:nvSpPr>
          <p:cNvPr id="12" name="Rectangle 11"/>
          <p:cNvSpPr/>
          <p:nvPr/>
        </p:nvSpPr>
        <p:spPr>
          <a:xfrm>
            <a:off x="1060785" y="4307406"/>
            <a:ext cx="10560108" cy="2308324"/>
          </a:xfrm>
          <a:prstGeom prst="rect">
            <a:avLst/>
          </a:prstGeom>
          <a:solidFill>
            <a:schemeClr val="tx2">
              <a:lumMod val="10000"/>
              <a:lumOff val="90000"/>
            </a:schemeClr>
          </a:solidFill>
        </p:spPr>
        <p:txBody>
          <a:bodyPr wrap="square">
            <a:spAutoFit/>
          </a:bodyPr>
          <a:lstStyle/>
          <a:p>
            <a:r>
              <a:rPr lang="fr-FR" b="1" dirty="0">
                <a:solidFill>
                  <a:srgbClr val="000000"/>
                </a:solidFill>
                <a:latin typeface="Arial" panose="020B0604020202020204" pitchFamily="34" charset="0"/>
              </a:rPr>
              <a:t>Attendus de fin de cycle </a:t>
            </a:r>
            <a:endParaRPr lang="fr-FR" dirty="0">
              <a:solidFill>
                <a:srgbClr val="000000"/>
              </a:solidFill>
              <a:latin typeface="Arial" panose="020B0604020202020204" pitchFamily="34" charset="0"/>
            </a:endParaRPr>
          </a:p>
          <a:p>
            <a:pPr algn="just"/>
            <a:r>
              <a:rPr lang="fr-FR" dirty="0">
                <a:solidFill>
                  <a:srgbClr val="0061AC"/>
                </a:solidFill>
                <a:latin typeface="Arial" panose="020B0604020202020204" pitchFamily="34" charset="0"/>
              </a:rPr>
              <a:t>- </a:t>
            </a:r>
            <a:r>
              <a:rPr lang="fr-FR" dirty="0">
                <a:solidFill>
                  <a:srgbClr val="000000"/>
                </a:solidFill>
                <a:latin typeface="Arial" panose="020B0604020202020204" pitchFamily="34" charset="0"/>
              </a:rPr>
              <a:t>Écouter un récit et manifester sa compréhension en répondant à des questions sans se reporter au texte. </a:t>
            </a:r>
          </a:p>
          <a:p>
            <a:pPr algn="just"/>
            <a:r>
              <a:rPr lang="fr-FR" i="1" dirty="0">
                <a:solidFill>
                  <a:srgbClr val="7030A0"/>
                </a:solidFill>
                <a:latin typeface="Arial" panose="020B0604020202020204" pitchFamily="34" charset="0"/>
              </a:rPr>
              <a:t>- </a:t>
            </a:r>
            <a:r>
              <a:rPr lang="fr-FR" b="1" i="1" dirty="0">
                <a:solidFill>
                  <a:srgbClr val="7030A0"/>
                </a:solidFill>
                <a:latin typeface="Arial" panose="020B0604020202020204" pitchFamily="34" charset="0"/>
              </a:rPr>
              <a:t>Dire de mémoire un texte à haute voix. </a:t>
            </a:r>
          </a:p>
          <a:p>
            <a:pPr algn="just"/>
            <a:r>
              <a:rPr lang="fr-FR" dirty="0">
                <a:solidFill>
                  <a:srgbClr val="0061AC"/>
                </a:solidFill>
                <a:latin typeface="Arial" panose="020B0604020202020204" pitchFamily="34" charset="0"/>
              </a:rPr>
              <a:t>- </a:t>
            </a:r>
            <a:r>
              <a:rPr lang="fr-FR" dirty="0">
                <a:solidFill>
                  <a:srgbClr val="000000"/>
                </a:solidFill>
                <a:latin typeface="Arial" panose="020B0604020202020204" pitchFamily="34" charset="0"/>
              </a:rPr>
              <a:t>Réaliser une courte présentation orale en prenant appui sur des notes ou sur diaporama ou autre outil (numérique par exemple). </a:t>
            </a:r>
          </a:p>
          <a:p>
            <a:pPr algn="just"/>
            <a:r>
              <a:rPr lang="fr-FR" dirty="0">
                <a:solidFill>
                  <a:srgbClr val="0061AC"/>
                </a:solidFill>
                <a:latin typeface="Arial" panose="020B0604020202020204" pitchFamily="34" charset="0"/>
              </a:rPr>
              <a:t>- </a:t>
            </a:r>
            <a:r>
              <a:rPr lang="fr-FR" dirty="0">
                <a:solidFill>
                  <a:srgbClr val="000000"/>
                </a:solidFill>
                <a:latin typeface="Arial" panose="020B0604020202020204" pitchFamily="34" charset="0"/>
              </a:rPr>
              <a:t>Participer de façon constructive aux échanges avec d’autres élèves dans un groupe pour confronter des réactions ou des points de vue. </a:t>
            </a:r>
          </a:p>
        </p:txBody>
      </p:sp>
      <p:sp>
        <p:nvSpPr>
          <p:cNvPr id="13" name="Rectangle 12"/>
          <p:cNvSpPr/>
          <p:nvPr/>
        </p:nvSpPr>
        <p:spPr>
          <a:xfrm>
            <a:off x="1060785" y="1612040"/>
            <a:ext cx="10380998" cy="2585323"/>
          </a:xfrm>
          <a:prstGeom prst="rect">
            <a:avLst/>
          </a:prstGeom>
        </p:spPr>
        <p:txBody>
          <a:bodyPr wrap="square">
            <a:spAutoFit/>
          </a:bodyPr>
          <a:lstStyle/>
          <a:p>
            <a:pPr algn="just"/>
            <a:r>
              <a:rPr lang="fr-FR" dirty="0">
                <a:solidFill>
                  <a:srgbClr val="000000"/>
                </a:solidFill>
                <a:latin typeface="Arial" panose="020B0604020202020204" pitchFamily="34" charset="0"/>
              </a:rPr>
              <a:t>Les compétences acquises en expression orale et en compréhension de l’oral </a:t>
            </a:r>
            <a:r>
              <a:rPr lang="fr-FR" b="1" dirty="0">
                <a:solidFill>
                  <a:srgbClr val="000000"/>
                </a:solidFill>
                <a:latin typeface="Arial" panose="020B0604020202020204" pitchFamily="34" charset="0"/>
              </a:rPr>
              <a:t>restent essentielles pour mieux maîtriser l’écrit</a:t>
            </a:r>
            <a:r>
              <a:rPr lang="fr-FR" dirty="0">
                <a:solidFill>
                  <a:srgbClr val="000000"/>
                </a:solidFill>
                <a:latin typeface="Arial" panose="020B0604020202020204" pitchFamily="34" charset="0"/>
              </a:rPr>
              <a:t> ; de même, l’acquisition progressive des usages de la langue écrite favorise l'accès à un oral plus maîtrisé. </a:t>
            </a:r>
            <a:r>
              <a:rPr lang="fr-FR" b="1" dirty="0">
                <a:solidFill>
                  <a:srgbClr val="000000"/>
                </a:solidFill>
                <a:latin typeface="Arial" panose="020B0604020202020204" pitchFamily="34" charset="0"/>
              </a:rPr>
              <a:t>La lecture à haute voix et la récitation de textes contribuent à leur compréhension</a:t>
            </a:r>
            <a:r>
              <a:rPr lang="fr-FR" dirty="0">
                <a:solidFill>
                  <a:srgbClr val="000000"/>
                </a:solidFill>
                <a:latin typeface="Arial" panose="020B0604020202020204" pitchFamily="34" charset="0"/>
              </a:rPr>
              <a:t>. </a:t>
            </a:r>
            <a:r>
              <a:rPr lang="fr-FR" b="1" dirty="0">
                <a:solidFill>
                  <a:srgbClr val="000000"/>
                </a:solidFill>
                <a:latin typeface="Arial" panose="020B0604020202020204" pitchFamily="34" charset="0"/>
              </a:rPr>
              <a:t>La mémorisation de textes nourrit l’expression personnelle en fournissant aux élèves des formes linguistiques à réutiliser</a:t>
            </a:r>
            <a:r>
              <a:rPr lang="fr-FR" dirty="0">
                <a:solidFill>
                  <a:srgbClr val="000000"/>
                </a:solidFill>
                <a:latin typeface="Arial" panose="020B0604020202020204" pitchFamily="34" charset="0"/>
              </a:rPr>
              <a:t>. Alors que leurs capacités d’abstraction s’accroissent, les élèves élaborent, structurent leur pensée et s’approprient des savoirs au travers de situations qui articulent formulations et reformulations orales et écrites. </a:t>
            </a:r>
          </a:p>
          <a:p>
            <a:pPr algn="just"/>
            <a:endParaRPr lang="fr-FR" dirty="0">
              <a:solidFill>
                <a:srgbClr val="000000"/>
              </a:solidFill>
              <a:latin typeface="Arial" panose="020B0604020202020204" pitchFamily="34" charset="0"/>
            </a:endParaRPr>
          </a:p>
          <a:p>
            <a:pPr algn="r"/>
            <a:r>
              <a:rPr lang="fr-FR" i="1" dirty="0">
                <a:solidFill>
                  <a:srgbClr val="000000"/>
                </a:solidFill>
                <a:latin typeface="Arial" panose="020B0604020202020204" pitchFamily="34" charset="0"/>
              </a:rPr>
              <a:t>Programmes cycle 3, B0 du 30 juillet 2020, p.10</a:t>
            </a:r>
            <a:endParaRPr lang="fr-FR" i="1" dirty="0"/>
          </a:p>
        </p:txBody>
      </p:sp>
      <p:sp>
        <p:nvSpPr>
          <p:cNvPr id="4" name="ZoneTexte 3"/>
          <p:cNvSpPr txBox="1"/>
          <p:nvPr/>
        </p:nvSpPr>
        <p:spPr>
          <a:xfrm>
            <a:off x="1060785" y="1150375"/>
            <a:ext cx="4750080" cy="461665"/>
          </a:xfrm>
          <a:prstGeom prst="rect">
            <a:avLst/>
          </a:prstGeom>
          <a:noFill/>
        </p:spPr>
        <p:txBody>
          <a:bodyPr wrap="square" rtlCol="0">
            <a:spAutoFit/>
          </a:bodyPr>
          <a:lstStyle/>
          <a:p>
            <a:r>
              <a:rPr lang="fr-FR" sz="2400" b="1" dirty="0">
                <a:solidFill>
                  <a:srgbClr val="7030A0"/>
                </a:solidFill>
                <a:effectLst>
                  <a:outerShdw blurRad="38100" dist="38100" dir="2700000" algn="tl">
                    <a:srgbClr val="000000">
                      <a:alpha val="43137"/>
                    </a:srgbClr>
                  </a:outerShdw>
                </a:effectLst>
              </a:rPr>
              <a:t>En langue orale </a:t>
            </a:r>
          </a:p>
        </p:txBody>
      </p:sp>
      <p:sp>
        <p:nvSpPr>
          <p:cNvPr id="2" name="Espace réservé du numéro de diapositive 1"/>
          <p:cNvSpPr>
            <a:spLocks noGrp="1"/>
          </p:cNvSpPr>
          <p:nvPr>
            <p:ph type="sldNum" sz="quarter" idx="12"/>
          </p:nvPr>
        </p:nvSpPr>
        <p:spPr/>
        <p:txBody>
          <a:bodyPr/>
          <a:lstStyle/>
          <a:p>
            <a:fld id="{71766878-3199-4EAB-94E7-2D6D11070E14}" type="slidenum">
              <a:rPr lang="en-US" smtClean="0"/>
              <a:t>4</a:t>
            </a:fld>
            <a:endParaRPr lang="en-US" dirty="0"/>
          </a:p>
        </p:txBody>
      </p:sp>
    </p:spTree>
    <p:extLst>
      <p:ext uri="{BB962C8B-B14F-4D97-AF65-F5344CB8AC3E}">
        <p14:creationId xmlns:p14="http://schemas.microsoft.com/office/powerpoint/2010/main" val="728343385"/>
      </p:ext>
    </p:extLst>
  </p:cSld>
  <p:clrMapOvr>
    <a:masterClrMapping/>
  </p:clrMapOvr>
  <mc:AlternateContent xmlns:mc="http://schemas.openxmlformats.org/markup-compatibility/2006" xmlns:p14="http://schemas.microsoft.com/office/powerpoint/2010/main">
    <mc:Choice Requires="p14">
      <p:transition spd="slow" p14:dur="2000" advTm="89307"/>
    </mc:Choice>
    <mc:Fallback xmlns="">
      <p:transition spd="slow" advTm="8930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95680440"/>
              </p:ext>
            </p:extLst>
          </p:nvPr>
        </p:nvGraphicFramePr>
        <p:xfrm>
          <a:off x="933384" y="540717"/>
          <a:ext cx="10793560" cy="6370320"/>
        </p:xfrm>
        <a:graphic>
          <a:graphicData uri="http://schemas.openxmlformats.org/drawingml/2006/table">
            <a:tbl>
              <a:tblPr firstRow="1" bandRow="1">
                <a:tableStyleId>{5C22544A-7EE6-4342-B048-85BDC9FD1C3A}</a:tableStyleId>
              </a:tblPr>
              <a:tblGrid>
                <a:gridCol w="5396780">
                  <a:extLst>
                    <a:ext uri="{9D8B030D-6E8A-4147-A177-3AD203B41FA5}">
                      <a16:colId xmlns:a16="http://schemas.microsoft.com/office/drawing/2014/main" val="251734956"/>
                    </a:ext>
                  </a:extLst>
                </a:gridCol>
                <a:gridCol w="5396780">
                  <a:extLst>
                    <a:ext uri="{9D8B030D-6E8A-4147-A177-3AD203B41FA5}">
                      <a16:colId xmlns:a16="http://schemas.microsoft.com/office/drawing/2014/main" val="3708580432"/>
                    </a:ext>
                  </a:extLst>
                </a:gridCol>
              </a:tblGrid>
              <a:tr h="6230317">
                <a:tc>
                  <a:txBody>
                    <a:bodyPr/>
                    <a:lstStyle/>
                    <a:p>
                      <a:r>
                        <a:rPr lang="fr-FR" sz="1400" b="0" i="0" u="none" strike="noStrike" baseline="0" dirty="0">
                          <a:solidFill>
                            <a:srgbClr val="16818E"/>
                          </a:solidFill>
                          <a:latin typeface="Arial" panose="020B0604020202020204" pitchFamily="34" charset="0"/>
                        </a:rPr>
                        <a:t>	</a:t>
                      </a:r>
                    </a:p>
                    <a:p>
                      <a:r>
                        <a:rPr lang="fr-FR" sz="1800" b="1" i="0" u="none" strike="noStrike" baseline="0" dirty="0">
                          <a:solidFill>
                            <a:srgbClr val="000000"/>
                          </a:solidFill>
                          <a:latin typeface="Arial" panose="020B0604020202020204" pitchFamily="34" charset="0"/>
                        </a:rPr>
                        <a:t>Compétences et connaissances associées</a:t>
                      </a:r>
                      <a:r>
                        <a:rPr lang="fr-FR" sz="1400" b="1" i="0" u="none" strike="noStrike" baseline="0" dirty="0">
                          <a:solidFill>
                            <a:srgbClr val="000000"/>
                          </a:solidFill>
                          <a:latin typeface="Arial" panose="020B0604020202020204" pitchFamily="34" charset="0"/>
                        </a:rPr>
                        <a:t> </a:t>
                      </a:r>
                    </a:p>
                    <a:p>
                      <a:endParaRPr lang="fr-FR" sz="1400" b="0" i="0" u="none" strike="noStrike" baseline="0" dirty="0">
                        <a:solidFill>
                          <a:srgbClr val="000000"/>
                        </a:solidFill>
                        <a:latin typeface="Arial" panose="020B0604020202020204" pitchFamily="34" charset="0"/>
                      </a:endParaRPr>
                    </a:p>
                    <a:p>
                      <a:pPr algn="just"/>
                      <a:r>
                        <a:rPr lang="fr-FR" sz="1400" b="0" i="0" u="none" strike="noStrike" baseline="0" dirty="0">
                          <a:solidFill>
                            <a:srgbClr val="16818E"/>
                          </a:solidFill>
                          <a:latin typeface="Arial" panose="020B0604020202020204" pitchFamily="34" charset="0"/>
                        </a:rPr>
                        <a:t>- </a:t>
                      </a:r>
                      <a:r>
                        <a:rPr lang="fr-FR" sz="1800" b="1" i="0" u="none" strike="noStrike" baseline="0" dirty="0">
                          <a:solidFill>
                            <a:schemeClr val="accent3">
                              <a:lumMod val="75000"/>
                            </a:schemeClr>
                          </a:solidFill>
                          <a:latin typeface="Arial" panose="020B0604020202020204" pitchFamily="34" charset="0"/>
                        </a:rPr>
                        <a:t>Mobiliser les ressources de la voix et du corps pour être entendu et compris ; </a:t>
                      </a:r>
                    </a:p>
                    <a:p>
                      <a:pPr algn="just"/>
                      <a:r>
                        <a:rPr lang="fr-FR" sz="1400" b="0" i="0" u="none" strike="noStrike" baseline="0" dirty="0">
                          <a:solidFill>
                            <a:srgbClr val="16818E"/>
                          </a:solidFill>
                          <a:latin typeface="Arial" panose="020B0604020202020204" pitchFamily="34" charset="0"/>
                        </a:rPr>
                        <a:t>- </a:t>
                      </a:r>
                      <a:r>
                        <a:rPr lang="fr-FR" sz="1400" b="0" i="0" u="none" strike="noStrike" baseline="0" dirty="0">
                          <a:solidFill>
                            <a:srgbClr val="000000"/>
                          </a:solidFill>
                          <a:latin typeface="Arial" panose="020B0604020202020204" pitchFamily="34" charset="0"/>
                        </a:rPr>
                        <a:t>Organiser et structurer le propos selon le genre de discours ; mobilisation des formes, des tournures et du lexique appropriés (conte ou récit, compte rendu, présentation d'un ouvrage, présentation des résultats d'une recherche documentaire ; description, explication, justification, présentation d'un point de vue argumenté, etc.). </a:t>
                      </a:r>
                    </a:p>
                    <a:p>
                      <a:pPr algn="just"/>
                      <a:r>
                        <a:rPr lang="fr-FR" sz="1400" b="0" i="0" u="none" strike="noStrike" baseline="0" dirty="0">
                          <a:solidFill>
                            <a:srgbClr val="16818E"/>
                          </a:solidFill>
                          <a:latin typeface="Arial" panose="020B0604020202020204" pitchFamily="34" charset="0"/>
                        </a:rPr>
                        <a:t>- </a:t>
                      </a:r>
                      <a:r>
                        <a:rPr lang="fr-FR" sz="1800" b="1" i="0" u="none" strike="noStrike" baseline="0" dirty="0">
                          <a:solidFill>
                            <a:schemeClr val="accent3">
                              <a:lumMod val="75000"/>
                            </a:schemeClr>
                          </a:solidFill>
                          <a:latin typeface="Arial" panose="020B0604020202020204" pitchFamily="34" charset="0"/>
                        </a:rPr>
                        <a:t>Utiliser les techniques de mise en voix des textes littéraires (poésie, théâtre en particulier). </a:t>
                      </a:r>
                    </a:p>
                    <a:p>
                      <a:pPr algn="just"/>
                      <a:r>
                        <a:rPr lang="fr-FR" sz="1400" b="0" i="0" u="none" strike="noStrike" baseline="0" dirty="0">
                          <a:solidFill>
                            <a:srgbClr val="16818E"/>
                          </a:solidFill>
                          <a:latin typeface="Arial" panose="020B0604020202020204" pitchFamily="34" charset="0"/>
                        </a:rPr>
                        <a:t>- </a:t>
                      </a:r>
                      <a:r>
                        <a:rPr lang="fr-FR" sz="1800" b="1" i="0" u="none" strike="noStrike" baseline="0" dirty="0">
                          <a:solidFill>
                            <a:schemeClr val="accent3">
                              <a:lumMod val="75000"/>
                            </a:schemeClr>
                          </a:solidFill>
                          <a:latin typeface="Arial" panose="020B0604020202020204" pitchFamily="34" charset="0"/>
                        </a:rPr>
                        <a:t>Utiliser les techniques de mémorisation des textes présentés ou interprétés. </a:t>
                      </a:r>
                    </a:p>
                    <a:p>
                      <a:r>
                        <a:rPr lang="fr-FR" sz="1400" b="0" i="0" u="none" strike="noStrike" baseline="0" dirty="0">
                          <a:solidFill>
                            <a:srgbClr val="000000"/>
                          </a:solidFill>
                          <a:latin typeface="Arial" panose="020B0604020202020204" pitchFamily="34" charset="0"/>
                        </a:rPr>
                        <a:t>		</a:t>
                      </a:r>
                    </a:p>
                  </a:txBody>
                  <a:tcPr>
                    <a:solidFill>
                      <a:schemeClr val="accent1">
                        <a:lumMod val="20000"/>
                        <a:lumOff val="80000"/>
                      </a:schemeClr>
                    </a:solidFill>
                  </a:tcPr>
                </a:tc>
                <a:tc>
                  <a:txBody>
                    <a:bodyPr/>
                    <a:lstStyle/>
                    <a:p>
                      <a:pPr algn="ctr"/>
                      <a:r>
                        <a:rPr lang="fr-FR" sz="1400" b="0" i="0" u="none" strike="noStrike" baseline="0" dirty="0">
                          <a:solidFill>
                            <a:srgbClr val="000000"/>
                          </a:solidFill>
                          <a:latin typeface="Arial" panose="020B0604020202020204" pitchFamily="34" charset="0"/>
                        </a:rPr>
                        <a:t>	</a:t>
                      </a:r>
                      <a:r>
                        <a:rPr lang="fr-FR" sz="1400" b="1" i="0" u="none" strike="noStrike" baseline="0" dirty="0">
                          <a:solidFill>
                            <a:srgbClr val="000000"/>
                          </a:solidFill>
                          <a:latin typeface="Arial" panose="020B0604020202020204" pitchFamily="34" charset="0"/>
                        </a:rPr>
                        <a:t>Exemples de situations, d’activités et d’outils pour l’élève </a:t>
                      </a:r>
                    </a:p>
                    <a:p>
                      <a:pPr algn="ctr"/>
                      <a:endParaRPr lang="fr-FR" sz="1400" b="0" i="0" u="none" strike="noStrike" baseline="0" dirty="0">
                        <a:solidFill>
                          <a:srgbClr val="000000"/>
                        </a:solidFill>
                        <a:latin typeface="Arial" panose="020B0604020202020204" pitchFamily="34" charset="0"/>
                      </a:endParaRPr>
                    </a:p>
                    <a:p>
                      <a:pPr algn="just"/>
                      <a:r>
                        <a:rPr lang="fr-FR" sz="1400" b="0" i="0" u="none" strike="noStrike" baseline="0" dirty="0">
                          <a:solidFill>
                            <a:srgbClr val="16818E"/>
                          </a:solidFill>
                          <a:latin typeface="Arial" panose="020B0604020202020204" pitchFamily="34" charset="0"/>
                        </a:rPr>
                        <a:t>- </a:t>
                      </a:r>
                      <a:r>
                        <a:rPr lang="fr-FR" sz="1600" b="1" i="0" u="none" strike="noStrike" baseline="0" dirty="0">
                          <a:solidFill>
                            <a:schemeClr val="accent3">
                              <a:lumMod val="75000"/>
                            </a:schemeClr>
                          </a:solidFill>
                          <a:latin typeface="Arial" panose="020B0604020202020204" pitchFamily="34" charset="0"/>
                        </a:rPr>
                        <a:t>Activités d’articulation, de diction, de maîtrise du débit, du volume de la voix, du souffle, travail sur la communication non-verbale : regard, posture du corps, gestuelle, mimiques, etc. </a:t>
                      </a:r>
                    </a:p>
                    <a:p>
                      <a:pPr algn="just"/>
                      <a:r>
                        <a:rPr lang="fr-FR" sz="1400" b="0" i="0" u="none" strike="noStrike" baseline="0" dirty="0">
                          <a:solidFill>
                            <a:schemeClr val="tx1"/>
                          </a:solidFill>
                          <a:latin typeface="Arial" panose="020B0604020202020204" pitchFamily="34" charset="0"/>
                        </a:rPr>
                        <a:t>- </a:t>
                      </a:r>
                      <a:r>
                        <a:rPr lang="fr-FR" sz="1400" b="1" i="0" u="none" strike="noStrike" baseline="0" dirty="0">
                          <a:solidFill>
                            <a:schemeClr val="accent3">
                              <a:lumMod val="75000"/>
                            </a:schemeClr>
                          </a:solidFill>
                          <a:latin typeface="Arial" panose="020B0604020202020204" pitchFamily="34" charset="0"/>
                        </a:rPr>
                        <a:t>Formulations de réactions à des propos oraux, à une lecture, à une </a:t>
                      </a:r>
                      <a:r>
                        <a:rPr lang="fr-FR" sz="1400" b="1" i="0" u="none" strike="noStrike" baseline="0" dirty="0" err="1">
                          <a:solidFill>
                            <a:schemeClr val="accent3">
                              <a:lumMod val="75000"/>
                            </a:schemeClr>
                          </a:solidFill>
                          <a:latin typeface="Arial" panose="020B0604020202020204" pitchFamily="34" charset="0"/>
                        </a:rPr>
                        <a:t>oeuvre</a:t>
                      </a:r>
                      <a:r>
                        <a:rPr lang="fr-FR" sz="1400" b="1" i="0" u="none" strike="noStrike" baseline="0" dirty="0">
                          <a:solidFill>
                            <a:schemeClr val="accent3">
                              <a:lumMod val="75000"/>
                            </a:schemeClr>
                          </a:solidFill>
                          <a:latin typeface="Arial" panose="020B0604020202020204" pitchFamily="34" charset="0"/>
                        </a:rPr>
                        <a:t> d'art, à un film, à un spectacle, etc. </a:t>
                      </a:r>
                    </a:p>
                    <a:p>
                      <a:pPr algn="just"/>
                      <a:r>
                        <a:rPr lang="fr-FR" sz="1400" b="0" i="0" u="none" strike="noStrike" baseline="0" dirty="0">
                          <a:solidFill>
                            <a:schemeClr val="tx1"/>
                          </a:solidFill>
                          <a:latin typeface="Arial" panose="020B0604020202020204" pitchFamily="34" charset="0"/>
                        </a:rPr>
                        <a:t>- Justification d'un choix, d'un point de vue. </a:t>
                      </a:r>
                    </a:p>
                    <a:p>
                      <a:pPr algn="just"/>
                      <a:r>
                        <a:rPr lang="fr-FR" sz="1400" b="0" i="0" u="none" strike="noStrike" baseline="0" dirty="0">
                          <a:solidFill>
                            <a:schemeClr val="tx1"/>
                          </a:solidFill>
                          <a:latin typeface="Arial" panose="020B0604020202020204" pitchFamily="34" charset="0"/>
                        </a:rPr>
                        <a:t>- Partage d'émotions, de sentiments. </a:t>
                      </a:r>
                    </a:p>
                    <a:p>
                      <a:pPr algn="just"/>
                      <a:r>
                        <a:rPr lang="fr-FR" sz="1400" b="0" i="0" u="none" strike="noStrike" baseline="0" dirty="0">
                          <a:solidFill>
                            <a:schemeClr val="tx1"/>
                          </a:solidFill>
                          <a:latin typeface="Arial" panose="020B0604020202020204" pitchFamily="34" charset="0"/>
                        </a:rPr>
                        <a:t>- Apprentissage de techniques pour raconter, entraînement à raconter des histoires (en groupe ou au moyen d’enregistrements numériques). </a:t>
                      </a:r>
                    </a:p>
                    <a:p>
                      <a:pPr algn="just"/>
                      <a:r>
                        <a:rPr lang="fr-FR" sz="1400" b="0" i="0" u="none" strike="noStrike" baseline="0" dirty="0">
                          <a:solidFill>
                            <a:schemeClr val="tx1"/>
                          </a:solidFill>
                          <a:latin typeface="Arial" panose="020B0604020202020204" pitchFamily="34" charset="0"/>
                        </a:rPr>
                        <a:t>- Travail de préparation de textes à lire ou à dire de mémoire. </a:t>
                      </a:r>
                    </a:p>
                    <a:p>
                      <a:pPr algn="just"/>
                      <a:r>
                        <a:rPr lang="fr-FR" sz="1400" b="0" i="0" u="none" strike="noStrike" baseline="0" dirty="0">
                          <a:solidFill>
                            <a:schemeClr val="tx1"/>
                          </a:solidFill>
                          <a:latin typeface="Arial" panose="020B0604020202020204" pitchFamily="34" charset="0"/>
                        </a:rPr>
                        <a:t>- </a:t>
                      </a:r>
                      <a:r>
                        <a:rPr lang="fr-FR" sz="1800" b="1" i="0" u="sng" strike="noStrike" baseline="0" dirty="0">
                          <a:solidFill>
                            <a:schemeClr val="accent3">
                              <a:lumMod val="75000"/>
                            </a:schemeClr>
                          </a:solidFill>
                          <a:latin typeface="Arial" panose="020B0604020202020204" pitchFamily="34" charset="0"/>
                        </a:rPr>
                        <a:t>Entraînements à la mise en voix de textes </a:t>
                      </a:r>
                      <a:r>
                        <a:rPr lang="fr-FR" sz="1800" b="1" i="0" u="none" strike="noStrike" baseline="0" dirty="0">
                          <a:solidFill>
                            <a:schemeClr val="accent3">
                              <a:lumMod val="75000"/>
                            </a:schemeClr>
                          </a:solidFill>
                          <a:latin typeface="Arial" panose="020B0604020202020204" pitchFamily="34" charset="0"/>
                        </a:rPr>
                        <a:t>littéraires au moyen d'enregistrements numériques. </a:t>
                      </a:r>
                    </a:p>
                    <a:p>
                      <a:pPr algn="just"/>
                      <a:r>
                        <a:rPr lang="fr-FR" sz="1400" b="0" i="0" u="none" strike="noStrike" baseline="0" dirty="0">
                          <a:solidFill>
                            <a:schemeClr val="tx1"/>
                          </a:solidFill>
                          <a:latin typeface="Arial" panose="020B0604020202020204" pitchFamily="34" charset="0"/>
                        </a:rPr>
                        <a:t>- Réalisation d’exposés, de présentations, de discours. </a:t>
                      </a:r>
                    </a:p>
                    <a:p>
                      <a:pPr algn="just"/>
                      <a:r>
                        <a:rPr lang="fr-FR" sz="1400" b="0" i="0" u="none" strike="noStrike" baseline="0" dirty="0">
                          <a:solidFill>
                            <a:schemeClr val="tx1"/>
                          </a:solidFill>
                          <a:latin typeface="Arial" panose="020B0604020202020204" pitchFamily="34" charset="0"/>
                        </a:rPr>
                        <a:t>- Utilisation d'oraux et d'écrits de travail (brouillons oraux et écrits, notes, fiches, schémas, plans, etc.) pour préparer des prises de parole élaborées. </a:t>
                      </a:r>
                    </a:p>
                    <a:p>
                      <a:pPr algn="just"/>
                      <a:r>
                        <a:rPr lang="fr-FR" sz="1400" b="0" i="0" u="none" strike="noStrike" baseline="0" dirty="0">
                          <a:solidFill>
                            <a:schemeClr val="tx1"/>
                          </a:solidFill>
                          <a:latin typeface="Arial" panose="020B0604020202020204" pitchFamily="34" charset="0"/>
                        </a:rPr>
                        <a:t>- Constitution d’un matériau linguistique (mots, expressions, formulations) pour les présentations orales. </a:t>
                      </a:r>
                    </a:p>
                    <a:p>
                      <a:pPr algn="just"/>
                      <a:r>
                        <a:rPr lang="fr-FR" sz="1400" b="0" i="0" u="none" strike="noStrike" baseline="0" dirty="0">
                          <a:solidFill>
                            <a:schemeClr val="tx1"/>
                          </a:solidFill>
                          <a:latin typeface="Arial" panose="020B0604020202020204" pitchFamily="34" charset="0"/>
                        </a:rPr>
                        <a:t>- Utilisation d’écrits supports pour les présentations orales (notes, affiches, schémas, présentation numérique). </a:t>
                      </a:r>
                    </a:p>
                    <a:p>
                      <a:pPr algn="just"/>
                      <a:r>
                        <a:rPr lang="fr-FR" sz="1400" b="0" i="0" u="none" strike="noStrike" baseline="0" dirty="0">
                          <a:solidFill>
                            <a:schemeClr val="tx1"/>
                          </a:solidFill>
                          <a:latin typeface="Arial" panose="020B0604020202020204" pitchFamily="34" charset="0"/>
                        </a:rPr>
                        <a:t>- Enregistrements audio ou vidéo pour analyser et améliorer les prestations. </a:t>
                      </a:r>
                    </a:p>
                  </a:txBody>
                  <a:tcPr>
                    <a:solidFill>
                      <a:schemeClr val="bg1"/>
                    </a:solidFill>
                  </a:tcPr>
                </a:tc>
                <a:extLst>
                  <a:ext uri="{0D108BD9-81ED-4DB2-BD59-A6C34878D82A}">
                    <a16:rowId xmlns:a16="http://schemas.microsoft.com/office/drawing/2014/main" val="82487735"/>
                  </a:ext>
                </a:extLst>
              </a:tr>
            </a:tbl>
          </a:graphicData>
        </a:graphic>
      </p:graphicFrame>
      <p:sp>
        <p:nvSpPr>
          <p:cNvPr id="3" name="ZoneTexte 2"/>
          <p:cNvSpPr txBox="1"/>
          <p:nvPr/>
        </p:nvSpPr>
        <p:spPr>
          <a:xfrm>
            <a:off x="933385" y="171385"/>
            <a:ext cx="10793559" cy="461665"/>
          </a:xfrm>
          <a:prstGeom prst="rect">
            <a:avLst/>
          </a:prstGeom>
          <a:solidFill>
            <a:schemeClr val="accent1">
              <a:lumMod val="20000"/>
              <a:lumOff val="80000"/>
            </a:schemeClr>
          </a:solidFill>
        </p:spPr>
        <p:txBody>
          <a:bodyPr wrap="square" rtlCol="0">
            <a:spAutoFit/>
          </a:bodyPr>
          <a:lstStyle/>
          <a:p>
            <a:pPr algn="ctr"/>
            <a:r>
              <a:rPr lang="fr-FR" sz="2400" b="1" dirty="0">
                <a:solidFill>
                  <a:srgbClr val="16818E"/>
                </a:solidFill>
                <a:latin typeface="Arial" panose="020B0604020202020204" pitchFamily="34" charset="0"/>
              </a:rPr>
              <a:t>Parler en prenant en compte son auditoire </a:t>
            </a:r>
            <a:endParaRPr lang="fr-FR" sz="2400" dirty="0"/>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5</a:t>
            </a:fld>
            <a:endParaRPr lang="en-US" dirty="0"/>
          </a:p>
        </p:txBody>
      </p:sp>
    </p:spTree>
    <p:extLst>
      <p:ext uri="{BB962C8B-B14F-4D97-AF65-F5344CB8AC3E}">
        <p14:creationId xmlns:p14="http://schemas.microsoft.com/office/powerpoint/2010/main" val="176966390"/>
      </p:ext>
    </p:extLst>
  </p:cSld>
  <p:clrMapOvr>
    <a:masterClrMapping/>
  </p:clrMapOvr>
  <mc:AlternateContent xmlns:mc="http://schemas.openxmlformats.org/markup-compatibility/2006" xmlns:p14="http://schemas.microsoft.com/office/powerpoint/2010/main">
    <mc:Choice Requires="p14">
      <p:transition spd="slow" p14:dur="2000" advTm="48558"/>
    </mc:Choice>
    <mc:Fallback xmlns="">
      <p:transition spd="slow" advTm="485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8114" y="230564"/>
            <a:ext cx="7571303" cy="461665"/>
          </a:xfrm>
          <a:prstGeom prst="rect">
            <a:avLst/>
          </a:prstGeom>
        </p:spPr>
        <p:txBody>
          <a:bodyPr wrap="none">
            <a:spAutoFit/>
          </a:bodyPr>
          <a:lstStyle/>
          <a:p>
            <a:r>
              <a:rPr lang="fr-FR" sz="2400" b="1" dirty="0">
                <a:solidFill>
                  <a:srgbClr val="7030A0"/>
                </a:solidFill>
                <a:latin typeface="Arial" panose="020B0604020202020204" pitchFamily="34" charset="0"/>
              </a:rPr>
              <a:t>Comprendre un texte littéraire et se l’approprier </a:t>
            </a:r>
            <a:r>
              <a:rPr lang="fr-FR" dirty="0">
                <a:solidFill>
                  <a:srgbClr val="16818E"/>
                </a:solidFill>
                <a:latin typeface="Arial" panose="020B0604020202020204" pitchFamily="34" charset="0"/>
              </a:rPr>
              <a:t>	</a:t>
            </a:r>
          </a:p>
        </p:txBody>
      </p:sp>
      <p:sp>
        <p:nvSpPr>
          <p:cNvPr id="3" name="Rectangle 2"/>
          <p:cNvSpPr/>
          <p:nvPr/>
        </p:nvSpPr>
        <p:spPr>
          <a:xfrm>
            <a:off x="1298114" y="1506245"/>
            <a:ext cx="10125307" cy="2585323"/>
          </a:xfrm>
          <a:prstGeom prst="rect">
            <a:avLst/>
          </a:prstGeom>
        </p:spPr>
        <p:txBody>
          <a:bodyPr wrap="square">
            <a:spAutoFit/>
          </a:bodyPr>
          <a:lstStyle/>
          <a:p>
            <a:pPr algn="just"/>
            <a:r>
              <a:rPr lang="fr-FR" sz="2400" b="1" dirty="0">
                <a:solidFill>
                  <a:srgbClr val="000000"/>
                </a:solidFill>
                <a:latin typeface="Arial" panose="020B0604020202020204" pitchFamily="34" charset="0"/>
              </a:rPr>
              <a:t>Exemples de situations, d’activités et d’outils pour l’élève </a:t>
            </a:r>
            <a:endParaRPr lang="fr-FR" sz="2400" dirty="0">
              <a:solidFill>
                <a:srgbClr val="000000"/>
              </a:solidFill>
              <a:latin typeface="Arial" panose="020B0604020202020204" pitchFamily="34" charset="0"/>
            </a:endParaRPr>
          </a:p>
          <a:p>
            <a:pPr algn="just"/>
            <a:r>
              <a:rPr lang="fr-FR" sz="2400" dirty="0">
                <a:solidFill>
                  <a:srgbClr val="16818E"/>
                </a:solidFill>
                <a:latin typeface="Arial" panose="020B0604020202020204" pitchFamily="34" charset="0"/>
              </a:rPr>
              <a:t>- </a:t>
            </a:r>
            <a:r>
              <a:rPr lang="fr-FR" sz="2400" dirty="0">
                <a:latin typeface="Arial" panose="020B0604020202020204" pitchFamily="34" charset="0"/>
              </a:rPr>
              <a:t>Activités permettant de </a:t>
            </a:r>
            <a:r>
              <a:rPr lang="fr-FR" sz="2400" dirty="0">
                <a:solidFill>
                  <a:srgbClr val="16818E"/>
                </a:solidFill>
                <a:latin typeface="Arial" panose="020B0604020202020204" pitchFamily="34" charset="0"/>
              </a:rPr>
              <a:t>: </a:t>
            </a:r>
          </a:p>
          <a:p>
            <a:pPr algn="just"/>
            <a:r>
              <a:rPr lang="fr-FR" sz="2400" dirty="0">
                <a:solidFill>
                  <a:srgbClr val="16818E"/>
                </a:solidFill>
                <a:latin typeface="Arial" panose="020B0604020202020204" pitchFamily="34" charset="0"/>
              </a:rPr>
              <a:t>o </a:t>
            </a:r>
            <a:r>
              <a:rPr lang="fr-FR" sz="2400" dirty="0">
                <a:solidFill>
                  <a:srgbClr val="000000"/>
                </a:solidFill>
                <a:latin typeface="Arial" panose="020B0604020202020204" pitchFamily="34" charset="0"/>
              </a:rPr>
              <a:t>partager ses impressions de lecture, faire des hypothèses d'</a:t>
            </a:r>
            <a:r>
              <a:rPr lang="fr-FR" sz="2400" b="1" dirty="0">
                <a:solidFill>
                  <a:schemeClr val="accent3">
                    <a:lumMod val="75000"/>
                  </a:schemeClr>
                </a:solidFill>
                <a:latin typeface="Arial" panose="020B0604020202020204" pitchFamily="34" charset="0"/>
              </a:rPr>
              <a:t>interprétation</a:t>
            </a:r>
            <a:r>
              <a:rPr lang="fr-FR" sz="2400" dirty="0">
                <a:solidFill>
                  <a:srgbClr val="000000"/>
                </a:solidFill>
                <a:latin typeface="Arial" panose="020B0604020202020204" pitchFamily="34" charset="0"/>
              </a:rPr>
              <a:t> et en débattre, confronter des jugements : débats interprétatifs, cercles de lecture, présentations orales, </a:t>
            </a:r>
            <a:r>
              <a:rPr lang="fr-FR" sz="2400" b="1" dirty="0">
                <a:solidFill>
                  <a:schemeClr val="accent3">
                    <a:lumMod val="75000"/>
                  </a:schemeClr>
                </a:solidFill>
                <a:latin typeface="Arial" panose="020B0604020202020204" pitchFamily="34" charset="0"/>
              </a:rPr>
              <a:t>mises en voix avec justification des choix</a:t>
            </a:r>
            <a:r>
              <a:rPr lang="fr-FR" sz="2400" dirty="0">
                <a:solidFill>
                  <a:srgbClr val="000000"/>
                </a:solidFill>
                <a:latin typeface="Arial" panose="020B0604020202020204" pitchFamily="34" charset="0"/>
              </a:rPr>
              <a:t>. </a:t>
            </a:r>
          </a:p>
          <a:p>
            <a:r>
              <a:rPr lang="fr-FR" dirty="0">
                <a:solidFill>
                  <a:srgbClr val="000000"/>
                </a:solidFill>
                <a:latin typeface="Arial" panose="020B0604020202020204" pitchFamily="34" charset="0"/>
              </a:rPr>
              <a:t>	</a:t>
            </a:r>
          </a:p>
        </p:txBody>
      </p:sp>
      <p:sp>
        <p:nvSpPr>
          <p:cNvPr id="4" name="Espace réservé du numéro de diapositive 3"/>
          <p:cNvSpPr>
            <a:spLocks noGrp="1"/>
          </p:cNvSpPr>
          <p:nvPr>
            <p:ph type="sldNum" sz="quarter" idx="12"/>
          </p:nvPr>
        </p:nvSpPr>
        <p:spPr/>
        <p:txBody>
          <a:bodyPr/>
          <a:lstStyle/>
          <a:p>
            <a:fld id="{71766878-3199-4EAB-94E7-2D6D11070E14}" type="slidenum">
              <a:rPr lang="en-US" smtClean="0"/>
              <a:t>6</a:t>
            </a:fld>
            <a:endParaRPr lang="en-US" dirty="0"/>
          </a:p>
        </p:txBody>
      </p:sp>
    </p:spTree>
    <p:extLst>
      <p:ext uri="{BB962C8B-B14F-4D97-AF65-F5344CB8AC3E}">
        <p14:creationId xmlns:p14="http://schemas.microsoft.com/office/powerpoint/2010/main" val="3718859728"/>
      </p:ext>
    </p:extLst>
  </p:cSld>
  <p:clrMapOvr>
    <a:masterClrMapping/>
  </p:clrMapOvr>
  <mc:AlternateContent xmlns:mc="http://schemas.openxmlformats.org/markup-compatibility/2006" xmlns:p14="http://schemas.microsoft.com/office/powerpoint/2010/main">
    <mc:Choice Requires="p14">
      <p:transition spd="slow" p14:dur="2000" advTm="37764"/>
    </mc:Choice>
    <mc:Fallback xmlns="">
      <p:transition spd="slow" advTm="377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198437" y="560439"/>
            <a:ext cx="4750080" cy="461665"/>
          </a:xfrm>
          <a:prstGeom prst="rect">
            <a:avLst/>
          </a:prstGeom>
          <a:noFill/>
        </p:spPr>
        <p:txBody>
          <a:bodyPr wrap="square" rtlCol="0">
            <a:spAutoFit/>
          </a:bodyPr>
          <a:lstStyle/>
          <a:p>
            <a:r>
              <a:rPr lang="fr-FR" sz="2400" b="1" dirty="0">
                <a:solidFill>
                  <a:srgbClr val="7030A0"/>
                </a:solidFill>
                <a:effectLst>
                  <a:outerShdw blurRad="38100" dist="38100" dir="2700000" algn="tl">
                    <a:srgbClr val="000000">
                      <a:alpha val="43137"/>
                    </a:srgbClr>
                  </a:outerShdw>
                </a:effectLst>
              </a:rPr>
              <a:t>Les documents ressources</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0051" y="285136"/>
            <a:ext cx="5261056" cy="27119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1888" y="3095653"/>
            <a:ext cx="10516325" cy="2664541"/>
          </a:xfrm>
          <a:prstGeom prst="rect">
            <a:avLst/>
          </a:prstGeom>
        </p:spPr>
      </p:pic>
      <p:sp>
        <p:nvSpPr>
          <p:cNvPr id="4" name="Rectangle 3"/>
          <p:cNvSpPr/>
          <p:nvPr/>
        </p:nvSpPr>
        <p:spPr>
          <a:xfrm>
            <a:off x="1051887" y="4296697"/>
            <a:ext cx="10516325" cy="16321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71766878-3199-4EAB-94E7-2D6D11070E14}" type="slidenum">
              <a:rPr lang="en-US" smtClean="0"/>
              <a:t>7</a:t>
            </a:fld>
            <a:endParaRPr lang="en-US" dirty="0"/>
          </a:p>
        </p:txBody>
      </p:sp>
    </p:spTree>
    <p:extLst>
      <p:ext uri="{BB962C8B-B14F-4D97-AF65-F5344CB8AC3E}">
        <p14:creationId xmlns:p14="http://schemas.microsoft.com/office/powerpoint/2010/main" val="2303821025"/>
      </p:ext>
    </p:extLst>
  </p:cSld>
  <p:clrMapOvr>
    <a:masterClrMapping/>
  </p:clrMapOvr>
  <mc:AlternateContent xmlns:mc="http://schemas.openxmlformats.org/markup-compatibility/2006" xmlns:p14="http://schemas.microsoft.com/office/powerpoint/2010/main">
    <mc:Choice Requires="p14">
      <p:transition spd="slow" p14:dur="2000" advTm="30288"/>
    </mc:Choice>
    <mc:Fallback xmlns="">
      <p:transition spd="slow" advTm="302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198437" y="560439"/>
            <a:ext cx="4750080" cy="461665"/>
          </a:xfrm>
          <a:prstGeom prst="rect">
            <a:avLst/>
          </a:prstGeom>
          <a:noFill/>
        </p:spPr>
        <p:txBody>
          <a:bodyPr wrap="square" rtlCol="0">
            <a:spAutoFit/>
          </a:bodyPr>
          <a:lstStyle/>
          <a:p>
            <a:r>
              <a:rPr lang="fr-FR" sz="2400" b="1" dirty="0">
                <a:solidFill>
                  <a:srgbClr val="7030A0"/>
                </a:solidFill>
                <a:effectLst>
                  <a:outerShdw blurRad="38100" dist="38100" dir="2700000" algn="tl">
                    <a:srgbClr val="000000">
                      <a:alpha val="43137"/>
                    </a:srgbClr>
                  </a:outerShdw>
                </a:effectLst>
              </a:rPr>
              <a:t>Les documents ressources</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3751" y="112640"/>
            <a:ext cx="4865949" cy="1851543"/>
          </a:xfrm>
          <a:prstGeom prst="rect">
            <a:avLst/>
          </a:prstGeom>
        </p:spPr>
      </p:pic>
      <p:sp>
        <p:nvSpPr>
          <p:cNvPr id="5" name="Espace réservé du numéro de diapositive 4"/>
          <p:cNvSpPr>
            <a:spLocks noGrp="1"/>
          </p:cNvSpPr>
          <p:nvPr>
            <p:ph type="sldNum" sz="quarter" idx="12"/>
          </p:nvPr>
        </p:nvSpPr>
        <p:spPr/>
        <p:txBody>
          <a:bodyPr/>
          <a:lstStyle/>
          <a:p>
            <a:fld id="{71766878-3199-4EAB-94E7-2D6D11070E14}" type="slidenum">
              <a:rPr lang="en-US" smtClean="0"/>
              <a:t>8</a:t>
            </a:fld>
            <a:endParaRPr lang="en-US" dirty="0"/>
          </a:p>
        </p:txBody>
      </p:sp>
      <p:pic>
        <p:nvPicPr>
          <p:cNvPr id="7" name="Imag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7100" y="2000154"/>
            <a:ext cx="10642600" cy="4721321"/>
          </a:xfrm>
          <a:prstGeom prst="rect">
            <a:avLst/>
          </a:prstGeom>
        </p:spPr>
      </p:pic>
      <p:sp>
        <p:nvSpPr>
          <p:cNvPr id="4" name="Rectangle 3"/>
          <p:cNvSpPr/>
          <p:nvPr/>
        </p:nvSpPr>
        <p:spPr>
          <a:xfrm>
            <a:off x="927100" y="5125291"/>
            <a:ext cx="10502900" cy="16321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1421203"/>
      </p:ext>
    </p:extLst>
  </p:cSld>
  <p:clrMapOvr>
    <a:masterClrMapping/>
  </p:clrMapOvr>
  <mc:AlternateContent xmlns:mc="http://schemas.openxmlformats.org/markup-compatibility/2006" xmlns:p14="http://schemas.microsoft.com/office/powerpoint/2010/main">
    <mc:Choice Requires="p14">
      <p:transition spd="slow" p14:dur="2000" advTm="33802"/>
    </mc:Choice>
    <mc:Fallback xmlns="">
      <p:transition spd="slow" advTm="3380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678" y="382385"/>
            <a:ext cx="10178322" cy="857135"/>
          </a:xfrm>
        </p:spPr>
        <p:txBody>
          <a:bodyPr>
            <a:noAutofit/>
          </a:bodyPr>
          <a:lstStyle/>
          <a:p>
            <a:pPr algn="just"/>
            <a:r>
              <a:rPr lang="fr-FR" sz="2400" dirty="0">
                <a:solidFill>
                  <a:srgbClr val="7030A0"/>
                </a:solidFill>
              </a:rPr>
              <a:t>Travaux de FALCOZ-VIGNE Danièle -  « </a:t>
            </a:r>
            <a:r>
              <a:rPr lang="fr-FR" sz="2400" dirty="0" err="1">
                <a:solidFill>
                  <a:srgbClr val="7030A0"/>
                </a:solidFill>
              </a:rPr>
              <a:t>mODes</a:t>
            </a:r>
            <a:r>
              <a:rPr lang="fr-FR" sz="2400" dirty="0">
                <a:solidFill>
                  <a:srgbClr val="7030A0"/>
                </a:solidFill>
              </a:rPr>
              <a:t> et stratégies d’EVALUATION DE LA LECTURE » (1991)</a:t>
            </a:r>
          </a:p>
        </p:txBody>
      </p:sp>
      <p:sp>
        <p:nvSpPr>
          <p:cNvPr id="3" name="Espace réservé du numéro de diapositive 2"/>
          <p:cNvSpPr>
            <a:spLocks noGrp="1"/>
          </p:cNvSpPr>
          <p:nvPr>
            <p:ph type="sldNum" sz="quarter" idx="12"/>
          </p:nvPr>
        </p:nvSpPr>
        <p:spPr/>
        <p:txBody>
          <a:bodyPr/>
          <a:lstStyle/>
          <a:p>
            <a:fld id="{71766878-3199-4EAB-94E7-2D6D11070E14}" type="slidenum">
              <a:rPr lang="en-US" smtClean="0"/>
              <a:t>9</a:t>
            </a:fld>
            <a:endParaRPr lang="en-US" dirty="0"/>
          </a:p>
        </p:txBody>
      </p:sp>
      <p:sp>
        <p:nvSpPr>
          <p:cNvPr id="4" name="Rectangle 3"/>
          <p:cNvSpPr/>
          <p:nvPr/>
        </p:nvSpPr>
        <p:spPr>
          <a:xfrm>
            <a:off x="1094198" y="1383796"/>
            <a:ext cx="10493282" cy="1384995"/>
          </a:xfrm>
          <a:prstGeom prst="rect">
            <a:avLst/>
          </a:prstGeom>
        </p:spPr>
        <p:txBody>
          <a:bodyPr wrap="square">
            <a:spAutoFit/>
          </a:bodyPr>
          <a:lstStyle/>
          <a:p>
            <a:pPr marL="228600" indent="-228600" algn="just">
              <a:buFont typeface="+mj-lt"/>
              <a:buAutoNum type="arabicPeriod"/>
            </a:pPr>
            <a:r>
              <a:rPr lang="fr-FR" sz="2800" dirty="0"/>
              <a:t>   Elle doit être </a:t>
            </a:r>
            <a:r>
              <a:rPr lang="fr-FR" sz="2800" b="1" dirty="0"/>
              <a:t>intelligible</a:t>
            </a:r>
            <a:r>
              <a:rPr lang="fr-FR" sz="2800" dirty="0"/>
              <a:t>, pour l’auditoire qui n’a pas le texte sous les yeux.</a:t>
            </a:r>
          </a:p>
          <a:p>
            <a:pPr algn="just"/>
            <a:endParaRPr lang="fr-FR" sz="2800" dirty="0"/>
          </a:p>
        </p:txBody>
      </p:sp>
      <p:sp>
        <p:nvSpPr>
          <p:cNvPr id="5" name="Rectangle 4"/>
          <p:cNvSpPr/>
          <p:nvPr/>
        </p:nvSpPr>
        <p:spPr>
          <a:xfrm>
            <a:off x="1180558" y="3031352"/>
            <a:ext cx="9914162" cy="954107"/>
          </a:xfrm>
          <a:prstGeom prst="rect">
            <a:avLst/>
          </a:prstGeom>
        </p:spPr>
        <p:txBody>
          <a:bodyPr wrap="square">
            <a:spAutoFit/>
          </a:bodyPr>
          <a:lstStyle/>
          <a:p>
            <a:pPr algn="just"/>
            <a:r>
              <a:rPr lang="fr-FR" sz="2800" dirty="0"/>
              <a:t>2. Elle doit être </a:t>
            </a:r>
            <a:r>
              <a:rPr lang="fr-FR" sz="2800" b="1" dirty="0"/>
              <a:t>vocalement expressive </a:t>
            </a:r>
            <a:r>
              <a:rPr lang="fr-FR" sz="2800" dirty="0"/>
              <a:t>de manière à en permettre la compréhension. </a:t>
            </a:r>
          </a:p>
        </p:txBody>
      </p:sp>
      <p:sp>
        <p:nvSpPr>
          <p:cNvPr id="6" name="Rectangle 5"/>
          <p:cNvSpPr/>
          <p:nvPr/>
        </p:nvSpPr>
        <p:spPr>
          <a:xfrm>
            <a:off x="1180558" y="4633343"/>
            <a:ext cx="10210800" cy="954107"/>
          </a:xfrm>
          <a:prstGeom prst="rect">
            <a:avLst/>
          </a:prstGeom>
        </p:spPr>
        <p:txBody>
          <a:bodyPr wrap="square">
            <a:spAutoFit/>
          </a:bodyPr>
          <a:lstStyle/>
          <a:p>
            <a:pPr algn="just"/>
            <a:r>
              <a:rPr lang="fr-FR" sz="2800" dirty="0"/>
              <a:t>3. Pour devenir expressive et compréhensible, elle doit être </a:t>
            </a:r>
            <a:r>
              <a:rPr lang="fr-FR" sz="2800" b="1" dirty="0"/>
              <a:t>intelligente</a:t>
            </a:r>
            <a:r>
              <a:rPr lang="fr-FR" sz="2800" dirty="0"/>
              <a:t> au sens où le texte doit être compris par le lecteur.</a:t>
            </a:r>
          </a:p>
        </p:txBody>
      </p:sp>
    </p:spTree>
    <p:extLst>
      <p:ext uri="{BB962C8B-B14F-4D97-AF65-F5344CB8AC3E}">
        <p14:creationId xmlns:p14="http://schemas.microsoft.com/office/powerpoint/2010/main" val="1782335479"/>
      </p:ext>
    </p:extLst>
  </p:cSld>
  <p:clrMapOvr>
    <a:masterClrMapping/>
  </p:clrMapOvr>
  <mc:AlternateContent xmlns:mc="http://schemas.openxmlformats.org/markup-compatibility/2006" xmlns:p14="http://schemas.microsoft.com/office/powerpoint/2010/main">
    <mc:Choice Requires="p14">
      <p:transition spd="slow" p14:dur="2000" advTm="51548"/>
    </mc:Choice>
    <mc:Fallback xmlns="">
      <p:transition spd="slow" advTm="51548"/>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9168</TotalTime>
  <Words>6036</Words>
  <Application>Microsoft Macintosh PowerPoint</Application>
  <PresentationFormat>Grand écran</PresentationFormat>
  <Paragraphs>436</Paragraphs>
  <Slides>32</Slides>
  <Notes>31</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ArialMT</vt:lpstr>
      <vt:lpstr>Calibri</vt:lpstr>
      <vt:lpstr>Gill Sans MT</vt:lpstr>
      <vt:lpstr>HelveticaNeue</vt:lpstr>
      <vt:lpstr>Impact</vt:lpstr>
      <vt:lpstr>Wingdings</vt:lpstr>
      <vt:lpstr>Badge</vt:lpstr>
      <vt:lpstr>La mise en voix des textes</vt:lpstr>
      <vt:lpstr>Présentation PowerPoint</vt:lpstr>
      <vt:lpstr>1.   Qu’EST-ce que  la mise en voix ?</vt:lpstr>
      <vt:lpstr>Présentation PowerPoint</vt:lpstr>
      <vt:lpstr>Présentation PowerPoint</vt:lpstr>
      <vt:lpstr>Présentation PowerPoint</vt:lpstr>
      <vt:lpstr>Présentation PowerPoint</vt:lpstr>
      <vt:lpstr>Présentation PowerPoint</vt:lpstr>
      <vt:lpstr>Travaux de FALCOZ-VIGNE Danièle -  « mODes et stratégies d’EVALUATION DE LA LECTURE » (1991)</vt:lpstr>
      <vt:lpstr>Présentation PowerPoint</vt:lpstr>
      <vt:lpstr>Présentation PowerPoint</vt:lpstr>
      <vt:lpstr>Présentation PowerPoint</vt:lpstr>
      <vt:lpstr>Présentation PowerPoint</vt:lpstr>
      <vt:lpstr> L’enseignement explicite des stratégies d’ECOUTE</vt:lpstr>
      <vt:lpstr>Présentation PowerPoint</vt:lpstr>
      <vt:lpstr>POUR LES ELEVES, la mise en voix c’est …</vt:lpstr>
      <vt:lpstr> 2.   La mise en voix un objet d’enseignement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Des dispositifs INCITATEURS   </vt:lpstr>
      <vt:lpstr>Présentation PowerPoint</vt:lpstr>
      <vt:lpstr>En conclusion</vt:lpstr>
      <vt:lpstr>Présentation PowerPoint</vt:lpstr>
      <vt:lpstr>Merci  de  votre attention</vt:lpstr>
    </vt:vector>
  </TitlesOfParts>
  <Company>Académie de Lille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mise en voix des textes</dc:title>
  <dc:creator>Nathalie Olloqui</dc:creator>
  <cp:lastModifiedBy>Utilisateur Microsoft Office</cp:lastModifiedBy>
  <cp:revision>172</cp:revision>
  <cp:lastPrinted>2022-02-27T09:41:41Z</cp:lastPrinted>
  <dcterms:created xsi:type="dcterms:W3CDTF">2022-02-07T17:43:00Z</dcterms:created>
  <dcterms:modified xsi:type="dcterms:W3CDTF">2024-01-23T17:04:57Z</dcterms:modified>
</cp:coreProperties>
</file>