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80" r:id="rId3"/>
    <p:sldId id="257" r:id="rId4"/>
    <p:sldId id="302" r:id="rId5"/>
    <p:sldId id="299" r:id="rId6"/>
    <p:sldId id="303" r:id="rId7"/>
    <p:sldId id="309" r:id="rId8"/>
    <p:sldId id="310" r:id="rId9"/>
    <p:sldId id="311" r:id="rId10"/>
    <p:sldId id="312" r:id="rId11"/>
    <p:sldId id="313" r:id="rId12"/>
    <p:sldId id="318" r:id="rId13"/>
    <p:sldId id="316" r:id="rId14"/>
    <p:sldId id="319" r:id="rId15"/>
    <p:sldId id="315" r:id="rId16"/>
    <p:sldId id="320" r:id="rId17"/>
    <p:sldId id="314" r:id="rId18"/>
    <p:sldId id="317" r:id="rId19"/>
    <p:sldId id="321" r:id="rId20"/>
    <p:sldId id="322" r:id="rId21"/>
    <p:sldId id="324" r:id="rId22"/>
    <p:sldId id="323" r:id="rId23"/>
    <p:sldId id="325" r:id="rId24"/>
    <p:sldId id="326" r:id="rId25"/>
    <p:sldId id="327" r:id="rId26"/>
    <p:sldId id="328" r:id="rId27"/>
    <p:sldId id="330" r:id="rId28"/>
    <p:sldId id="305" r:id="rId29"/>
    <p:sldId id="306" r:id="rId30"/>
    <p:sldId id="307" r:id="rId31"/>
    <p:sldId id="308" r:id="rId32"/>
    <p:sldId id="329" r:id="rId33"/>
    <p:sldId id="301" r:id="rId34"/>
    <p:sldId id="331" r:id="rId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4681"/>
  </p:normalViewPr>
  <p:slideViewPr>
    <p:cSldViewPr snapToGrid="0">
      <p:cViewPr varScale="1">
        <p:scale>
          <a:sx n="115" d="100"/>
          <a:sy n="115" d="100"/>
        </p:scale>
        <p:origin x="23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3DE51B5-8FB8-76B1-569A-2023F3EE0111}"/>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3" name="Espace réservé de la date 2">
            <a:extLst>
              <a:ext uri="{FF2B5EF4-FFF2-40B4-BE49-F238E27FC236}">
                <a16:creationId xmlns:a16="http://schemas.microsoft.com/office/drawing/2014/main" id="{CA6A1EC7-2A45-D6A6-3C15-EB42A522778C}"/>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C2227F3B-B11C-C943-B0BB-2EEBA8A92D74}" type="datetime1">
              <a:rPr lang="fr-FR"/>
              <a:pPr lvl="0"/>
              <a:t>09/09/2024</a:t>
            </a:fld>
            <a:endParaRPr lang="fr-FR"/>
          </a:p>
        </p:txBody>
      </p:sp>
      <p:sp>
        <p:nvSpPr>
          <p:cNvPr id="4" name="Espace réservé de l'image des diapositives 3">
            <a:extLst>
              <a:ext uri="{FF2B5EF4-FFF2-40B4-BE49-F238E27FC236}">
                <a16:creationId xmlns:a16="http://schemas.microsoft.com/office/drawing/2014/main" id="{0FF3E8C7-17E5-0CC7-46B9-448915A1B94C}"/>
              </a:ext>
            </a:extLst>
          </p:cNvPr>
          <p:cNvSpPr>
            <a:spLocks noGrp="1" noRot="1" noChangeAspect="1"/>
          </p:cNvSpPr>
          <p:nvPr>
            <p:ph type="sldImg" idx="2"/>
          </p:nvPr>
        </p:nvSpPr>
        <p:spPr>
          <a:xfrm>
            <a:off x="685800" y="1143000"/>
            <a:ext cx="5486400" cy="3086100"/>
          </a:xfrm>
          <a:prstGeom prst="rect">
            <a:avLst/>
          </a:prstGeom>
          <a:noFill/>
          <a:ln w="12701">
            <a:solidFill>
              <a:srgbClr val="000000"/>
            </a:solidFill>
            <a:prstDash val="solid"/>
          </a:ln>
        </p:spPr>
      </p:sp>
      <p:sp>
        <p:nvSpPr>
          <p:cNvPr id="5" name="Espace réservé des notes 4">
            <a:extLst>
              <a:ext uri="{FF2B5EF4-FFF2-40B4-BE49-F238E27FC236}">
                <a16:creationId xmlns:a16="http://schemas.microsoft.com/office/drawing/2014/main" id="{91FA67B5-E761-617E-5748-208EA668C427}"/>
              </a:ext>
            </a:extLst>
          </p:cNvPr>
          <p:cNvSpPr txBox="1">
            <a:spLocks noGrp="1"/>
          </p:cNvSpPr>
          <p:nvPr>
            <p:ph type="body" sz="quarter" idx="3"/>
          </p:nvPr>
        </p:nvSpPr>
        <p:spPr>
          <a:xfrm>
            <a:off x="685800" y="4400550"/>
            <a:ext cx="5486400" cy="3600450"/>
          </a:xfrm>
          <a:prstGeom prst="rect">
            <a:avLst/>
          </a:prstGeom>
          <a:noFill/>
          <a:ln>
            <a:noFill/>
          </a:ln>
        </p:spPr>
        <p:txBody>
          <a:bodyPr vert="horz" wrap="square" lIns="91440" tIns="45720" rIns="91440" bIns="45720" anchor="t" anchorCtr="0" compatLnSpc="1">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E7C65035-9C03-D90C-65C6-74DDA64F62CB}"/>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7" name="Espace réservé du numéro de diapositive 6">
            <a:extLst>
              <a:ext uri="{FF2B5EF4-FFF2-40B4-BE49-F238E27FC236}">
                <a16:creationId xmlns:a16="http://schemas.microsoft.com/office/drawing/2014/main" id="{BAB0D297-7FB2-E069-8A93-5C9AB5C8C426}"/>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04946709-F4A5-834D-9349-F412E14F0932}" type="slidenum">
              <a:t>‹N°›</a:t>
            </a:fld>
            <a:endParaRPr lang="fr-FR"/>
          </a:p>
        </p:txBody>
      </p:sp>
    </p:spTree>
    <p:extLst>
      <p:ext uri="{BB962C8B-B14F-4D97-AF65-F5344CB8AC3E}">
        <p14:creationId xmlns:p14="http://schemas.microsoft.com/office/powerpoint/2010/main" val="40235193"/>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4959EFF-CE8E-4E2B-981F-DAF149E8694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1AAC374-46E8-67DA-FE56-28883792DD6F}"/>
              </a:ext>
            </a:extLst>
          </p:cNvPr>
          <p:cNvSpPr txBox="1">
            <a:spLocks noGrp="1"/>
          </p:cNvSpPr>
          <p:nvPr>
            <p:ph type="body" sz="quarter" idx="1"/>
          </p:nvPr>
        </p:nvSpPr>
        <p:spPr/>
        <p:txBody>
          <a:bodyPr/>
          <a:lstStyle/>
          <a:p>
            <a:pPr lvl="0">
              <a:lnSpc>
                <a:spcPct val="107000"/>
              </a:lnSpc>
              <a:spcAft>
                <a:spcPts val="800"/>
              </a:spcAft>
            </a:pPr>
            <a:r>
              <a:rPr lang="fr-FR" b="1">
                <a:latin typeface="Calibri" pitchFamily="34"/>
                <a:cs typeface="Times New Roman" pitchFamily="18"/>
              </a:rPr>
              <a:t>3 leviers pour agir pour une École toujours plus inclusive</a:t>
            </a:r>
            <a:endParaRPr lang="fr-FR">
              <a:latin typeface="Calibri" pitchFamily="34"/>
              <a:cs typeface="Times New Roman" pitchFamily="18"/>
            </a:endParaRPr>
          </a:p>
          <a:p>
            <a:pPr marL="342900" lvl="0" indent="-342900">
              <a:lnSpc>
                <a:spcPct val="107000"/>
              </a:lnSpc>
              <a:spcAft>
                <a:spcPts val="800"/>
              </a:spcAft>
              <a:buSzPts val="1000"/>
              <a:buFont typeface="Symbol" pitchFamily="18"/>
              <a:buChar char=""/>
              <a:tabLst>
                <a:tab pos="457200" algn="l"/>
              </a:tabLst>
            </a:pPr>
            <a:r>
              <a:rPr lang="fr-FR">
                <a:latin typeface="Calibri" pitchFamily="34"/>
                <a:cs typeface="Times New Roman" pitchFamily="18"/>
              </a:rPr>
              <a:t>Améliorer l'identification des élèves à besoins éducatifs particuliers.</a:t>
            </a:r>
          </a:p>
          <a:p>
            <a:pPr marL="342900" lvl="0" indent="-342900">
              <a:lnSpc>
                <a:spcPct val="107000"/>
              </a:lnSpc>
              <a:spcAft>
                <a:spcPts val="800"/>
              </a:spcAft>
              <a:buSzPts val="1000"/>
              <a:buFont typeface="Symbol" pitchFamily="18"/>
              <a:buChar char=""/>
              <a:tabLst>
                <a:tab pos="457200" algn="l"/>
              </a:tabLst>
            </a:pPr>
            <a:r>
              <a:rPr lang="fr-FR">
                <a:latin typeface="Calibri" pitchFamily="34"/>
                <a:cs typeface="Times New Roman" pitchFamily="18"/>
              </a:rPr>
              <a:t>Renforcer l'accompagnement des élèves à besoins éducatifs particuliers.</a:t>
            </a:r>
          </a:p>
          <a:p>
            <a:pPr marL="342900" lvl="0" indent="-342900">
              <a:lnSpc>
                <a:spcPct val="107000"/>
              </a:lnSpc>
              <a:spcAft>
                <a:spcPts val="800"/>
              </a:spcAft>
              <a:buSzPts val="1000"/>
              <a:buFont typeface="Symbol" pitchFamily="18"/>
              <a:buChar char=""/>
              <a:tabLst>
                <a:tab pos="457200" algn="l"/>
              </a:tabLst>
            </a:pPr>
            <a:r>
              <a:rPr lang="fr-FR">
                <a:latin typeface="Calibri" pitchFamily="34"/>
                <a:cs typeface="Times New Roman" pitchFamily="18"/>
              </a:rPr>
              <a:t>Développer la culture de l'</a:t>
            </a:r>
            <a:r>
              <a:rPr lang="fr-FR" b="1">
                <a:latin typeface="Calibri" pitchFamily="34"/>
                <a:cs typeface="Times New Roman" pitchFamily="18"/>
              </a:rPr>
              <a:t>inclusion</a:t>
            </a:r>
            <a:r>
              <a:rPr lang="fr-FR">
                <a:latin typeface="Calibri" pitchFamily="34"/>
                <a:cs typeface="Times New Roman" pitchFamily="18"/>
              </a:rPr>
              <a:t> scolaire chez les personnels.</a:t>
            </a:r>
          </a:p>
          <a:p>
            <a:pPr lvl="0"/>
            <a:endParaRPr lang="fr-FR"/>
          </a:p>
        </p:txBody>
      </p:sp>
      <p:sp>
        <p:nvSpPr>
          <p:cNvPr id="4" name="Espace réservé du numéro de diapositive 3">
            <a:extLst>
              <a:ext uri="{FF2B5EF4-FFF2-40B4-BE49-F238E27FC236}">
                <a16:creationId xmlns:a16="http://schemas.microsoft.com/office/drawing/2014/main" id="{80AC146E-E62A-AED8-5DA3-DD1D6542B8F2}"/>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022C345-AE06-3348-97FD-E9D923B6279E}" type="slidenum">
              <a:t>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139C2E0-56AB-ED94-0A57-2D597463B8E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48E1B71-8161-97A7-C3EB-6AB5F2E57C16}"/>
              </a:ext>
            </a:extLst>
          </p:cNvPr>
          <p:cNvSpPr txBox="1">
            <a:spLocks noGrp="1"/>
          </p:cNvSpPr>
          <p:nvPr>
            <p:ph type="body" sz="quarter" idx="1"/>
          </p:nvPr>
        </p:nvSpPr>
        <p:spPr/>
        <p:txBody>
          <a:bodyPr/>
          <a:lstStyle/>
          <a:p>
            <a:pPr lvl="0">
              <a:lnSpc>
                <a:spcPct val="107000"/>
              </a:lnSpc>
              <a:spcAft>
                <a:spcPts val="800"/>
              </a:spcAft>
            </a:pPr>
            <a:r>
              <a:rPr lang="fr-FR" sz="1800">
                <a:latin typeface="Aptos" pitchFamily="34"/>
                <a:cs typeface="Times New Roman" pitchFamily="18"/>
              </a:rPr>
              <a:t>Cette fois-ci c'est un espace de communication, un espace de présentation </a:t>
            </a:r>
          </a:p>
          <a:p>
            <a:pPr lvl="0">
              <a:lnSpc>
                <a:spcPct val="107000"/>
              </a:lnSpc>
              <a:spcAft>
                <a:spcPts val="800"/>
              </a:spcAft>
            </a:pPr>
            <a:r>
              <a:rPr lang="fr-FR" sz="1800">
                <a:latin typeface="Aptos" pitchFamily="34"/>
                <a:cs typeface="Times New Roman" pitchFamily="18"/>
              </a:rPr>
              <a:t>personne qui présente à l'ensemble d'un groupe (enseignant ou eleve) qui présente un travail, qui présente un dessin ou un objet.</a:t>
            </a:r>
          </a:p>
          <a:p>
            <a:pPr lvl="0">
              <a:lnSpc>
                <a:spcPct val="107000"/>
              </a:lnSpc>
              <a:spcAft>
                <a:spcPts val="800"/>
              </a:spcAft>
            </a:pPr>
            <a:endParaRPr lang="fr-FR" sz="1800">
              <a:latin typeface="Aptos" pitchFamily="34"/>
              <a:cs typeface="Times New Roman" pitchFamily="18"/>
            </a:endParaRPr>
          </a:p>
          <a:p>
            <a:pPr lvl="0">
              <a:lnSpc>
                <a:spcPct val="107000"/>
              </a:lnSpc>
              <a:spcAft>
                <a:spcPts val="800"/>
              </a:spcAft>
            </a:pPr>
            <a:r>
              <a:rPr lang="fr-FR" sz="1800">
                <a:latin typeface="Aptos" pitchFamily="34"/>
                <a:cs typeface="Times New Roman" pitchFamily="18"/>
              </a:rPr>
              <a:t>Nous avons dans la majorité des classes, des espaces regroupements qui sont matérialisés par des bancs.</a:t>
            </a:r>
          </a:p>
          <a:p>
            <a:pPr lvl="0">
              <a:lnSpc>
                <a:spcPct val="107000"/>
              </a:lnSpc>
              <a:spcAft>
                <a:spcPts val="800"/>
              </a:spcAft>
            </a:pPr>
            <a:r>
              <a:rPr lang="fr-FR" sz="1800">
                <a:latin typeface="Aptos" pitchFamily="34"/>
                <a:cs typeface="Times New Roman" pitchFamily="18"/>
              </a:rPr>
              <a:t>Vous pouvez, pour gagner de la place, imaginer que cela se fasse au sol. </a:t>
            </a:r>
          </a:p>
          <a:p>
            <a:pPr lvl="0">
              <a:lnSpc>
                <a:spcPct val="107000"/>
              </a:lnSpc>
              <a:spcAft>
                <a:spcPts val="800"/>
              </a:spcAft>
            </a:pPr>
            <a:r>
              <a:rPr lang="fr-FR" sz="1800">
                <a:latin typeface="Aptos" pitchFamily="34"/>
                <a:cs typeface="Times New Roman" pitchFamily="18"/>
              </a:rPr>
              <a:t>Certains enseignants matérialisent cela par une ligne qui peut être faite de ruban adhésif sur laquelle les enfants peuvent s'asseoir.</a:t>
            </a:r>
          </a:p>
          <a:p>
            <a:pPr lvl="0">
              <a:lnSpc>
                <a:spcPct val="107000"/>
              </a:lnSpc>
              <a:spcAft>
                <a:spcPts val="800"/>
              </a:spcAft>
            </a:pPr>
            <a:endParaRPr lang="fr-FR" sz="1800">
              <a:latin typeface="Aptos" pitchFamily="34"/>
              <a:cs typeface="Times New Roman" pitchFamily="18"/>
            </a:endParaRPr>
          </a:p>
          <a:p>
            <a:pPr lvl="0">
              <a:lnSpc>
                <a:spcPct val="107000"/>
              </a:lnSpc>
              <a:spcAft>
                <a:spcPts val="800"/>
              </a:spcAft>
            </a:pPr>
            <a:r>
              <a:rPr lang="fr-FR" sz="1800">
                <a:latin typeface="Aptos" pitchFamily="34"/>
                <a:cs typeface="Times New Roman" pitchFamily="18"/>
              </a:rPr>
              <a:t>On peut imaginer également selon les coûts, selon le matériel disponible dans votre école, que cela soit fait de façon sur mesure sous forme de gradins. </a:t>
            </a:r>
          </a:p>
          <a:p>
            <a:pPr lvl="0"/>
            <a:endParaRPr lang="fr-FR"/>
          </a:p>
        </p:txBody>
      </p:sp>
      <p:sp>
        <p:nvSpPr>
          <p:cNvPr id="4" name="Espace réservé du numéro de diapositive 3">
            <a:extLst>
              <a:ext uri="{FF2B5EF4-FFF2-40B4-BE49-F238E27FC236}">
                <a16:creationId xmlns:a16="http://schemas.microsoft.com/office/drawing/2014/main" id="{2B08F25C-6FDF-35E1-00BC-CFDC50BCE0D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7F7261D-AA84-7B42-9D42-78F1E83C3AD5}" type="slidenum">
              <a:t>15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1C244C2-F773-2DB8-E531-0DC84704A1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E74C59B-DDAE-13B5-2F45-10372B49B826}"/>
              </a:ext>
            </a:extLst>
          </p:cNvPr>
          <p:cNvSpPr txBox="1">
            <a:spLocks noGrp="1"/>
          </p:cNvSpPr>
          <p:nvPr>
            <p:ph type="body" sz="quarter" idx="1"/>
          </p:nvPr>
        </p:nvSpPr>
        <p:spPr/>
        <p:txBody>
          <a:bodyPr/>
          <a:lstStyle/>
          <a:p>
            <a:pPr lvl="0">
              <a:lnSpc>
                <a:spcPct val="107000"/>
              </a:lnSpc>
              <a:spcAft>
                <a:spcPts val="800"/>
              </a:spcAft>
            </a:pPr>
            <a:r>
              <a:rPr lang="fr-FR" sz="1800">
                <a:latin typeface="Aptos" pitchFamily="34"/>
                <a:cs typeface="Times New Roman" pitchFamily="18"/>
              </a:rPr>
              <a:t>un espace d'interaction rapide, de d'échange informel entre les enfants. </a:t>
            </a:r>
          </a:p>
          <a:p>
            <a:pPr lvl="0">
              <a:lnSpc>
                <a:spcPct val="107000"/>
              </a:lnSpc>
              <a:spcAft>
                <a:spcPts val="800"/>
              </a:spcAft>
            </a:pPr>
            <a:r>
              <a:rPr lang="fr-FR" sz="1800">
                <a:latin typeface="Aptos" pitchFamily="34"/>
                <a:cs typeface="Times New Roman" pitchFamily="18"/>
              </a:rPr>
              <a:t>un espace de vie dans la dans la salle de classe, ce peut être matérialisé par un meuble dans lequel les enfants peuvent venir chercher du matériel. </a:t>
            </a:r>
          </a:p>
          <a:p>
            <a:pPr lvl="0">
              <a:lnSpc>
                <a:spcPct val="107000"/>
              </a:lnSpc>
              <a:spcAft>
                <a:spcPts val="800"/>
              </a:spcAft>
            </a:pPr>
            <a:r>
              <a:rPr lang="fr-FR" sz="1800">
                <a:latin typeface="Aptos" pitchFamily="34"/>
                <a:cs typeface="Times New Roman" pitchFamily="18"/>
              </a:rPr>
              <a:t>Ce peut être ce peut être un endroit d'échange. </a:t>
            </a:r>
          </a:p>
          <a:p>
            <a:pPr lvl="0">
              <a:lnSpc>
                <a:spcPct val="107000"/>
              </a:lnSpc>
              <a:spcAft>
                <a:spcPts val="800"/>
              </a:spcAft>
            </a:pPr>
            <a:r>
              <a:rPr lang="fr-FR" sz="1800">
                <a:latin typeface="Aptos" pitchFamily="34"/>
                <a:cs typeface="Times New Roman" pitchFamily="18"/>
              </a:rPr>
              <a:t>Par exemple, dans de nombreuses classes, les espaces de bibliothèque, les espaces de lecture servent un petit peu de lieux d'échange informel. </a:t>
            </a:r>
          </a:p>
          <a:p>
            <a:pPr lvl="0">
              <a:lnSpc>
                <a:spcPct val="107000"/>
              </a:lnSpc>
              <a:spcAft>
                <a:spcPts val="800"/>
              </a:spcAft>
            </a:pPr>
            <a:endParaRPr lang="fr-FR" sz="1800">
              <a:latin typeface="Aptos" pitchFamily="34"/>
              <a:cs typeface="Times New Roman" pitchFamily="18"/>
            </a:endParaRPr>
          </a:p>
          <a:p>
            <a:pPr lvl="0">
              <a:lnSpc>
                <a:spcPct val="107000"/>
              </a:lnSpc>
              <a:spcAft>
                <a:spcPts val="800"/>
              </a:spcAft>
            </a:pPr>
            <a:r>
              <a:rPr lang="fr-FR" sz="1800">
                <a:latin typeface="Aptos" pitchFamily="34"/>
                <a:cs typeface="Times New Roman" pitchFamily="18"/>
              </a:rPr>
              <a:t>En tout cas, il est ici question d'accepter d'avoir voir un espace de vie, un espace où l'on ne contrôle pas nécessairement tous les échanges qui se font entre les élèves. </a:t>
            </a:r>
          </a:p>
          <a:p>
            <a:pPr lvl="0"/>
            <a:endParaRPr lang="fr-FR"/>
          </a:p>
        </p:txBody>
      </p:sp>
      <p:sp>
        <p:nvSpPr>
          <p:cNvPr id="4" name="Espace réservé du numéro de diapositive 3">
            <a:extLst>
              <a:ext uri="{FF2B5EF4-FFF2-40B4-BE49-F238E27FC236}">
                <a16:creationId xmlns:a16="http://schemas.microsoft.com/office/drawing/2014/main" id="{DCA5B487-7D55-7F06-E285-906CE420AAD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C39CD24-12AC-3045-9EE6-BACA276FE36F}" type="slidenum">
              <a:t>17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F3F5C6B-3471-E85B-1397-BEE1701A1B2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3356156-4C95-C52E-6E04-E4924FDBCA2B}"/>
              </a:ext>
            </a:extLst>
          </p:cNvPr>
          <p:cNvSpPr txBox="1">
            <a:spLocks noGrp="1"/>
          </p:cNvSpPr>
          <p:nvPr>
            <p:ph type="body" sz="quarter" idx="1"/>
          </p:nvPr>
        </p:nvSpPr>
        <p:spPr/>
        <p:txBody>
          <a:bodyPr/>
          <a:lstStyle/>
          <a:p>
            <a:pPr lvl="0">
              <a:lnSpc>
                <a:spcPct val="107000"/>
              </a:lnSpc>
              <a:spcAft>
                <a:spcPts val="800"/>
              </a:spcAft>
            </a:pPr>
            <a:r>
              <a:rPr lang="fr-FR" sz="1800">
                <a:latin typeface="Aptos" pitchFamily="34"/>
                <a:cs typeface="Times New Roman" pitchFamily="18"/>
              </a:rPr>
              <a:t>un espace d'expérimentation, qu'elle soit artistique, qu'elle soit sensorielle, qu'elle soit physique.</a:t>
            </a:r>
          </a:p>
          <a:p>
            <a:pPr lvl="0">
              <a:lnSpc>
                <a:spcPct val="107000"/>
              </a:lnSpc>
              <a:spcAft>
                <a:spcPts val="800"/>
              </a:spcAft>
            </a:pPr>
            <a:r>
              <a:rPr lang="fr-FR" sz="1800">
                <a:latin typeface="Aptos" pitchFamily="34"/>
                <a:cs typeface="Times New Roman" pitchFamily="18"/>
              </a:rPr>
              <a:t>peuvent bouger, peuvent faire du bruit, ils peuvent écouter de la musique, ils peuvent peindre sans gêner les autres et avec du matériel qui ne craint pas la peinture par exemple.</a:t>
            </a:r>
          </a:p>
          <a:p>
            <a:pPr lvl="0">
              <a:lnSpc>
                <a:spcPct val="107000"/>
              </a:lnSpc>
              <a:spcAft>
                <a:spcPts val="800"/>
              </a:spcAft>
            </a:pPr>
            <a:endParaRPr lang="fr-FR" sz="1800">
              <a:latin typeface="Aptos" pitchFamily="34"/>
              <a:cs typeface="Times New Roman" pitchFamily="18"/>
            </a:endParaRPr>
          </a:p>
          <a:p>
            <a:pPr lvl="0">
              <a:lnSpc>
                <a:spcPct val="107000"/>
              </a:lnSpc>
              <a:spcAft>
                <a:spcPts val="800"/>
              </a:spcAft>
            </a:pPr>
            <a:r>
              <a:rPr lang="fr-FR" sz="1800">
                <a:latin typeface="Aptos" pitchFamily="34"/>
                <a:cs typeface="Times New Roman" pitchFamily="18"/>
              </a:rPr>
              <a:t>un espace plus isolé, plus excentré, dans lequel les enfants ne risquent pas de gêner les autres</a:t>
            </a:r>
          </a:p>
          <a:p>
            <a:pPr lvl="0"/>
            <a:endParaRPr lang="fr-FR"/>
          </a:p>
        </p:txBody>
      </p:sp>
      <p:sp>
        <p:nvSpPr>
          <p:cNvPr id="4" name="Espace réservé du numéro de diapositive 3">
            <a:extLst>
              <a:ext uri="{FF2B5EF4-FFF2-40B4-BE49-F238E27FC236}">
                <a16:creationId xmlns:a16="http://schemas.microsoft.com/office/drawing/2014/main" id="{5900801E-1E9F-7DA7-C274-818AE96FAA1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E246A84-859A-124B-A9BA-9AE718E59EF7}" type="slidenum">
              <a:t>18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EC778B3-CC3B-E95C-AA63-E4CBA66896C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639B1B4-1018-6B10-9CC9-0B32BB99FB68}"/>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5A9728D-1CDE-1130-E9DE-285BA58D7C1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C6A0A23-6A02-BD49-B536-443FBD7F3D51}" type="slidenum">
              <a:t>19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4957CB8-94B4-AC8E-B87A-3367EC10750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1E80A50-AD95-4F84-A63B-239509EAD612}"/>
              </a:ext>
            </a:extLst>
          </p:cNvPr>
          <p:cNvSpPr txBox="1">
            <a:spLocks noGrp="1"/>
          </p:cNvSpPr>
          <p:nvPr>
            <p:ph type="body" sz="quarter" idx="1"/>
          </p:nvPr>
        </p:nvSpPr>
        <p:spPr/>
        <p:txBody>
          <a:bodyPr/>
          <a:lstStyle/>
          <a:p>
            <a:pPr lvl="0"/>
            <a:r>
              <a:rPr lang="fr-FR">
                <a:cs typeface="Times New Roman" pitchFamily="18"/>
              </a:rPr>
              <a:t>(calendrier avec dates anniversaires, photos des intervenants ou famille, droite graduée, bande numérique…)</a:t>
            </a:r>
          </a:p>
        </p:txBody>
      </p:sp>
      <p:sp>
        <p:nvSpPr>
          <p:cNvPr id="4" name="Espace réservé du numéro de diapositive 3">
            <a:extLst>
              <a:ext uri="{FF2B5EF4-FFF2-40B4-BE49-F238E27FC236}">
                <a16:creationId xmlns:a16="http://schemas.microsoft.com/office/drawing/2014/main" id="{04A9A56E-9C56-9355-2BCC-9313910122C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BB2E388-6C86-C44D-9DDA-637EED36C200}" type="slidenum">
              <a:t>20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202C6D5-6873-AEC3-641D-6D8D8CDE850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E706617-97BE-9D85-49B7-BCED563C9718}"/>
              </a:ext>
            </a:extLst>
          </p:cNvPr>
          <p:cNvSpPr txBox="1">
            <a:spLocks noGrp="1"/>
          </p:cNvSpPr>
          <p:nvPr>
            <p:ph type="body" sz="quarter" idx="1"/>
          </p:nvPr>
        </p:nvSpPr>
        <p:spPr/>
        <p:txBody>
          <a:bodyPr/>
          <a:lstStyle/>
          <a:p>
            <a:pPr lvl="0"/>
            <a:r>
              <a:rPr lang="fr-FR">
                <a:latin typeface="Aptos" pitchFamily="34"/>
                <a:cs typeface="Times New Roman" pitchFamily="18"/>
              </a:rPr>
              <a:t>attention à ne pas afficher trop, car cela peut provoquer de la surstimulation</a:t>
            </a:r>
            <a:endParaRPr lang="fr-FR"/>
          </a:p>
          <a:p>
            <a:pPr lvl="0"/>
            <a:endParaRPr lang="fr-FR"/>
          </a:p>
        </p:txBody>
      </p:sp>
      <p:sp>
        <p:nvSpPr>
          <p:cNvPr id="4" name="Espace réservé du numéro de diapositive 3">
            <a:extLst>
              <a:ext uri="{FF2B5EF4-FFF2-40B4-BE49-F238E27FC236}">
                <a16:creationId xmlns:a16="http://schemas.microsoft.com/office/drawing/2014/main" id="{890250D8-76C9-5B4E-55E9-0C6924DFD3D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3985358-EEF8-E64F-BB17-8759A245D889}" type="slidenum">
              <a:t>21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F1B0CDE-A1D9-CD20-25C1-BC59976A969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07A0C75-F0CA-8C91-2520-1255C55D602E}"/>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FD13131-D148-5F1A-1242-D8CF05F876A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32A3BF0-4A1A-6B40-B6F3-14A61B357BA5}" type="slidenum">
              <a:t>22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5EBC556-3EBA-28AA-137B-9833A0E45E1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E3E82CB-057E-086B-6173-EF2F3A1B679B}"/>
              </a:ext>
            </a:extLst>
          </p:cNvPr>
          <p:cNvSpPr txBox="1">
            <a:spLocks noGrp="1"/>
          </p:cNvSpPr>
          <p:nvPr>
            <p:ph type="body" sz="quarter" idx="1"/>
          </p:nvPr>
        </p:nvSpPr>
        <p:spPr/>
        <p:txBody>
          <a:bodyPr/>
          <a:lstStyle/>
          <a:p>
            <a:pPr lvl="0">
              <a:lnSpc>
                <a:spcPct val="107000"/>
              </a:lnSpc>
              <a:spcAft>
                <a:spcPts val="800"/>
              </a:spcAft>
            </a:pPr>
            <a:r>
              <a:rPr lang="fr-FR" sz="1800">
                <a:latin typeface="Aptos" pitchFamily="34"/>
                <a:cs typeface="Times New Roman" pitchFamily="18"/>
              </a:rPr>
              <a:t>Vous ne pouvez souvent pas la régler ou la moduler. En revanche, vous avez à la fois une lumière artificielle et à la fois une lumière naturelle. </a:t>
            </a:r>
          </a:p>
          <a:p>
            <a:pPr lvl="0"/>
            <a:r>
              <a:rPr lang="fr-FR" sz="1800">
                <a:latin typeface="Aptos" pitchFamily="34"/>
                <a:cs typeface="Times New Roman" pitchFamily="18"/>
              </a:rPr>
              <a:t>Ainsi ce que ce que vous pourriez faire, c'est déplacer et agencer votre espace de classe pour pouvoir disposer les différents ateliers</a:t>
            </a:r>
            <a:endParaRPr lang="fr-FR"/>
          </a:p>
        </p:txBody>
      </p:sp>
      <p:sp>
        <p:nvSpPr>
          <p:cNvPr id="4" name="Espace réservé du numéro de diapositive 3">
            <a:extLst>
              <a:ext uri="{FF2B5EF4-FFF2-40B4-BE49-F238E27FC236}">
                <a16:creationId xmlns:a16="http://schemas.microsoft.com/office/drawing/2014/main" id="{BC0FA659-7EF0-3B96-A8BB-0364237E01F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5348F16-395B-B046-879B-1F2C2F28CE26}" type="slidenum">
              <a:t>23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E88F951-D3A8-2A79-50E1-ED23997D0B8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4AB76FF-B88D-26DD-0EFF-0EECA98C8497}"/>
              </a:ext>
            </a:extLst>
          </p:cNvPr>
          <p:cNvSpPr txBox="1">
            <a:spLocks noGrp="1"/>
          </p:cNvSpPr>
          <p:nvPr>
            <p:ph type="body" sz="quarter" idx="1"/>
          </p:nvPr>
        </p:nvSpPr>
        <p:spPr/>
        <p:txBody>
          <a:bodyPr/>
          <a:lstStyle/>
          <a:p>
            <a:pPr lvl="0">
              <a:lnSpc>
                <a:spcPct val="107000"/>
              </a:lnSpc>
              <a:spcAft>
                <a:spcPts val="800"/>
              </a:spcAft>
            </a:pPr>
            <a:r>
              <a:rPr lang="fr-FR" sz="1800">
                <a:latin typeface="Aptos" pitchFamily="34"/>
                <a:cs typeface="Times New Roman" pitchFamily="18"/>
              </a:rPr>
              <a:t>Vous ne pouvez souvent pas la régler ou la moduler. En revanche, vous avez à la fois une lumière artificielle et à la fois une lumière naturelle. </a:t>
            </a:r>
          </a:p>
          <a:p>
            <a:pPr lvl="0"/>
            <a:r>
              <a:rPr lang="fr-FR" sz="1800">
                <a:latin typeface="Aptos" pitchFamily="34"/>
                <a:cs typeface="Times New Roman" pitchFamily="18"/>
              </a:rPr>
              <a:t>Ainsi ce que ce que vous pourriez faire, c'est déplacer et agencer votre espace de classe pour pouvoir disposer les différents ateliers</a:t>
            </a:r>
            <a:endParaRPr lang="fr-FR"/>
          </a:p>
        </p:txBody>
      </p:sp>
      <p:sp>
        <p:nvSpPr>
          <p:cNvPr id="4" name="Espace réservé du numéro de diapositive 3">
            <a:extLst>
              <a:ext uri="{FF2B5EF4-FFF2-40B4-BE49-F238E27FC236}">
                <a16:creationId xmlns:a16="http://schemas.microsoft.com/office/drawing/2014/main" id="{ECC2B438-D58F-062C-C093-D3B2AC8FB43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6E07126-39E7-9C46-9638-66A83FC5FC08}" type="slidenum">
              <a:t>24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6E217F4-75A0-BA55-30AE-07BFDF362E9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8B77665-7117-EFA2-E5A4-41A61DC1FF39}"/>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C30571BD-3894-51E4-D73B-197C8BCB186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F77EBAB-883F-824A-95F6-33459236BA79}" type="slidenum">
              <a:t>26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AB5C916-250F-8697-8E30-9F2461A0B9E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2179AEE-0F79-5D72-4632-494834CBCF83}"/>
              </a:ext>
            </a:extLst>
          </p:cNvPr>
          <p:cNvSpPr txBox="1">
            <a:spLocks noGrp="1"/>
          </p:cNvSpPr>
          <p:nvPr>
            <p:ph type="body" sz="quarter" idx="1"/>
          </p:nvPr>
        </p:nvSpPr>
        <p:spPr/>
        <p:txBody>
          <a:bodyPr/>
          <a:lstStyle/>
          <a:p>
            <a:pPr lvl="0"/>
            <a:r>
              <a:rPr lang="fr-FR">
                <a:latin typeface="Calibri" pitchFamily="34"/>
                <a:cs typeface="Times New Roman" pitchFamily="18"/>
              </a:rPr>
              <a:t>Le bien être, la prévention de toutes formes de violences, c’est aussi la prévention de l’absentéisme…</a:t>
            </a:r>
          </a:p>
          <a:p>
            <a:pPr lvl="0"/>
            <a:endParaRPr lang="fr-FR"/>
          </a:p>
        </p:txBody>
      </p:sp>
      <p:sp>
        <p:nvSpPr>
          <p:cNvPr id="4" name="Espace réservé du numéro de diapositive 3">
            <a:extLst>
              <a:ext uri="{FF2B5EF4-FFF2-40B4-BE49-F238E27FC236}">
                <a16:creationId xmlns:a16="http://schemas.microsoft.com/office/drawing/2014/main" id="{395D7A79-03EC-B9DA-DAE3-B41391B2D8E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EEA853-79C5-C340-84C9-739309D6EA2F}" type="slidenum">
              <a:t>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AB0DD5-6D27-7B9F-95B8-2637E72CA96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C75A9CE-ABF0-38E3-B6E1-24E58B18B3B0}"/>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C1A1ED09-F722-6262-A3B6-A2A8D996896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C93AAF0-058C-0B4A-AE14-3DE70172B2D0}" type="slidenum">
              <a:t>30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9F5BA2-00B6-6478-1F6D-1D420694965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3A9C5B9-0294-E9BE-EE92-0CD92BE13A9A}"/>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DAD55955-9169-8C4D-B669-21A11873DC5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1297D55-CC15-0442-90E9-052AFDACBDFA}" type="slidenum">
              <a:t>34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77B5A43-E0E5-801F-3612-FBA8340365C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9CD1332-2C0A-6974-29D4-47569AADF51A}"/>
              </a:ext>
            </a:extLst>
          </p:cNvPr>
          <p:cNvSpPr txBox="1">
            <a:spLocks noGrp="1"/>
          </p:cNvSpPr>
          <p:nvPr>
            <p:ph type="body" sz="quarter" idx="1"/>
          </p:nvPr>
        </p:nvSpPr>
        <p:spPr/>
        <p:txBody>
          <a:bodyPr/>
          <a:lstStyle/>
          <a:p>
            <a:pPr lvl="0"/>
            <a:endParaRPr lang="fr-FR">
              <a:cs typeface="Times New Roman" pitchFamily="18"/>
            </a:endParaRPr>
          </a:p>
          <a:p>
            <a:pPr lvl="0"/>
            <a:r>
              <a:rPr lang="fr-FR">
                <a:cs typeface="Times New Roman" pitchFamily="18"/>
              </a:rPr>
              <a:t>Travaux de </a:t>
            </a:r>
            <a:r>
              <a:rPr lang="fr-FR" b="1">
                <a:solidFill>
                  <a:srgbClr val="3597E2"/>
                </a:solidFill>
                <a:latin typeface="Open Sans" pitchFamily="34"/>
              </a:rPr>
              <a:t>Louise Michaud</a:t>
            </a:r>
            <a:endParaRPr lang="fr-FR" b="1">
              <a:solidFill>
                <a:srgbClr val="3597E2"/>
              </a:solidFill>
              <a:latin typeface="Open Sans" pitchFamily="34"/>
              <a:cs typeface="Times New Roman" pitchFamily="18"/>
            </a:endParaRPr>
          </a:p>
          <a:p>
            <a:pPr lvl="0"/>
            <a:r>
              <a:rPr lang="fr-FR">
                <a:solidFill>
                  <a:srgbClr val="4D5156"/>
                </a:solidFill>
                <a:latin typeface="arial" pitchFamily="34"/>
              </a:rPr>
              <a:t>directrice du Département Architecture et Aménagement de l'espace de l’</a:t>
            </a:r>
            <a:r>
              <a:rPr lang="fr-FR" b="1">
                <a:solidFill>
                  <a:srgbClr val="5F6368"/>
                </a:solidFill>
                <a:latin typeface="arial" pitchFamily="34"/>
              </a:rPr>
              <a:t>institut de la petite enfance (dirigé par boris cyrulnik)</a:t>
            </a:r>
          </a:p>
          <a:p>
            <a:pPr lvl="0"/>
            <a:endParaRPr lang="fr-FR" b="1">
              <a:solidFill>
                <a:srgbClr val="5F6368"/>
              </a:solidFill>
              <a:latin typeface="arial" pitchFamily="34"/>
            </a:endParaRPr>
          </a:p>
          <a:p>
            <a:pPr lvl="0"/>
            <a:r>
              <a:rPr lang="fr-FR">
                <a:cs typeface="Times New Roman" pitchFamily="18"/>
              </a:rPr>
              <a:t>Acte pedagogique comme préparer seance </a:t>
            </a:r>
          </a:p>
          <a:p>
            <a:pPr lvl="0"/>
            <a:r>
              <a:rPr lang="fr-FR">
                <a:cs typeface="Times New Roman" pitchFamily="18"/>
              </a:rPr>
              <a:t>Répondre a des objectif précis en cohérence avec pratique pedagogique</a:t>
            </a:r>
          </a:p>
          <a:p>
            <a:pPr lvl="0"/>
            <a:r>
              <a:rPr lang="fr-FR">
                <a:cs typeface="Times New Roman" pitchFamily="18"/>
              </a:rPr>
              <a:t>Attention c’est un facilitateur ne fait pas tout</a:t>
            </a:r>
          </a:p>
          <a:p>
            <a:pPr lvl="0"/>
            <a:r>
              <a:rPr lang="fr-FR">
                <a:cs typeface="Times New Roman" pitchFamily="18"/>
              </a:rPr>
              <a:t>Permettre accueillir les singularités de tous les élèves (adaptabilité) plus inclusif</a:t>
            </a:r>
          </a:p>
          <a:p>
            <a:pPr lvl="0"/>
            <a:endParaRPr lang="fr-FR">
              <a:cs typeface="Times New Roman" pitchFamily="18"/>
            </a:endParaRPr>
          </a:p>
          <a:p>
            <a:pPr lvl="0"/>
            <a:endParaRPr lang="fr-FR">
              <a:cs typeface="Times New Roman" pitchFamily="18"/>
            </a:endParaRPr>
          </a:p>
          <a:p>
            <a:pPr lvl="0"/>
            <a:endParaRPr lang="fr-FR">
              <a:cs typeface="Times New Roman" pitchFamily="18"/>
            </a:endParaRPr>
          </a:p>
          <a:p>
            <a:pPr lvl="0"/>
            <a:endParaRPr lang="fr-FR"/>
          </a:p>
        </p:txBody>
      </p:sp>
      <p:sp>
        <p:nvSpPr>
          <p:cNvPr id="4" name="Espace réservé du numéro de diapositive 3">
            <a:extLst>
              <a:ext uri="{FF2B5EF4-FFF2-40B4-BE49-F238E27FC236}">
                <a16:creationId xmlns:a16="http://schemas.microsoft.com/office/drawing/2014/main" id="{B7773845-7BDD-4FF8-52A1-1824E9FA387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23F30D9-163E-9248-A39E-43A8DEA4B817}" type="slidenum">
              <a:t>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2255F54-2458-B55A-71F0-71A8E7236A2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46FBF2B-444D-2E4B-A9AD-567DF74BF53B}"/>
              </a:ext>
            </a:extLst>
          </p:cNvPr>
          <p:cNvSpPr txBox="1">
            <a:spLocks noGrp="1"/>
          </p:cNvSpPr>
          <p:nvPr>
            <p:ph type="body" sz="quarter" idx="1"/>
          </p:nvPr>
        </p:nvSpPr>
        <p:spPr/>
        <p:txBody>
          <a:bodyPr/>
          <a:lstStyle/>
          <a:p>
            <a:pPr lvl="0"/>
            <a:r>
              <a:rPr lang="fr-FR" sz="1800">
                <a:latin typeface="Aptos" pitchFamily="34"/>
                <a:cs typeface="Times New Roman" pitchFamily="18"/>
              </a:rPr>
              <a:t>pas un modèle de classe</a:t>
            </a:r>
          </a:p>
          <a:p>
            <a:pPr lvl="0"/>
            <a:r>
              <a:rPr lang="fr-FR" sz="1800">
                <a:latin typeface="Aptos" pitchFamily="34"/>
                <a:cs typeface="Times New Roman" pitchFamily="18"/>
              </a:rPr>
              <a:t>un modèle d'aménagement d'espace (ilot en cycle 2 et 3)</a:t>
            </a:r>
          </a:p>
          <a:p>
            <a:pPr lvl="0"/>
            <a:r>
              <a:rPr lang="fr-FR" sz="1800">
                <a:latin typeface="Aptos" pitchFamily="34"/>
                <a:cs typeface="Times New Roman" pitchFamily="18"/>
              </a:rPr>
              <a:t>vous sentiez à l'aise dans votre espace (espace sécurisé pour l’enseignant)</a:t>
            </a:r>
          </a:p>
          <a:p>
            <a:pPr lvl="0"/>
            <a:r>
              <a:rPr lang="fr-FR" sz="1800">
                <a:latin typeface="Aptos" pitchFamily="34"/>
                <a:cs typeface="Times New Roman" pitchFamily="18"/>
              </a:rPr>
              <a:t>Liste : Exemple dortoir (space expérimentaiton ou retrait)</a:t>
            </a:r>
          </a:p>
          <a:p>
            <a:pPr lvl="0"/>
            <a:endParaRPr lang="fr-FR">
              <a:cs typeface="Times New Roman" pitchFamily="18"/>
            </a:endParaRPr>
          </a:p>
          <a:p>
            <a:pPr lvl="0"/>
            <a:r>
              <a:rPr lang="fr-FR">
                <a:cs typeface="Times New Roman" pitchFamily="18"/>
              </a:rPr>
              <a:t>Vision :</a:t>
            </a:r>
          </a:p>
          <a:p>
            <a:pPr lvl="0"/>
            <a:r>
              <a:rPr lang="fr-FR" sz="1800">
                <a:latin typeface="Aptos" pitchFamily="34"/>
                <a:cs typeface="Times New Roman" pitchFamily="18"/>
              </a:rPr>
              <a:t>Certains enfants ont tendance à papillonner d'une activité  (manque attention, n’arrive à se canaliser, manque implication…), d’autres observe seulement (méditatifs)</a:t>
            </a:r>
            <a:endParaRPr lang="fr-FR">
              <a:cs typeface="Times New Roman" pitchFamily="18"/>
            </a:endParaRPr>
          </a:p>
          <a:p>
            <a:pPr lvl="0"/>
            <a:endParaRPr lang="fr-FR">
              <a:cs typeface="Times New Roman" pitchFamily="18"/>
            </a:endParaRPr>
          </a:p>
          <a:p>
            <a:pPr lvl="0"/>
            <a:r>
              <a:rPr lang="fr-FR">
                <a:cs typeface="Times New Roman" pitchFamily="18"/>
              </a:rPr>
              <a:t>Pourquoi ? Manque de sécurisation (besoin de se rasurer) ou alors observation (apprendre en observant les autres)</a:t>
            </a:r>
          </a:p>
          <a:p>
            <a:pPr lvl="0"/>
            <a:endParaRPr lang="fr-FR">
              <a:cs typeface="Times New Roman" pitchFamily="18"/>
            </a:endParaRPr>
          </a:p>
          <a:p>
            <a:pPr lvl="0"/>
            <a:r>
              <a:rPr lang="fr-FR">
                <a:cs typeface="Times New Roman" pitchFamily="18"/>
              </a:rPr>
              <a:t>Temps :</a:t>
            </a:r>
          </a:p>
          <a:p>
            <a:pPr lvl="0"/>
            <a:r>
              <a:rPr lang="fr-FR" sz="1800">
                <a:latin typeface="Aptos" pitchFamily="34"/>
                <a:cs typeface="Times New Roman" pitchFamily="18"/>
              </a:rPr>
              <a:t>lui laisser le temps de s'intéresser et de passer à une autre activité et se laisser soi-même également le temps en tant qu'enseignant d'accepter et d'accompagner cet enfant.</a:t>
            </a:r>
          </a:p>
          <a:p>
            <a:pPr lvl="0"/>
            <a:endParaRPr lang="fr-FR">
              <a:cs typeface="Times New Roman" pitchFamily="18"/>
            </a:endParaRPr>
          </a:p>
          <a:p>
            <a:pPr lvl="0"/>
            <a:endParaRPr lang="fr-FR">
              <a:cs typeface="Times New Roman" pitchFamily="18"/>
            </a:endParaRPr>
          </a:p>
          <a:p>
            <a:pPr lvl="0"/>
            <a:endParaRPr lang="fr-FR"/>
          </a:p>
        </p:txBody>
      </p:sp>
      <p:sp>
        <p:nvSpPr>
          <p:cNvPr id="4" name="Espace réservé du numéro de diapositive 3">
            <a:extLst>
              <a:ext uri="{FF2B5EF4-FFF2-40B4-BE49-F238E27FC236}">
                <a16:creationId xmlns:a16="http://schemas.microsoft.com/office/drawing/2014/main" id="{4A7F0AC2-1942-E299-B67E-FBE082846C3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BD9EC53-64C2-794A-804D-5AA5B96E09F4}" type="slidenum">
              <a:t>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18AF649-F891-A9A6-5798-1AF9C93DE78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7433E6A-1684-B8BE-57F1-F59E06D92881}"/>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743E5899-A877-0BF8-31B1-2F3E4DE707A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C013539-BEDB-434E-A021-D8AB314ECB33}" type="slidenum">
              <a:t>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F7ED4AB-F199-8A9A-3501-116E56E153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2700054-F0E8-E896-C8E2-F8A58CF9B58D}"/>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C1482520-2EC6-B67B-51CE-3A90017A014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73F0296-7019-C145-897E-32F8980C5054}" type="slidenum">
              <a:t>10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2921742-9FA2-83E3-C125-C047EA93BEF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4A9A73E-3CC2-F93B-BA31-7F74CA626029}"/>
              </a:ext>
            </a:extLst>
          </p:cNvPr>
          <p:cNvSpPr txBox="1">
            <a:spLocks noGrp="1"/>
          </p:cNvSpPr>
          <p:nvPr>
            <p:ph type="body" sz="quarter" idx="1"/>
          </p:nvPr>
        </p:nvSpPr>
        <p:spPr/>
        <p:txBody>
          <a:bodyPr/>
          <a:lstStyle/>
          <a:p>
            <a:pPr lvl="0">
              <a:lnSpc>
                <a:spcPct val="107000"/>
              </a:lnSpc>
              <a:spcAft>
                <a:spcPts val="800"/>
              </a:spcAft>
            </a:pPr>
            <a:r>
              <a:rPr lang="fr-FR" sz="1800">
                <a:latin typeface="Aptos" pitchFamily="34"/>
                <a:cs typeface="Times New Roman" pitchFamily="18"/>
              </a:rPr>
              <a:t>C'est un espace de repli, de concentration, </a:t>
            </a:r>
          </a:p>
          <a:p>
            <a:pPr lvl="0">
              <a:lnSpc>
                <a:spcPct val="107000"/>
              </a:lnSpc>
              <a:spcAft>
                <a:spcPts val="800"/>
              </a:spcAft>
            </a:pPr>
            <a:r>
              <a:rPr lang="fr-FR" sz="1800">
                <a:latin typeface="Aptos" pitchFamily="34"/>
                <a:cs typeface="Times New Roman" pitchFamily="18"/>
              </a:rPr>
              <a:t>modalités de travail plutôt individuelles et d'ordre de de la concentration justement,</a:t>
            </a:r>
          </a:p>
          <a:p>
            <a:pPr lvl="0">
              <a:lnSpc>
                <a:spcPct val="107000"/>
              </a:lnSpc>
              <a:spcAft>
                <a:spcPts val="800"/>
              </a:spcAft>
            </a:pPr>
            <a:endParaRPr lang="fr-FR" sz="1800">
              <a:latin typeface="Aptos" pitchFamily="34"/>
              <a:cs typeface="Times New Roman" pitchFamily="18"/>
            </a:endParaRPr>
          </a:p>
          <a:p>
            <a:pPr lvl="0">
              <a:lnSpc>
                <a:spcPct val="107000"/>
              </a:lnSpc>
              <a:spcAft>
                <a:spcPts val="800"/>
              </a:spcAft>
            </a:pPr>
            <a:r>
              <a:rPr lang="fr-FR" sz="1800">
                <a:latin typeface="Aptos" pitchFamily="34"/>
                <a:cs typeface="Times New Roman" pitchFamily="18"/>
              </a:rPr>
              <a:t>un tipeee, une cabane par l'autorisation pour les enfants de travailler sous une table par les par exemple. </a:t>
            </a:r>
          </a:p>
          <a:p>
            <a:pPr lvl="0">
              <a:lnSpc>
                <a:spcPct val="107000"/>
              </a:lnSpc>
              <a:spcAft>
                <a:spcPts val="800"/>
              </a:spcAft>
            </a:pPr>
            <a:endParaRPr lang="fr-FR" sz="1800">
              <a:latin typeface="Aptos" pitchFamily="34"/>
              <a:cs typeface="Times New Roman" pitchFamily="18"/>
            </a:endParaRPr>
          </a:p>
          <a:p>
            <a:pPr lvl="0">
              <a:lnSpc>
                <a:spcPct val="107000"/>
              </a:lnSpc>
              <a:spcAft>
                <a:spcPts val="800"/>
              </a:spcAft>
            </a:pPr>
            <a:r>
              <a:rPr lang="fr-FR" sz="1800">
                <a:latin typeface="Aptos" pitchFamily="34"/>
                <a:cs typeface="Times New Roman" pitchFamily="18"/>
              </a:rPr>
              <a:t>Ce qu'il faut retenir ici, c'est la nécessité que cet endroit soit plutôt calme et que seul un enfant à la fois puisse être puisse y être accueilli. </a:t>
            </a:r>
          </a:p>
          <a:p>
            <a:pPr lvl="0"/>
            <a:endParaRPr lang="fr-FR"/>
          </a:p>
        </p:txBody>
      </p:sp>
      <p:sp>
        <p:nvSpPr>
          <p:cNvPr id="4" name="Espace réservé du numéro de diapositive 3">
            <a:extLst>
              <a:ext uri="{FF2B5EF4-FFF2-40B4-BE49-F238E27FC236}">
                <a16:creationId xmlns:a16="http://schemas.microsoft.com/office/drawing/2014/main" id="{92F93390-0AAA-96CF-327A-6C670A366E4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9E678EB-7E68-B44B-A364-58A67127AA93}" type="slidenum">
              <a:t>11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84D8C14-82A6-0B3E-444A-D6EB5C41AC2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A905A9C-9C99-C2D6-0CF7-F7650CCD12E2}"/>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C1753588-D0D0-B9EF-DC5D-0C376BE724D2}"/>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294472C-8A74-AB45-ADD5-AC80FBB18928}" type="slidenum">
              <a:t>12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A48B202-516D-E795-0E41-956C3567A4E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1346844-E370-B3B4-8A2B-B4544536FA4F}"/>
              </a:ext>
            </a:extLst>
          </p:cNvPr>
          <p:cNvSpPr txBox="1">
            <a:spLocks noGrp="1"/>
          </p:cNvSpPr>
          <p:nvPr>
            <p:ph type="body" sz="quarter" idx="1"/>
          </p:nvPr>
        </p:nvSpPr>
        <p:spPr/>
        <p:txBody>
          <a:bodyPr/>
          <a:lstStyle/>
          <a:p>
            <a:pPr lvl="0"/>
            <a:r>
              <a:rPr lang="fr-FR" sz="1800">
                <a:latin typeface="Aptos" pitchFamily="34"/>
                <a:cs typeface="Times New Roman" pitchFamily="18"/>
              </a:rPr>
              <a:t>c'est un espace coopératif où les enfants peuvent venir par petits groupes, </a:t>
            </a:r>
          </a:p>
          <a:p>
            <a:pPr lvl="0"/>
            <a:r>
              <a:rPr lang="fr-FR" sz="1800">
                <a:latin typeface="Aptos" pitchFamily="34"/>
                <a:cs typeface="Times New Roman" pitchFamily="18"/>
              </a:rPr>
              <a:t>réaliser des activités, </a:t>
            </a:r>
          </a:p>
          <a:p>
            <a:pPr lvl="0"/>
            <a:r>
              <a:rPr lang="fr-FR" sz="1800">
                <a:latin typeface="Aptos" pitchFamily="34"/>
                <a:cs typeface="Times New Roman" pitchFamily="18"/>
              </a:rPr>
              <a:t>peuvent travailler de façon collective. </a:t>
            </a:r>
          </a:p>
          <a:p>
            <a:pPr lvl="0"/>
            <a:endParaRPr lang="fr-FR" sz="1800">
              <a:latin typeface="Aptos" pitchFamily="34"/>
              <a:cs typeface="Times New Roman" pitchFamily="18"/>
            </a:endParaRPr>
          </a:p>
          <a:p>
            <a:pPr lvl="0"/>
            <a:r>
              <a:rPr lang="fr-FR" sz="1800">
                <a:latin typeface="Aptos" pitchFamily="34"/>
                <a:cs typeface="Times New Roman" pitchFamily="18"/>
              </a:rPr>
              <a:t>Cela peut être matérialisé par une table avec des chaises autour, une place suffisamment grande pour travailler au sol.</a:t>
            </a:r>
          </a:p>
          <a:p>
            <a:pPr lvl="0"/>
            <a:endParaRPr lang="fr-FR"/>
          </a:p>
        </p:txBody>
      </p:sp>
      <p:sp>
        <p:nvSpPr>
          <p:cNvPr id="4" name="Espace réservé du numéro de diapositive 3">
            <a:extLst>
              <a:ext uri="{FF2B5EF4-FFF2-40B4-BE49-F238E27FC236}">
                <a16:creationId xmlns:a16="http://schemas.microsoft.com/office/drawing/2014/main" id="{381217E6-01A0-7695-AD40-AE622E6FB33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C22400F-3A2B-5744-A600-180C51280CEA}" type="slidenum">
              <a:t>13</a:t>
            </a:fld>
            <a:endParaRPr lang="fr-FR"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C13795-11B2-E18C-7694-F850D740C824}"/>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fr-FR"/>
              <a:t>Modifiez le style du titre</a:t>
            </a:r>
          </a:p>
        </p:txBody>
      </p:sp>
      <p:sp>
        <p:nvSpPr>
          <p:cNvPr id="3" name="Sous-titre 2">
            <a:extLst>
              <a:ext uri="{FF2B5EF4-FFF2-40B4-BE49-F238E27FC236}">
                <a16:creationId xmlns:a16="http://schemas.microsoft.com/office/drawing/2014/main" id="{D18CF5D9-381A-1CA9-1ADC-6FEB3BEB21AA}"/>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fr-FR"/>
              <a:t>Modifiez le style des sous-titres du masque</a:t>
            </a:r>
          </a:p>
        </p:txBody>
      </p:sp>
      <p:sp>
        <p:nvSpPr>
          <p:cNvPr id="4" name="Espace réservé de la date 3">
            <a:extLst>
              <a:ext uri="{FF2B5EF4-FFF2-40B4-BE49-F238E27FC236}">
                <a16:creationId xmlns:a16="http://schemas.microsoft.com/office/drawing/2014/main" id="{CE36BB9C-3122-ED4D-9744-3C3816DD34D4}"/>
              </a:ext>
            </a:extLst>
          </p:cNvPr>
          <p:cNvSpPr txBox="1">
            <a:spLocks noGrp="1"/>
          </p:cNvSpPr>
          <p:nvPr>
            <p:ph type="dt" sz="half" idx="7"/>
          </p:nvPr>
        </p:nvSpPr>
        <p:spPr/>
        <p:txBody>
          <a:bodyPr/>
          <a:lstStyle>
            <a:lvl1pPr>
              <a:defRPr/>
            </a:lvl1pPr>
          </a:lstStyle>
          <a:p>
            <a:pPr lvl="0"/>
            <a:fld id="{2AE005FD-4687-0F48-AEB4-2E38EE1A3CF2}" type="datetime1">
              <a:rPr lang="fr-FR"/>
              <a:pPr lvl="0"/>
              <a:t>09/09/2024</a:t>
            </a:fld>
            <a:endParaRPr lang="fr-FR"/>
          </a:p>
        </p:txBody>
      </p:sp>
      <p:sp>
        <p:nvSpPr>
          <p:cNvPr id="5" name="Espace réservé du pied de page 4">
            <a:extLst>
              <a:ext uri="{FF2B5EF4-FFF2-40B4-BE49-F238E27FC236}">
                <a16:creationId xmlns:a16="http://schemas.microsoft.com/office/drawing/2014/main" id="{B4634BB7-5209-3CDB-87D0-18F91263433A}"/>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4B3FB826-6D78-A872-6FC7-9CA262CEDBD0}"/>
              </a:ext>
            </a:extLst>
          </p:cNvPr>
          <p:cNvSpPr txBox="1">
            <a:spLocks noGrp="1"/>
          </p:cNvSpPr>
          <p:nvPr>
            <p:ph type="sldNum" sz="quarter" idx="8"/>
          </p:nvPr>
        </p:nvSpPr>
        <p:spPr/>
        <p:txBody>
          <a:bodyPr/>
          <a:lstStyle>
            <a:lvl1pPr>
              <a:defRPr/>
            </a:lvl1pPr>
          </a:lstStyle>
          <a:p>
            <a:pPr lvl="0"/>
            <a:fld id="{CA18E70E-F4AD-7F43-8B50-B483C75367EA}" type="slidenum">
              <a:t>‹N°›</a:t>
            </a:fld>
            <a:endParaRPr lang="fr-FR"/>
          </a:p>
        </p:txBody>
      </p:sp>
    </p:spTree>
    <p:extLst>
      <p:ext uri="{BB962C8B-B14F-4D97-AF65-F5344CB8AC3E}">
        <p14:creationId xmlns:p14="http://schemas.microsoft.com/office/powerpoint/2010/main" val="309578991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6CB86C-A44D-3ACB-939E-988BDF7348F4}"/>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texte vertical 2">
            <a:extLst>
              <a:ext uri="{FF2B5EF4-FFF2-40B4-BE49-F238E27FC236}">
                <a16:creationId xmlns:a16="http://schemas.microsoft.com/office/drawing/2014/main" id="{92225EE3-FF17-1040-7BA8-4A60FA254249}"/>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68FA43-8D96-5A9F-2B4B-876EA3740F6A}"/>
              </a:ext>
            </a:extLst>
          </p:cNvPr>
          <p:cNvSpPr txBox="1">
            <a:spLocks noGrp="1"/>
          </p:cNvSpPr>
          <p:nvPr>
            <p:ph type="dt" sz="half" idx="7"/>
          </p:nvPr>
        </p:nvSpPr>
        <p:spPr/>
        <p:txBody>
          <a:bodyPr/>
          <a:lstStyle>
            <a:lvl1pPr>
              <a:defRPr/>
            </a:lvl1pPr>
          </a:lstStyle>
          <a:p>
            <a:pPr lvl="0"/>
            <a:fld id="{FADF652B-C181-0E47-A295-15EA89AC4C12}" type="datetime1">
              <a:rPr lang="fr-FR"/>
              <a:pPr lvl="0"/>
              <a:t>09/09/2024</a:t>
            </a:fld>
            <a:endParaRPr lang="fr-FR"/>
          </a:p>
        </p:txBody>
      </p:sp>
      <p:sp>
        <p:nvSpPr>
          <p:cNvPr id="5" name="Espace réservé du pied de page 4">
            <a:extLst>
              <a:ext uri="{FF2B5EF4-FFF2-40B4-BE49-F238E27FC236}">
                <a16:creationId xmlns:a16="http://schemas.microsoft.com/office/drawing/2014/main" id="{5A15A8CD-0A9B-93E4-6ECA-357D52A069B2}"/>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5F9ADC25-808F-14CC-2AED-4CBC072C54B3}"/>
              </a:ext>
            </a:extLst>
          </p:cNvPr>
          <p:cNvSpPr txBox="1">
            <a:spLocks noGrp="1"/>
          </p:cNvSpPr>
          <p:nvPr>
            <p:ph type="sldNum" sz="quarter" idx="8"/>
          </p:nvPr>
        </p:nvSpPr>
        <p:spPr/>
        <p:txBody>
          <a:bodyPr/>
          <a:lstStyle>
            <a:lvl1pPr>
              <a:defRPr/>
            </a:lvl1pPr>
          </a:lstStyle>
          <a:p>
            <a:pPr lvl="0"/>
            <a:fld id="{794CD0DA-78CC-4C40-8A71-E283DA9F26B1}" type="slidenum">
              <a:t>‹N°›</a:t>
            </a:fld>
            <a:endParaRPr lang="fr-FR"/>
          </a:p>
        </p:txBody>
      </p:sp>
    </p:spTree>
    <p:extLst>
      <p:ext uri="{BB962C8B-B14F-4D97-AF65-F5344CB8AC3E}">
        <p14:creationId xmlns:p14="http://schemas.microsoft.com/office/powerpoint/2010/main" val="551765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CB22CA7-EBCC-E1C0-75F5-47DDA7F05EB0}"/>
              </a:ext>
            </a:extLst>
          </p:cNvPr>
          <p:cNvSpPr txBox="1">
            <a:spLocks noGrp="1"/>
          </p:cNvSpPr>
          <p:nvPr>
            <p:ph type="title" orient="vert"/>
          </p:nvPr>
        </p:nvSpPr>
        <p:spPr>
          <a:xfrm>
            <a:off x="8724903" y="365129"/>
            <a:ext cx="2628900" cy="5811834"/>
          </a:xfrm>
        </p:spPr>
        <p:txBody>
          <a:bodyPr vert="eaVert"/>
          <a:lstStyle>
            <a:lvl1pPr>
              <a:defRPr/>
            </a:lvl1pPr>
          </a:lstStyle>
          <a:p>
            <a:pPr lvl="0"/>
            <a:r>
              <a:rPr lang="fr-FR"/>
              <a:t>Modifiez le style du titre</a:t>
            </a:r>
          </a:p>
        </p:txBody>
      </p:sp>
      <p:sp>
        <p:nvSpPr>
          <p:cNvPr id="3" name="Espace réservé du texte vertical 2">
            <a:extLst>
              <a:ext uri="{FF2B5EF4-FFF2-40B4-BE49-F238E27FC236}">
                <a16:creationId xmlns:a16="http://schemas.microsoft.com/office/drawing/2014/main" id="{78FF364E-7D9E-105F-3C45-B394399A341B}"/>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9335490-C0CD-AE02-A6D7-6E9B5E4939EF}"/>
              </a:ext>
            </a:extLst>
          </p:cNvPr>
          <p:cNvSpPr txBox="1">
            <a:spLocks noGrp="1"/>
          </p:cNvSpPr>
          <p:nvPr>
            <p:ph type="dt" sz="half" idx="7"/>
          </p:nvPr>
        </p:nvSpPr>
        <p:spPr/>
        <p:txBody>
          <a:bodyPr/>
          <a:lstStyle>
            <a:lvl1pPr>
              <a:defRPr/>
            </a:lvl1pPr>
          </a:lstStyle>
          <a:p>
            <a:pPr lvl="0"/>
            <a:fld id="{5A6713D8-DA12-DE41-B1FA-DD51C686A23E}" type="datetime1">
              <a:rPr lang="fr-FR"/>
              <a:pPr lvl="0"/>
              <a:t>09/09/2024</a:t>
            </a:fld>
            <a:endParaRPr lang="fr-FR"/>
          </a:p>
        </p:txBody>
      </p:sp>
      <p:sp>
        <p:nvSpPr>
          <p:cNvPr id="5" name="Espace réservé du pied de page 4">
            <a:extLst>
              <a:ext uri="{FF2B5EF4-FFF2-40B4-BE49-F238E27FC236}">
                <a16:creationId xmlns:a16="http://schemas.microsoft.com/office/drawing/2014/main" id="{D5F8A1D8-B158-93DA-BA78-1CABCF39C788}"/>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00DAC6EB-2344-FBCF-3A72-50F29BC3B180}"/>
              </a:ext>
            </a:extLst>
          </p:cNvPr>
          <p:cNvSpPr txBox="1">
            <a:spLocks noGrp="1"/>
          </p:cNvSpPr>
          <p:nvPr>
            <p:ph type="sldNum" sz="quarter" idx="8"/>
          </p:nvPr>
        </p:nvSpPr>
        <p:spPr/>
        <p:txBody>
          <a:bodyPr/>
          <a:lstStyle>
            <a:lvl1pPr>
              <a:defRPr/>
            </a:lvl1pPr>
          </a:lstStyle>
          <a:p>
            <a:pPr lvl="0"/>
            <a:fld id="{9E41FAA0-B02E-D64D-9ACE-F86CB5DF993D}" type="slidenum">
              <a:t>‹N°›</a:t>
            </a:fld>
            <a:endParaRPr lang="fr-FR"/>
          </a:p>
        </p:txBody>
      </p:sp>
    </p:spTree>
    <p:extLst>
      <p:ext uri="{BB962C8B-B14F-4D97-AF65-F5344CB8AC3E}">
        <p14:creationId xmlns:p14="http://schemas.microsoft.com/office/powerpoint/2010/main" val="3627091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80710E-7FF6-4914-6C1C-A467ED7779C6}"/>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contenu 2">
            <a:extLst>
              <a:ext uri="{FF2B5EF4-FFF2-40B4-BE49-F238E27FC236}">
                <a16:creationId xmlns:a16="http://schemas.microsoft.com/office/drawing/2014/main" id="{7F20898E-44D5-D714-4184-BA62418301B2}"/>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07CF45F-E4A7-1CBA-5F54-0437BFF93CB4}"/>
              </a:ext>
            </a:extLst>
          </p:cNvPr>
          <p:cNvSpPr txBox="1">
            <a:spLocks noGrp="1"/>
          </p:cNvSpPr>
          <p:nvPr>
            <p:ph type="dt" sz="half" idx="7"/>
          </p:nvPr>
        </p:nvSpPr>
        <p:spPr/>
        <p:txBody>
          <a:bodyPr/>
          <a:lstStyle>
            <a:lvl1pPr>
              <a:defRPr/>
            </a:lvl1pPr>
          </a:lstStyle>
          <a:p>
            <a:pPr lvl="0"/>
            <a:fld id="{16510932-B7D8-AC47-ABCA-89596B14DEF6}" type="datetime1">
              <a:rPr lang="fr-FR"/>
              <a:pPr lvl="0"/>
              <a:t>09/09/2024</a:t>
            </a:fld>
            <a:endParaRPr lang="fr-FR"/>
          </a:p>
        </p:txBody>
      </p:sp>
      <p:sp>
        <p:nvSpPr>
          <p:cNvPr id="5" name="Espace réservé du pied de page 4">
            <a:extLst>
              <a:ext uri="{FF2B5EF4-FFF2-40B4-BE49-F238E27FC236}">
                <a16:creationId xmlns:a16="http://schemas.microsoft.com/office/drawing/2014/main" id="{5534F0F7-6244-769B-F3B0-A00D205734F7}"/>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AA559F09-7317-5FF9-FCED-29A7C687D53B}"/>
              </a:ext>
            </a:extLst>
          </p:cNvPr>
          <p:cNvSpPr txBox="1">
            <a:spLocks noGrp="1"/>
          </p:cNvSpPr>
          <p:nvPr>
            <p:ph type="sldNum" sz="quarter" idx="8"/>
          </p:nvPr>
        </p:nvSpPr>
        <p:spPr/>
        <p:txBody>
          <a:bodyPr/>
          <a:lstStyle>
            <a:lvl1pPr>
              <a:defRPr/>
            </a:lvl1pPr>
          </a:lstStyle>
          <a:p>
            <a:pPr lvl="0"/>
            <a:fld id="{897CBE89-55C4-5F4F-ABA6-CDF5A93F1A0D}" type="slidenum">
              <a:t>‹N°›</a:t>
            </a:fld>
            <a:endParaRPr lang="fr-FR"/>
          </a:p>
        </p:txBody>
      </p:sp>
    </p:spTree>
    <p:extLst>
      <p:ext uri="{BB962C8B-B14F-4D97-AF65-F5344CB8AC3E}">
        <p14:creationId xmlns:p14="http://schemas.microsoft.com/office/powerpoint/2010/main" val="396538286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CF2606-1911-FABE-92DD-069A24696775}"/>
              </a:ext>
            </a:extLst>
          </p:cNvPr>
          <p:cNvSpPr txBox="1">
            <a:spLocks noGrp="1"/>
          </p:cNvSpPr>
          <p:nvPr>
            <p:ph type="title"/>
          </p:nvPr>
        </p:nvSpPr>
        <p:spPr>
          <a:xfrm>
            <a:off x="831847" y="1709735"/>
            <a:ext cx="10515600" cy="2852735"/>
          </a:xfrm>
        </p:spPr>
        <p:txBody>
          <a:bodyPr anchor="b"/>
          <a:lstStyle>
            <a:lvl1pPr>
              <a:defRPr sz="6000"/>
            </a:lvl1pPr>
          </a:lstStyle>
          <a:p>
            <a:pPr lvl="0"/>
            <a:r>
              <a:rPr lang="fr-FR"/>
              <a:t>Modifiez le style du titre</a:t>
            </a:r>
          </a:p>
        </p:txBody>
      </p:sp>
      <p:sp>
        <p:nvSpPr>
          <p:cNvPr id="3" name="Espace réservé du texte 2">
            <a:extLst>
              <a:ext uri="{FF2B5EF4-FFF2-40B4-BE49-F238E27FC236}">
                <a16:creationId xmlns:a16="http://schemas.microsoft.com/office/drawing/2014/main" id="{64CE88DF-9871-84C8-6AA0-C817230DC672}"/>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C55CDE4-802D-53CB-AAE3-EEAB56F4F106}"/>
              </a:ext>
            </a:extLst>
          </p:cNvPr>
          <p:cNvSpPr txBox="1">
            <a:spLocks noGrp="1"/>
          </p:cNvSpPr>
          <p:nvPr>
            <p:ph type="dt" sz="half" idx="7"/>
          </p:nvPr>
        </p:nvSpPr>
        <p:spPr/>
        <p:txBody>
          <a:bodyPr/>
          <a:lstStyle>
            <a:lvl1pPr>
              <a:defRPr/>
            </a:lvl1pPr>
          </a:lstStyle>
          <a:p>
            <a:pPr lvl="0"/>
            <a:fld id="{0E80F075-3F3F-7540-9AF5-42D07D7BC2BF}" type="datetime1">
              <a:rPr lang="fr-FR"/>
              <a:pPr lvl="0"/>
              <a:t>09/09/2024</a:t>
            </a:fld>
            <a:endParaRPr lang="fr-FR"/>
          </a:p>
        </p:txBody>
      </p:sp>
      <p:sp>
        <p:nvSpPr>
          <p:cNvPr id="5" name="Espace réservé du pied de page 4">
            <a:extLst>
              <a:ext uri="{FF2B5EF4-FFF2-40B4-BE49-F238E27FC236}">
                <a16:creationId xmlns:a16="http://schemas.microsoft.com/office/drawing/2014/main" id="{F4E634F6-4A0C-65EB-C6A6-0A46D7142AE4}"/>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E194A0AF-EF0B-DCDC-9C62-EF93C3BE5278}"/>
              </a:ext>
            </a:extLst>
          </p:cNvPr>
          <p:cNvSpPr txBox="1">
            <a:spLocks noGrp="1"/>
          </p:cNvSpPr>
          <p:nvPr>
            <p:ph type="sldNum" sz="quarter" idx="8"/>
          </p:nvPr>
        </p:nvSpPr>
        <p:spPr/>
        <p:txBody>
          <a:bodyPr/>
          <a:lstStyle>
            <a:lvl1pPr>
              <a:defRPr/>
            </a:lvl1pPr>
          </a:lstStyle>
          <a:p>
            <a:pPr lvl="0"/>
            <a:fld id="{9659D41B-34F4-CD4B-ADB2-CD57C82984B6}" type="slidenum">
              <a:t>‹N°›</a:t>
            </a:fld>
            <a:endParaRPr lang="fr-FR"/>
          </a:p>
        </p:txBody>
      </p:sp>
    </p:spTree>
    <p:extLst>
      <p:ext uri="{BB962C8B-B14F-4D97-AF65-F5344CB8AC3E}">
        <p14:creationId xmlns:p14="http://schemas.microsoft.com/office/powerpoint/2010/main" val="3320127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A5C0D0-BD33-B57A-F7AD-84FFCEAC17E0}"/>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contenu 2">
            <a:extLst>
              <a:ext uri="{FF2B5EF4-FFF2-40B4-BE49-F238E27FC236}">
                <a16:creationId xmlns:a16="http://schemas.microsoft.com/office/drawing/2014/main" id="{93180249-0679-0ED5-A3D9-1B48D6C45D40}"/>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B2E2968-D7D0-D579-2B17-331700832B13}"/>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7CB6FA5-655A-6C41-C6A3-7C3E7A0DBA05}"/>
              </a:ext>
            </a:extLst>
          </p:cNvPr>
          <p:cNvSpPr txBox="1">
            <a:spLocks noGrp="1"/>
          </p:cNvSpPr>
          <p:nvPr>
            <p:ph type="dt" sz="half" idx="7"/>
          </p:nvPr>
        </p:nvSpPr>
        <p:spPr/>
        <p:txBody>
          <a:bodyPr/>
          <a:lstStyle>
            <a:lvl1pPr>
              <a:defRPr/>
            </a:lvl1pPr>
          </a:lstStyle>
          <a:p>
            <a:pPr lvl="0"/>
            <a:fld id="{6843072C-A51A-CE42-905F-00B87F40F084}" type="datetime1">
              <a:rPr lang="fr-FR"/>
              <a:pPr lvl="0"/>
              <a:t>09/09/2024</a:t>
            </a:fld>
            <a:endParaRPr lang="fr-FR"/>
          </a:p>
        </p:txBody>
      </p:sp>
      <p:sp>
        <p:nvSpPr>
          <p:cNvPr id="6" name="Espace réservé du pied de page 5">
            <a:extLst>
              <a:ext uri="{FF2B5EF4-FFF2-40B4-BE49-F238E27FC236}">
                <a16:creationId xmlns:a16="http://schemas.microsoft.com/office/drawing/2014/main" id="{E5959CF1-E671-C083-A4D5-8F16A2D47A7B}"/>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id="{DCE3F439-E551-4F9D-2F6F-ECB95B6D70B5}"/>
              </a:ext>
            </a:extLst>
          </p:cNvPr>
          <p:cNvSpPr txBox="1">
            <a:spLocks noGrp="1"/>
          </p:cNvSpPr>
          <p:nvPr>
            <p:ph type="sldNum" sz="quarter" idx="8"/>
          </p:nvPr>
        </p:nvSpPr>
        <p:spPr/>
        <p:txBody>
          <a:bodyPr/>
          <a:lstStyle>
            <a:lvl1pPr>
              <a:defRPr/>
            </a:lvl1pPr>
          </a:lstStyle>
          <a:p>
            <a:pPr lvl="0"/>
            <a:fld id="{6A93A1B8-230A-6D40-AE96-0BC60D9D4A10}" type="slidenum">
              <a:t>‹N°›</a:t>
            </a:fld>
            <a:endParaRPr lang="fr-FR"/>
          </a:p>
        </p:txBody>
      </p:sp>
    </p:spTree>
    <p:extLst>
      <p:ext uri="{BB962C8B-B14F-4D97-AF65-F5344CB8AC3E}">
        <p14:creationId xmlns:p14="http://schemas.microsoft.com/office/powerpoint/2010/main" val="2614882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4855A4-5665-EBA4-E598-92D6475D1F76}"/>
              </a:ext>
            </a:extLst>
          </p:cNvPr>
          <p:cNvSpPr txBox="1">
            <a:spLocks noGrp="1"/>
          </p:cNvSpPr>
          <p:nvPr>
            <p:ph type="title"/>
          </p:nvPr>
        </p:nvSpPr>
        <p:spPr>
          <a:xfrm>
            <a:off x="839784" y="365129"/>
            <a:ext cx="10515600" cy="1325559"/>
          </a:xfrm>
        </p:spPr>
        <p:txBody>
          <a:bodyPr/>
          <a:lstStyle>
            <a:lvl1pPr>
              <a:defRPr/>
            </a:lvl1pPr>
          </a:lstStyle>
          <a:p>
            <a:pPr lvl="0"/>
            <a:r>
              <a:rPr lang="fr-FR"/>
              <a:t>Modifiez le style du titre</a:t>
            </a:r>
          </a:p>
        </p:txBody>
      </p:sp>
      <p:sp>
        <p:nvSpPr>
          <p:cNvPr id="3" name="Espace réservé du texte 2">
            <a:extLst>
              <a:ext uri="{FF2B5EF4-FFF2-40B4-BE49-F238E27FC236}">
                <a16:creationId xmlns:a16="http://schemas.microsoft.com/office/drawing/2014/main" id="{3535605E-D050-603B-670D-AE7C25661446}"/>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F64B7A4-A158-9CD1-25DA-6E4393A2C67C}"/>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4855A76-1AE4-5A23-9009-2A58AB62DD89}"/>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3875D96-8437-4C30-42A9-586ABB247C17}"/>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5101887-89FF-2800-D1B0-4DEC981EC794}"/>
              </a:ext>
            </a:extLst>
          </p:cNvPr>
          <p:cNvSpPr txBox="1">
            <a:spLocks noGrp="1"/>
          </p:cNvSpPr>
          <p:nvPr>
            <p:ph type="dt" sz="half" idx="7"/>
          </p:nvPr>
        </p:nvSpPr>
        <p:spPr/>
        <p:txBody>
          <a:bodyPr/>
          <a:lstStyle>
            <a:lvl1pPr>
              <a:defRPr/>
            </a:lvl1pPr>
          </a:lstStyle>
          <a:p>
            <a:pPr lvl="0"/>
            <a:fld id="{CE5F1D8D-ED6E-6B4C-A249-971924B4C5F4}" type="datetime1">
              <a:rPr lang="fr-FR"/>
              <a:pPr lvl="0"/>
              <a:t>09/09/2024</a:t>
            </a:fld>
            <a:endParaRPr lang="fr-FR"/>
          </a:p>
        </p:txBody>
      </p:sp>
      <p:sp>
        <p:nvSpPr>
          <p:cNvPr id="8" name="Espace réservé du pied de page 7">
            <a:extLst>
              <a:ext uri="{FF2B5EF4-FFF2-40B4-BE49-F238E27FC236}">
                <a16:creationId xmlns:a16="http://schemas.microsoft.com/office/drawing/2014/main" id="{C4938027-A796-C30B-45CF-F32AA5821ED4}"/>
              </a:ext>
            </a:extLst>
          </p:cNvPr>
          <p:cNvSpPr txBox="1">
            <a:spLocks noGrp="1"/>
          </p:cNvSpPr>
          <p:nvPr>
            <p:ph type="ftr" sz="quarter" idx="9"/>
          </p:nvPr>
        </p:nvSpPr>
        <p:spPr/>
        <p:txBody>
          <a:bodyPr/>
          <a:lstStyle>
            <a:lvl1pPr>
              <a:defRPr/>
            </a:lvl1pPr>
          </a:lstStyle>
          <a:p>
            <a:pPr lvl="0"/>
            <a:endParaRPr lang="fr-FR"/>
          </a:p>
        </p:txBody>
      </p:sp>
      <p:sp>
        <p:nvSpPr>
          <p:cNvPr id="9" name="Espace réservé du numéro de diapositive 8">
            <a:extLst>
              <a:ext uri="{FF2B5EF4-FFF2-40B4-BE49-F238E27FC236}">
                <a16:creationId xmlns:a16="http://schemas.microsoft.com/office/drawing/2014/main" id="{7BFD9DB9-C539-BEBF-8BE7-277BC984D490}"/>
              </a:ext>
            </a:extLst>
          </p:cNvPr>
          <p:cNvSpPr txBox="1">
            <a:spLocks noGrp="1"/>
          </p:cNvSpPr>
          <p:nvPr>
            <p:ph type="sldNum" sz="quarter" idx="8"/>
          </p:nvPr>
        </p:nvSpPr>
        <p:spPr/>
        <p:txBody>
          <a:bodyPr/>
          <a:lstStyle>
            <a:lvl1pPr>
              <a:defRPr/>
            </a:lvl1pPr>
          </a:lstStyle>
          <a:p>
            <a:pPr lvl="0"/>
            <a:fld id="{E6F648A1-BCC5-8146-A32D-740AE49A58C6}" type="slidenum">
              <a:t>‹N°›</a:t>
            </a:fld>
            <a:endParaRPr lang="fr-FR"/>
          </a:p>
        </p:txBody>
      </p:sp>
    </p:spTree>
    <p:extLst>
      <p:ext uri="{BB962C8B-B14F-4D97-AF65-F5344CB8AC3E}">
        <p14:creationId xmlns:p14="http://schemas.microsoft.com/office/powerpoint/2010/main" val="3738630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B0EC9D-9A8E-8313-D7F0-DFCE0B3D5D83}"/>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e la date 2">
            <a:extLst>
              <a:ext uri="{FF2B5EF4-FFF2-40B4-BE49-F238E27FC236}">
                <a16:creationId xmlns:a16="http://schemas.microsoft.com/office/drawing/2014/main" id="{8AF567E3-FD51-B791-0A3B-634408EEC543}"/>
              </a:ext>
            </a:extLst>
          </p:cNvPr>
          <p:cNvSpPr txBox="1">
            <a:spLocks noGrp="1"/>
          </p:cNvSpPr>
          <p:nvPr>
            <p:ph type="dt" sz="half" idx="7"/>
          </p:nvPr>
        </p:nvSpPr>
        <p:spPr/>
        <p:txBody>
          <a:bodyPr/>
          <a:lstStyle>
            <a:lvl1pPr>
              <a:defRPr/>
            </a:lvl1pPr>
          </a:lstStyle>
          <a:p>
            <a:pPr lvl="0"/>
            <a:fld id="{361F95D9-5025-1D4E-A87A-EA80573EB5F2}" type="datetime1">
              <a:rPr lang="fr-FR"/>
              <a:pPr lvl="0"/>
              <a:t>09/09/2024</a:t>
            </a:fld>
            <a:endParaRPr lang="fr-FR"/>
          </a:p>
        </p:txBody>
      </p:sp>
      <p:sp>
        <p:nvSpPr>
          <p:cNvPr id="4" name="Espace réservé du pied de page 3">
            <a:extLst>
              <a:ext uri="{FF2B5EF4-FFF2-40B4-BE49-F238E27FC236}">
                <a16:creationId xmlns:a16="http://schemas.microsoft.com/office/drawing/2014/main" id="{4EF62EB9-C204-C12B-A670-D115EAC68574}"/>
              </a:ext>
            </a:extLst>
          </p:cNvPr>
          <p:cNvSpPr txBox="1">
            <a:spLocks noGrp="1"/>
          </p:cNvSpPr>
          <p:nvPr>
            <p:ph type="ftr" sz="quarter" idx="9"/>
          </p:nvPr>
        </p:nvSpPr>
        <p:spPr/>
        <p:txBody>
          <a:bodyPr/>
          <a:lstStyle>
            <a:lvl1pPr>
              <a:defRPr/>
            </a:lvl1pPr>
          </a:lstStyle>
          <a:p>
            <a:pPr lvl="0"/>
            <a:endParaRPr lang="fr-FR"/>
          </a:p>
        </p:txBody>
      </p:sp>
      <p:sp>
        <p:nvSpPr>
          <p:cNvPr id="5" name="Espace réservé du numéro de diapositive 4">
            <a:extLst>
              <a:ext uri="{FF2B5EF4-FFF2-40B4-BE49-F238E27FC236}">
                <a16:creationId xmlns:a16="http://schemas.microsoft.com/office/drawing/2014/main" id="{1FE1E645-E275-EDB8-25ED-9EB928CFF6C9}"/>
              </a:ext>
            </a:extLst>
          </p:cNvPr>
          <p:cNvSpPr txBox="1">
            <a:spLocks noGrp="1"/>
          </p:cNvSpPr>
          <p:nvPr>
            <p:ph type="sldNum" sz="quarter" idx="8"/>
          </p:nvPr>
        </p:nvSpPr>
        <p:spPr/>
        <p:txBody>
          <a:bodyPr/>
          <a:lstStyle>
            <a:lvl1pPr>
              <a:defRPr/>
            </a:lvl1pPr>
          </a:lstStyle>
          <a:p>
            <a:pPr lvl="0"/>
            <a:fld id="{77173AAE-4695-3649-906C-D0E595575378}" type="slidenum">
              <a:t>‹N°›</a:t>
            </a:fld>
            <a:endParaRPr lang="fr-FR"/>
          </a:p>
        </p:txBody>
      </p:sp>
    </p:spTree>
    <p:extLst>
      <p:ext uri="{BB962C8B-B14F-4D97-AF65-F5344CB8AC3E}">
        <p14:creationId xmlns:p14="http://schemas.microsoft.com/office/powerpoint/2010/main" val="117225517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7F3104A-1A15-7FE2-0846-4432D1B65B99}"/>
              </a:ext>
            </a:extLst>
          </p:cNvPr>
          <p:cNvSpPr txBox="1">
            <a:spLocks noGrp="1"/>
          </p:cNvSpPr>
          <p:nvPr>
            <p:ph type="dt" sz="half" idx="7"/>
          </p:nvPr>
        </p:nvSpPr>
        <p:spPr/>
        <p:txBody>
          <a:bodyPr/>
          <a:lstStyle>
            <a:lvl1pPr>
              <a:defRPr/>
            </a:lvl1pPr>
          </a:lstStyle>
          <a:p>
            <a:pPr lvl="0"/>
            <a:fld id="{F48B2D13-8199-3348-B18D-31BDFF4D6452}" type="datetime1">
              <a:rPr lang="fr-FR"/>
              <a:pPr lvl="0"/>
              <a:t>09/09/2024</a:t>
            </a:fld>
            <a:endParaRPr lang="fr-FR"/>
          </a:p>
        </p:txBody>
      </p:sp>
      <p:sp>
        <p:nvSpPr>
          <p:cNvPr id="3" name="Espace réservé du pied de page 2">
            <a:extLst>
              <a:ext uri="{FF2B5EF4-FFF2-40B4-BE49-F238E27FC236}">
                <a16:creationId xmlns:a16="http://schemas.microsoft.com/office/drawing/2014/main" id="{45F42BA8-D08C-CB9B-9AA2-D947BB7B1294}"/>
              </a:ext>
            </a:extLst>
          </p:cNvPr>
          <p:cNvSpPr txBox="1">
            <a:spLocks noGrp="1"/>
          </p:cNvSpPr>
          <p:nvPr>
            <p:ph type="ftr" sz="quarter" idx="9"/>
          </p:nvPr>
        </p:nvSpPr>
        <p:spPr/>
        <p:txBody>
          <a:bodyPr/>
          <a:lstStyle>
            <a:lvl1pPr>
              <a:defRPr/>
            </a:lvl1pPr>
          </a:lstStyle>
          <a:p>
            <a:pPr lvl="0"/>
            <a:endParaRPr lang="fr-FR"/>
          </a:p>
        </p:txBody>
      </p:sp>
      <p:sp>
        <p:nvSpPr>
          <p:cNvPr id="4" name="Espace réservé du numéro de diapositive 3">
            <a:extLst>
              <a:ext uri="{FF2B5EF4-FFF2-40B4-BE49-F238E27FC236}">
                <a16:creationId xmlns:a16="http://schemas.microsoft.com/office/drawing/2014/main" id="{4CC3870F-FFA2-9C81-7923-40BC48536C94}"/>
              </a:ext>
            </a:extLst>
          </p:cNvPr>
          <p:cNvSpPr txBox="1">
            <a:spLocks noGrp="1"/>
          </p:cNvSpPr>
          <p:nvPr>
            <p:ph type="sldNum" sz="quarter" idx="8"/>
          </p:nvPr>
        </p:nvSpPr>
        <p:spPr/>
        <p:txBody>
          <a:bodyPr/>
          <a:lstStyle>
            <a:lvl1pPr>
              <a:defRPr/>
            </a:lvl1pPr>
          </a:lstStyle>
          <a:p>
            <a:pPr lvl="0"/>
            <a:fld id="{F1424D5B-24B6-3B43-9141-DB13F1BFBC5C}" type="slidenum">
              <a:t>‹N°›</a:t>
            </a:fld>
            <a:endParaRPr lang="fr-FR"/>
          </a:p>
        </p:txBody>
      </p:sp>
    </p:spTree>
    <p:extLst>
      <p:ext uri="{BB962C8B-B14F-4D97-AF65-F5344CB8AC3E}">
        <p14:creationId xmlns:p14="http://schemas.microsoft.com/office/powerpoint/2010/main" val="201562195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B02B0E-1784-36CB-FBF4-CA3D5AF80BF0}"/>
              </a:ext>
            </a:extLst>
          </p:cNvPr>
          <p:cNvSpPr txBox="1">
            <a:spLocks noGrp="1"/>
          </p:cNvSpPr>
          <p:nvPr>
            <p:ph type="title"/>
          </p:nvPr>
        </p:nvSpPr>
        <p:spPr>
          <a:xfrm>
            <a:off x="839784" y="457200"/>
            <a:ext cx="3932240" cy="1600200"/>
          </a:xfrm>
        </p:spPr>
        <p:txBody>
          <a:bodyPr anchor="b"/>
          <a:lstStyle>
            <a:lvl1pPr>
              <a:defRPr sz="3200"/>
            </a:lvl1pPr>
          </a:lstStyle>
          <a:p>
            <a:pPr lvl="0"/>
            <a:r>
              <a:rPr lang="fr-FR"/>
              <a:t>Modifiez le style du titre</a:t>
            </a:r>
          </a:p>
        </p:txBody>
      </p:sp>
      <p:sp>
        <p:nvSpPr>
          <p:cNvPr id="3" name="Espace réservé du contenu 2">
            <a:extLst>
              <a:ext uri="{FF2B5EF4-FFF2-40B4-BE49-F238E27FC236}">
                <a16:creationId xmlns:a16="http://schemas.microsoft.com/office/drawing/2014/main" id="{87BBFD2C-9842-6F16-5E00-7321DBEF8512}"/>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229BF15-7AD6-940C-BFBC-0517BB36F24E}"/>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7DC0931-B023-D239-04A1-54CA2653B29B}"/>
              </a:ext>
            </a:extLst>
          </p:cNvPr>
          <p:cNvSpPr txBox="1">
            <a:spLocks noGrp="1"/>
          </p:cNvSpPr>
          <p:nvPr>
            <p:ph type="dt" sz="half" idx="7"/>
          </p:nvPr>
        </p:nvSpPr>
        <p:spPr/>
        <p:txBody>
          <a:bodyPr/>
          <a:lstStyle>
            <a:lvl1pPr>
              <a:defRPr/>
            </a:lvl1pPr>
          </a:lstStyle>
          <a:p>
            <a:pPr lvl="0"/>
            <a:fld id="{145ADAE5-1F42-9145-B8BA-D9E7A77EB1BF}" type="datetime1">
              <a:rPr lang="fr-FR"/>
              <a:pPr lvl="0"/>
              <a:t>09/09/2024</a:t>
            </a:fld>
            <a:endParaRPr lang="fr-FR"/>
          </a:p>
        </p:txBody>
      </p:sp>
      <p:sp>
        <p:nvSpPr>
          <p:cNvPr id="6" name="Espace réservé du pied de page 5">
            <a:extLst>
              <a:ext uri="{FF2B5EF4-FFF2-40B4-BE49-F238E27FC236}">
                <a16:creationId xmlns:a16="http://schemas.microsoft.com/office/drawing/2014/main" id="{81580B60-81FD-7F28-8283-8AAF967A247E}"/>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id="{7A48CDBA-C765-A5F0-959C-15B461AC9DD1}"/>
              </a:ext>
            </a:extLst>
          </p:cNvPr>
          <p:cNvSpPr txBox="1">
            <a:spLocks noGrp="1"/>
          </p:cNvSpPr>
          <p:nvPr>
            <p:ph type="sldNum" sz="quarter" idx="8"/>
          </p:nvPr>
        </p:nvSpPr>
        <p:spPr/>
        <p:txBody>
          <a:bodyPr/>
          <a:lstStyle>
            <a:lvl1pPr>
              <a:defRPr/>
            </a:lvl1pPr>
          </a:lstStyle>
          <a:p>
            <a:pPr lvl="0"/>
            <a:fld id="{54A60B69-F8F8-104E-ACE3-330D9BFE58D8}" type="slidenum">
              <a:t>‹N°›</a:t>
            </a:fld>
            <a:endParaRPr lang="fr-FR"/>
          </a:p>
        </p:txBody>
      </p:sp>
    </p:spTree>
    <p:extLst>
      <p:ext uri="{BB962C8B-B14F-4D97-AF65-F5344CB8AC3E}">
        <p14:creationId xmlns:p14="http://schemas.microsoft.com/office/powerpoint/2010/main" val="89781782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B2D968-2C5F-5ACE-679B-966EE88FA491}"/>
              </a:ext>
            </a:extLst>
          </p:cNvPr>
          <p:cNvSpPr txBox="1">
            <a:spLocks noGrp="1"/>
          </p:cNvSpPr>
          <p:nvPr>
            <p:ph type="title"/>
          </p:nvPr>
        </p:nvSpPr>
        <p:spPr>
          <a:xfrm>
            <a:off x="839784" y="457200"/>
            <a:ext cx="3932240" cy="1600200"/>
          </a:xfrm>
        </p:spPr>
        <p:txBody>
          <a:bodyPr anchor="b"/>
          <a:lstStyle>
            <a:lvl1pPr>
              <a:defRPr sz="3200"/>
            </a:lvl1pPr>
          </a:lstStyle>
          <a:p>
            <a:pPr lvl="0"/>
            <a:r>
              <a:rPr lang="fr-FR"/>
              <a:t>Modifiez le style du titre</a:t>
            </a:r>
          </a:p>
        </p:txBody>
      </p:sp>
      <p:sp>
        <p:nvSpPr>
          <p:cNvPr id="3" name="Espace réservé pour une image  2">
            <a:extLst>
              <a:ext uri="{FF2B5EF4-FFF2-40B4-BE49-F238E27FC236}">
                <a16:creationId xmlns:a16="http://schemas.microsoft.com/office/drawing/2014/main" id="{4357CCA2-A1BF-5B9C-2098-64E93093E8E6}"/>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fr-FR"/>
          </a:p>
        </p:txBody>
      </p:sp>
      <p:sp>
        <p:nvSpPr>
          <p:cNvPr id="4" name="Espace réservé du texte 3">
            <a:extLst>
              <a:ext uri="{FF2B5EF4-FFF2-40B4-BE49-F238E27FC236}">
                <a16:creationId xmlns:a16="http://schemas.microsoft.com/office/drawing/2014/main" id="{825CCEC7-46A0-7028-82E5-04D3E90AFA4F}"/>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3C089DE-7476-5484-EACA-207EEBA8A77D}"/>
              </a:ext>
            </a:extLst>
          </p:cNvPr>
          <p:cNvSpPr txBox="1">
            <a:spLocks noGrp="1"/>
          </p:cNvSpPr>
          <p:nvPr>
            <p:ph type="dt" sz="half" idx="7"/>
          </p:nvPr>
        </p:nvSpPr>
        <p:spPr/>
        <p:txBody>
          <a:bodyPr/>
          <a:lstStyle>
            <a:lvl1pPr>
              <a:defRPr/>
            </a:lvl1pPr>
          </a:lstStyle>
          <a:p>
            <a:pPr lvl="0"/>
            <a:fld id="{08608E7F-4A76-9843-98C9-4B0CCE0B723B}" type="datetime1">
              <a:rPr lang="fr-FR"/>
              <a:pPr lvl="0"/>
              <a:t>09/09/2024</a:t>
            </a:fld>
            <a:endParaRPr lang="fr-FR"/>
          </a:p>
        </p:txBody>
      </p:sp>
      <p:sp>
        <p:nvSpPr>
          <p:cNvPr id="6" name="Espace réservé du pied de page 5">
            <a:extLst>
              <a:ext uri="{FF2B5EF4-FFF2-40B4-BE49-F238E27FC236}">
                <a16:creationId xmlns:a16="http://schemas.microsoft.com/office/drawing/2014/main" id="{1E3F03D0-AB3D-0809-2124-91E20BEA2E99}"/>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id="{99419DED-32A9-4E45-1B21-10475012CB07}"/>
              </a:ext>
            </a:extLst>
          </p:cNvPr>
          <p:cNvSpPr txBox="1">
            <a:spLocks noGrp="1"/>
          </p:cNvSpPr>
          <p:nvPr>
            <p:ph type="sldNum" sz="quarter" idx="8"/>
          </p:nvPr>
        </p:nvSpPr>
        <p:spPr/>
        <p:txBody>
          <a:bodyPr/>
          <a:lstStyle>
            <a:lvl1pPr>
              <a:defRPr/>
            </a:lvl1pPr>
          </a:lstStyle>
          <a:p>
            <a:pPr lvl="0"/>
            <a:fld id="{C55D59FB-9FCB-2F42-886E-80B91F4785E9}" type="slidenum">
              <a:t>‹N°›</a:t>
            </a:fld>
            <a:endParaRPr lang="fr-FR"/>
          </a:p>
        </p:txBody>
      </p:sp>
    </p:spTree>
    <p:extLst>
      <p:ext uri="{BB962C8B-B14F-4D97-AF65-F5344CB8AC3E}">
        <p14:creationId xmlns:p14="http://schemas.microsoft.com/office/powerpoint/2010/main" val="655739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8CA4913-84FC-39AA-D232-2C7E4B28A767}"/>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fr-FR"/>
              <a:t>Modifiez le style du titre</a:t>
            </a:r>
          </a:p>
        </p:txBody>
      </p:sp>
      <p:sp>
        <p:nvSpPr>
          <p:cNvPr id="3" name="Espace réservé du texte 2">
            <a:extLst>
              <a:ext uri="{FF2B5EF4-FFF2-40B4-BE49-F238E27FC236}">
                <a16:creationId xmlns:a16="http://schemas.microsoft.com/office/drawing/2014/main" id="{55A9E6C1-EC7F-3FA5-C9F1-818E14E29F0C}"/>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D99CA41-5D36-166F-9200-64BE6AE15C0D}"/>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898989"/>
                </a:solidFill>
                <a:uFillTx/>
                <a:latin typeface="Calibri"/>
              </a:defRPr>
            </a:lvl1pPr>
          </a:lstStyle>
          <a:p>
            <a:pPr lvl="0"/>
            <a:fld id="{34B3337C-1888-2844-8BB9-2EC99836F406}" type="datetime1">
              <a:rPr lang="fr-FR"/>
              <a:pPr lvl="0"/>
              <a:t>09/09/2024</a:t>
            </a:fld>
            <a:endParaRPr lang="fr-FR"/>
          </a:p>
        </p:txBody>
      </p:sp>
      <p:sp>
        <p:nvSpPr>
          <p:cNvPr id="5" name="Espace réservé du pied de page 4">
            <a:extLst>
              <a:ext uri="{FF2B5EF4-FFF2-40B4-BE49-F238E27FC236}">
                <a16:creationId xmlns:a16="http://schemas.microsoft.com/office/drawing/2014/main" id="{5AD17A19-6AD8-00AC-FEB1-7A51FBF0D5C7}"/>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fr-FR" sz="1200" b="0" i="0" u="none" strike="noStrike" kern="1200" cap="none" spc="0" baseline="0">
                <a:solidFill>
                  <a:srgbClr val="898989"/>
                </a:solidFill>
                <a:uFillTx/>
                <a:latin typeface="Calibri"/>
              </a:defRPr>
            </a:lvl1pPr>
          </a:lstStyle>
          <a:p>
            <a:pPr lvl="0"/>
            <a:endParaRPr lang="fr-FR"/>
          </a:p>
        </p:txBody>
      </p:sp>
      <p:sp>
        <p:nvSpPr>
          <p:cNvPr id="6" name="Espace réservé du numéro de diapositive 5">
            <a:extLst>
              <a:ext uri="{FF2B5EF4-FFF2-40B4-BE49-F238E27FC236}">
                <a16:creationId xmlns:a16="http://schemas.microsoft.com/office/drawing/2014/main" id="{40F42C15-A3D0-9DF9-F039-EB0EBF2F6597}"/>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898989"/>
                </a:solidFill>
                <a:uFillTx/>
                <a:latin typeface="Calibri"/>
              </a:defRPr>
            </a:lvl1pPr>
          </a:lstStyle>
          <a:p>
            <a:pPr lvl="0"/>
            <a:fld id="{47ABED8F-1A10-584C-A90C-C76BB31774AC}" type="slidenum">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fr-FR"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fr-FR"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fr-FR"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fr-FR"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fr-FR"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fr-FR"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hyperlink" Target="https://www.hoptoys.fr/espace-bureau-ergonomique/la-barriere-pop-up-p-7842.html" TargetMode="External"/><Relationship Id="rId4" Type="http://schemas.openxmlformats.org/officeDocument/2006/relationships/hyperlink" Target="https://amzn.to/2A75x3j"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hyperlink" Target="https://amzn.to/2JyKwh9"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amzn.to/2LeJrzX" TargetMode="External"/><Relationship Id="rId5" Type="http://schemas.openxmlformats.org/officeDocument/2006/relationships/hyperlink" Target="http://www.maitresseuh.fr/aider-les-enfants-a-mieux-communiquer-les-pictogrammes-a107194162" TargetMode="Externa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hyperlink" Target="https://archiclasse.education.fr/" TargetMode="External"/><Relationship Id="rId3" Type="http://schemas.openxmlformats.org/officeDocument/2006/relationships/hyperlink" Target="https://magistere.education.fr/dgesco/mod/resource/view.php?id=89755" TargetMode="External"/><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eduscol.education.fr/document/13351/download" TargetMode="External"/><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solidFill>
          <a:srgbClr val="F7CF53"/>
        </a:solidFill>
        <a:effectLst/>
      </p:bgPr>
    </p:bg>
    <p:spTree>
      <p:nvGrpSpPr>
        <p:cNvPr id="1" name=""/>
        <p:cNvGrpSpPr/>
        <p:nvPr/>
      </p:nvGrpSpPr>
      <p:grpSpPr>
        <a:xfrm>
          <a:off x="0" y="0"/>
          <a:ext cx="0" cy="0"/>
          <a:chOff x="0" y="0"/>
          <a:chExt cx="0" cy="0"/>
        </a:xfrm>
      </p:grpSpPr>
      <p:pic>
        <p:nvPicPr>
          <p:cNvPr id="2" name="Image 4">
            <a:extLst>
              <a:ext uri="{FF2B5EF4-FFF2-40B4-BE49-F238E27FC236}">
                <a16:creationId xmlns:a16="http://schemas.microsoft.com/office/drawing/2014/main" id="{4294F27B-D637-1419-3FC4-6FC9B53D97FC}"/>
              </a:ext>
            </a:extLst>
          </p:cNvPr>
          <p:cNvPicPr>
            <a:picLocks noChangeAspect="1"/>
          </p:cNvPicPr>
          <p:nvPr/>
        </p:nvPicPr>
        <p:blipFill>
          <a:blip r:embed="rId2"/>
          <a:stretch>
            <a:fillRect/>
          </a:stretch>
        </p:blipFill>
        <p:spPr>
          <a:xfrm>
            <a:off x="2849965" y="1596679"/>
            <a:ext cx="6863138" cy="4294991"/>
          </a:xfrm>
          <a:prstGeom prst="rect">
            <a:avLst/>
          </a:prstGeom>
          <a:solidFill>
            <a:srgbClr val="F7CF53"/>
          </a:solidFill>
          <a:ln cap="flat">
            <a:noFill/>
          </a:ln>
        </p:spPr>
      </p:pic>
      <p:sp>
        <p:nvSpPr>
          <p:cNvPr id="3" name="Sous-titre 2">
            <a:extLst>
              <a:ext uri="{FF2B5EF4-FFF2-40B4-BE49-F238E27FC236}">
                <a16:creationId xmlns:a16="http://schemas.microsoft.com/office/drawing/2014/main" id="{B55131B1-A94C-20DE-989E-FD2E54F2A53B}"/>
              </a:ext>
            </a:extLst>
          </p:cNvPr>
          <p:cNvSpPr txBox="1">
            <a:spLocks noGrp="1"/>
          </p:cNvSpPr>
          <p:nvPr>
            <p:ph type="subTitle" idx="1"/>
          </p:nvPr>
        </p:nvSpPr>
        <p:spPr>
          <a:xfrm>
            <a:off x="1524003" y="5628653"/>
            <a:ext cx="9144000" cy="1244187"/>
          </a:xfrm>
        </p:spPr>
        <p:txBody>
          <a:bodyPr>
            <a:noAutofit/>
          </a:bodyPr>
          <a:lstStyle/>
          <a:p>
            <a:pPr lvl="0"/>
            <a:r>
              <a:rPr lang="fr-FR" sz="4000"/>
              <a:t>Elèves à Besoins Educatifs Particuliers et aménagements des espaces</a:t>
            </a:r>
          </a:p>
        </p:txBody>
      </p:sp>
      <p:sp>
        <p:nvSpPr>
          <p:cNvPr id="4" name="Titre 1">
            <a:extLst>
              <a:ext uri="{FF2B5EF4-FFF2-40B4-BE49-F238E27FC236}">
                <a16:creationId xmlns:a16="http://schemas.microsoft.com/office/drawing/2014/main" id="{91E720A0-DE9F-6532-D5B7-C1116085C166}"/>
              </a:ext>
            </a:extLst>
          </p:cNvPr>
          <p:cNvSpPr txBox="1">
            <a:spLocks noGrp="1"/>
          </p:cNvSpPr>
          <p:nvPr>
            <p:ph type="ctrTitle"/>
          </p:nvPr>
        </p:nvSpPr>
        <p:spPr>
          <a:xfrm>
            <a:off x="3063322" y="-186638"/>
            <a:ext cx="6065352" cy="1783317"/>
          </a:xfrm>
          <a:solidFill>
            <a:srgbClr val="FFFFFF"/>
          </a:solidFill>
        </p:spPr>
        <p:txBody>
          <a:bodyPr/>
          <a:lstStyle/>
          <a:p>
            <a:pPr lvl="0"/>
            <a:r>
              <a:rPr lang="fr-FR" sz="4800">
                <a:latin typeface="Aptos Display" pitchFamily="34"/>
              </a:rPr>
              <a:t>Ecole inclusive et parcours santé</a:t>
            </a:r>
            <a:endParaRPr lang="fr-FR" sz="2800">
              <a:latin typeface="Aptos Display" pitchFamily="3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57">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BE17F3A8-CC11-5263-B633-02A293138930}"/>
              </a:ext>
            </a:extLst>
          </p:cNvPr>
          <p:cNvSpPr txBox="1"/>
          <p:nvPr/>
        </p:nvSpPr>
        <p:spPr>
          <a:xfrm>
            <a:off x="0" y="0"/>
            <a:ext cx="12191996" cy="1690689"/>
          </a:xfrm>
          <a:prstGeom prst="rect">
            <a:avLst/>
          </a:prstGeom>
          <a:solidFill>
            <a:srgbClr val="FFC000"/>
          </a:solid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400" b="1" i="0" u="none" strike="noStrike" kern="1200" cap="none" spc="0" baseline="0">
                <a:solidFill>
                  <a:srgbClr val="000000"/>
                </a:solidFill>
                <a:uFillTx/>
                <a:latin typeface="Aptos Display"/>
              </a:rPr>
              <a:t>5 types d'espaces</a:t>
            </a:r>
            <a:endParaRPr lang="fr-FR" sz="4400" b="0" i="0" u="none" strike="noStrike" kern="1200" cap="none" spc="0" baseline="0">
              <a:solidFill>
                <a:srgbClr val="000000"/>
              </a:solidFill>
              <a:uFillTx/>
              <a:latin typeface="Aptos Display"/>
            </a:endParaRPr>
          </a:p>
        </p:txBody>
      </p:sp>
      <p:grpSp>
        <p:nvGrpSpPr>
          <p:cNvPr id="3" name="Groupe 15">
            <a:extLst>
              <a:ext uri="{FF2B5EF4-FFF2-40B4-BE49-F238E27FC236}">
                <a16:creationId xmlns:a16="http://schemas.microsoft.com/office/drawing/2014/main" id="{644F8DB6-5DE9-2495-824A-F8CCD4A5B6F5}"/>
              </a:ext>
            </a:extLst>
          </p:cNvPr>
          <p:cNvGrpSpPr/>
          <p:nvPr/>
        </p:nvGrpSpPr>
        <p:grpSpPr>
          <a:xfrm>
            <a:off x="2425007" y="2445050"/>
            <a:ext cx="2557668" cy="2071162"/>
            <a:chOff x="2425007" y="2445050"/>
            <a:chExt cx="2557668" cy="2071162"/>
          </a:xfrm>
        </p:grpSpPr>
        <p:sp>
          <p:nvSpPr>
            <p:cNvPr id="4" name="ZoneTexte 6">
              <a:extLst>
                <a:ext uri="{FF2B5EF4-FFF2-40B4-BE49-F238E27FC236}">
                  <a16:creationId xmlns:a16="http://schemas.microsoft.com/office/drawing/2014/main" id="{16DDE7D4-06BD-1678-98E4-8AFE24148317}"/>
                </a:ext>
              </a:extLst>
            </p:cNvPr>
            <p:cNvSpPr txBox="1"/>
            <p:nvPr/>
          </p:nvSpPr>
          <p:spPr>
            <a:xfrm>
              <a:off x="2718401" y="4116098"/>
              <a:ext cx="2090190"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0" u="none" strike="noStrike" kern="1200" cap="none" spc="0" baseline="0">
                  <a:solidFill>
                    <a:srgbClr val="000000"/>
                  </a:solidFill>
                  <a:uFillTx/>
                  <a:latin typeface="Aptos"/>
                </a:rPr>
                <a:t>Le feu de camp   	</a:t>
              </a:r>
            </a:p>
          </p:txBody>
        </p:sp>
        <p:pic>
          <p:nvPicPr>
            <p:cNvPr id="5" name="Picture 6">
              <a:extLst>
                <a:ext uri="{FF2B5EF4-FFF2-40B4-BE49-F238E27FC236}">
                  <a16:creationId xmlns:a16="http://schemas.microsoft.com/office/drawing/2014/main" id="{E8A12404-B1F4-6B54-C5F3-EA880E742B7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425007" y="2445050"/>
              <a:ext cx="2557668" cy="1703774"/>
            </a:xfrm>
            <a:prstGeom prst="rect">
              <a:avLst/>
            </a:prstGeom>
            <a:noFill/>
            <a:ln cap="flat">
              <a:noFill/>
            </a:ln>
          </p:spPr>
        </p:pic>
      </p:grpSp>
      <p:grpSp>
        <p:nvGrpSpPr>
          <p:cNvPr id="6" name="Groupe 16">
            <a:extLst>
              <a:ext uri="{FF2B5EF4-FFF2-40B4-BE49-F238E27FC236}">
                <a16:creationId xmlns:a16="http://schemas.microsoft.com/office/drawing/2014/main" id="{C713676E-14A9-3224-C3B2-80CEACD795D8}"/>
              </a:ext>
            </a:extLst>
          </p:cNvPr>
          <p:cNvGrpSpPr/>
          <p:nvPr/>
        </p:nvGrpSpPr>
        <p:grpSpPr>
          <a:xfrm>
            <a:off x="5054976" y="2445050"/>
            <a:ext cx="2557668" cy="2385304"/>
            <a:chOff x="5054976" y="2445050"/>
            <a:chExt cx="2557668" cy="2385304"/>
          </a:xfrm>
        </p:grpSpPr>
        <p:pic>
          <p:nvPicPr>
            <p:cNvPr id="7" name="Picture 8">
              <a:extLst>
                <a:ext uri="{FF2B5EF4-FFF2-40B4-BE49-F238E27FC236}">
                  <a16:creationId xmlns:a16="http://schemas.microsoft.com/office/drawing/2014/main" id="{39CBEC37-AEBA-9E4B-3820-C97E60FC822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054976" y="2445050"/>
              <a:ext cx="2557668" cy="1703774"/>
            </a:xfrm>
            <a:prstGeom prst="rect">
              <a:avLst/>
            </a:prstGeom>
            <a:noFill/>
            <a:ln cap="flat">
              <a:noFill/>
            </a:ln>
          </p:spPr>
        </p:pic>
        <p:sp>
          <p:nvSpPr>
            <p:cNvPr id="8" name="ZoneTexte 8">
              <a:extLst>
                <a:ext uri="{FF2B5EF4-FFF2-40B4-BE49-F238E27FC236}">
                  <a16:creationId xmlns:a16="http://schemas.microsoft.com/office/drawing/2014/main" id="{7D15FB14-1E5E-FDD8-4C0D-AA6AB0E1D1DF}"/>
                </a:ext>
              </a:extLst>
            </p:cNvPr>
            <p:cNvSpPr txBox="1"/>
            <p:nvPr/>
          </p:nvSpPr>
          <p:spPr>
            <a:xfrm>
              <a:off x="5722982" y="4184020"/>
              <a:ext cx="1170285"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ptos"/>
                </a:rPr>
                <a:t> Le forum   	</a:t>
              </a:r>
            </a:p>
          </p:txBody>
        </p:sp>
      </p:grpSp>
      <p:grpSp>
        <p:nvGrpSpPr>
          <p:cNvPr id="9" name="Groupe 17">
            <a:extLst>
              <a:ext uri="{FF2B5EF4-FFF2-40B4-BE49-F238E27FC236}">
                <a16:creationId xmlns:a16="http://schemas.microsoft.com/office/drawing/2014/main" id="{76AC24E0-1742-C9EF-2271-FF8610315B17}"/>
              </a:ext>
            </a:extLst>
          </p:cNvPr>
          <p:cNvGrpSpPr/>
          <p:nvPr/>
        </p:nvGrpSpPr>
        <p:grpSpPr>
          <a:xfrm>
            <a:off x="7508385" y="2445050"/>
            <a:ext cx="2557668" cy="2405311"/>
            <a:chOff x="7508385" y="2445050"/>
            <a:chExt cx="2557668" cy="2405311"/>
          </a:xfrm>
        </p:grpSpPr>
        <p:pic>
          <p:nvPicPr>
            <p:cNvPr id="10" name="Picture 10">
              <a:extLst>
                <a:ext uri="{FF2B5EF4-FFF2-40B4-BE49-F238E27FC236}">
                  <a16:creationId xmlns:a16="http://schemas.microsoft.com/office/drawing/2014/main" id="{4EDB6AB2-E5A2-5CFB-55BE-841C50B909F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508385" y="2445050"/>
              <a:ext cx="2557668" cy="1703774"/>
            </a:xfrm>
            <a:prstGeom prst="rect">
              <a:avLst/>
            </a:prstGeom>
            <a:noFill/>
            <a:ln cap="flat">
              <a:noFill/>
            </a:ln>
          </p:spPr>
        </p:pic>
        <p:sp>
          <p:nvSpPr>
            <p:cNvPr id="11" name="ZoneTexte 10">
              <a:extLst>
                <a:ext uri="{FF2B5EF4-FFF2-40B4-BE49-F238E27FC236}">
                  <a16:creationId xmlns:a16="http://schemas.microsoft.com/office/drawing/2014/main" id="{B1CF8680-E361-F26D-A25C-68BA69BFCAD3}"/>
                </a:ext>
              </a:extLst>
            </p:cNvPr>
            <p:cNvSpPr txBox="1"/>
            <p:nvPr/>
          </p:nvSpPr>
          <p:spPr>
            <a:xfrm>
              <a:off x="7981523" y="4204027"/>
              <a:ext cx="161139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ptos"/>
                </a:rPr>
                <a:t>Le point d’eau      	</a:t>
              </a:r>
            </a:p>
          </p:txBody>
        </p:sp>
      </p:grpSp>
      <p:grpSp>
        <p:nvGrpSpPr>
          <p:cNvPr id="12" name="Groupe 18">
            <a:extLst>
              <a:ext uri="{FF2B5EF4-FFF2-40B4-BE49-F238E27FC236}">
                <a16:creationId xmlns:a16="http://schemas.microsoft.com/office/drawing/2014/main" id="{2718B8AF-A725-C71B-CC44-FAAC6C402B47}"/>
              </a:ext>
            </a:extLst>
          </p:cNvPr>
          <p:cNvGrpSpPr/>
          <p:nvPr/>
        </p:nvGrpSpPr>
        <p:grpSpPr>
          <a:xfrm>
            <a:off x="9964408" y="2395663"/>
            <a:ext cx="2032683" cy="2695395"/>
            <a:chOff x="9964408" y="2395663"/>
            <a:chExt cx="2032683" cy="2695395"/>
          </a:xfrm>
        </p:grpSpPr>
        <p:pic>
          <p:nvPicPr>
            <p:cNvPr id="13" name="Picture 14">
              <a:extLst>
                <a:ext uri="{FF2B5EF4-FFF2-40B4-BE49-F238E27FC236}">
                  <a16:creationId xmlns:a16="http://schemas.microsoft.com/office/drawing/2014/main" id="{37C008EE-9B96-B630-4FD6-1C0A5753CF3E}"/>
                </a:ext>
              </a:extLst>
            </p:cNvPr>
            <p:cNvPicPr>
              <a:picLocks noChangeAspect="1"/>
            </p:cNvPicPr>
            <p:nvPr/>
          </p:nvPicPr>
          <p:blipFill>
            <a:blip r:embed="rId6" cstate="screen">
              <a:extLst>
                <a:ext uri="{28A0092B-C50C-407E-A947-70E740481C1C}">
                  <a14:useLocalDpi xmlns:a14="http://schemas.microsoft.com/office/drawing/2010/main"/>
                </a:ext>
              </a:extLst>
            </a:blip>
            <a:srcRect l="9955" r="9955"/>
            <a:stretch>
              <a:fillRect/>
            </a:stretch>
          </p:blipFill>
          <p:spPr>
            <a:xfrm>
              <a:off x="9964408" y="2395663"/>
              <a:ext cx="2032683" cy="1690689"/>
            </a:xfrm>
            <a:prstGeom prst="rect">
              <a:avLst/>
            </a:prstGeom>
            <a:noFill/>
            <a:ln cap="flat">
              <a:noFill/>
            </a:ln>
          </p:spPr>
        </p:pic>
        <p:sp>
          <p:nvSpPr>
            <p:cNvPr id="14" name="ZoneTexte 12">
              <a:extLst>
                <a:ext uri="{FF2B5EF4-FFF2-40B4-BE49-F238E27FC236}">
                  <a16:creationId xmlns:a16="http://schemas.microsoft.com/office/drawing/2014/main" id="{20A5DA6E-1BAF-E47B-D3DF-F430EED7C5CA}"/>
                </a:ext>
              </a:extLst>
            </p:cNvPr>
            <p:cNvSpPr txBox="1"/>
            <p:nvPr/>
          </p:nvSpPr>
          <p:spPr>
            <a:xfrm>
              <a:off x="10202738" y="4167725"/>
              <a:ext cx="1754742"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ptos"/>
                </a:rPr>
                <a:t>Le laboratoire    		</a:t>
              </a:r>
            </a:p>
          </p:txBody>
        </p:sp>
      </p:grpSp>
      <p:grpSp>
        <p:nvGrpSpPr>
          <p:cNvPr id="15" name="Groupe 19">
            <a:extLst>
              <a:ext uri="{FF2B5EF4-FFF2-40B4-BE49-F238E27FC236}">
                <a16:creationId xmlns:a16="http://schemas.microsoft.com/office/drawing/2014/main" id="{9AF11207-851D-A418-E9DC-7874DF0C42DB}"/>
              </a:ext>
            </a:extLst>
          </p:cNvPr>
          <p:cNvGrpSpPr/>
          <p:nvPr/>
        </p:nvGrpSpPr>
        <p:grpSpPr>
          <a:xfrm>
            <a:off x="-72374" y="2392445"/>
            <a:ext cx="2557668" cy="2073109"/>
            <a:chOff x="-72374" y="2392445"/>
            <a:chExt cx="2557668" cy="2073109"/>
          </a:xfrm>
        </p:grpSpPr>
        <p:pic>
          <p:nvPicPr>
            <p:cNvPr id="16" name="Picture 12">
              <a:extLst>
                <a:ext uri="{FF2B5EF4-FFF2-40B4-BE49-F238E27FC236}">
                  <a16:creationId xmlns:a16="http://schemas.microsoft.com/office/drawing/2014/main" id="{9B354A70-B5C1-47F2-A558-C9E23212A4BF}"/>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72374" y="2392445"/>
              <a:ext cx="2557668" cy="1703774"/>
            </a:xfrm>
            <a:prstGeom prst="rect">
              <a:avLst/>
            </a:prstGeom>
            <a:noFill/>
            <a:ln cap="flat">
              <a:noFill/>
            </a:ln>
          </p:spPr>
        </p:pic>
        <p:sp>
          <p:nvSpPr>
            <p:cNvPr id="17" name="ZoneTexte 14">
              <a:extLst>
                <a:ext uri="{FF2B5EF4-FFF2-40B4-BE49-F238E27FC236}">
                  <a16:creationId xmlns:a16="http://schemas.microsoft.com/office/drawing/2014/main" id="{781C585B-E4EF-E841-2421-1A04048A3EDB}"/>
                </a:ext>
              </a:extLst>
            </p:cNvPr>
            <p:cNvSpPr txBox="1"/>
            <p:nvPr/>
          </p:nvSpPr>
          <p:spPr>
            <a:xfrm>
              <a:off x="779836" y="4096219"/>
              <a:ext cx="853226"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ptos"/>
                </a:rPr>
                <a:t> Le nid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58">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5A768F38-5615-ABEB-1163-62D0DAB26852}"/>
              </a:ext>
            </a:extLst>
          </p:cNvPr>
          <p:cNvSpPr txBox="1"/>
          <p:nvPr/>
        </p:nvSpPr>
        <p:spPr>
          <a:xfrm>
            <a:off x="0" y="0"/>
            <a:ext cx="12191996" cy="1690689"/>
          </a:xfrm>
          <a:prstGeom prst="rect">
            <a:avLst/>
          </a:prstGeom>
          <a:solidFill>
            <a:srgbClr val="FFC000"/>
          </a:solid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400" b="1" i="0" u="none" strike="noStrike" kern="1200" cap="none" spc="0" baseline="0">
                <a:solidFill>
                  <a:srgbClr val="000000"/>
                </a:solidFill>
                <a:uFillTx/>
                <a:latin typeface="Aptos Display" pitchFamily="34"/>
              </a:rPr>
              <a:t>5 types d'espaces</a:t>
            </a:r>
            <a:endParaRPr lang="fr-FR" sz="4400" b="0" i="0" u="none" strike="noStrike" kern="1200" cap="none" spc="0" baseline="0">
              <a:solidFill>
                <a:srgbClr val="000000"/>
              </a:solidFill>
              <a:uFillTx/>
              <a:latin typeface="Aptos Display" pitchFamily="34"/>
            </a:endParaRPr>
          </a:p>
        </p:txBody>
      </p:sp>
      <p:grpSp>
        <p:nvGrpSpPr>
          <p:cNvPr id="3" name="Groupe 19">
            <a:extLst>
              <a:ext uri="{FF2B5EF4-FFF2-40B4-BE49-F238E27FC236}">
                <a16:creationId xmlns:a16="http://schemas.microsoft.com/office/drawing/2014/main" id="{6F650016-2CB3-713C-562C-8F52484DDC2B}"/>
              </a:ext>
            </a:extLst>
          </p:cNvPr>
          <p:cNvGrpSpPr/>
          <p:nvPr/>
        </p:nvGrpSpPr>
        <p:grpSpPr>
          <a:xfrm>
            <a:off x="0" y="2559871"/>
            <a:ext cx="2557668" cy="2073110"/>
            <a:chOff x="0" y="2559871"/>
            <a:chExt cx="2557668" cy="2073110"/>
          </a:xfrm>
        </p:grpSpPr>
        <p:pic>
          <p:nvPicPr>
            <p:cNvPr id="4" name="Picture 12">
              <a:extLst>
                <a:ext uri="{FF2B5EF4-FFF2-40B4-BE49-F238E27FC236}">
                  <a16:creationId xmlns:a16="http://schemas.microsoft.com/office/drawing/2014/main" id="{608EB889-0257-3A76-4D08-A35EE7286C9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2559871"/>
              <a:ext cx="2557668" cy="1703774"/>
            </a:xfrm>
            <a:prstGeom prst="rect">
              <a:avLst/>
            </a:prstGeom>
            <a:noFill/>
            <a:ln cap="flat">
              <a:noFill/>
            </a:ln>
          </p:spPr>
        </p:pic>
        <p:sp>
          <p:nvSpPr>
            <p:cNvPr id="5" name="ZoneTexte 14">
              <a:extLst>
                <a:ext uri="{FF2B5EF4-FFF2-40B4-BE49-F238E27FC236}">
                  <a16:creationId xmlns:a16="http://schemas.microsoft.com/office/drawing/2014/main" id="{F87C6BBC-9227-CB15-A514-03E5B451A95E}"/>
                </a:ext>
              </a:extLst>
            </p:cNvPr>
            <p:cNvSpPr txBox="1"/>
            <p:nvPr/>
          </p:nvSpPr>
          <p:spPr>
            <a:xfrm>
              <a:off x="852220" y="4263646"/>
              <a:ext cx="853226"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ptos"/>
                </a:rPr>
                <a:t> Le nid</a:t>
              </a:r>
            </a:p>
          </p:txBody>
        </p:sp>
      </p:grpSp>
      <p:sp>
        <p:nvSpPr>
          <p:cNvPr id="6" name="ZoneTexte 2">
            <a:extLst>
              <a:ext uri="{FF2B5EF4-FFF2-40B4-BE49-F238E27FC236}">
                <a16:creationId xmlns:a16="http://schemas.microsoft.com/office/drawing/2014/main" id="{932C9402-79AD-0F38-4EA9-70972A6A1F19}"/>
              </a:ext>
            </a:extLst>
          </p:cNvPr>
          <p:cNvSpPr txBox="1"/>
          <p:nvPr/>
        </p:nvSpPr>
        <p:spPr>
          <a:xfrm>
            <a:off x="2557659" y="2103046"/>
            <a:ext cx="5156786" cy="33630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363636"/>
                </a:solidFill>
                <a:uFillTx/>
                <a:latin typeface="Aptos"/>
              </a:rPr>
              <a:t>Espace privé, isolé pour l’apprentissage, espace de travail individuel et concentré, séparé de l’environnement, il favorise le retour sur soi, l’entraînement et la réflexivité pour apprendre.</a:t>
            </a:r>
            <a:endParaRPr lang="fr-FR" sz="2400" b="0" i="0" u="none" strike="noStrike" kern="1200" cap="none" spc="0" baseline="0">
              <a:solidFill>
                <a:srgbClr val="000000"/>
              </a:solidFill>
              <a:uFillTx/>
              <a:latin typeface="Aptos"/>
            </a:endParaRPr>
          </a:p>
        </p:txBody>
      </p:sp>
      <p:pic>
        <p:nvPicPr>
          <p:cNvPr id="7" name="Image 3">
            <a:extLst>
              <a:ext uri="{FF2B5EF4-FFF2-40B4-BE49-F238E27FC236}">
                <a16:creationId xmlns:a16="http://schemas.microsoft.com/office/drawing/2014/main" id="{DA3370FE-5CAB-2930-D02C-23E607EE4CB7}"/>
              </a:ext>
            </a:extLst>
          </p:cNvPr>
          <p:cNvPicPr>
            <a:picLocks noChangeAspect="1"/>
          </p:cNvPicPr>
          <p:nvPr/>
        </p:nvPicPr>
        <p:blipFill>
          <a:blip r:embed="rId4" cstate="screen">
            <a:extLst>
              <a:ext uri="{28A0092B-C50C-407E-A947-70E740481C1C}">
                <a14:useLocalDpi xmlns:a14="http://schemas.microsoft.com/office/drawing/2010/main"/>
              </a:ext>
            </a:extLst>
          </a:blip>
          <a:srcRect t="-163"/>
          <a:stretch>
            <a:fillRect/>
          </a:stretch>
        </p:blipFill>
        <p:spPr>
          <a:xfrm>
            <a:off x="7990365" y="1887495"/>
            <a:ext cx="3861328" cy="4752301"/>
          </a:xfrm>
          <a:prstGeom prst="rect">
            <a:avLst/>
          </a:prstGeom>
          <a:noFill/>
          <a:ln cap="flat">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63">
    <p:spTree>
      <p:nvGrpSpPr>
        <p:cNvPr id="1" name=""/>
        <p:cNvGrpSpPr/>
        <p:nvPr/>
      </p:nvGrpSpPr>
      <p:grpSpPr>
        <a:xfrm>
          <a:off x="0" y="0"/>
          <a:ext cx="0" cy="0"/>
          <a:chOff x="0" y="0"/>
          <a:chExt cx="0" cy="0"/>
        </a:xfrm>
      </p:grpSpPr>
      <p:pic>
        <p:nvPicPr>
          <p:cNvPr id="2" name="Image 4" descr="Une image contenant meubles, intérieur, étagère, table&#10;&#10;Description générée automatiquement">
            <a:extLst>
              <a:ext uri="{FF2B5EF4-FFF2-40B4-BE49-F238E27FC236}">
                <a16:creationId xmlns:a16="http://schemas.microsoft.com/office/drawing/2014/main" id="{E699B89A-E737-51CF-388D-204864E3B498}"/>
              </a:ext>
            </a:extLst>
          </p:cNvPr>
          <p:cNvPicPr>
            <a:picLocks noChangeAspect="1"/>
          </p:cNvPicPr>
          <p:nvPr/>
        </p:nvPicPr>
        <p:blipFill>
          <a:blip r:embed="rId3"/>
          <a:stretch>
            <a:fillRect/>
          </a:stretch>
        </p:blipFill>
        <p:spPr>
          <a:xfrm>
            <a:off x="0" y="0"/>
            <a:ext cx="12191996" cy="6858000"/>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61">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B8787A27-BBC1-A853-C42E-2BA8D3F7ECF3}"/>
              </a:ext>
            </a:extLst>
          </p:cNvPr>
          <p:cNvSpPr txBox="1"/>
          <p:nvPr/>
        </p:nvSpPr>
        <p:spPr>
          <a:xfrm>
            <a:off x="0" y="0"/>
            <a:ext cx="12191996" cy="1690689"/>
          </a:xfrm>
          <a:prstGeom prst="rect">
            <a:avLst/>
          </a:prstGeom>
          <a:solidFill>
            <a:srgbClr val="FFC000"/>
          </a:solid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400" b="1" i="0" u="none" strike="noStrike" kern="1200" cap="none" spc="0" baseline="0">
                <a:solidFill>
                  <a:srgbClr val="000000"/>
                </a:solidFill>
                <a:uFillTx/>
                <a:latin typeface="Aptos Display" pitchFamily="34"/>
              </a:rPr>
              <a:t>5 types d'espaces</a:t>
            </a:r>
            <a:endParaRPr lang="fr-FR" sz="4400" b="0" i="0" u="none" strike="noStrike" kern="1200" cap="none" spc="0" baseline="0">
              <a:solidFill>
                <a:srgbClr val="000000"/>
              </a:solidFill>
              <a:uFillTx/>
              <a:latin typeface="Aptos Display" pitchFamily="34"/>
            </a:endParaRPr>
          </a:p>
        </p:txBody>
      </p:sp>
      <p:grpSp>
        <p:nvGrpSpPr>
          <p:cNvPr id="3" name="Groupe 15">
            <a:extLst>
              <a:ext uri="{FF2B5EF4-FFF2-40B4-BE49-F238E27FC236}">
                <a16:creationId xmlns:a16="http://schemas.microsoft.com/office/drawing/2014/main" id="{E025DBAE-CCF6-E48D-1147-306E45356B91}"/>
              </a:ext>
            </a:extLst>
          </p:cNvPr>
          <p:cNvGrpSpPr/>
          <p:nvPr/>
        </p:nvGrpSpPr>
        <p:grpSpPr>
          <a:xfrm>
            <a:off x="0" y="2546183"/>
            <a:ext cx="2557668" cy="2071162"/>
            <a:chOff x="0" y="2546183"/>
            <a:chExt cx="2557668" cy="2071162"/>
          </a:xfrm>
        </p:grpSpPr>
        <p:sp>
          <p:nvSpPr>
            <p:cNvPr id="4" name="ZoneTexte 6">
              <a:extLst>
                <a:ext uri="{FF2B5EF4-FFF2-40B4-BE49-F238E27FC236}">
                  <a16:creationId xmlns:a16="http://schemas.microsoft.com/office/drawing/2014/main" id="{FFD1C026-7150-19A7-BC0A-30B7F7B5963A}"/>
                </a:ext>
              </a:extLst>
            </p:cNvPr>
            <p:cNvSpPr txBox="1"/>
            <p:nvPr/>
          </p:nvSpPr>
          <p:spPr>
            <a:xfrm>
              <a:off x="293394" y="4217231"/>
              <a:ext cx="2090190"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0" u="none" strike="noStrike" kern="1200" cap="none" spc="0" baseline="0">
                  <a:solidFill>
                    <a:srgbClr val="000000"/>
                  </a:solidFill>
                  <a:uFillTx/>
                  <a:latin typeface="Aptos"/>
                </a:rPr>
                <a:t>Le feu de camp   	</a:t>
              </a:r>
            </a:p>
          </p:txBody>
        </p:sp>
        <p:pic>
          <p:nvPicPr>
            <p:cNvPr id="5" name="Picture 6">
              <a:extLst>
                <a:ext uri="{FF2B5EF4-FFF2-40B4-BE49-F238E27FC236}">
                  <a16:creationId xmlns:a16="http://schemas.microsoft.com/office/drawing/2014/main" id="{03B6F3AB-4A46-7F32-B128-E877847045F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2546183"/>
              <a:ext cx="2557668" cy="1703774"/>
            </a:xfrm>
            <a:prstGeom prst="rect">
              <a:avLst/>
            </a:prstGeom>
            <a:noFill/>
            <a:ln cap="flat">
              <a:noFill/>
            </a:ln>
          </p:spPr>
        </p:pic>
      </p:grpSp>
      <p:sp>
        <p:nvSpPr>
          <p:cNvPr id="6" name="ZoneTexte 4">
            <a:extLst>
              <a:ext uri="{FF2B5EF4-FFF2-40B4-BE49-F238E27FC236}">
                <a16:creationId xmlns:a16="http://schemas.microsoft.com/office/drawing/2014/main" id="{CDCDC73B-287C-9739-DEED-AFABF764AFCE}"/>
              </a:ext>
            </a:extLst>
          </p:cNvPr>
          <p:cNvSpPr txBox="1"/>
          <p:nvPr/>
        </p:nvSpPr>
        <p:spPr>
          <a:xfrm>
            <a:off x="2557659" y="2103046"/>
            <a:ext cx="5156786" cy="280903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363636"/>
                </a:solidFill>
                <a:uFillTx/>
                <a:latin typeface="Aptos"/>
              </a:rPr>
              <a:t>Ce lieu répond à des besoins d’apprentissage en petit groupe dans lesquels on peut discuter librement, lancer les projets et produire en coopérant.</a:t>
            </a:r>
            <a:endParaRPr lang="fr-FR" sz="2400" b="0" i="0" u="none" strike="noStrike" kern="1200" cap="none" spc="0" baseline="0">
              <a:solidFill>
                <a:srgbClr val="000000"/>
              </a:solidFill>
              <a:uFillTx/>
              <a:latin typeface="Apto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64">
    <p:spTree>
      <p:nvGrpSpPr>
        <p:cNvPr id="1" name=""/>
        <p:cNvGrpSpPr/>
        <p:nvPr/>
      </p:nvGrpSpPr>
      <p:grpSpPr>
        <a:xfrm>
          <a:off x="0" y="0"/>
          <a:ext cx="0" cy="0"/>
          <a:chOff x="0" y="0"/>
          <a:chExt cx="0" cy="0"/>
        </a:xfrm>
      </p:grpSpPr>
      <p:pic>
        <p:nvPicPr>
          <p:cNvPr id="2" name="Image 4" descr="Une image contenant meubles, intérieur, tableau blanc, sol&#10;&#10;Description générée automatiquement">
            <a:extLst>
              <a:ext uri="{FF2B5EF4-FFF2-40B4-BE49-F238E27FC236}">
                <a16:creationId xmlns:a16="http://schemas.microsoft.com/office/drawing/2014/main" id="{D722FFB2-8AD9-13C9-0D82-7A2DC81E8200}"/>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60">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D417EBE0-3C26-F2D1-F082-511B7A0EB4DF}"/>
              </a:ext>
            </a:extLst>
          </p:cNvPr>
          <p:cNvSpPr txBox="1"/>
          <p:nvPr/>
        </p:nvSpPr>
        <p:spPr>
          <a:xfrm>
            <a:off x="0" y="0"/>
            <a:ext cx="12191996" cy="1690689"/>
          </a:xfrm>
          <a:prstGeom prst="rect">
            <a:avLst/>
          </a:prstGeom>
          <a:solidFill>
            <a:srgbClr val="FFC000"/>
          </a:solid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400" b="1" i="0" u="none" strike="noStrike" kern="1200" cap="none" spc="0" baseline="0">
                <a:solidFill>
                  <a:srgbClr val="000000"/>
                </a:solidFill>
                <a:uFillTx/>
                <a:latin typeface="Aptos Display" pitchFamily="34"/>
              </a:rPr>
              <a:t>5 types d'espaces</a:t>
            </a:r>
            <a:endParaRPr lang="fr-FR" sz="4400" b="0" i="0" u="none" strike="noStrike" kern="1200" cap="none" spc="0" baseline="0">
              <a:solidFill>
                <a:srgbClr val="000000"/>
              </a:solidFill>
              <a:uFillTx/>
              <a:latin typeface="Aptos Display" pitchFamily="34"/>
            </a:endParaRPr>
          </a:p>
        </p:txBody>
      </p:sp>
      <p:grpSp>
        <p:nvGrpSpPr>
          <p:cNvPr id="3" name="Groupe 16">
            <a:extLst>
              <a:ext uri="{FF2B5EF4-FFF2-40B4-BE49-F238E27FC236}">
                <a16:creationId xmlns:a16="http://schemas.microsoft.com/office/drawing/2014/main" id="{C27763AD-4399-EE23-8F5A-F5D7B473FD26}"/>
              </a:ext>
            </a:extLst>
          </p:cNvPr>
          <p:cNvGrpSpPr/>
          <p:nvPr/>
        </p:nvGrpSpPr>
        <p:grpSpPr>
          <a:xfrm>
            <a:off x="0" y="2586718"/>
            <a:ext cx="2557668" cy="2385304"/>
            <a:chOff x="0" y="2586718"/>
            <a:chExt cx="2557668" cy="2385304"/>
          </a:xfrm>
        </p:grpSpPr>
        <p:pic>
          <p:nvPicPr>
            <p:cNvPr id="4" name="Picture 8">
              <a:extLst>
                <a:ext uri="{FF2B5EF4-FFF2-40B4-BE49-F238E27FC236}">
                  <a16:creationId xmlns:a16="http://schemas.microsoft.com/office/drawing/2014/main" id="{1CC7E9ED-DCA2-A6BD-BB60-8D7198CD871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2586718"/>
              <a:ext cx="2557668" cy="1703774"/>
            </a:xfrm>
            <a:prstGeom prst="rect">
              <a:avLst/>
            </a:prstGeom>
            <a:noFill/>
            <a:ln cap="flat">
              <a:noFill/>
            </a:ln>
          </p:spPr>
        </p:pic>
        <p:sp>
          <p:nvSpPr>
            <p:cNvPr id="5" name="ZoneTexte 8">
              <a:extLst>
                <a:ext uri="{FF2B5EF4-FFF2-40B4-BE49-F238E27FC236}">
                  <a16:creationId xmlns:a16="http://schemas.microsoft.com/office/drawing/2014/main" id="{BF8194E6-0B49-8F05-F279-E72BC6BE4345}"/>
                </a:ext>
              </a:extLst>
            </p:cNvPr>
            <p:cNvSpPr txBox="1"/>
            <p:nvPr/>
          </p:nvSpPr>
          <p:spPr>
            <a:xfrm>
              <a:off x="668005" y="4325688"/>
              <a:ext cx="1170285"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ptos"/>
                </a:rPr>
                <a:t> Le forum   	</a:t>
              </a:r>
            </a:p>
          </p:txBody>
        </p:sp>
      </p:grpSp>
      <p:sp>
        <p:nvSpPr>
          <p:cNvPr id="6" name="ZoneTexte 3">
            <a:extLst>
              <a:ext uri="{FF2B5EF4-FFF2-40B4-BE49-F238E27FC236}">
                <a16:creationId xmlns:a16="http://schemas.microsoft.com/office/drawing/2014/main" id="{26A1ECA8-CFE3-2329-C303-5CFB092CD9B2}"/>
              </a:ext>
            </a:extLst>
          </p:cNvPr>
          <p:cNvSpPr txBox="1"/>
          <p:nvPr/>
        </p:nvSpPr>
        <p:spPr>
          <a:xfrm>
            <a:off x="2557659" y="2103046"/>
            <a:ext cx="7191646" cy="336213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363636"/>
                </a:solidFill>
                <a:uFillTx/>
                <a:latin typeface="Marianne"/>
              </a:rPr>
              <a:t>Espace de communication où une personne face à un groupe présente un sujet, une peinture. Cet espace de présentation ou de performance permet de montrer des objets physiques, de les projeter via une interface numérique. Des gradins peuvent offrir un confort d’écoute collective pour découvrir la prestation.</a:t>
            </a:r>
            <a:endParaRPr lang="fr-FR" sz="2400" b="0" i="0" u="none" strike="noStrike" kern="1200" cap="none" spc="0" baseline="0">
              <a:solidFill>
                <a:srgbClr val="000000"/>
              </a:solidFill>
              <a:uFillTx/>
              <a:latin typeface="Apto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65">
    <p:spTree>
      <p:nvGrpSpPr>
        <p:cNvPr id="1" name=""/>
        <p:cNvGrpSpPr/>
        <p:nvPr/>
      </p:nvGrpSpPr>
      <p:grpSpPr>
        <a:xfrm>
          <a:off x="0" y="0"/>
          <a:ext cx="0" cy="0"/>
          <a:chOff x="0" y="0"/>
          <a:chExt cx="0" cy="0"/>
        </a:xfrm>
      </p:grpSpPr>
      <p:pic>
        <p:nvPicPr>
          <p:cNvPr id="2" name="Image 4" descr="Une image contenant intérieur, meubles, sol, table&#10;&#10;Description générée automatiquement">
            <a:extLst>
              <a:ext uri="{FF2B5EF4-FFF2-40B4-BE49-F238E27FC236}">
                <a16:creationId xmlns:a16="http://schemas.microsoft.com/office/drawing/2014/main" id="{F6164732-3A3A-AAF5-AA9C-0BEB33B64D70}"/>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59">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96B7ADE0-5D13-6707-860E-7DE7A081F9EA}"/>
              </a:ext>
            </a:extLst>
          </p:cNvPr>
          <p:cNvSpPr txBox="1"/>
          <p:nvPr/>
        </p:nvSpPr>
        <p:spPr>
          <a:xfrm>
            <a:off x="0" y="0"/>
            <a:ext cx="12191996" cy="1690689"/>
          </a:xfrm>
          <a:prstGeom prst="rect">
            <a:avLst/>
          </a:prstGeom>
          <a:solidFill>
            <a:srgbClr val="FFC000"/>
          </a:solid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400" b="1" i="0" u="none" strike="noStrike" kern="1200" cap="none" spc="0" baseline="0">
                <a:solidFill>
                  <a:srgbClr val="000000"/>
                </a:solidFill>
                <a:uFillTx/>
                <a:latin typeface="Aptos Display" pitchFamily="34"/>
              </a:rPr>
              <a:t>5 types d'espaces</a:t>
            </a:r>
            <a:endParaRPr lang="fr-FR" sz="4400" b="0" i="0" u="none" strike="noStrike" kern="1200" cap="none" spc="0" baseline="0">
              <a:solidFill>
                <a:srgbClr val="000000"/>
              </a:solidFill>
              <a:uFillTx/>
              <a:latin typeface="Aptos Display" pitchFamily="34"/>
            </a:endParaRPr>
          </a:p>
        </p:txBody>
      </p:sp>
      <p:grpSp>
        <p:nvGrpSpPr>
          <p:cNvPr id="3" name="Groupe 17">
            <a:extLst>
              <a:ext uri="{FF2B5EF4-FFF2-40B4-BE49-F238E27FC236}">
                <a16:creationId xmlns:a16="http://schemas.microsoft.com/office/drawing/2014/main" id="{BC9C6C4E-7848-5431-E880-30CCB9332E31}"/>
              </a:ext>
            </a:extLst>
          </p:cNvPr>
          <p:cNvGrpSpPr/>
          <p:nvPr/>
        </p:nvGrpSpPr>
        <p:grpSpPr>
          <a:xfrm>
            <a:off x="0" y="2556964"/>
            <a:ext cx="2557668" cy="2405310"/>
            <a:chOff x="0" y="2556964"/>
            <a:chExt cx="2557668" cy="2405310"/>
          </a:xfrm>
        </p:grpSpPr>
        <p:pic>
          <p:nvPicPr>
            <p:cNvPr id="4" name="Picture 10">
              <a:extLst>
                <a:ext uri="{FF2B5EF4-FFF2-40B4-BE49-F238E27FC236}">
                  <a16:creationId xmlns:a16="http://schemas.microsoft.com/office/drawing/2014/main" id="{0140B723-767D-DADC-C9D6-70334CD3293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2556964"/>
              <a:ext cx="2557668" cy="1703774"/>
            </a:xfrm>
            <a:prstGeom prst="rect">
              <a:avLst/>
            </a:prstGeom>
            <a:noFill/>
            <a:ln cap="flat">
              <a:noFill/>
            </a:ln>
          </p:spPr>
        </p:pic>
        <p:sp>
          <p:nvSpPr>
            <p:cNvPr id="5" name="ZoneTexte 10">
              <a:extLst>
                <a:ext uri="{FF2B5EF4-FFF2-40B4-BE49-F238E27FC236}">
                  <a16:creationId xmlns:a16="http://schemas.microsoft.com/office/drawing/2014/main" id="{A8F554C8-1DE4-E18E-CE09-D7928CB6204A}"/>
                </a:ext>
              </a:extLst>
            </p:cNvPr>
            <p:cNvSpPr txBox="1"/>
            <p:nvPr/>
          </p:nvSpPr>
          <p:spPr>
            <a:xfrm>
              <a:off x="473137" y="4315940"/>
              <a:ext cx="161139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ptos"/>
                </a:rPr>
                <a:t>Le point d’eau      	</a:t>
              </a:r>
            </a:p>
          </p:txBody>
        </p:sp>
      </p:grpSp>
      <p:sp>
        <p:nvSpPr>
          <p:cNvPr id="6" name="ZoneTexte 2">
            <a:extLst>
              <a:ext uri="{FF2B5EF4-FFF2-40B4-BE49-F238E27FC236}">
                <a16:creationId xmlns:a16="http://schemas.microsoft.com/office/drawing/2014/main" id="{942868AA-CC4B-1673-4B3A-E2B5C85E26B8}"/>
              </a:ext>
            </a:extLst>
          </p:cNvPr>
          <p:cNvSpPr txBox="1"/>
          <p:nvPr/>
        </p:nvSpPr>
        <p:spPr>
          <a:xfrm>
            <a:off x="2557659" y="2103046"/>
            <a:ext cx="4760915" cy="391613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363636"/>
                </a:solidFill>
                <a:uFillTx/>
                <a:latin typeface="Marianne"/>
              </a:rPr>
              <a:t>Lieu ouvert de rencontre occasionnelle d’une durée plutôt courte. C’est un espace de libre circulation facilitant les échanges informels, rapides et d’impulsion. C’est un lieu de médiation et d’interaction fluide.</a:t>
            </a:r>
            <a:endParaRPr lang="fr-FR" sz="2400" b="0" i="0" u="none" strike="noStrike" kern="1200" cap="none" spc="0" baseline="0">
              <a:solidFill>
                <a:srgbClr val="000000"/>
              </a:solidFill>
              <a:uFillTx/>
              <a:latin typeface="Aptos"/>
            </a:endParaRPr>
          </a:p>
        </p:txBody>
      </p:sp>
      <p:pic>
        <p:nvPicPr>
          <p:cNvPr id="7" name="Image 4" descr="Une image contenant intérieur, plafond, table, meubles&#10;&#10;Description générée automatiquement">
            <a:extLst>
              <a:ext uri="{FF2B5EF4-FFF2-40B4-BE49-F238E27FC236}">
                <a16:creationId xmlns:a16="http://schemas.microsoft.com/office/drawing/2014/main" id="{32C41B17-2954-12F7-1C62-0C1193F343A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791712" y="2346615"/>
            <a:ext cx="4297250" cy="3429000"/>
          </a:xfrm>
          <a:prstGeom prst="rect">
            <a:avLst/>
          </a:prstGeom>
          <a:noFill/>
          <a:ln cap="flat">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62">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C84EAEB9-F188-0C56-086C-4A8A1BC67772}"/>
              </a:ext>
            </a:extLst>
          </p:cNvPr>
          <p:cNvSpPr txBox="1"/>
          <p:nvPr/>
        </p:nvSpPr>
        <p:spPr>
          <a:xfrm>
            <a:off x="0" y="0"/>
            <a:ext cx="12191996" cy="1690689"/>
          </a:xfrm>
          <a:prstGeom prst="rect">
            <a:avLst/>
          </a:prstGeom>
          <a:solidFill>
            <a:srgbClr val="FFC000"/>
          </a:solid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400" b="1" i="0" u="none" strike="noStrike" kern="1200" cap="none" spc="0" baseline="0">
                <a:solidFill>
                  <a:srgbClr val="000000"/>
                </a:solidFill>
                <a:uFillTx/>
                <a:latin typeface="Aptos Display" pitchFamily="34"/>
              </a:rPr>
              <a:t>5 types d'espaces</a:t>
            </a:r>
            <a:endParaRPr lang="fr-FR" sz="4400" b="0" i="0" u="none" strike="noStrike" kern="1200" cap="none" spc="0" baseline="0">
              <a:solidFill>
                <a:srgbClr val="000000"/>
              </a:solidFill>
              <a:uFillTx/>
              <a:latin typeface="Aptos Display" pitchFamily="34"/>
            </a:endParaRPr>
          </a:p>
        </p:txBody>
      </p:sp>
      <p:grpSp>
        <p:nvGrpSpPr>
          <p:cNvPr id="3" name="Groupe 18">
            <a:extLst>
              <a:ext uri="{FF2B5EF4-FFF2-40B4-BE49-F238E27FC236}">
                <a16:creationId xmlns:a16="http://schemas.microsoft.com/office/drawing/2014/main" id="{D2D84A69-FC57-9C00-366E-2132A8870D0D}"/>
              </a:ext>
            </a:extLst>
          </p:cNvPr>
          <p:cNvGrpSpPr/>
          <p:nvPr/>
        </p:nvGrpSpPr>
        <p:grpSpPr>
          <a:xfrm>
            <a:off x="244702" y="2563090"/>
            <a:ext cx="2032683" cy="2695395"/>
            <a:chOff x="244702" y="2563090"/>
            <a:chExt cx="2032683" cy="2695395"/>
          </a:xfrm>
        </p:grpSpPr>
        <p:pic>
          <p:nvPicPr>
            <p:cNvPr id="4" name="Picture 14">
              <a:extLst>
                <a:ext uri="{FF2B5EF4-FFF2-40B4-BE49-F238E27FC236}">
                  <a16:creationId xmlns:a16="http://schemas.microsoft.com/office/drawing/2014/main" id="{DE9F7AC9-995F-00B5-081F-D57D8C3D36D4}"/>
                </a:ext>
              </a:extLst>
            </p:cNvPr>
            <p:cNvPicPr>
              <a:picLocks noChangeAspect="1"/>
            </p:cNvPicPr>
            <p:nvPr/>
          </p:nvPicPr>
          <p:blipFill>
            <a:blip r:embed="rId3" cstate="screen">
              <a:extLst>
                <a:ext uri="{28A0092B-C50C-407E-A947-70E740481C1C}">
                  <a14:useLocalDpi xmlns:a14="http://schemas.microsoft.com/office/drawing/2010/main"/>
                </a:ext>
              </a:extLst>
            </a:blip>
            <a:srcRect l="9955" r="9955"/>
            <a:stretch>
              <a:fillRect/>
            </a:stretch>
          </p:blipFill>
          <p:spPr>
            <a:xfrm>
              <a:off x="244702" y="2563090"/>
              <a:ext cx="2032683" cy="1690689"/>
            </a:xfrm>
            <a:prstGeom prst="rect">
              <a:avLst/>
            </a:prstGeom>
            <a:noFill/>
            <a:ln cap="flat">
              <a:noFill/>
            </a:ln>
          </p:spPr>
        </p:pic>
        <p:sp>
          <p:nvSpPr>
            <p:cNvPr id="5" name="ZoneTexte 12">
              <a:extLst>
                <a:ext uri="{FF2B5EF4-FFF2-40B4-BE49-F238E27FC236}">
                  <a16:creationId xmlns:a16="http://schemas.microsoft.com/office/drawing/2014/main" id="{C699DED8-4045-1E95-30FE-A49680271052}"/>
                </a:ext>
              </a:extLst>
            </p:cNvPr>
            <p:cNvSpPr txBox="1"/>
            <p:nvPr/>
          </p:nvSpPr>
          <p:spPr>
            <a:xfrm>
              <a:off x="483031" y="4335152"/>
              <a:ext cx="1754742"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ptos"/>
                </a:rPr>
                <a:t>Le laboratoire    		</a:t>
              </a:r>
            </a:p>
          </p:txBody>
        </p:sp>
      </p:grpSp>
      <p:sp>
        <p:nvSpPr>
          <p:cNvPr id="6" name="ZoneTexte 2">
            <a:extLst>
              <a:ext uri="{FF2B5EF4-FFF2-40B4-BE49-F238E27FC236}">
                <a16:creationId xmlns:a16="http://schemas.microsoft.com/office/drawing/2014/main" id="{B9C43DE0-D463-961B-1AC1-FE217CD3E482}"/>
              </a:ext>
            </a:extLst>
          </p:cNvPr>
          <p:cNvSpPr txBox="1"/>
          <p:nvPr/>
        </p:nvSpPr>
        <p:spPr>
          <a:xfrm>
            <a:off x="2557659" y="2103046"/>
            <a:ext cx="5156786" cy="33630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363636"/>
                </a:solidFill>
                <a:uFillTx/>
                <a:latin typeface="Marianne"/>
              </a:rPr>
              <a:t>Espace dans lequel on peut bouger, utiliser son corps, fabriquer, faire du bruit, manipuler et expérimenter. Évolutif et créatif, il peut répondre à une diversité de projets selon des objectifs d’apprentissage.</a:t>
            </a:r>
            <a:endParaRPr lang="fr-FR" sz="2400" b="0" i="0" u="none" strike="noStrike" kern="1200" cap="none" spc="0" baseline="0">
              <a:solidFill>
                <a:srgbClr val="000000"/>
              </a:solidFill>
              <a:uFillTx/>
              <a:latin typeface="Apto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66">
    <p:spTree>
      <p:nvGrpSpPr>
        <p:cNvPr id="1" name=""/>
        <p:cNvGrpSpPr/>
        <p:nvPr/>
      </p:nvGrpSpPr>
      <p:grpSpPr>
        <a:xfrm>
          <a:off x="0" y="0"/>
          <a:ext cx="0" cy="0"/>
          <a:chOff x="0" y="0"/>
          <a:chExt cx="0" cy="0"/>
        </a:xfrm>
      </p:grpSpPr>
      <p:pic>
        <p:nvPicPr>
          <p:cNvPr id="2" name="Image 2" descr="Une image contenant intérieur, meubles, sol, table">
            <a:extLst>
              <a:ext uri="{FF2B5EF4-FFF2-40B4-BE49-F238E27FC236}">
                <a16:creationId xmlns:a16="http://schemas.microsoft.com/office/drawing/2014/main" id="{A93C1127-697B-4E00-CB6B-E01C5DBF3462}"/>
              </a:ext>
            </a:extLst>
          </p:cNvPr>
          <p:cNvPicPr>
            <a:picLocks noChangeAspect="1"/>
          </p:cNvPicPr>
          <p:nvPr/>
        </p:nvPicPr>
        <p:blipFill>
          <a:blip r:embed="rId3"/>
          <a:stretch>
            <a:fillRect/>
          </a:stretch>
        </p:blipFill>
        <p:spPr>
          <a:xfrm>
            <a:off x="0" y="0"/>
            <a:ext cx="12191996" cy="6858000"/>
          </a:xfrm>
          <a:prstGeom prst="rect">
            <a:avLst/>
          </a:prstGeom>
          <a:noFill/>
          <a:ln cap="flat">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pic>
        <p:nvPicPr>
          <p:cNvPr id="2" name="Image 4">
            <a:extLst>
              <a:ext uri="{FF2B5EF4-FFF2-40B4-BE49-F238E27FC236}">
                <a16:creationId xmlns:a16="http://schemas.microsoft.com/office/drawing/2014/main" id="{C1F5A25A-C44E-A67B-FED9-809A2E3880F4}"/>
              </a:ext>
            </a:extLst>
          </p:cNvPr>
          <p:cNvPicPr>
            <a:picLocks noChangeAspect="1"/>
          </p:cNvPicPr>
          <p:nvPr/>
        </p:nvPicPr>
        <p:blipFill>
          <a:blip r:embed="rId2" cstate="screen">
            <a:extLst>
              <a:ext uri="{28A0092B-C50C-407E-A947-70E740481C1C}">
                <a14:useLocalDpi xmlns:a14="http://schemas.microsoft.com/office/drawing/2010/main"/>
              </a:ext>
            </a:extLst>
          </a:blip>
          <a:srcRect l="2212" t="3970" b="12447"/>
          <a:stretch>
            <a:fillRect/>
          </a:stretch>
        </p:blipFill>
        <p:spPr>
          <a:xfrm>
            <a:off x="417972" y="1467429"/>
            <a:ext cx="10983077" cy="4991453"/>
          </a:xfrm>
          <a:prstGeom prst="rect">
            <a:avLst/>
          </a:prstGeom>
          <a:noFill/>
          <a:ln cap="flat">
            <a:noFill/>
          </a:ln>
        </p:spPr>
      </p:pic>
      <p:sp>
        <p:nvSpPr>
          <p:cNvPr id="3" name="Titre 6">
            <a:extLst>
              <a:ext uri="{FF2B5EF4-FFF2-40B4-BE49-F238E27FC236}">
                <a16:creationId xmlns:a16="http://schemas.microsoft.com/office/drawing/2014/main" id="{893994E3-ADBC-EFC4-47D7-0AD03745DF1C}"/>
              </a:ext>
            </a:extLst>
          </p:cNvPr>
          <p:cNvSpPr txBox="1">
            <a:spLocks noGrp="1"/>
          </p:cNvSpPr>
          <p:nvPr>
            <p:ph type="title"/>
          </p:nvPr>
        </p:nvSpPr>
        <p:spPr>
          <a:xfrm>
            <a:off x="0" y="0"/>
            <a:ext cx="12191996" cy="1690689"/>
          </a:xfrm>
          <a:solidFill>
            <a:srgbClr val="FFC000"/>
          </a:solidFill>
        </p:spPr>
        <p:txBody>
          <a:bodyPr anchorCtr="1"/>
          <a:lstStyle/>
          <a:p>
            <a:pPr lvl="0" algn="ctr"/>
            <a:r>
              <a:rPr lang="fr-FR">
                <a:latin typeface="Aptos Display" pitchFamily="34"/>
              </a:rPr>
              <a:t>L’inclusion des élèves en maternelle: c’est quoi ?</a:t>
            </a:r>
          </a:p>
        </p:txBody>
      </p:sp>
      <p:sp>
        <p:nvSpPr>
          <p:cNvPr id="4" name="Flèche : bas 3">
            <a:extLst>
              <a:ext uri="{FF2B5EF4-FFF2-40B4-BE49-F238E27FC236}">
                <a16:creationId xmlns:a16="http://schemas.microsoft.com/office/drawing/2014/main" id="{C23029E2-B64B-8CC8-21E1-91EDE0472CB2}"/>
              </a:ext>
            </a:extLst>
          </p:cNvPr>
          <p:cNvSpPr/>
          <p:nvPr/>
        </p:nvSpPr>
        <p:spPr>
          <a:xfrm rot="5400013">
            <a:off x="11337768" y="4632894"/>
            <a:ext cx="577516" cy="937836"/>
          </a:xfrm>
          <a:custGeom>
            <a:avLst>
              <a:gd name="f0" fmla="val 14949"/>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val f7"/>
              <a:gd name="f15" fmla="val f8"/>
              <a:gd name="f16" fmla="pin 0 f1 10800"/>
              <a:gd name="f17" fmla="pin 0 f0 216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1"/>
              <a:gd name="f29" fmla="+- 21600 0 f22"/>
              <a:gd name="f30" fmla="*/ f21 f12 1"/>
              <a:gd name="f31" fmla="*/ f22 f13 1"/>
              <a:gd name="f32" fmla="+- f25 0 f3"/>
              <a:gd name="f33" fmla="+- f26 0 f3"/>
              <a:gd name="f34" fmla="*/ 0 f27 1"/>
              <a:gd name="f35" fmla="*/ 21600 f27 1"/>
              <a:gd name="f36" fmla="*/ f29 f21 1"/>
              <a:gd name="f37" fmla="*/ f28 f12 1"/>
              <a:gd name="f38" fmla="*/ f36 1 10800"/>
              <a:gd name="f39" fmla="*/ f34 1 f27"/>
              <a:gd name="f40" fmla="*/ f35 1 f27"/>
              <a:gd name="f41" fmla="+- f22 f38 0"/>
              <a:gd name="f42" fmla="*/ f39 f13 1"/>
              <a:gd name="f43" fmla="*/ f39 f12 1"/>
              <a:gd name="f44" fmla="*/ f40 f12 1"/>
              <a:gd name="f45" fmla="*/ f41 f13 1"/>
            </a:gdLst>
            <a:ahLst>
              <a:ahXY gdRefX="f1" minX="f7" maxX="f9" gdRefY="f0" minY="f7" maxY="f8">
                <a:pos x="f23" y="f24"/>
              </a:ahXY>
            </a:ahLst>
            <a:cxnLst>
              <a:cxn ang="3cd4">
                <a:pos x="hc" y="t"/>
              </a:cxn>
              <a:cxn ang="0">
                <a:pos x="r" y="vc"/>
              </a:cxn>
              <a:cxn ang="cd4">
                <a:pos x="hc" y="b"/>
              </a:cxn>
              <a:cxn ang="cd2">
                <a:pos x="l" y="vc"/>
              </a:cxn>
              <a:cxn ang="f32">
                <a:pos x="f43" y="f31"/>
              </a:cxn>
              <a:cxn ang="f33">
                <a:pos x="f44" y="f31"/>
              </a:cxn>
            </a:cxnLst>
            <a:rect l="f30" t="f42" r="f37" b="f45"/>
            <a:pathLst>
              <a:path w="21600" h="21600">
                <a:moveTo>
                  <a:pt x="f21" y="f7"/>
                </a:moveTo>
                <a:lnTo>
                  <a:pt x="f21" y="f22"/>
                </a:lnTo>
                <a:lnTo>
                  <a:pt x="f7" y="f22"/>
                </a:lnTo>
                <a:lnTo>
                  <a:pt x="f9" y="f8"/>
                </a:lnTo>
                <a:lnTo>
                  <a:pt x="f8" y="f22"/>
                </a:lnTo>
                <a:lnTo>
                  <a:pt x="f28" y="f22"/>
                </a:lnTo>
                <a:lnTo>
                  <a:pt x="f28" y="f7"/>
                </a:lnTo>
                <a:close/>
              </a:path>
            </a:pathLst>
          </a:custGeom>
          <a:solidFill>
            <a:srgbClr val="4472C4"/>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67">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9698A64E-4C5C-01F4-92E2-75EDB256C5C8}"/>
              </a:ext>
            </a:extLst>
          </p:cNvPr>
          <p:cNvSpPr txBox="1"/>
          <p:nvPr/>
        </p:nvSpPr>
        <p:spPr>
          <a:xfrm>
            <a:off x="0" y="0"/>
            <a:ext cx="12191996" cy="1690689"/>
          </a:xfrm>
          <a:prstGeom prst="rect">
            <a:avLst/>
          </a:prstGeom>
          <a:solidFill>
            <a:srgbClr val="FFC000"/>
          </a:solid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400" b="0" i="0" u="none" strike="noStrike" kern="1200" cap="none" spc="0" baseline="0">
                <a:solidFill>
                  <a:srgbClr val="000000"/>
                </a:solidFill>
                <a:uFillTx/>
                <a:latin typeface="Aptos Display" pitchFamily="34"/>
              </a:rPr>
              <a:t>L’enveloppe classe et la stimulation visuelle</a:t>
            </a:r>
            <a:endParaRPr lang="fr-FR" sz="4400" b="1" i="0" u="none" strike="noStrike" kern="1200" cap="none" spc="0" baseline="0">
              <a:solidFill>
                <a:srgbClr val="000000"/>
              </a:solidFill>
              <a:uFillTx/>
              <a:latin typeface="Aptos Display" pitchFamily="34"/>
            </a:endParaRPr>
          </a:p>
        </p:txBody>
      </p:sp>
      <p:sp>
        <p:nvSpPr>
          <p:cNvPr id="3" name="ZoneTexte 3">
            <a:extLst>
              <a:ext uri="{FF2B5EF4-FFF2-40B4-BE49-F238E27FC236}">
                <a16:creationId xmlns:a16="http://schemas.microsoft.com/office/drawing/2014/main" id="{9F359BBD-D2AC-5697-5163-65AA56E85A70}"/>
              </a:ext>
            </a:extLst>
          </p:cNvPr>
          <p:cNvSpPr txBox="1"/>
          <p:nvPr/>
        </p:nvSpPr>
        <p:spPr>
          <a:xfrm>
            <a:off x="2129719" y="2585155"/>
            <a:ext cx="8327925" cy="971742"/>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7000"/>
              </a:lnSpc>
              <a:spcBef>
                <a:spcPts val="0"/>
              </a:spcBef>
              <a:spcAft>
                <a:spcPts val="800"/>
              </a:spcAft>
              <a:buSzPct val="100000"/>
              <a:buFont typeface="Courier New" pitchFamily="49"/>
              <a:buChar char="o"/>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a:ea typeface="Aptos" pitchFamily="34"/>
                <a:cs typeface="Times New Roman" pitchFamily="18"/>
              </a:rPr>
              <a:t>Mettre en place des routines</a:t>
            </a:r>
          </a:p>
          <a:p>
            <a:pPr marL="342900" marR="0" lvl="0" indent="-342900" algn="l" defTabSz="914400" rtl="0" fontAlgn="auto" hangingPunct="1">
              <a:lnSpc>
                <a:spcPct val="107000"/>
              </a:lnSpc>
              <a:spcBef>
                <a:spcPts val="0"/>
              </a:spcBef>
              <a:spcAft>
                <a:spcPts val="800"/>
              </a:spcAft>
              <a:buSzPct val="100000"/>
              <a:buFont typeface="Courier New" pitchFamily="49"/>
              <a:buChar char="o"/>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a:ea typeface="Aptos" pitchFamily="34"/>
                <a:cs typeface="Times New Roman" pitchFamily="18"/>
              </a:rPr>
              <a:t>Sécuriser les enfants</a:t>
            </a:r>
          </a:p>
        </p:txBody>
      </p:sp>
      <p:grpSp>
        <p:nvGrpSpPr>
          <p:cNvPr id="4" name="Groupe 7">
            <a:extLst>
              <a:ext uri="{FF2B5EF4-FFF2-40B4-BE49-F238E27FC236}">
                <a16:creationId xmlns:a16="http://schemas.microsoft.com/office/drawing/2014/main" id="{5BB5AEC0-C47A-6F7E-5B26-BA48979AA048}"/>
              </a:ext>
            </a:extLst>
          </p:cNvPr>
          <p:cNvGrpSpPr/>
          <p:nvPr/>
        </p:nvGrpSpPr>
        <p:grpSpPr>
          <a:xfrm>
            <a:off x="1277151" y="3437595"/>
            <a:ext cx="9637684" cy="914400"/>
            <a:chOff x="1277151" y="3437595"/>
            <a:chExt cx="9637684" cy="914400"/>
          </a:xfrm>
        </p:grpSpPr>
        <p:sp>
          <p:nvSpPr>
            <p:cNvPr id="5" name="ZoneTexte 4">
              <a:extLst>
                <a:ext uri="{FF2B5EF4-FFF2-40B4-BE49-F238E27FC236}">
                  <a16:creationId xmlns:a16="http://schemas.microsoft.com/office/drawing/2014/main" id="{B70EEE53-34FE-50AE-1046-61549543390A}"/>
                </a:ext>
              </a:extLst>
            </p:cNvPr>
            <p:cNvSpPr txBox="1"/>
            <p:nvPr/>
          </p:nvSpPr>
          <p:spPr>
            <a:xfrm>
              <a:off x="2298874" y="3633185"/>
              <a:ext cx="8615961" cy="523219"/>
            </a:xfrm>
            <a:prstGeom prst="rect">
              <a:avLst/>
            </a:prstGeom>
            <a:solidFill>
              <a:srgbClr val="A02B93"/>
            </a:solidFill>
            <a:ln w="19046" cap="flat">
              <a:solidFill>
                <a:srgbClr val="410C3B"/>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Aptos"/>
                </a:rPr>
                <a:t>Affichages stables</a:t>
              </a:r>
            </a:p>
          </p:txBody>
        </p:sp>
        <p:pic>
          <p:nvPicPr>
            <p:cNvPr id="6" name="Graphique 6" descr="Flèches de chevron avec un remplissage uni">
              <a:extLst>
                <a:ext uri="{FF2B5EF4-FFF2-40B4-BE49-F238E27FC236}">
                  <a16:creationId xmlns:a16="http://schemas.microsoft.com/office/drawing/2014/main" id="{B1030761-37BF-415A-751D-D1AA808448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7151" y="3437595"/>
              <a:ext cx="914400" cy="914400"/>
            </a:xfrm>
            <a:prstGeom prst="rect">
              <a:avLst/>
            </a:prstGeom>
            <a:noFill/>
            <a:ln cap="flat">
              <a:noFill/>
            </a:ln>
          </p:spPr>
        </p:pic>
      </p:grpSp>
      <p:sp>
        <p:nvSpPr>
          <p:cNvPr id="7" name="ZoneTexte 9">
            <a:extLst>
              <a:ext uri="{FF2B5EF4-FFF2-40B4-BE49-F238E27FC236}">
                <a16:creationId xmlns:a16="http://schemas.microsoft.com/office/drawing/2014/main" id="{26D47DC6-231B-474C-7E95-002CB84CC45B}"/>
              </a:ext>
            </a:extLst>
          </p:cNvPr>
          <p:cNvSpPr txBox="1"/>
          <p:nvPr/>
        </p:nvSpPr>
        <p:spPr>
          <a:xfrm>
            <a:off x="1277151" y="1861334"/>
            <a:ext cx="6098142" cy="473979"/>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7000"/>
              </a:lnSpc>
              <a:spcBef>
                <a:spcPts val="0"/>
              </a:spcBef>
              <a:spcAft>
                <a:spcPts val="800"/>
              </a:spcAft>
              <a:buSzPct val="100000"/>
              <a:buFont typeface="Arial" pitchFamily="34"/>
              <a:buChar char="•"/>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a:ea typeface="Aptos" pitchFamily="34"/>
                <a:cs typeface="Times New Roman" pitchFamily="18"/>
              </a:rPr>
              <a:t>Affichages servent pour :</a:t>
            </a:r>
          </a:p>
        </p:txBody>
      </p:sp>
      <p:sp>
        <p:nvSpPr>
          <p:cNvPr id="8" name="ZoneTexte 10">
            <a:extLst>
              <a:ext uri="{FF2B5EF4-FFF2-40B4-BE49-F238E27FC236}">
                <a16:creationId xmlns:a16="http://schemas.microsoft.com/office/drawing/2014/main" id="{516D0B46-DF85-A848-BFDE-469C2581021B}"/>
              </a:ext>
            </a:extLst>
          </p:cNvPr>
          <p:cNvSpPr txBox="1"/>
          <p:nvPr/>
        </p:nvSpPr>
        <p:spPr>
          <a:xfrm>
            <a:off x="2129719" y="4996619"/>
            <a:ext cx="8327925" cy="971742"/>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7000"/>
              </a:lnSpc>
              <a:spcBef>
                <a:spcPts val="0"/>
              </a:spcBef>
              <a:spcAft>
                <a:spcPts val="800"/>
              </a:spcAft>
              <a:buSzPct val="100000"/>
              <a:buFont typeface="Courier New" pitchFamily="49"/>
              <a:buChar char="o"/>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a:ea typeface="Aptos" pitchFamily="34"/>
                <a:cs typeface="Times New Roman" pitchFamily="18"/>
              </a:rPr>
              <a:t>Travailler sur un projet</a:t>
            </a:r>
          </a:p>
          <a:p>
            <a:pPr marL="342900" marR="0" lvl="0" indent="-342900" algn="l" defTabSz="914400" rtl="0" fontAlgn="auto" hangingPunct="1">
              <a:lnSpc>
                <a:spcPct val="107000"/>
              </a:lnSpc>
              <a:spcBef>
                <a:spcPts val="0"/>
              </a:spcBef>
              <a:spcAft>
                <a:spcPts val="800"/>
              </a:spcAft>
              <a:buSzPct val="100000"/>
              <a:buFont typeface="Courier New" pitchFamily="49"/>
              <a:buChar char="o"/>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a:ea typeface="Aptos" pitchFamily="34"/>
                <a:cs typeface="Times New Roman" pitchFamily="18"/>
              </a:rPr>
              <a:t>Se remémorer</a:t>
            </a:r>
          </a:p>
        </p:txBody>
      </p:sp>
      <p:grpSp>
        <p:nvGrpSpPr>
          <p:cNvPr id="9" name="Groupe 11">
            <a:extLst>
              <a:ext uri="{FF2B5EF4-FFF2-40B4-BE49-F238E27FC236}">
                <a16:creationId xmlns:a16="http://schemas.microsoft.com/office/drawing/2014/main" id="{35C60EC3-07D0-62B3-DFFB-8FCC6C75AAAF}"/>
              </a:ext>
            </a:extLst>
          </p:cNvPr>
          <p:cNvGrpSpPr/>
          <p:nvPr/>
        </p:nvGrpSpPr>
        <p:grpSpPr>
          <a:xfrm>
            <a:off x="1277151" y="5772771"/>
            <a:ext cx="9637684" cy="914400"/>
            <a:chOff x="1277151" y="5772771"/>
            <a:chExt cx="9637684" cy="914400"/>
          </a:xfrm>
        </p:grpSpPr>
        <p:sp>
          <p:nvSpPr>
            <p:cNvPr id="10" name="ZoneTexte 13">
              <a:extLst>
                <a:ext uri="{FF2B5EF4-FFF2-40B4-BE49-F238E27FC236}">
                  <a16:creationId xmlns:a16="http://schemas.microsoft.com/office/drawing/2014/main" id="{0E90C6AF-1FBF-5208-4CBC-DC3371E49838}"/>
                </a:ext>
              </a:extLst>
            </p:cNvPr>
            <p:cNvSpPr txBox="1"/>
            <p:nvPr/>
          </p:nvSpPr>
          <p:spPr>
            <a:xfrm>
              <a:off x="2298874" y="5968361"/>
              <a:ext cx="8615961" cy="523219"/>
            </a:xfrm>
            <a:prstGeom prst="rect">
              <a:avLst/>
            </a:prstGeom>
            <a:solidFill>
              <a:srgbClr val="A02B93"/>
            </a:solidFill>
            <a:ln w="19046" cap="flat">
              <a:solidFill>
                <a:srgbClr val="410C3B"/>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Aptos"/>
                </a:rPr>
                <a:t>Affichages temporaires</a:t>
              </a:r>
            </a:p>
          </p:txBody>
        </p:sp>
        <p:pic>
          <p:nvPicPr>
            <p:cNvPr id="11" name="Graphique 14" descr="Flèches de chevron avec un remplissage uni">
              <a:extLst>
                <a:ext uri="{FF2B5EF4-FFF2-40B4-BE49-F238E27FC236}">
                  <a16:creationId xmlns:a16="http://schemas.microsoft.com/office/drawing/2014/main" id="{CFD96F26-068F-379C-C25F-AE10176CEF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7151" y="5772771"/>
              <a:ext cx="914400" cy="914400"/>
            </a:xfrm>
            <a:prstGeom prst="rect">
              <a:avLst/>
            </a:prstGeom>
            <a:noFill/>
            <a:ln cap="flat">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name="Slide69">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5145E72-C160-4878-5F20-542D5974BD23}"/>
              </a:ext>
            </a:extLst>
          </p:cNvPr>
          <p:cNvPicPr>
            <a:picLocks noChangeAspect="1"/>
          </p:cNvPicPr>
          <p:nvPr/>
        </p:nvPicPr>
        <p:blipFill>
          <a:blip r:embed="rId3"/>
          <a:srcRect/>
          <a:stretch>
            <a:fillRect/>
          </a:stretch>
        </p:blipFill>
        <p:spPr>
          <a:xfrm>
            <a:off x="2708251" y="1184257"/>
            <a:ext cx="6775493" cy="4936434"/>
          </a:xfrm>
          <a:prstGeom prst="rect">
            <a:avLst/>
          </a:prstGeom>
          <a:noFill/>
          <a:ln cap="flat">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68">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31007956-9D0C-447D-26DC-ED293F01817B}"/>
              </a:ext>
            </a:extLst>
          </p:cNvPr>
          <p:cNvSpPr txBox="1"/>
          <p:nvPr/>
        </p:nvSpPr>
        <p:spPr>
          <a:xfrm>
            <a:off x="0" y="0"/>
            <a:ext cx="12191996" cy="1690689"/>
          </a:xfrm>
          <a:prstGeom prst="rect">
            <a:avLst/>
          </a:prstGeom>
          <a:solidFill>
            <a:srgbClr val="FFC000"/>
          </a:solid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400" b="0" i="0" u="none" strike="noStrike" kern="1200" cap="none" spc="0" baseline="0">
                <a:solidFill>
                  <a:srgbClr val="000000"/>
                </a:solidFill>
                <a:uFillTx/>
                <a:latin typeface="Aptos Display" pitchFamily="34"/>
              </a:rPr>
              <a:t>L’enveloppe classe et la stimulation visuelle</a:t>
            </a:r>
            <a:endParaRPr lang="fr-FR" sz="4400" b="1" i="0" u="none" strike="noStrike" kern="1200" cap="none" spc="0" baseline="0">
              <a:solidFill>
                <a:srgbClr val="000000"/>
              </a:solidFill>
              <a:uFillTx/>
              <a:latin typeface="Aptos Display" pitchFamily="34"/>
            </a:endParaRPr>
          </a:p>
        </p:txBody>
      </p:sp>
      <p:sp>
        <p:nvSpPr>
          <p:cNvPr id="3" name="ZoneTexte 2">
            <a:extLst>
              <a:ext uri="{FF2B5EF4-FFF2-40B4-BE49-F238E27FC236}">
                <a16:creationId xmlns:a16="http://schemas.microsoft.com/office/drawing/2014/main" id="{6CD41E32-30B4-867B-F4F6-472AB850D345}"/>
              </a:ext>
            </a:extLst>
          </p:cNvPr>
          <p:cNvSpPr txBox="1"/>
          <p:nvPr/>
        </p:nvSpPr>
        <p:spPr>
          <a:xfrm>
            <a:off x="746973" y="1861334"/>
            <a:ext cx="5653826" cy="423571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Aptos"/>
                <a:ea typeface="Aptos" pitchFamily="34"/>
                <a:cs typeface="Times New Roman" pitchFamily="18"/>
              </a:rPr>
              <a:t>La couleur :</a:t>
            </a:r>
          </a:p>
          <a:p>
            <a:pPr marL="342900" marR="0" lvl="0" indent="-342900" algn="l" defTabSz="914400" rtl="0" fontAlgn="auto" hangingPunct="1">
              <a:lnSpc>
                <a:spcPct val="107000"/>
              </a:lnSpc>
              <a:spcBef>
                <a:spcPts val="0"/>
              </a:spcBef>
              <a:spcAft>
                <a:spcPts val="800"/>
              </a:spcAft>
              <a:buSzPct val="100000"/>
              <a:buFont typeface="Arial" pitchFamily="34"/>
              <a:buChar char="•"/>
              <a:tabLst/>
              <a:defRPr sz="1800" b="0" i="0" u="none" strike="noStrike" kern="0" cap="none" spc="0" baseline="0">
                <a:solidFill>
                  <a:srgbClr val="000000"/>
                </a:solidFill>
                <a:uFillTx/>
              </a:defRPr>
            </a:pPr>
            <a:endParaRPr lang="fr-FR" sz="2400" b="0" i="0" u="none" strike="noStrike" kern="1200" cap="none" spc="0" baseline="0">
              <a:solidFill>
                <a:srgbClr val="000000"/>
              </a:solidFill>
              <a:uFillTx/>
              <a:latin typeface="Aptos"/>
              <a:ea typeface="Aptos" pitchFamily="34"/>
              <a:cs typeface="Times New Roman" pitchFamily="18"/>
            </a:endParaRPr>
          </a:p>
          <a:p>
            <a:pPr marL="342900" marR="0" lvl="0" indent="-342900" algn="l" defTabSz="914400" rtl="0" fontAlgn="auto" hangingPunct="1">
              <a:lnSpc>
                <a:spcPct val="107000"/>
              </a:lnSpc>
              <a:spcBef>
                <a:spcPts val="0"/>
              </a:spcBef>
              <a:spcAft>
                <a:spcPts val="800"/>
              </a:spcAft>
              <a:buSzPct val="100000"/>
              <a:buFont typeface="Arial" pitchFamily="34"/>
              <a:buChar char="•"/>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pitchFamily="34"/>
                <a:ea typeface="Aptos" pitchFamily="34"/>
                <a:cs typeface="Times New Roman" pitchFamily="18"/>
              </a:rPr>
              <a:t>Une étude a prouvé que ce qui était ce qui fonctionnait le mieux en faveur de la concentration des élèves et d'avoir une classe aux couleurs claires avec un seul mur peint de couleur vive et d'avoir des points d'autres points de couleurs vives que l'on peut retrouver sur du matériel, sur du mobilier</a:t>
            </a:r>
            <a:endParaRPr lang="fr-FR" sz="3200" b="0" i="0" u="none" strike="noStrike" kern="1200" cap="none" spc="0" baseline="0">
              <a:solidFill>
                <a:srgbClr val="000000"/>
              </a:solidFill>
              <a:uFillTx/>
              <a:latin typeface="Aptos"/>
              <a:ea typeface="Aptos" pitchFamily="34"/>
              <a:cs typeface="Times New Roman" pitchFamily="18"/>
            </a:endParaRPr>
          </a:p>
        </p:txBody>
      </p:sp>
      <p:pic>
        <p:nvPicPr>
          <p:cNvPr id="4" name="Image 8">
            <a:extLst>
              <a:ext uri="{FF2B5EF4-FFF2-40B4-BE49-F238E27FC236}">
                <a16:creationId xmlns:a16="http://schemas.microsoft.com/office/drawing/2014/main" id="{3CA677F1-1747-E824-F008-781D482D7A11}"/>
              </a:ext>
            </a:extLst>
          </p:cNvPr>
          <p:cNvPicPr>
            <a:picLocks noChangeAspect="1"/>
          </p:cNvPicPr>
          <p:nvPr/>
        </p:nvPicPr>
        <p:blipFill>
          <a:blip r:embed="rId3"/>
          <a:srcRect t="9546" r="28334"/>
          <a:stretch>
            <a:fillRect/>
          </a:stretch>
        </p:blipFill>
        <p:spPr>
          <a:xfrm>
            <a:off x="6714932" y="1690689"/>
            <a:ext cx="5477063" cy="5167310"/>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name="Slide70">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FF1BD368-D588-2B67-C0C8-DC7FF758628B}"/>
              </a:ext>
            </a:extLst>
          </p:cNvPr>
          <p:cNvSpPr txBox="1"/>
          <p:nvPr/>
        </p:nvSpPr>
        <p:spPr>
          <a:xfrm>
            <a:off x="0" y="0"/>
            <a:ext cx="12191996" cy="1690689"/>
          </a:xfrm>
          <a:prstGeom prst="rect">
            <a:avLst/>
          </a:prstGeom>
          <a:solidFill>
            <a:srgbClr val="FFC000"/>
          </a:solid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400" b="0" i="0" u="none" strike="noStrike" kern="1200" cap="none" spc="0" baseline="0">
                <a:solidFill>
                  <a:srgbClr val="000000"/>
                </a:solidFill>
                <a:uFillTx/>
                <a:latin typeface="Aptos Display" pitchFamily="34"/>
              </a:rPr>
              <a:t>L’enveloppe classe et la stimulation visuelle</a:t>
            </a:r>
            <a:endParaRPr lang="fr-FR" sz="4400" b="1" i="0" u="none" strike="noStrike" kern="1200" cap="none" spc="0" baseline="0">
              <a:solidFill>
                <a:srgbClr val="000000"/>
              </a:solidFill>
              <a:uFillTx/>
              <a:latin typeface="Aptos Display" pitchFamily="34"/>
            </a:endParaRPr>
          </a:p>
        </p:txBody>
      </p:sp>
      <p:sp>
        <p:nvSpPr>
          <p:cNvPr id="3" name="ZoneTexte 2">
            <a:extLst>
              <a:ext uri="{FF2B5EF4-FFF2-40B4-BE49-F238E27FC236}">
                <a16:creationId xmlns:a16="http://schemas.microsoft.com/office/drawing/2014/main" id="{BA376454-5720-3CA8-4F4B-E137C5315EB3}"/>
              </a:ext>
            </a:extLst>
          </p:cNvPr>
          <p:cNvSpPr txBox="1"/>
          <p:nvPr/>
        </p:nvSpPr>
        <p:spPr>
          <a:xfrm>
            <a:off x="442176" y="1861334"/>
            <a:ext cx="5653826" cy="40748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Aptos"/>
                <a:ea typeface="Aptos" pitchFamily="34"/>
                <a:cs typeface="Times New Roman" pitchFamily="18"/>
              </a:rPr>
              <a:t>La lumière (naturelle et artificielle)</a:t>
            </a:r>
          </a:p>
          <a:p>
            <a:pPr marL="342900" marR="0" lvl="0" indent="-342900" algn="l" defTabSz="914400" rtl="0" fontAlgn="auto" hangingPunct="1">
              <a:lnSpc>
                <a:spcPct val="107000"/>
              </a:lnSpc>
              <a:spcBef>
                <a:spcPts val="0"/>
              </a:spcBef>
              <a:spcAft>
                <a:spcPts val="800"/>
              </a:spcAft>
              <a:buSzPct val="100000"/>
              <a:buFont typeface="Arial" pitchFamily="34"/>
              <a:buChar char="•"/>
              <a:tabLst/>
              <a:defRPr sz="1800" b="0" i="0" u="none" strike="noStrike" kern="0" cap="none" spc="0" baseline="0">
                <a:solidFill>
                  <a:srgbClr val="000000"/>
                </a:solidFill>
                <a:uFillTx/>
              </a:defRPr>
            </a:pPr>
            <a:r>
              <a:rPr lang="fr-FR" sz="2800" b="0" i="0" u="none" strike="noStrike" kern="1200" cap="none" spc="0" baseline="0">
                <a:solidFill>
                  <a:srgbClr val="000000"/>
                </a:solidFill>
                <a:uFillTx/>
                <a:latin typeface="Aptos"/>
                <a:ea typeface="Aptos" pitchFamily="34"/>
                <a:cs typeface="Times New Roman" pitchFamily="18"/>
              </a:rPr>
              <a:t>Espaces plus ou moins sombres selon leur localisation :</a:t>
            </a:r>
          </a:p>
          <a:p>
            <a:pPr marL="800100" marR="0" lvl="1" indent="-342900" algn="l" defTabSz="914400" rtl="0" fontAlgn="auto" hangingPunct="1">
              <a:lnSpc>
                <a:spcPct val="107000"/>
              </a:lnSpc>
              <a:spcBef>
                <a:spcPts val="0"/>
              </a:spcBef>
              <a:spcAft>
                <a:spcPts val="800"/>
              </a:spcAft>
              <a:buSzPct val="100000"/>
              <a:buFont typeface="Courier New" pitchFamily="49"/>
              <a:buChar char="o"/>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pitchFamily="34"/>
                <a:ea typeface="Aptos" pitchFamily="34"/>
                <a:cs typeface="Times New Roman" pitchFamily="18"/>
              </a:rPr>
              <a:t>des espaces calmes, des espaces de repos peuvent être placés dans les zones les plus sombres, </a:t>
            </a:r>
          </a:p>
          <a:p>
            <a:pPr marL="800100" marR="0" lvl="1" indent="-342900" algn="l" defTabSz="914400" rtl="0" fontAlgn="auto" hangingPunct="1">
              <a:lnSpc>
                <a:spcPct val="107000"/>
              </a:lnSpc>
              <a:spcBef>
                <a:spcPts val="0"/>
              </a:spcBef>
              <a:spcAft>
                <a:spcPts val="800"/>
              </a:spcAft>
              <a:buSzPct val="100000"/>
              <a:buFont typeface="Courier New" pitchFamily="49"/>
              <a:buChar char="o"/>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pitchFamily="34"/>
                <a:ea typeface="Aptos" pitchFamily="34"/>
                <a:cs typeface="Times New Roman" pitchFamily="18"/>
              </a:rPr>
              <a:t>des espaces, notamment de concentration, peuvent être placés au niveau des fenêtres. </a:t>
            </a:r>
            <a:endParaRPr lang="fr-FR" sz="3200" b="0" i="0" u="none" strike="noStrike" kern="1200" cap="none" spc="0" baseline="0">
              <a:solidFill>
                <a:srgbClr val="000000"/>
              </a:solidFill>
              <a:uFillTx/>
              <a:latin typeface="Aptos"/>
              <a:ea typeface="Aptos" pitchFamily="34"/>
              <a:cs typeface="Times New Roman" pitchFamily="18"/>
            </a:endParaRPr>
          </a:p>
        </p:txBody>
      </p:sp>
      <p:pic>
        <p:nvPicPr>
          <p:cNvPr id="4" name="Image 8">
            <a:extLst>
              <a:ext uri="{FF2B5EF4-FFF2-40B4-BE49-F238E27FC236}">
                <a16:creationId xmlns:a16="http://schemas.microsoft.com/office/drawing/2014/main" id="{43638763-D320-CC21-7AF6-B8E5AE69AC92}"/>
              </a:ext>
            </a:extLst>
          </p:cNvPr>
          <p:cNvPicPr>
            <a:picLocks noChangeAspect="1"/>
          </p:cNvPicPr>
          <p:nvPr/>
        </p:nvPicPr>
        <p:blipFill>
          <a:blip r:embed="rId3"/>
          <a:srcRect t="9546" r="28334"/>
          <a:stretch>
            <a:fillRect/>
          </a:stretch>
        </p:blipFill>
        <p:spPr>
          <a:xfrm>
            <a:off x="6714932" y="1690689"/>
            <a:ext cx="5477063" cy="5167310"/>
          </a:xfrm>
          <a:prstGeom prst="rect">
            <a:avLst/>
          </a:prstGeom>
          <a:noFill/>
          <a:ln cap="flat">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71">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67E5F12C-F51C-C89A-73DD-6356675AA3F8}"/>
              </a:ext>
            </a:extLst>
          </p:cNvPr>
          <p:cNvSpPr txBox="1"/>
          <p:nvPr/>
        </p:nvSpPr>
        <p:spPr>
          <a:xfrm>
            <a:off x="0" y="0"/>
            <a:ext cx="12191996" cy="1690689"/>
          </a:xfrm>
          <a:prstGeom prst="rect">
            <a:avLst/>
          </a:prstGeom>
          <a:solidFill>
            <a:srgbClr val="FFC000"/>
          </a:solid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400" b="0" i="0" u="none" strike="noStrike" kern="1200" cap="none" spc="0" baseline="0">
                <a:solidFill>
                  <a:srgbClr val="000000"/>
                </a:solidFill>
                <a:uFillTx/>
                <a:latin typeface="Aptos Display" pitchFamily="34"/>
              </a:rPr>
              <a:t>L’enveloppe classe et la stimulation visuelle</a:t>
            </a:r>
            <a:endParaRPr lang="fr-FR" sz="4400" b="1" i="0" u="none" strike="noStrike" kern="1200" cap="none" spc="0" baseline="0">
              <a:solidFill>
                <a:srgbClr val="000000"/>
              </a:solidFill>
              <a:uFillTx/>
              <a:latin typeface="Aptos Display" pitchFamily="34"/>
            </a:endParaRPr>
          </a:p>
        </p:txBody>
      </p:sp>
      <p:sp>
        <p:nvSpPr>
          <p:cNvPr id="3" name="ZoneTexte 2">
            <a:extLst>
              <a:ext uri="{FF2B5EF4-FFF2-40B4-BE49-F238E27FC236}">
                <a16:creationId xmlns:a16="http://schemas.microsoft.com/office/drawing/2014/main" id="{75D5B2BF-95A7-69D2-C63F-1C6F78591EA6}"/>
              </a:ext>
            </a:extLst>
          </p:cNvPr>
          <p:cNvSpPr txBox="1"/>
          <p:nvPr/>
        </p:nvSpPr>
        <p:spPr>
          <a:xfrm>
            <a:off x="442176" y="1861334"/>
            <a:ext cx="5932864" cy="344536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Aptos"/>
                <a:ea typeface="Aptos" pitchFamily="34"/>
                <a:cs typeface="Times New Roman" pitchFamily="18"/>
              </a:rPr>
              <a:t>La lumière focalisée</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pitchFamily="34"/>
                <a:ea typeface="Aptos" pitchFamily="34"/>
                <a:cs typeface="Times New Roman" pitchFamily="18"/>
              </a:rPr>
              <a:t>favorise la concentration qui dure plus longtemps, mais fait aussi diminuer le niveau sonore dans la classe.</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pitchFamily="34"/>
                <a:ea typeface="Aptos" pitchFamily="34"/>
                <a:cs typeface="Times New Roman" pitchFamily="18"/>
              </a:rPr>
              <a:t>Exemple : une table, peut être face à un mur ou adossée à un meuble pour favoriser la concentration sur laquelle serait disposée une lampe de bureau.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72">
    <p:bg>
      <p:bgPr>
        <a:solidFill>
          <a:srgbClr val="FFFFFF"/>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339D4176-242C-A704-35A7-25D8E68DBBC4}"/>
              </a:ext>
            </a:extLst>
          </p:cNvPr>
          <p:cNvSpPr>
            <a:spLocks noMove="1" noResize="1"/>
          </p:cNvSpPr>
          <p:nvPr/>
        </p:nvSpPr>
        <p:spPr>
          <a:xfrm>
            <a:off x="1527" y="0"/>
            <a:ext cx="12188952" cy="6858000"/>
          </a:xfrm>
          <a:prstGeom prst="rect">
            <a:avLst/>
          </a:prstGeom>
          <a:no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pic>
        <p:nvPicPr>
          <p:cNvPr id="3" name="Image 2" descr="Une image contenant intérieur, meubles, bureau, mur&#10;&#10;Description générée automatiquement">
            <a:extLst>
              <a:ext uri="{FF2B5EF4-FFF2-40B4-BE49-F238E27FC236}">
                <a16:creationId xmlns:a16="http://schemas.microsoft.com/office/drawing/2014/main" id="{C130257B-6623-E2B5-8362-2035FBEFFB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8" y="1280"/>
            <a:ext cx="12191978" cy="6856719"/>
          </a:xfrm>
          <a:prstGeom prst="rect">
            <a:avLst/>
          </a:prstGeom>
          <a:noFill/>
          <a:ln cap="flat">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73">
    <p:bg>
      <p:bgPr>
        <a:solidFill>
          <a:srgbClr val="FFFFFF"/>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87DAAAE7-8DA1-3CF6-272B-2BD7AE9F8258}"/>
              </a:ext>
            </a:extLst>
          </p:cNvPr>
          <p:cNvSpPr>
            <a:spLocks noMove="1" noResize="1"/>
          </p:cNvSpPr>
          <p:nvPr/>
        </p:nvSpPr>
        <p:spPr>
          <a:xfrm>
            <a:off x="1527" y="0"/>
            <a:ext cx="12188952" cy="6858000"/>
          </a:xfrm>
          <a:prstGeom prst="rect">
            <a:avLst/>
          </a:prstGeom>
          <a:no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pic>
        <p:nvPicPr>
          <p:cNvPr id="3" name="Image 2" descr="Une image contenant meubles, chaise, table, intérieur&#10;&#10;Description générée automatiquement">
            <a:extLst>
              <a:ext uri="{FF2B5EF4-FFF2-40B4-BE49-F238E27FC236}">
                <a16:creationId xmlns:a16="http://schemas.microsoft.com/office/drawing/2014/main" id="{9FE3CEB7-7E57-45C0-77F4-62969C362CB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8" y="1280"/>
            <a:ext cx="12191978" cy="6856719"/>
          </a:xfrm>
          <a:prstGeom prst="rect">
            <a:avLst/>
          </a:prstGeom>
          <a:noFill/>
          <a:ln cap="flat">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mat-ec-inclusive-amenager">
            <a:hlinkClick r:id="" action="ppaction://media"/>
            <a:extLst>
              <a:ext uri="{FF2B5EF4-FFF2-40B4-BE49-F238E27FC236}">
                <a16:creationId xmlns:a16="http://schemas.microsoft.com/office/drawing/2014/main" id="{6958E8A4-2630-0D4D-36EF-AD597F3C5E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939" y="643467"/>
            <a:ext cx="9904122" cy="55710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name="Slide50">
    <p:spTree>
      <p:nvGrpSpPr>
        <p:cNvPr id="1" name=""/>
        <p:cNvGrpSpPr/>
        <p:nvPr/>
      </p:nvGrpSpPr>
      <p:grpSpPr>
        <a:xfrm>
          <a:off x="0" y="0"/>
          <a:ext cx="0" cy="0"/>
          <a:chOff x="0" y="0"/>
          <a:chExt cx="0" cy="0"/>
        </a:xfrm>
      </p:grpSpPr>
      <p:pic>
        <p:nvPicPr>
          <p:cNvPr id="2" name="Image 2" descr="10 petites choses à savoir pour bien accueillir un enfant autiste en classe">
            <a:extLst>
              <a:ext uri="{FF2B5EF4-FFF2-40B4-BE49-F238E27FC236}">
                <a16:creationId xmlns:a16="http://schemas.microsoft.com/office/drawing/2014/main" id="{B39C06F3-AB09-D22A-E6D0-4B38D35E7F40}"/>
              </a:ext>
            </a:extLst>
          </p:cNvPr>
          <p:cNvPicPr>
            <a:picLocks noChangeAspect="1"/>
          </p:cNvPicPr>
          <p:nvPr/>
        </p:nvPicPr>
        <p:blipFill>
          <a:blip r:embed="rId2"/>
          <a:srcRect/>
          <a:stretch>
            <a:fillRect/>
          </a:stretch>
        </p:blipFill>
        <p:spPr>
          <a:xfrm>
            <a:off x="2171718" y="4212558"/>
            <a:ext cx="1732550" cy="1732550"/>
          </a:xfrm>
          <a:prstGeom prst="rect">
            <a:avLst/>
          </a:prstGeom>
          <a:noFill/>
          <a:ln cap="flat">
            <a:noFill/>
          </a:ln>
        </p:spPr>
      </p:pic>
      <p:pic>
        <p:nvPicPr>
          <p:cNvPr id="3" name="Image 1" descr="10 petites choses à savoir pour bien accueillir un enfant autiste en classe">
            <a:extLst>
              <a:ext uri="{FF2B5EF4-FFF2-40B4-BE49-F238E27FC236}">
                <a16:creationId xmlns:a16="http://schemas.microsoft.com/office/drawing/2014/main" id="{C9675BF4-DD32-C2A7-039D-ED4FB0342E8A}"/>
              </a:ext>
            </a:extLst>
          </p:cNvPr>
          <p:cNvPicPr>
            <a:picLocks noChangeAspect="1"/>
          </p:cNvPicPr>
          <p:nvPr/>
        </p:nvPicPr>
        <p:blipFill>
          <a:blip r:embed="rId3"/>
          <a:srcRect/>
          <a:stretch>
            <a:fillRect/>
          </a:stretch>
        </p:blipFill>
        <p:spPr>
          <a:xfrm>
            <a:off x="7788502" y="4212558"/>
            <a:ext cx="1893539" cy="1893539"/>
          </a:xfrm>
          <a:prstGeom prst="rect">
            <a:avLst/>
          </a:prstGeom>
          <a:noFill/>
          <a:ln cap="flat">
            <a:noFill/>
          </a:ln>
        </p:spPr>
      </p:pic>
      <p:sp>
        <p:nvSpPr>
          <p:cNvPr id="4" name="Rectangle 3">
            <a:extLst>
              <a:ext uri="{FF2B5EF4-FFF2-40B4-BE49-F238E27FC236}">
                <a16:creationId xmlns:a16="http://schemas.microsoft.com/office/drawing/2014/main" id="{63E333E5-BC1F-2519-E55E-6BD15C6A7DCF}"/>
              </a:ext>
            </a:extLst>
          </p:cNvPr>
          <p:cNvSpPr/>
          <p:nvPr/>
        </p:nvSpPr>
        <p:spPr>
          <a:xfrm>
            <a:off x="824971" y="2540760"/>
            <a:ext cx="10542062" cy="1600437"/>
          </a:xfrm>
          <a:prstGeom prst="rect">
            <a:avLst/>
          </a:prstGeom>
          <a:noFill/>
          <a:ln cap="flat">
            <a:noFill/>
            <a:prstDash val="solid"/>
          </a:ln>
        </p:spPr>
        <p:txBody>
          <a:bodyPr vert="horz" wrap="squar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2000" b="0" i="0" u="none" strike="noStrike" kern="1200" cap="none" spc="0" baseline="0">
                <a:solidFill>
                  <a:srgbClr val="000000"/>
                </a:solidFill>
                <a:uFillTx/>
                <a:latin typeface="Calibri"/>
                <a:ea typeface="Calibri" pitchFamily="34"/>
                <a:cs typeface="Times New Roman" pitchFamily="18"/>
              </a:rPr>
              <a:t>Certains enfants apprécient d’avoir une place "bulle", un peu à l'écart de l'agitation de la classe. (Possibilité d'utiliser un petit paravent ou une étagère en guise de paravent)</a:t>
            </a:r>
            <a:br>
              <a:rPr lang="fr-FR" sz="2000" b="0" i="0" u="none" strike="noStrike" kern="1200" cap="none" spc="0" baseline="0">
                <a:solidFill>
                  <a:srgbClr val="000000"/>
                </a:solidFill>
                <a:uFillTx/>
                <a:latin typeface="Calibri"/>
                <a:ea typeface="Calibri" pitchFamily="34"/>
                <a:cs typeface="Times New Roman" pitchFamily="18"/>
              </a:rPr>
            </a:br>
            <a:r>
              <a:rPr lang="fr-FR" sz="2000" b="0" i="0" u="none" strike="noStrike" kern="1200" cap="none" spc="0" baseline="0">
                <a:solidFill>
                  <a:srgbClr val="000000"/>
                </a:solidFill>
                <a:uFillTx/>
                <a:latin typeface="Calibri"/>
                <a:ea typeface="Calibri" pitchFamily="34"/>
                <a:cs typeface="Times New Roman" pitchFamily="18"/>
              </a:rPr>
              <a:t>Deux outils fort utiles : </a:t>
            </a:r>
            <a:r>
              <a:rPr lang="fr-FR" sz="2000" b="0" i="0" u="none" strike="noStrike" kern="1200" cap="none" spc="0" baseline="0">
                <a:solidFill>
                  <a:srgbClr val="000000"/>
                </a:solidFill>
                <a:uFillTx/>
                <a:latin typeface="Calibri"/>
                <a:ea typeface="Calibri" pitchFamily="34"/>
                <a:cs typeface="Times New Roman" pitchFamily="18"/>
                <a:hlinkClick r:id="rId4">
                  <a:extLst>
                    <a:ext uri="{A12FA001-AC4F-418D-AE19-62706E023703}">
                      <ahyp:hlinkClr xmlns:ahyp="http://schemas.microsoft.com/office/drawing/2018/hyperlinkcolor" val="tx"/>
                    </a:ext>
                  </a:extLst>
                </a:hlinkClick>
              </a:rPr>
              <a:t>Le casque anti-bruit</a:t>
            </a:r>
            <a:r>
              <a:rPr lang="fr-FR" sz="2000" b="0" i="0" u="none" strike="noStrike" kern="1200" cap="none" spc="0" baseline="0">
                <a:solidFill>
                  <a:srgbClr val="000000"/>
                </a:solidFill>
                <a:uFillTx/>
                <a:latin typeface="Calibri"/>
                <a:ea typeface="Calibri" pitchFamily="34"/>
                <a:cs typeface="Times New Roman" pitchFamily="18"/>
              </a:rPr>
              <a:t> (A utiliser ponctuellement pour ne pas créer de dépendance) et le </a:t>
            </a:r>
            <a:r>
              <a:rPr lang="fr-FR" sz="2000" b="0" i="0" u="none" strike="noStrike" kern="1200" cap="none" spc="0" baseline="0">
                <a:solidFill>
                  <a:srgbClr val="000000"/>
                </a:solidFill>
                <a:uFillTx/>
                <a:latin typeface="Calibri"/>
                <a:ea typeface="Calibri" pitchFamily="34"/>
                <a:cs typeface="Times New Roman" pitchFamily="18"/>
                <a:hlinkClick r:id="rId5">
                  <a:extLst>
                    <a:ext uri="{A12FA001-AC4F-418D-AE19-62706E023703}">
                      <ahyp:hlinkClr xmlns:ahyp="http://schemas.microsoft.com/office/drawing/2018/hyperlinkcolor" val="tx"/>
                    </a:ext>
                  </a:extLst>
                </a:hlinkClick>
              </a:rPr>
              <a:t>paravent de table Pop-Up</a:t>
            </a:r>
            <a:r>
              <a:rPr lang="fr-FR" sz="2000" b="0" i="0" u="none" strike="noStrike" kern="1200" cap="none" spc="0" baseline="0">
                <a:solidFill>
                  <a:srgbClr val="000000"/>
                </a:solidFill>
                <a:uFillTx/>
                <a:latin typeface="Calibri"/>
                <a:ea typeface="Calibri" pitchFamily="34"/>
                <a:cs typeface="Times New Roman" pitchFamily="18"/>
              </a:rPr>
              <a:t> ( à partir de la GS).</a:t>
            </a:r>
            <a:endParaRPr lang="fr-FR" sz="2000" b="0" i="0" u="none" strike="noStrike" kern="1200" cap="none" spc="0" baseline="0">
              <a:solidFill>
                <a:srgbClr val="000000"/>
              </a:solidFill>
              <a:uFillTx/>
              <a:latin typeface="Calibri"/>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34"/>
            </a:endParaRPr>
          </a:p>
        </p:txBody>
      </p:sp>
      <p:sp>
        <p:nvSpPr>
          <p:cNvPr id="5" name="Rectangle 4">
            <a:extLst>
              <a:ext uri="{FF2B5EF4-FFF2-40B4-BE49-F238E27FC236}">
                <a16:creationId xmlns:a16="http://schemas.microsoft.com/office/drawing/2014/main" id="{CD50F95C-EED7-1B06-B6D4-95DC8A64AC98}"/>
              </a:ext>
            </a:extLst>
          </p:cNvPr>
          <p:cNvSpPr/>
          <p:nvPr/>
        </p:nvSpPr>
        <p:spPr>
          <a:xfrm>
            <a:off x="986591" y="3983958"/>
            <a:ext cx="12191996" cy="45720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100" b="1" i="0" u="none" strike="noStrike" kern="1200" cap="none" spc="0" baseline="0">
                <a:solidFill>
                  <a:srgbClr val="000000"/>
                </a:solidFill>
                <a:uFillTx/>
                <a:latin typeface="Arial" pitchFamily="34"/>
                <a:ea typeface="Calibri" pitchFamily="34"/>
                <a:cs typeface="Times New Roman" pitchFamily="18"/>
              </a:rPr>
              <a:t>  </a:t>
            </a:r>
            <a:endParaRPr lang="fr-FR" sz="1800" b="0" i="0" u="none" strike="noStrike" kern="1200" cap="none" spc="0" baseline="0">
              <a:solidFill>
                <a:srgbClr val="000000"/>
              </a:solidFill>
              <a:uFillTx/>
              <a:latin typeface="Arial" pitchFamily="34"/>
            </a:endParaRPr>
          </a:p>
        </p:txBody>
      </p:sp>
      <p:sp>
        <p:nvSpPr>
          <p:cNvPr id="6" name="Titre 6">
            <a:extLst>
              <a:ext uri="{FF2B5EF4-FFF2-40B4-BE49-F238E27FC236}">
                <a16:creationId xmlns:a16="http://schemas.microsoft.com/office/drawing/2014/main" id="{C5106DB4-8AB5-3A11-0D0C-CA28FA2694ED}"/>
              </a:ext>
            </a:extLst>
          </p:cNvPr>
          <p:cNvSpPr txBox="1"/>
          <p:nvPr/>
        </p:nvSpPr>
        <p:spPr>
          <a:xfrm>
            <a:off x="0" y="0"/>
            <a:ext cx="12191996" cy="1690689"/>
          </a:xfrm>
          <a:prstGeom prst="rect">
            <a:avLst/>
          </a:prstGeom>
          <a:solidFill>
            <a:srgbClr val="FFC000"/>
          </a:solid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400" b="0" i="0" u="none" strike="noStrike" kern="1200" cap="none" spc="0" baseline="0">
                <a:solidFill>
                  <a:srgbClr val="000000"/>
                </a:solidFill>
                <a:uFillTx/>
                <a:latin typeface="Aptos Display" pitchFamily="34"/>
              </a:rPr>
              <a:t>Quelques exemples d’aménagements possibles à des besoins particuliers.</a:t>
            </a:r>
            <a:endParaRPr lang="fr-FR" sz="4400" b="1" i="0" u="none" strike="noStrike" kern="1200" cap="none" spc="0" baseline="0">
              <a:solidFill>
                <a:srgbClr val="000000"/>
              </a:solidFill>
              <a:uFillTx/>
              <a:latin typeface="Aptos Display" pitchFamily="34"/>
            </a:endParaRPr>
          </a:p>
        </p:txBody>
      </p:sp>
      <p:sp>
        <p:nvSpPr>
          <p:cNvPr id="7" name="ZoneTexte 9">
            <a:extLst>
              <a:ext uri="{FF2B5EF4-FFF2-40B4-BE49-F238E27FC236}">
                <a16:creationId xmlns:a16="http://schemas.microsoft.com/office/drawing/2014/main" id="{C01BD9A2-FEDF-2208-7BA2-067A86B22F2F}"/>
              </a:ext>
            </a:extLst>
          </p:cNvPr>
          <p:cNvSpPr txBox="1"/>
          <p:nvPr/>
        </p:nvSpPr>
        <p:spPr>
          <a:xfrm>
            <a:off x="0" y="1685678"/>
            <a:ext cx="8615961" cy="523219"/>
          </a:xfrm>
          <a:prstGeom prst="rect">
            <a:avLst/>
          </a:prstGeom>
          <a:solidFill>
            <a:srgbClr val="A02B93"/>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Aptos"/>
              </a:rPr>
              <a:t>Sensibilité aux stimuli sensoriels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51">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F9733596-6C73-3144-A7A9-64260DD84498}"/>
              </a:ext>
            </a:extLst>
          </p:cNvPr>
          <p:cNvSpPr txBox="1">
            <a:spLocks noGrp="1"/>
          </p:cNvSpPr>
          <p:nvPr>
            <p:ph idx="1"/>
          </p:nvPr>
        </p:nvSpPr>
        <p:spPr>
          <a:xfrm>
            <a:off x="367524" y="2485622"/>
            <a:ext cx="11456956" cy="4082603"/>
          </a:xfrm>
        </p:spPr>
        <p:txBody>
          <a:bodyPr/>
          <a:lstStyle/>
          <a:p>
            <a:pPr marL="0" lvl="0" indent="0">
              <a:lnSpc>
                <a:spcPct val="87000"/>
              </a:lnSpc>
              <a:spcAft>
                <a:spcPts val="800"/>
              </a:spcAft>
              <a:buNone/>
            </a:pPr>
            <a:r>
              <a:rPr lang="fr-FR" sz="2400" u="sng">
                <a:latin typeface="Aptos"/>
                <a:cs typeface="Times New Roman" pitchFamily="18"/>
              </a:rPr>
              <a:t>Exemple</a:t>
            </a:r>
            <a:r>
              <a:rPr lang="fr-FR" sz="2400">
                <a:latin typeface="Aptos"/>
                <a:cs typeface="Times New Roman" pitchFamily="18"/>
              </a:rPr>
              <a:t> : La récré « c'est la jungle ». </a:t>
            </a:r>
          </a:p>
          <a:p>
            <a:pPr marL="0" lvl="0" indent="0">
              <a:lnSpc>
                <a:spcPct val="87000"/>
              </a:lnSpc>
              <a:spcAft>
                <a:spcPts val="800"/>
              </a:spcAft>
              <a:buNone/>
            </a:pPr>
            <a:r>
              <a:rPr lang="fr-FR" sz="2400">
                <a:latin typeface="Aptos"/>
                <a:cs typeface="Times New Roman" pitchFamily="18"/>
              </a:rPr>
              <a:t>La récréation, moment souvent apprécié peut devenir compliqué : du monde, du bruit, des mouvements, des contacts imprévisibles...</a:t>
            </a:r>
          </a:p>
          <a:p>
            <a:pPr lvl="0">
              <a:lnSpc>
                <a:spcPct val="87000"/>
              </a:lnSpc>
              <a:spcAft>
                <a:spcPts val="800"/>
              </a:spcAft>
            </a:pPr>
            <a:r>
              <a:rPr lang="fr-FR" sz="2400">
                <a:latin typeface="Aptos"/>
                <a:cs typeface="Times New Roman" pitchFamily="18"/>
              </a:rPr>
              <a:t>Laisser la possibilité à l'enfant de prendre avec lui un livre, un jouet, un doudou... quelque chose qui le rassure.</a:t>
            </a:r>
            <a:br>
              <a:rPr lang="fr-FR" sz="2400">
                <a:latin typeface="Aptos"/>
                <a:cs typeface="Times New Roman" pitchFamily="18"/>
              </a:rPr>
            </a:br>
            <a:r>
              <a:rPr lang="fr-FR" sz="2400">
                <a:latin typeface="Aptos"/>
                <a:cs typeface="Times New Roman" pitchFamily="18"/>
              </a:rPr>
              <a:t>Prévoir avec lui une solution de replis : systématique ou en cas de besoin uniquement : un coin calme et qui lui est réservé, un coin de classe ou de bibliothèque (s'il y a un adulte pour le surveiller). </a:t>
            </a:r>
          </a:p>
          <a:p>
            <a:pPr lvl="0">
              <a:lnSpc>
                <a:spcPct val="87000"/>
              </a:lnSpc>
              <a:spcAft>
                <a:spcPts val="800"/>
              </a:spcAft>
            </a:pPr>
            <a:r>
              <a:rPr lang="fr-FR" sz="2400">
                <a:latin typeface="Aptos"/>
                <a:cs typeface="Times New Roman" pitchFamily="18"/>
              </a:rPr>
              <a:t>Pour les entrées/sorties :  laisser la possibilité d'entrer/sortir quelques minutes avant ou après les autres pour lui éviter le brouhaha et l'agitation du couloir.</a:t>
            </a:r>
          </a:p>
          <a:p>
            <a:pPr marL="0" lvl="0" indent="0">
              <a:lnSpc>
                <a:spcPct val="70000"/>
              </a:lnSpc>
              <a:buNone/>
            </a:pPr>
            <a:endParaRPr lang="fr-FR">
              <a:latin typeface="Aptos"/>
            </a:endParaRPr>
          </a:p>
        </p:txBody>
      </p:sp>
      <p:sp>
        <p:nvSpPr>
          <p:cNvPr id="3" name="Titre 6">
            <a:extLst>
              <a:ext uri="{FF2B5EF4-FFF2-40B4-BE49-F238E27FC236}">
                <a16:creationId xmlns:a16="http://schemas.microsoft.com/office/drawing/2014/main" id="{2BE7C169-B75B-4F5D-7C31-2344598A82DF}"/>
              </a:ext>
            </a:extLst>
          </p:cNvPr>
          <p:cNvSpPr txBox="1"/>
          <p:nvPr/>
        </p:nvSpPr>
        <p:spPr>
          <a:xfrm>
            <a:off x="0" y="0"/>
            <a:ext cx="12191996" cy="1690689"/>
          </a:xfrm>
          <a:prstGeom prst="rect">
            <a:avLst/>
          </a:prstGeom>
          <a:solidFill>
            <a:srgbClr val="FFC000"/>
          </a:solid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400" b="0" i="0" u="none" strike="noStrike" kern="1200" cap="none" spc="0" baseline="0">
                <a:solidFill>
                  <a:srgbClr val="000000"/>
                </a:solidFill>
                <a:uFillTx/>
                <a:latin typeface="Aptos Display" pitchFamily="34"/>
              </a:rPr>
              <a:t>Quelques exemples d’aménagements possibles à des besoins particuliers.</a:t>
            </a:r>
            <a:endParaRPr lang="fr-FR" sz="4400" b="1" i="0" u="none" strike="noStrike" kern="1200" cap="none" spc="0" baseline="0">
              <a:solidFill>
                <a:srgbClr val="000000"/>
              </a:solidFill>
              <a:uFillTx/>
              <a:latin typeface="Aptos Display" pitchFamily="34"/>
            </a:endParaRPr>
          </a:p>
        </p:txBody>
      </p:sp>
      <p:sp>
        <p:nvSpPr>
          <p:cNvPr id="4" name="ZoneTexte 6">
            <a:extLst>
              <a:ext uri="{FF2B5EF4-FFF2-40B4-BE49-F238E27FC236}">
                <a16:creationId xmlns:a16="http://schemas.microsoft.com/office/drawing/2014/main" id="{A2245F6D-2BCF-7DD4-21C2-33D4779CB4FE}"/>
              </a:ext>
            </a:extLst>
          </p:cNvPr>
          <p:cNvSpPr txBox="1"/>
          <p:nvPr/>
        </p:nvSpPr>
        <p:spPr>
          <a:xfrm>
            <a:off x="0" y="1685678"/>
            <a:ext cx="8615961" cy="523219"/>
          </a:xfrm>
          <a:prstGeom prst="rect">
            <a:avLst/>
          </a:prstGeom>
          <a:solidFill>
            <a:srgbClr val="A02B93"/>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Aptos"/>
              </a:rPr>
              <a:t>Sensibilité à la collectivité, au grand groupe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F0790-D4D1-A836-6380-8E42E1BF607F}"/>
              </a:ext>
            </a:extLst>
          </p:cNvPr>
          <p:cNvSpPr txBox="1">
            <a:spLocks noGrp="1"/>
          </p:cNvSpPr>
          <p:nvPr>
            <p:ph type="title"/>
          </p:nvPr>
        </p:nvSpPr>
        <p:spPr>
          <a:xfrm>
            <a:off x="0" y="0"/>
            <a:ext cx="11365132" cy="3288795"/>
          </a:xfrm>
        </p:spPr>
        <p:txBody>
          <a:bodyPr>
            <a:normAutofit fontScale="90000"/>
          </a:bodyPr>
          <a:lstStyle/>
          <a:p>
            <a:pPr marL="228600" lvl="0" indent="-228600">
              <a:lnSpc>
                <a:spcPct val="107000"/>
              </a:lnSpc>
              <a:spcBef>
                <a:spcPts val="1000"/>
              </a:spcBef>
              <a:spcAft>
                <a:spcPts val="800"/>
              </a:spcAft>
              <a:buClr>
                <a:srgbClr val="FFCA08"/>
              </a:buClr>
              <a:buSzPct val="110000"/>
              <a:buFont typeface="Wingdings" pitchFamily="2"/>
              <a:buChar char="§"/>
            </a:pPr>
            <a:r>
              <a:rPr lang="fr-FR" sz="2400" b="1">
                <a:latin typeface="Aptos"/>
                <a:cs typeface="Times New Roman" pitchFamily="18"/>
              </a:rPr>
              <a:t>L’école inclusive :</a:t>
            </a:r>
            <a:br>
              <a:rPr lang="fr-FR" sz="2400">
                <a:latin typeface="Aptos"/>
                <a:cs typeface="Times New Roman" pitchFamily="18"/>
              </a:rPr>
            </a:br>
            <a:br>
              <a:rPr lang="fr-FR" sz="2400">
                <a:latin typeface="Aptos"/>
                <a:cs typeface="Times New Roman" pitchFamily="18"/>
              </a:rPr>
            </a:br>
            <a:r>
              <a:rPr lang="fr-FR" sz="2400">
                <a:latin typeface="Aptos"/>
                <a:cs typeface="Times New Roman" pitchFamily="18"/>
              </a:rPr>
              <a:t>On définit l'</a:t>
            </a:r>
            <a:r>
              <a:rPr lang="fr-FR" sz="2400" b="1">
                <a:latin typeface="Aptos"/>
                <a:cs typeface="Times New Roman" pitchFamily="18"/>
              </a:rPr>
              <a:t>inclusion</a:t>
            </a:r>
            <a:r>
              <a:rPr lang="fr-FR" sz="2400">
                <a:latin typeface="Aptos"/>
                <a:cs typeface="Times New Roman" pitchFamily="18"/>
              </a:rPr>
              <a:t> comme le processus d’ « </a:t>
            </a:r>
            <a:r>
              <a:rPr lang="fr-FR" sz="2400" b="1">
                <a:latin typeface="Aptos"/>
                <a:cs typeface="Times New Roman" pitchFamily="18"/>
              </a:rPr>
              <a:t>offrir des opportunités égales et un accès équitable </a:t>
            </a:r>
            <a:r>
              <a:rPr lang="fr-FR" sz="2400">
                <a:latin typeface="Aptos"/>
                <a:cs typeface="Times New Roman" pitchFamily="18"/>
              </a:rPr>
              <a:t>à tous les individus ».</a:t>
            </a:r>
            <a:br>
              <a:rPr lang="fr-FR" sz="2400">
                <a:latin typeface="Aptos"/>
                <a:cs typeface="Times New Roman" pitchFamily="18"/>
              </a:rPr>
            </a:br>
            <a:r>
              <a:rPr lang="fr-FR" sz="2400">
                <a:latin typeface="Aptos"/>
                <a:cs typeface="Times New Roman" pitchFamily="18"/>
              </a:rPr>
              <a:t> L’un des 3 leviers pour agir pour une École toujours plus inclusive est  de « renforcer l'accompagnement des élèves à besoins éducatifs particuliers ». </a:t>
            </a:r>
            <a:br>
              <a:rPr lang="fr-FR" sz="2400">
                <a:latin typeface="Aptos"/>
                <a:cs typeface="Times New Roman" pitchFamily="18"/>
              </a:rPr>
            </a:br>
            <a:r>
              <a:rPr lang="fr-FR" sz="1800">
                <a:latin typeface="Aptos"/>
              </a:rPr>
              <a:t>Circulaire de rentrée 2019 – école inclusive. </a:t>
            </a:r>
            <a:br>
              <a:rPr lang="fr-FR" sz="1800">
                <a:latin typeface="Aptos"/>
              </a:rPr>
            </a:br>
            <a:r>
              <a:rPr lang="fr-FR" sz="1800">
                <a:latin typeface="Aptos"/>
              </a:rPr>
              <a:t>L’article L-111-1 du code de l’éducation. Ressources Eduscol</a:t>
            </a:r>
            <a:br>
              <a:rPr lang="fr-FR" sz="1400">
                <a:latin typeface="Aptos"/>
              </a:rPr>
            </a:br>
            <a:br>
              <a:rPr lang="fr-FR" sz="1100">
                <a:latin typeface="Calibri" pitchFamily="34"/>
                <a:cs typeface="Times New Roman" pitchFamily="18"/>
              </a:rPr>
            </a:br>
            <a:endParaRPr lang="fr-FR" sz="1000"/>
          </a:p>
        </p:txBody>
      </p:sp>
      <p:sp>
        <p:nvSpPr>
          <p:cNvPr id="3" name="Espace réservé du contenu 2">
            <a:extLst>
              <a:ext uri="{FF2B5EF4-FFF2-40B4-BE49-F238E27FC236}">
                <a16:creationId xmlns:a16="http://schemas.microsoft.com/office/drawing/2014/main" id="{57773E38-F3F7-A071-E7A9-6EA703E65813}"/>
              </a:ext>
            </a:extLst>
          </p:cNvPr>
          <p:cNvSpPr txBox="1">
            <a:spLocks noGrp="1"/>
          </p:cNvSpPr>
          <p:nvPr>
            <p:ph idx="1"/>
          </p:nvPr>
        </p:nvSpPr>
        <p:spPr>
          <a:xfrm>
            <a:off x="0" y="3288795"/>
            <a:ext cx="3737792" cy="661732"/>
          </a:xfrm>
          <a:solidFill>
            <a:srgbClr val="FFC000"/>
          </a:solidFill>
        </p:spPr>
        <p:txBody>
          <a:bodyPr anchor="ctr"/>
          <a:lstStyle/>
          <a:p>
            <a:pPr marL="0" lvl="0" indent="0">
              <a:buNone/>
            </a:pPr>
            <a:r>
              <a:rPr lang="fr-FR" sz="2400">
                <a:latin typeface="Aptos Display" pitchFamily="34"/>
              </a:rPr>
              <a:t>    QUELLES DEMARCHES ?</a:t>
            </a:r>
          </a:p>
        </p:txBody>
      </p:sp>
      <p:grpSp>
        <p:nvGrpSpPr>
          <p:cNvPr id="4" name="Diagramme 4">
            <a:extLst>
              <a:ext uri="{FF2B5EF4-FFF2-40B4-BE49-F238E27FC236}">
                <a16:creationId xmlns:a16="http://schemas.microsoft.com/office/drawing/2014/main" id="{6C179AB7-2E38-A6C6-AE2C-F49649B00A2C}"/>
              </a:ext>
            </a:extLst>
          </p:cNvPr>
          <p:cNvGrpSpPr/>
          <p:nvPr/>
        </p:nvGrpSpPr>
        <p:grpSpPr>
          <a:xfrm>
            <a:off x="5516364" y="2572984"/>
            <a:ext cx="6159819" cy="4149355"/>
            <a:chOff x="5516364" y="2572984"/>
            <a:chExt cx="6159819" cy="4149355"/>
          </a:xfrm>
        </p:grpSpPr>
        <p:sp>
          <p:nvSpPr>
            <p:cNvPr id="5" name="Arc plein 6">
              <a:extLst>
                <a:ext uri="{FF2B5EF4-FFF2-40B4-BE49-F238E27FC236}">
                  <a16:creationId xmlns:a16="http://schemas.microsoft.com/office/drawing/2014/main" id="{A3A78E4D-F11D-EF05-D8FC-D074B13C3F45}"/>
                </a:ext>
              </a:extLst>
            </p:cNvPr>
            <p:cNvSpPr/>
            <p:nvPr/>
          </p:nvSpPr>
          <p:spPr>
            <a:xfrm>
              <a:off x="6225509" y="3067876"/>
              <a:ext cx="4741511" cy="3159562"/>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90"/>
                <a:gd name="f11" fmla="val 4642"/>
                <a:gd name="f12" fmla="+- 0 0 -180"/>
                <a:gd name="f13" fmla="+- 0 0 -450"/>
                <a:gd name="f14" fmla="+- 0 0 -315"/>
                <a:gd name="f15" fmla="abs f4"/>
                <a:gd name="f16" fmla="abs f5"/>
                <a:gd name="f17" fmla="abs f6"/>
                <a:gd name="f18" fmla="+- 0 0 f10"/>
                <a:gd name="f19" fmla="+- 0 0 f3"/>
                <a:gd name="f20" fmla="*/ f12 f0 1"/>
                <a:gd name="f21" fmla="*/ f13 f0 1"/>
                <a:gd name="f22" fmla="*/ f14 f0 1"/>
                <a:gd name="f23" fmla="?: f15 f4 1"/>
                <a:gd name="f24" fmla="?: f16 f5 1"/>
                <a:gd name="f25" fmla="?: f17 f6 1"/>
                <a:gd name="f26" fmla="*/ f18 f0 1"/>
                <a:gd name="f27" fmla="*/ f19 f0 1"/>
                <a:gd name="f28" fmla="*/ f20 1 f3"/>
                <a:gd name="f29" fmla="*/ f21 1 f3"/>
                <a:gd name="f30" fmla="*/ f22 1 f3"/>
                <a:gd name="f31" fmla="*/ f23 1 21600"/>
                <a:gd name="f32" fmla="*/ f24 1 21600"/>
                <a:gd name="f33" fmla="*/ 21600 f23 1"/>
                <a:gd name="f34" fmla="*/ 21600 f24 1"/>
                <a:gd name="f35" fmla="*/ f26 1 f3"/>
                <a:gd name="f36" fmla="*/ f27 1 f3"/>
                <a:gd name="f37" fmla="+- f28 0 f1"/>
                <a:gd name="f38" fmla="+- f29 0 f1"/>
                <a:gd name="f39" fmla="+- f30 0 f1"/>
                <a:gd name="f40" fmla="min f32 f31"/>
                <a:gd name="f41" fmla="*/ f33 1 f25"/>
                <a:gd name="f42" fmla="*/ f34 1 f25"/>
                <a:gd name="f43" fmla="+- f35 0 f1"/>
                <a:gd name="f44" fmla="+- f36 0 f1"/>
                <a:gd name="f45" fmla="val f41"/>
                <a:gd name="f46" fmla="val f42"/>
                <a:gd name="f47" fmla="+- 0 0 f43"/>
                <a:gd name="f48" fmla="+- 0 0 f44"/>
                <a:gd name="f49" fmla="+- f46 0 f7"/>
                <a:gd name="f50" fmla="+- f45 0 f7"/>
                <a:gd name="f51" fmla="+- f48 0 f47"/>
                <a:gd name="f52" fmla="+- f47 f1 0"/>
                <a:gd name="f53" fmla="+- f48 f1 0"/>
                <a:gd name="f54" fmla="+- 21600000 0 f47"/>
                <a:gd name="f55" fmla="+- f1 0 f47"/>
                <a:gd name="f56" fmla="+- 27000000 0 f47"/>
                <a:gd name="f57" fmla="+- f0 0 f47"/>
                <a:gd name="f58" fmla="+- 32400000 0 f47"/>
                <a:gd name="f59" fmla="+- f2 0 f47"/>
                <a:gd name="f60" fmla="+- 37800000 0 f47"/>
                <a:gd name="f61" fmla="*/ f49 1 2"/>
                <a:gd name="f62" fmla="*/ f50 1 2"/>
                <a:gd name="f63" fmla="min f50 f49"/>
                <a:gd name="f64" fmla="+- f51 21600000 0"/>
                <a:gd name="f65" fmla="?: f55 f55 f56"/>
                <a:gd name="f66" fmla="?: f57 f57 f58"/>
                <a:gd name="f67" fmla="?: f59 f59 f60"/>
                <a:gd name="f68" fmla="*/ f52 f8 1"/>
                <a:gd name="f69" fmla="*/ f53 f8 1"/>
                <a:gd name="f70" fmla="+- f7 f61 0"/>
                <a:gd name="f71" fmla="+- f7 f62 0"/>
                <a:gd name="f72" fmla="*/ f63 f11 1"/>
                <a:gd name="f73" fmla="?: f51 f51 f64"/>
                <a:gd name="f74" fmla="*/ f68 1 f0"/>
                <a:gd name="f75" fmla="*/ f69 1 f0"/>
                <a:gd name="f76" fmla="*/ f62 f40 1"/>
                <a:gd name="f77" fmla="*/ f61 f40 1"/>
                <a:gd name="f78" fmla="*/ f72 1 100000"/>
                <a:gd name="f79" fmla="+- 0 0 f73"/>
                <a:gd name="f80" fmla="+- f73 0 f54"/>
                <a:gd name="f81" fmla="+- f73 0 f65"/>
                <a:gd name="f82" fmla="+- f73 0 f66"/>
                <a:gd name="f83" fmla="+- f73 0 f67"/>
                <a:gd name="f84" fmla="+- 0 0 f74"/>
                <a:gd name="f85" fmla="+- 0 0 f75"/>
                <a:gd name="f86" fmla="*/ f71 f40 1"/>
                <a:gd name="f87" fmla="*/ f70 f40 1"/>
                <a:gd name="f88" fmla="+- f62 0 f78"/>
                <a:gd name="f89" fmla="+- f61 0 f78"/>
                <a:gd name="f90" fmla="+- 0 0 f84"/>
                <a:gd name="f91" fmla="+- 0 0 f85"/>
                <a:gd name="f92" fmla="*/ f90 f0 1"/>
                <a:gd name="f93" fmla="*/ f91 f0 1"/>
                <a:gd name="f94" fmla="*/ f88 f40 1"/>
                <a:gd name="f95" fmla="*/ f89 f40 1"/>
                <a:gd name="f96" fmla="*/ f92 1 f8"/>
                <a:gd name="f97" fmla="*/ f93 1 f8"/>
                <a:gd name="f98" fmla="+- f96 0 f1"/>
                <a:gd name="f99" fmla="+- f97 0 f1"/>
                <a:gd name="f100" fmla="sin 1 f98"/>
                <a:gd name="f101" fmla="cos 1 f98"/>
                <a:gd name="f102" fmla="sin 1 f99"/>
                <a:gd name="f103" fmla="cos 1 f99"/>
                <a:gd name="f104" fmla="+- 0 0 f100"/>
                <a:gd name="f105" fmla="+- 0 0 f101"/>
                <a:gd name="f106" fmla="+- 0 0 f102"/>
                <a:gd name="f107" fmla="+- 0 0 f103"/>
                <a:gd name="f108" fmla="+- 0 0 f104"/>
                <a:gd name="f109" fmla="+- 0 0 f105"/>
                <a:gd name="f110" fmla="+- 0 0 f106"/>
                <a:gd name="f111" fmla="+- 0 0 f107"/>
                <a:gd name="f112" fmla="val f108"/>
                <a:gd name="f113" fmla="val f109"/>
                <a:gd name="f114" fmla="val f110"/>
                <a:gd name="f115" fmla="val f111"/>
                <a:gd name="f116" fmla="*/ f112 f62 1"/>
                <a:gd name="f117" fmla="*/ f113 f61 1"/>
                <a:gd name="f118" fmla="*/ f114 f62 1"/>
                <a:gd name="f119" fmla="*/ f115 f61 1"/>
                <a:gd name="f120" fmla="*/ f114 f88 1"/>
                <a:gd name="f121" fmla="*/ f115 f89 1"/>
                <a:gd name="f122" fmla="*/ f112 f88 1"/>
                <a:gd name="f123" fmla="*/ f113 f89 1"/>
                <a:gd name="f124" fmla="+- 0 0 f117"/>
                <a:gd name="f125" fmla="+- 0 0 f116"/>
                <a:gd name="f126" fmla="+- 0 0 f119"/>
                <a:gd name="f127" fmla="+- 0 0 f118"/>
                <a:gd name="f128" fmla="+- 0 0 f121"/>
                <a:gd name="f129" fmla="+- 0 0 f120"/>
                <a:gd name="f130" fmla="+- 0 0 f123"/>
                <a:gd name="f131" fmla="+- 0 0 f122"/>
                <a:gd name="f132" fmla="+- 0 0 f124"/>
                <a:gd name="f133" fmla="+- 0 0 f125"/>
                <a:gd name="f134" fmla="+- 0 0 f126"/>
                <a:gd name="f135" fmla="+- 0 0 f127"/>
                <a:gd name="f136" fmla="+- 0 0 f128"/>
                <a:gd name="f137" fmla="+- 0 0 f129"/>
                <a:gd name="f138" fmla="+- 0 0 f130"/>
                <a:gd name="f139" fmla="+- 0 0 f131"/>
                <a:gd name="f140" fmla="at2 f132 f133"/>
                <a:gd name="f141" fmla="at2 f134 f135"/>
                <a:gd name="f142" fmla="at2 f136 f137"/>
                <a:gd name="f143" fmla="at2 f138 f139"/>
                <a:gd name="f144" fmla="+- f140 f1 0"/>
                <a:gd name="f145" fmla="+- f141 f1 0"/>
                <a:gd name="f146" fmla="+- f142 f1 0"/>
                <a:gd name="f147" fmla="+- f143 f1 0"/>
                <a:gd name="f148" fmla="*/ f144 f8 1"/>
                <a:gd name="f149" fmla="*/ f145 f8 1"/>
                <a:gd name="f150" fmla="*/ f146 f8 1"/>
                <a:gd name="f151" fmla="*/ f147 f8 1"/>
                <a:gd name="f152" fmla="*/ f148 1 f0"/>
                <a:gd name="f153" fmla="*/ f149 1 f0"/>
                <a:gd name="f154" fmla="*/ f150 1 f0"/>
                <a:gd name="f155" fmla="*/ f151 1 f0"/>
                <a:gd name="f156" fmla="+- 0 0 f152"/>
                <a:gd name="f157" fmla="+- 0 0 f153"/>
                <a:gd name="f158" fmla="+- 0 0 f154"/>
                <a:gd name="f159" fmla="+- 0 0 f155"/>
                <a:gd name="f160" fmla="val f156"/>
                <a:gd name="f161" fmla="val f157"/>
                <a:gd name="f162" fmla="val f158"/>
                <a:gd name="f163" fmla="val f159"/>
                <a:gd name="f164" fmla="+- 0 0 f160"/>
                <a:gd name="f165" fmla="+- 0 0 f161"/>
                <a:gd name="f166" fmla="+- 0 0 f162"/>
                <a:gd name="f167" fmla="+- 0 0 f163"/>
                <a:gd name="f168" fmla="*/ f164 f0 1"/>
                <a:gd name="f169" fmla="*/ f165 f0 1"/>
                <a:gd name="f170" fmla="*/ f166 f0 1"/>
                <a:gd name="f171" fmla="*/ f167 f0 1"/>
                <a:gd name="f172" fmla="*/ f168 1 f8"/>
                <a:gd name="f173" fmla="*/ f169 1 f8"/>
                <a:gd name="f174" fmla="*/ f170 1 f8"/>
                <a:gd name="f175" fmla="*/ f171 1 f8"/>
                <a:gd name="f176" fmla="+- f172 0 f1"/>
                <a:gd name="f177" fmla="+- f173 0 f1"/>
                <a:gd name="f178" fmla="+- f174 0 f1"/>
                <a:gd name="f179" fmla="+- f175 0 f1"/>
                <a:gd name="f180" fmla="+- f176 f1 0"/>
                <a:gd name="f181" fmla="+- f177 f1 0"/>
                <a:gd name="f182" fmla="+- f178 f1 0"/>
                <a:gd name="f183" fmla="+- f179 f1 0"/>
                <a:gd name="f184" fmla="*/ f180 f8 1"/>
                <a:gd name="f185" fmla="*/ f181 f8 1"/>
                <a:gd name="f186" fmla="*/ f182 f8 1"/>
                <a:gd name="f187" fmla="*/ f183 f8 1"/>
                <a:gd name="f188" fmla="*/ f184 1 f0"/>
                <a:gd name="f189" fmla="*/ f185 1 f0"/>
                <a:gd name="f190" fmla="*/ f186 1 f0"/>
                <a:gd name="f191" fmla="*/ f187 1 f0"/>
                <a:gd name="f192" fmla="+- 0 0 f188"/>
                <a:gd name="f193" fmla="+- 0 0 f189"/>
                <a:gd name="f194" fmla="+- 0 0 f190"/>
                <a:gd name="f195" fmla="+- 0 0 f191"/>
                <a:gd name="f196" fmla="+- 0 0 f192"/>
                <a:gd name="f197" fmla="+- 0 0 f193"/>
                <a:gd name="f198" fmla="+- 0 0 f194"/>
                <a:gd name="f199" fmla="+- 0 0 f195"/>
                <a:gd name="f200" fmla="*/ f196 f0 1"/>
                <a:gd name="f201" fmla="*/ f197 f0 1"/>
                <a:gd name="f202" fmla="*/ f198 f0 1"/>
                <a:gd name="f203" fmla="*/ f199 f0 1"/>
                <a:gd name="f204" fmla="*/ f200 1 f8"/>
                <a:gd name="f205" fmla="*/ f201 1 f8"/>
                <a:gd name="f206" fmla="*/ f202 1 f8"/>
                <a:gd name="f207" fmla="*/ f203 1 f8"/>
                <a:gd name="f208" fmla="+- f204 0 f1"/>
                <a:gd name="f209" fmla="+- f205 0 f1"/>
                <a:gd name="f210" fmla="+- f206 0 f1"/>
                <a:gd name="f211" fmla="+- f207 0 f1"/>
                <a:gd name="f212" fmla="cos 1 f208"/>
                <a:gd name="f213" fmla="sin 1 f208"/>
                <a:gd name="f214" fmla="cos 1 f209"/>
                <a:gd name="f215" fmla="sin 1 f209"/>
                <a:gd name="f216" fmla="cos 1 f210"/>
                <a:gd name="f217" fmla="sin 1 f210"/>
                <a:gd name="f218" fmla="cos 1 f211"/>
                <a:gd name="f219" fmla="sin 1 f211"/>
                <a:gd name="f220" fmla="+- 0 0 f212"/>
                <a:gd name="f221" fmla="+- 0 0 f213"/>
                <a:gd name="f222" fmla="+- 0 0 f214"/>
                <a:gd name="f223" fmla="+- 0 0 f215"/>
                <a:gd name="f224" fmla="+- 0 0 f216"/>
                <a:gd name="f225" fmla="+- 0 0 f217"/>
                <a:gd name="f226" fmla="+- 0 0 f218"/>
                <a:gd name="f227" fmla="+- 0 0 f219"/>
                <a:gd name="f228" fmla="+- 0 0 f220"/>
                <a:gd name="f229" fmla="+- 0 0 f221"/>
                <a:gd name="f230" fmla="+- 0 0 f222"/>
                <a:gd name="f231" fmla="+- 0 0 f223"/>
                <a:gd name="f232" fmla="+- 0 0 f224"/>
                <a:gd name="f233" fmla="+- 0 0 f225"/>
                <a:gd name="f234" fmla="+- 0 0 f226"/>
                <a:gd name="f235" fmla="+- 0 0 f227"/>
                <a:gd name="f236" fmla="val f228"/>
                <a:gd name="f237" fmla="val f229"/>
                <a:gd name="f238" fmla="val f230"/>
                <a:gd name="f239" fmla="val f231"/>
                <a:gd name="f240" fmla="val f232"/>
                <a:gd name="f241" fmla="val f233"/>
                <a:gd name="f242" fmla="val f234"/>
                <a:gd name="f243" fmla="val f235"/>
                <a:gd name="f244" fmla="+- 0 0 f236"/>
                <a:gd name="f245" fmla="+- 0 0 f237"/>
                <a:gd name="f246" fmla="+- 0 0 f238"/>
                <a:gd name="f247" fmla="+- 0 0 f239"/>
                <a:gd name="f248" fmla="+- 0 0 f240"/>
                <a:gd name="f249" fmla="+- 0 0 f241"/>
                <a:gd name="f250" fmla="+- 0 0 f242"/>
                <a:gd name="f251" fmla="+- 0 0 f243"/>
                <a:gd name="f252" fmla="*/ f9 f244 1"/>
                <a:gd name="f253" fmla="*/ f9 f245 1"/>
                <a:gd name="f254" fmla="*/ f9 f246 1"/>
                <a:gd name="f255" fmla="*/ f9 f247 1"/>
                <a:gd name="f256" fmla="*/ f9 f248 1"/>
                <a:gd name="f257" fmla="*/ f9 f249 1"/>
                <a:gd name="f258" fmla="*/ f9 f250 1"/>
                <a:gd name="f259" fmla="*/ f9 f251 1"/>
                <a:gd name="f260" fmla="*/ f252 f62 1"/>
                <a:gd name="f261" fmla="*/ f253 f61 1"/>
                <a:gd name="f262" fmla="*/ f254 f62 1"/>
                <a:gd name="f263" fmla="*/ f255 f61 1"/>
                <a:gd name="f264" fmla="*/ f256 f88 1"/>
                <a:gd name="f265" fmla="*/ f257 f89 1"/>
                <a:gd name="f266" fmla="*/ f258 f88 1"/>
                <a:gd name="f267" fmla="*/ f259 f89 1"/>
                <a:gd name="f268" fmla="+- f71 f260 0"/>
                <a:gd name="f269" fmla="+- f70 f261 0"/>
                <a:gd name="f270" fmla="+- f71 f262 0"/>
                <a:gd name="f271" fmla="+- f70 f263 0"/>
                <a:gd name="f272" fmla="+- f71 f264 0"/>
                <a:gd name="f273" fmla="+- f70 f265 0"/>
                <a:gd name="f274" fmla="+- f71 f266 0"/>
                <a:gd name="f275" fmla="+- f70 f267 0"/>
                <a:gd name="f276" fmla="max f268 f272"/>
                <a:gd name="f277" fmla="max f270 f274"/>
                <a:gd name="f278" fmla="max f269 f273"/>
                <a:gd name="f279" fmla="max f271 f275"/>
                <a:gd name="f280" fmla="min f268 f272"/>
                <a:gd name="f281" fmla="min f270 f274"/>
                <a:gd name="f282" fmla="min f269 f273"/>
                <a:gd name="f283" fmla="min f271 f275"/>
                <a:gd name="f284" fmla="+- f268 f274 0"/>
                <a:gd name="f285" fmla="+- f269 f275 0"/>
                <a:gd name="f286" fmla="+- f270 f272 0"/>
                <a:gd name="f287" fmla="+- f271 f273 0"/>
                <a:gd name="f288" fmla="*/ f268 f40 1"/>
                <a:gd name="f289" fmla="*/ f269 f40 1"/>
                <a:gd name="f290" fmla="*/ f272 f40 1"/>
                <a:gd name="f291" fmla="*/ f273 f40 1"/>
                <a:gd name="f292" fmla="max f276 f277"/>
                <a:gd name="f293" fmla="max f278 f279"/>
                <a:gd name="f294" fmla="min f280 f281"/>
                <a:gd name="f295" fmla="min f282 f283"/>
                <a:gd name="f296" fmla="*/ f284 1 2"/>
                <a:gd name="f297" fmla="*/ f285 1 2"/>
                <a:gd name="f298" fmla="*/ f286 1 2"/>
                <a:gd name="f299" fmla="*/ f287 1 2"/>
                <a:gd name="f300" fmla="?: f80 f45 f292"/>
                <a:gd name="f301" fmla="?: f81 f46 f293"/>
                <a:gd name="f302" fmla="?: f82 f7 f294"/>
                <a:gd name="f303" fmla="?: f83 f7 f295"/>
                <a:gd name="f304" fmla="*/ f296 f40 1"/>
                <a:gd name="f305" fmla="*/ f297 f40 1"/>
                <a:gd name="f306" fmla="*/ f298 f40 1"/>
                <a:gd name="f307" fmla="*/ f299 f40 1"/>
                <a:gd name="f308" fmla="*/ f302 f40 1"/>
                <a:gd name="f309" fmla="*/ f303 f40 1"/>
                <a:gd name="f310" fmla="*/ f300 f40 1"/>
                <a:gd name="f311" fmla="*/ f301 f40 1"/>
              </a:gdLst>
              <a:ahLst/>
              <a:cxnLst>
                <a:cxn ang="3cd4">
                  <a:pos x="hc" y="t"/>
                </a:cxn>
                <a:cxn ang="0">
                  <a:pos x="r" y="vc"/>
                </a:cxn>
                <a:cxn ang="cd4">
                  <a:pos x="hc" y="b"/>
                </a:cxn>
                <a:cxn ang="cd2">
                  <a:pos x="l" y="vc"/>
                </a:cxn>
                <a:cxn ang="f37">
                  <a:pos x="f304" y="f305"/>
                </a:cxn>
                <a:cxn ang="f38">
                  <a:pos x="f306" y="f307"/>
                </a:cxn>
                <a:cxn ang="f39">
                  <a:pos x="f86" y="f87"/>
                </a:cxn>
              </a:cxnLst>
              <a:rect l="f308" t="f309" r="f310" b="f311"/>
              <a:pathLst>
                <a:path>
                  <a:moveTo>
                    <a:pt x="f288" y="f289"/>
                  </a:moveTo>
                  <a:arcTo wR="f76" hR="f77" stAng="f47" swAng="f73"/>
                  <a:lnTo>
                    <a:pt x="f290" y="f291"/>
                  </a:lnTo>
                  <a:arcTo wR="f94" hR="f95" stAng="f48" swAng="f79"/>
                  <a:close/>
                </a:path>
              </a:pathLst>
            </a:custGeom>
            <a:solidFill>
              <a:srgbClr val="FFC000"/>
            </a:solidFill>
            <a:ln w="19046" cap="flat">
              <a:solidFill>
                <a:srgbClr val="FFFFFF"/>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Arc plein 7">
              <a:extLst>
                <a:ext uri="{FF2B5EF4-FFF2-40B4-BE49-F238E27FC236}">
                  <a16:creationId xmlns:a16="http://schemas.microsoft.com/office/drawing/2014/main" id="{D503884C-594D-7FB8-42B7-DF50D645D6E4}"/>
                </a:ext>
              </a:extLst>
            </p:cNvPr>
            <p:cNvSpPr/>
            <p:nvPr/>
          </p:nvSpPr>
          <p:spPr>
            <a:xfrm>
              <a:off x="6225509" y="3067876"/>
              <a:ext cx="4741511" cy="3159562"/>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90"/>
                <a:gd name="f11" fmla="val 4642"/>
                <a:gd name="f12" fmla="+- 0 0 -90"/>
                <a:gd name="f13" fmla="+- 0 0 -360"/>
                <a:gd name="f14" fmla="+- 0 0 -225"/>
                <a:gd name="f15" fmla="abs f4"/>
                <a:gd name="f16" fmla="abs f5"/>
                <a:gd name="f17" fmla="abs f6"/>
                <a:gd name="f18" fmla="+- 0 0 f7"/>
                <a:gd name="f19" fmla="+- 0 0 f10"/>
                <a:gd name="f20" fmla="*/ f12 f0 1"/>
                <a:gd name="f21" fmla="*/ f13 f0 1"/>
                <a:gd name="f22" fmla="*/ f14 f0 1"/>
                <a:gd name="f23" fmla="?: f15 f4 1"/>
                <a:gd name="f24" fmla="?: f16 f5 1"/>
                <a:gd name="f25" fmla="?: f17 f6 1"/>
                <a:gd name="f26" fmla="*/ f18 f0 1"/>
                <a:gd name="f27" fmla="*/ f19 f0 1"/>
                <a:gd name="f28" fmla="*/ f20 1 f3"/>
                <a:gd name="f29" fmla="*/ f21 1 f3"/>
                <a:gd name="f30" fmla="*/ f22 1 f3"/>
                <a:gd name="f31" fmla="*/ f23 1 21600"/>
                <a:gd name="f32" fmla="*/ f24 1 21600"/>
                <a:gd name="f33" fmla="*/ 21600 f23 1"/>
                <a:gd name="f34" fmla="*/ 21600 f24 1"/>
                <a:gd name="f35" fmla="*/ f26 1 f3"/>
                <a:gd name="f36" fmla="*/ f27 1 f3"/>
                <a:gd name="f37" fmla="+- f28 0 f1"/>
                <a:gd name="f38" fmla="+- f29 0 f1"/>
                <a:gd name="f39" fmla="+- f30 0 f1"/>
                <a:gd name="f40" fmla="min f32 f31"/>
                <a:gd name="f41" fmla="*/ f33 1 f25"/>
                <a:gd name="f42" fmla="*/ f34 1 f25"/>
                <a:gd name="f43" fmla="+- f35 0 f1"/>
                <a:gd name="f44" fmla="+- f36 0 f1"/>
                <a:gd name="f45" fmla="val f41"/>
                <a:gd name="f46" fmla="val f42"/>
                <a:gd name="f47" fmla="+- 0 0 f43"/>
                <a:gd name="f48" fmla="+- 0 0 f44"/>
                <a:gd name="f49" fmla="+- f46 0 f7"/>
                <a:gd name="f50" fmla="+- f45 0 f7"/>
                <a:gd name="f51" fmla="+- f48 0 f47"/>
                <a:gd name="f52" fmla="+- f47 f1 0"/>
                <a:gd name="f53" fmla="+- f48 f1 0"/>
                <a:gd name="f54" fmla="+- 21600000 0 f47"/>
                <a:gd name="f55" fmla="+- f1 0 f47"/>
                <a:gd name="f56" fmla="+- 27000000 0 f47"/>
                <a:gd name="f57" fmla="+- f0 0 f47"/>
                <a:gd name="f58" fmla="+- 32400000 0 f47"/>
                <a:gd name="f59" fmla="+- f2 0 f47"/>
                <a:gd name="f60" fmla="+- 37800000 0 f47"/>
                <a:gd name="f61" fmla="*/ f49 1 2"/>
                <a:gd name="f62" fmla="*/ f50 1 2"/>
                <a:gd name="f63" fmla="min f50 f49"/>
                <a:gd name="f64" fmla="+- f51 21600000 0"/>
                <a:gd name="f65" fmla="?: f55 f55 f56"/>
                <a:gd name="f66" fmla="?: f57 f57 f58"/>
                <a:gd name="f67" fmla="?: f59 f59 f60"/>
                <a:gd name="f68" fmla="*/ f52 f8 1"/>
                <a:gd name="f69" fmla="*/ f53 f8 1"/>
                <a:gd name="f70" fmla="+- f7 f61 0"/>
                <a:gd name="f71" fmla="+- f7 f62 0"/>
                <a:gd name="f72" fmla="*/ f63 f11 1"/>
                <a:gd name="f73" fmla="?: f51 f51 f64"/>
                <a:gd name="f74" fmla="*/ f68 1 f0"/>
                <a:gd name="f75" fmla="*/ f69 1 f0"/>
                <a:gd name="f76" fmla="*/ f62 f40 1"/>
                <a:gd name="f77" fmla="*/ f61 f40 1"/>
                <a:gd name="f78" fmla="*/ f72 1 100000"/>
                <a:gd name="f79" fmla="+- 0 0 f73"/>
                <a:gd name="f80" fmla="+- f73 0 f54"/>
                <a:gd name="f81" fmla="+- f73 0 f65"/>
                <a:gd name="f82" fmla="+- f73 0 f66"/>
                <a:gd name="f83" fmla="+- f73 0 f67"/>
                <a:gd name="f84" fmla="+- 0 0 f74"/>
                <a:gd name="f85" fmla="+- 0 0 f75"/>
                <a:gd name="f86" fmla="*/ f71 f40 1"/>
                <a:gd name="f87" fmla="*/ f70 f40 1"/>
                <a:gd name="f88" fmla="+- f62 0 f78"/>
                <a:gd name="f89" fmla="+- f61 0 f78"/>
                <a:gd name="f90" fmla="+- 0 0 f84"/>
                <a:gd name="f91" fmla="+- 0 0 f85"/>
                <a:gd name="f92" fmla="*/ f90 f0 1"/>
                <a:gd name="f93" fmla="*/ f91 f0 1"/>
                <a:gd name="f94" fmla="*/ f88 f40 1"/>
                <a:gd name="f95" fmla="*/ f89 f40 1"/>
                <a:gd name="f96" fmla="*/ f92 1 f8"/>
                <a:gd name="f97" fmla="*/ f93 1 f8"/>
                <a:gd name="f98" fmla="+- f96 0 f1"/>
                <a:gd name="f99" fmla="+- f97 0 f1"/>
                <a:gd name="f100" fmla="sin 1 f98"/>
                <a:gd name="f101" fmla="cos 1 f98"/>
                <a:gd name="f102" fmla="sin 1 f99"/>
                <a:gd name="f103" fmla="cos 1 f99"/>
                <a:gd name="f104" fmla="+- 0 0 f100"/>
                <a:gd name="f105" fmla="+- 0 0 f101"/>
                <a:gd name="f106" fmla="+- 0 0 f102"/>
                <a:gd name="f107" fmla="+- 0 0 f103"/>
                <a:gd name="f108" fmla="+- 0 0 f104"/>
                <a:gd name="f109" fmla="+- 0 0 f105"/>
                <a:gd name="f110" fmla="+- 0 0 f106"/>
                <a:gd name="f111" fmla="+- 0 0 f107"/>
                <a:gd name="f112" fmla="val f108"/>
                <a:gd name="f113" fmla="val f109"/>
                <a:gd name="f114" fmla="val f110"/>
                <a:gd name="f115" fmla="val f111"/>
                <a:gd name="f116" fmla="*/ f112 f62 1"/>
                <a:gd name="f117" fmla="*/ f113 f61 1"/>
                <a:gd name="f118" fmla="*/ f114 f62 1"/>
                <a:gd name="f119" fmla="*/ f115 f61 1"/>
                <a:gd name="f120" fmla="*/ f114 f88 1"/>
                <a:gd name="f121" fmla="*/ f115 f89 1"/>
                <a:gd name="f122" fmla="*/ f112 f88 1"/>
                <a:gd name="f123" fmla="*/ f113 f89 1"/>
                <a:gd name="f124" fmla="+- 0 0 f117"/>
                <a:gd name="f125" fmla="+- 0 0 f116"/>
                <a:gd name="f126" fmla="+- 0 0 f119"/>
                <a:gd name="f127" fmla="+- 0 0 f118"/>
                <a:gd name="f128" fmla="+- 0 0 f121"/>
                <a:gd name="f129" fmla="+- 0 0 f120"/>
                <a:gd name="f130" fmla="+- 0 0 f123"/>
                <a:gd name="f131" fmla="+- 0 0 f122"/>
                <a:gd name="f132" fmla="+- 0 0 f124"/>
                <a:gd name="f133" fmla="+- 0 0 f125"/>
                <a:gd name="f134" fmla="+- 0 0 f126"/>
                <a:gd name="f135" fmla="+- 0 0 f127"/>
                <a:gd name="f136" fmla="+- 0 0 f128"/>
                <a:gd name="f137" fmla="+- 0 0 f129"/>
                <a:gd name="f138" fmla="+- 0 0 f130"/>
                <a:gd name="f139" fmla="+- 0 0 f131"/>
                <a:gd name="f140" fmla="at2 f132 f133"/>
                <a:gd name="f141" fmla="at2 f134 f135"/>
                <a:gd name="f142" fmla="at2 f136 f137"/>
                <a:gd name="f143" fmla="at2 f138 f139"/>
                <a:gd name="f144" fmla="+- f140 f1 0"/>
                <a:gd name="f145" fmla="+- f141 f1 0"/>
                <a:gd name="f146" fmla="+- f142 f1 0"/>
                <a:gd name="f147" fmla="+- f143 f1 0"/>
                <a:gd name="f148" fmla="*/ f144 f8 1"/>
                <a:gd name="f149" fmla="*/ f145 f8 1"/>
                <a:gd name="f150" fmla="*/ f146 f8 1"/>
                <a:gd name="f151" fmla="*/ f147 f8 1"/>
                <a:gd name="f152" fmla="*/ f148 1 f0"/>
                <a:gd name="f153" fmla="*/ f149 1 f0"/>
                <a:gd name="f154" fmla="*/ f150 1 f0"/>
                <a:gd name="f155" fmla="*/ f151 1 f0"/>
                <a:gd name="f156" fmla="+- 0 0 f152"/>
                <a:gd name="f157" fmla="+- 0 0 f153"/>
                <a:gd name="f158" fmla="+- 0 0 f154"/>
                <a:gd name="f159" fmla="+- 0 0 f155"/>
                <a:gd name="f160" fmla="val f156"/>
                <a:gd name="f161" fmla="val f157"/>
                <a:gd name="f162" fmla="val f158"/>
                <a:gd name="f163" fmla="val f159"/>
                <a:gd name="f164" fmla="+- 0 0 f160"/>
                <a:gd name="f165" fmla="+- 0 0 f161"/>
                <a:gd name="f166" fmla="+- 0 0 f162"/>
                <a:gd name="f167" fmla="+- 0 0 f163"/>
                <a:gd name="f168" fmla="*/ f164 f0 1"/>
                <a:gd name="f169" fmla="*/ f165 f0 1"/>
                <a:gd name="f170" fmla="*/ f166 f0 1"/>
                <a:gd name="f171" fmla="*/ f167 f0 1"/>
                <a:gd name="f172" fmla="*/ f168 1 f8"/>
                <a:gd name="f173" fmla="*/ f169 1 f8"/>
                <a:gd name="f174" fmla="*/ f170 1 f8"/>
                <a:gd name="f175" fmla="*/ f171 1 f8"/>
                <a:gd name="f176" fmla="+- f172 0 f1"/>
                <a:gd name="f177" fmla="+- f173 0 f1"/>
                <a:gd name="f178" fmla="+- f174 0 f1"/>
                <a:gd name="f179" fmla="+- f175 0 f1"/>
                <a:gd name="f180" fmla="+- f176 f1 0"/>
                <a:gd name="f181" fmla="+- f177 f1 0"/>
                <a:gd name="f182" fmla="+- f178 f1 0"/>
                <a:gd name="f183" fmla="+- f179 f1 0"/>
                <a:gd name="f184" fmla="*/ f180 f8 1"/>
                <a:gd name="f185" fmla="*/ f181 f8 1"/>
                <a:gd name="f186" fmla="*/ f182 f8 1"/>
                <a:gd name="f187" fmla="*/ f183 f8 1"/>
                <a:gd name="f188" fmla="*/ f184 1 f0"/>
                <a:gd name="f189" fmla="*/ f185 1 f0"/>
                <a:gd name="f190" fmla="*/ f186 1 f0"/>
                <a:gd name="f191" fmla="*/ f187 1 f0"/>
                <a:gd name="f192" fmla="+- 0 0 f188"/>
                <a:gd name="f193" fmla="+- 0 0 f189"/>
                <a:gd name="f194" fmla="+- 0 0 f190"/>
                <a:gd name="f195" fmla="+- 0 0 f191"/>
                <a:gd name="f196" fmla="+- 0 0 f192"/>
                <a:gd name="f197" fmla="+- 0 0 f193"/>
                <a:gd name="f198" fmla="+- 0 0 f194"/>
                <a:gd name="f199" fmla="+- 0 0 f195"/>
                <a:gd name="f200" fmla="*/ f196 f0 1"/>
                <a:gd name="f201" fmla="*/ f197 f0 1"/>
                <a:gd name="f202" fmla="*/ f198 f0 1"/>
                <a:gd name="f203" fmla="*/ f199 f0 1"/>
                <a:gd name="f204" fmla="*/ f200 1 f8"/>
                <a:gd name="f205" fmla="*/ f201 1 f8"/>
                <a:gd name="f206" fmla="*/ f202 1 f8"/>
                <a:gd name="f207" fmla="*/ f203 1 f8"/>
                <a:gd name="f208" fmla="+- f204 0 f1"/>
                <a:gd name="f209" fmla="+- f205 0 f1"/>
                <a:gd name="f210" fmla="+- f206 0 f1"/>
                <a:gd name="f211" fmla="+- f207 0 f1"/>
                <a:gd name="f212" fmla="cos 1 f208"/>
                <a:gd name="f213" fmla="sin 1 f208"/>
                <a:gd name="f214" fmla="cos 1 f209"/>
                <a:gd name="f215" fmla="sin 1 f209"/>
                <a:gd name="f216" fmla="cos 1 f210"/>
                <a:gd name="f217" fmla="sin 1 f210"/>
                <a:gd name="f218" fmla="cos 1 f211"/>
                <a:gd name="f219" fmla="sin 1 f211"/>
                <a:gd name="f220" fmla="+- 0 0 f212"/>
                <a:gd name="f221" fmla="+- 0 0 f213"/>
                <a:gd name="f222" fmla="+- 0 0 f214"/>
                <a:gd name="f223" fmla="+- 0 0 f215"/>
                <a:gd name="f224" fmla="+- 0 0 f216"/>
                <a:gd name="f225" fmla="+- 0 0 f217"/>
                <a:gd name="f226" fmla="+- 0 0 f218"/>
                <a:gd name="f227" fmla="+- 0 0 f219"/>
                <a:gd name="f228" fmla="+- 0 0 f220"/>
                <a:gd name="f229" fmla="+- 0 0 f221"/>
                <a:gd name="f230" fmla="+- 0 0 f222"/>
                <a:gd name="f231" fmla="+- 0 0 f223"/>
                <a:gd name="f232" fmla="+- 0 0 f224"/>
                <a:gd name="f233" fmla="+- 0 0 f225"/>
                <a:gd name="f234" fmla="+- 0 0 f226"/>
                <a:gd name="f235" fmla="+- 0 0 f227"/>
                <a:gd name="f236" fmla="val f228"/>
                <a:gd name="f237" fmla="val f229"/>
                <a:gd name="f238" fmla="val f230"/>
                <a:gd name="f239" fmla="val f231"/>
                <a:gd name="f240" fmla="val f232"/>
                <a:gd name="f241" fmla="val f233"/>
                <a:gd name="f242" fmla="val f234"/>
                <a:gd name="f243" fmla="val f235"/>
                <a:gd name="f244" fmla="+- 0 0 f236"/>
                <a:gd name="f245" fmla="+- 0 0 f237"/>
                <a:gd name="f246" fmla="+- 0 0 f238"/>
                <a:gd name="f247" fmla="+- 0 0 f239"/>
                <a:gd name="f248" fmla="+- 0 0 f240"/>
                <a:gd name="f249" fmla="+- 0 0 f241"/>
                <a:gd name="f250" fmla="+- 0 0 f242"/>
                <a:gd name="f251" fmla="+- 0 0 f243"/>
                <a:gd name="f252" fmla="*/ f9 f244 1"/>
                <a:gd name="f253" fmla="*/ f9 f245 1"/>
                <a:gd name="f254" fmla="*/ f9 f246 1"/>
                <a:gd name="f255" fmla="*/ f9 f247 1"/>
                <a:gd name="f256" fmla="*/ f9 f248 1"/>
                <a:gd name="f257" fmla="*/ f9 f249 1"/>
                <a:gd name="f258" fmla="*/ f9 f250 1"/>
                <a:gd name="f259" fmla="*/ f9 f251 1"/>
                <a:gd name="f260" fmla="*/ f252 f62 1"/>
                <a:gd name="f261" fmla="*/ f253 f61 1"/>
                <a:gd name="f262" fmla="*/ f254 f62 1"/>
                <a:gd name="f263" fmla="*/ f255 f61 1"/>
                <a:gd name="f264" fmla="*/ f256 f88 1"/>
                <a:gd name="f265" fmla="*/ f257 f89 1"/>
                <a:gd name="f266" fmla="*/ f258 f88 1"/>
                <a:gd name="f267" fmla="*/ f259 f89 1"/>
                <a:gd name="f268" fmla="+- f71 f260 0"/>
                <a:gd name="f269" fmla="+- f70 f261 0"/>
                <a:gd name="f270" fmla="+- f71 f262 0"/>
                <a:gd name="f271" fmla="+- f70 f263 0"/>
                <a:gd name="f272" fmla="+- f71 f264 0"/>
                <a:gd name="f273" fmla="+- f70 f265 0"/>
                <a:gd name="f274" fmla="+- f71 f266 0"/>
                <a:gd name="f275" fmla="+- f70 f267 0"/>
                <a:gd name="f276" fmla="max f268 f272"/>
                <a:gd name="f277" fmla="max f270 f274"/>
                <a:gd name="f278" fmla="max f269 f273"/>
                <a:gd name="f279" fmla="max f271 f275"/>
                <a:gd name="f280" fmla="min f268 f272"/>
                <a:gd name="f281" fmla="min f270 f274"/>
                <a:gd name="f282" fmla="min f269 f273"/>
                <a:gd name="f283" fmla="min f271 f275"/>
                <a:gd name="f284" fmla="+- f268 f274 0"/>
                <a:gd name="f285" fmla="+- f269 f275 0"/>
                <a:gd name="f286" fmla="+- f270 f272 0"/>
                <a:gd name="f287" fmla="+- f271 f273 0"/>
                <a:gd name="f288" fmla="*/ f268 f40 1"/>
                <a:gd name="f289" fmla="*/ f269 f40 1"/>
                <a:gd name="f290" fmla="*/ f272 f40 1"/>
                <a:gd name="f291" fmla="*/ f273 f40 1"/>
                <a:gd name="f292" fmla="max f276 f277"/>
                <a:gd name="f293" fmla="max f278 f279"/>
                <a:gd name="f294" fmla="min f280 f281"/>
                <a:gd name="f295" fmla="min f282 f283"/>
                <a:gd name="f296" fmla="*/ f284 1 2"/>
                <a:gd name="f297" fmla="*/ f285 1 2"/>
                <a:gd name="f298" fmla="*/ f286 1 2"/>
                <a:gd name="f299" fmla="*/ f287 1 2"/>
                <a:gd name="f300" fmla="?: f80 f45 f292"/>
                <a:gd name="f301" fmla="?: f81 f46 f293"/>
                <a:gd name="f302" fmla="?: f82 f7 f294"/>
                <a:gd name="f303" fmla="?: f83 f7 f295"/>
                <a:gd name="f304" fmla="*/ f296 f40 1"/>
                <a:gd name="f305" fmla="*/ f297 f40 1"/>
                <a:gd name="f306" fmla="*/ f298 f40 1"/>
                <a:gd name="f307" fmla="*/ f299 f40 1"/>
                <a:gd name="f308" fmla="*/ f302 f40 1"/>
                <a:gd name="f309" fmla="*/ f303 f40 1"/>
                <a:gd name="f310" fmla="*/ f300 f40 1"/>
                <a:gd name="f311" fmla="*/ f301 f40 1"/>
              </a:gdLst>
              <a:ahLst/>
              <a:cxnLst>
                <a:cxn ang="3cd4">
                  <a:pos x="hc" y="t"/>
                </a:cxn>
                <a:cxn ang="0">
                  <a:pos x="r" y="vc"/>
                </a:cxn>
                <a:cxn ang="cd4">
                  <a:pos x="hc" y="b"/>
                </a:cxn>
                <a:cxn ang="cd2">
                  <a:pos x="l" y="vc"/>
                </a:cxn>
                <a:cxn ang="f37">
                  <a:pos x="f304" y="f305"/>
                </a:cxn>
                <a:cxn ang="f38">
                  <a:pos x="f306" y="f307"/>
                </a:cxn>
                <a:cxn ang="f39">
                  <a:pos x="f86" y="f87"/>
                </a:cxn>
              </a:cxnLst>
              <a:rect l="f308" t="f309" r="f310" b="f311"/>
              <a:pathLst>
                <a:path>
                  <a:moveTo>
                    <a:pt x="f288" y="f289"/>
                  </a:moveTo>
                  <a:arcTo wR="f76" hR="f77" stAng="f47" swAng="f73"/>
                  <a:lnTo>
                    <a:pt x="f290" y="f291"/>
                  </a:lnTo>
                  <a:arcTo wR="f94" hR="f95" stAng="f48" swAng="f79"/>
                  <a:close/>
                </a:path>
              </a:pathLst>
            </a:custGeom>
            <a:solidFill>
              <a:srgbClr val="FFC000"/>
            </a:solidFill>
            <a:ln w="19046" cap="flat">
              <a:solidFill>
                <a:srgbClr val="FFFFFF"/>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7" name="Arc plein 8">
              <a:extLst>
                <a:ext uri="{FF2B5EF4-FFF2-40B4-BE49-F238E27FC236}">
                  <a16:creationId xmlns:a16="http://schemas.microsoft.com/office/drawing/2014/main" id="{658159BD-348F-21CC-7BF9-BAD4FD58EEA6}"/>
                </a:ext>
              </a:extLst>
            </p:cNvPr>
            <p:cNvSpPr/>
            <p:nvPr/>
          </p:nvSpPr>
          <p:spPr>
            <a:xfrm>
              <a:off x="6225509" y="3067876"/>
              <a:ext cx="4741511" cy="3159562"/>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val 4642"/>
                <a:gd name="f12" fmla="+- 0 0 0"/>
                <a:gd name="f13" fmla="+- 0 0 -270"/>
                <a:gd name="f14" fmla="+- 0 0 -135"/>
                <a:gd name="f15" fmla="abs f4"/>
                <a:gd name="f16" fmla="abs f5"/>
                <a:gd name="f17" fmla="abs f6"/>
                <a:gd name="f18" fmla="+- 0 0 f10"/>
                <a:gd name="f19" fmla="+- 0 0 f7"/>
                <a:gd name="f20" fmla="*/ f12 f0 1"/>
                <a:gd name="f21" fmla="*/ f13 f0 1"/>
                <a:gd name="f22" fmla="*/ f14 f0 1"/>
                <a:gd name="f23" fmla="?: f15 f4 1"/>
                <a:gd name="f24" fmla="?: f16 f5 1"/>
                <a:gd name="f25" fmla="?: f17 f6 1"/>
                <a:gd name="f26" fmla="*/ f18 f0 1"/>
                <a:gd name="f27" fmla="*/ f19 f0 1"/>
                <a:gd name="f28" fmla="*/ f20 1 f3"/>
                <a:gd name="f29" fmla="*/ f21 1 f3"/>
                <a:gd name="f30" fmla="*/ f22 1 f3"/>
                <a:gd name="f31" fmla="*/ f23 1 21600"/>
                <a:gd name="f32" fmla="*/ f24 1 21600"/>
                <a:gd name="f33" fmla="*/ 21600 f23 1"/>
                <a:gd name="f34" fmla="*/ 21600 f24 1"/>
                <a:gd name="f35" fmla="*/ f26 1 f3"/>
                <a:gd name="f36" fmla="*/ f27 1 f3"/>
                <a:gd name="f37" fmla="+- f28 0 f1"/>
                <a:gd name="f38" fmla="+- f29 0 f1"/>
                <a:gd name="f39" fmla="+- f30 0 f1"/>
                <a:gd name="f40" fmla="min f32 f31"/>
                <a:gd name="f41" fmla="*/ f33 1 f25"/>
                <a:gd name="f42" fmla="*/ f34 1 f25"/>
                <a:gd name="f43" fmla="+- f35 0 f1"/>
                <a:gd name="f44" fmla="+- f36 0 f1"/>
                <a:gd name="f45" fmla="val f41"/>
                <a:gd name="f46" fmla="val f42"/>
                <a:gd name="f47" fmla="+- 0 0 f43"/>
                <a:gd name="f48" fmla="+- 0 0 f44"/>
                <a:gd name="f49" fmla="+- f46 0 f7"/>
                <a:gd name="f50" fmla="+- f45 0 f7"/>
                <a:gd name="f51" fmla="+- f48 0 f47"/>
                <a:gd name="f52" fmla="+- f47 f1 0"/>
                <a:gd name="f53" fmla="+- f48 f1 0"/>
                <a:gd name="f54" fmla="+- 21600000 0 f47"/>
                <a:gd name="f55" fmla="+- f1 0 f47"/>
                <a:gd name="f56" fmla="+- 27000000 0 f47"/>
                <a:gd name="f57" fmla="+- f0 0 f47"/>
                <a:gd name="f58" fmla="+- 32400000 0 f47"/>
                <a:gd name="f59" fmla="+- f2 0 f47"/>
                <a:gd name="f60" fmla="+- 37800000 0 f47"/>
                <a:gd name="f61" fmla="*/ f49 1 2"/>
                <a:gd name="f62" fmla="*/ f50 1 2"/>
                <a:gd name="f63" fmla="min f50 f49"/>
                <a:gd name="f64" fmla="+- f51 21600000 0"/>
                <a:gd name="f65" fmla="?: f55 f55 f56"/>
                <a:gd name="f66" fmla="?: f57 f57 f58"/>
                <a:gd name="f67" fmla="?: f59 f59 f60"/>
                <a:gd name="f68" fmla="*/ f52 f8 1"/>
                <a:gd name="f69" fmla="*/ f53 f8 1"/>
                <a:gd name="f70" fmla="+- f7 f61 0"/>
                <a:gd name="f71" fmla="+- f7 f62 0"/>
                <a:gd name="f72" fmla="*/ f63 f11 1"/>
                <a:gd name="f73" fmla="?: f51 f51 f64"/>
                <a:gd name="f74" fmla="*/ f68 1 f0"/>
                <a:gd name="f75" fmla="*/ f69 1 f0"/>
                <a:gd name="f76" fmla="*/ f62 f40 1"/>
                <a:gd name="f77" fmla="*/ f61 f40 1"/>
                <a:gd name="f78" fmla="*/ f72 1 100000"/>
                <a:gd name="f79" fmla="+- 0 0 f73"/>
                <a:gd name="f80" fmla="+- f73 0 f54"/>
                <a:gd name="f81" fmla="+- f73 0 f65"/>
                <a:gd name="f82" fmla="+- f73 0 f66"/>
                <a:gd name="f83" fmla="+- f73 0 f67"/>
                <a:gd name="f84" fmla="+- 0 0 f74"/>
                <a:gd name="f85" fmla="+- 0 0 f75"/>
                <a:gd name="f86" fmla="*/ f71 f40 1"/>
                <a:gd name="f87" fmla="*/ f70 f40 1"/>
                <a:gd name="f88" fmla="+- f62 0 f78"/>
                <a:gd name="f89" fmla="+- f61 0 f78"/>
                <a:gd name="f90" fmla="+- 0 0 f84"/>
                <a:gd name="f91" fmla="+- 0 0 f85"/>
                <a:gd name="f92" fmla="*/ f90 f0 1"/>
                <a:gd name="f93" fmla="*/ f91 f0 1"/>
                <a:gd name="f94" fmla="*/ f88 f40 1"/>
                <a:gd name="f95" fmla="*/ f89 f40 1"/>
                <a:gd name="f96" fmla="*/ f92 1 f8"/>
                <a:gd name="f97" fmla="*/ f93 1 f8"/>
                <a:gd name="f98" fmla="+- f96 0 f1"/>
                <a:gd name="f99" fmla="+- f97 0 f1"/>
                <a:gd name="f100" fmla="sin 1 f98"/>
                <a:gd name="f101" fmla="cos 1 f98"/>
                <a:gd name="f102" fmla="sin 1 f99"/>
                <a:gd name="f103" fmla="cos 1 f99"/>
                <a:gd name="f104" fmla="+- 0 0 f100"/>
                <a:gd name="f105" fmla="+- 0 0 f101"/>
                <a:gd name="f106" fmla="+- 0 0 f102"/>
                <a:gd name="f107" fmla="+- 0 0 f103"/>
                <a:gd name="f108" fmla="+- 0 0 f104"/>
                <a:gd name="f109" fmla="+- 0 0 f105"/>
                <a:gd name="f110" fmla="+- 0 0 f106"/>
                <a:gd name="f111" fmla="+- 0 0 f107"/>
                <a:gd name="f112" fmla="val f108"/>
                <a:gd name="f113" fmla="val f109"/>
                <a:gd name="f114" fmla="val f110"/>
                <a:gd name="f115" fmla="val f111"/>
                <a:gd name="f116" fmla="*/ f112 f62 1"/>
                <a:gd name="f117" fmla="*/ f113 f61 1"/>
                <a:gd name="f118" fmla="*/ f114 f62 1"/>
                <a:gd name="f119" fmla="*/ f115 f61 1"/>
                <a:gd name="f120" fmla="*/ f114 f88 1"/>
                <a:gd name="f121" fmla="*/ f115 f89 1"/>
                <a:gd name="f122" fmla="*/ f112 f88 1"/>
                <a:gd name="f123" fmla="*/ f113 f89 1"/>
                <a:gd name="f124" fmla="+- 0 0 f117"/>
                <a:gd name="f125" fmla="+- 0 0 f116"/>
                <a:gd name="f126" fmla="+- 0 0 f119"/>
                <a:gd name="f127" fmla="+- 0 0 f118"/>
                <a:gd name="f128" fmla="+- 0 0 f121"/>
                <a:gd name="f129" fmla="+- 0 0 f120"/>
                <a:gd name="f130" fmla="+- 0 0 f123"/>
                <a:gd name="f131" fmla="+- 0 0 f122"/>
                <a:gd name="f132" fmla="+- 0 0 f124"/>
                <a:gd name="f133" fmla="+- 0 0 f125"/>
                <a:gd name="f134" fmla="+- 0 0 f126"/>
                <a:gd name="f135" fmla="+- 0 0 f127"/>
                <a:gd name="f136" fmla="+- 0 0 f128"/>
                <a:gd name="f137" fmla="+- 0 0 f129"/>
                <a:gd name="f138" fmla="+- 0 0 f130"/>
                <a:gd name="f139" fmla="+- 0 0 f131"/>
                <a:gd name="f140" fmla="at2 f132 f133"/>
                <a:gd name="f141" fmla="at2 f134 f135"/>
                <a:gd name="f142" fmla="at2 f136 f137"/>
                <a:gd name="f143" fmla="at2 f138 f139"/>
                <a:gd name="f144" fmla="+- f140 f1 0"/>
                <a:gd name="f145" fmla="+- f141 f1 0"/>
                <a:gd name="f146" fmla="+- f142 f1 0"/>
                <a:gd name="f147" fmla="+- f143 f1 0"/>
                <a:gd name="f148" fmla="*/ f144 f8 1"/>
                <a:gd name="f149" fmla="*/ f145 f8 1"/>
                <a:gd name="f150" fmla="*/ f146 f8 1"/>
                <a:gd name="f151" fmla="*/ f147 f8 1"/>
                <a:gd name="f152" fmla="*/ f148 1 f0"/>
                <a:gd name="f153" fmla="*/ f149 1 f0"/>
                <a:gd name="f154" fmla="*/ f150 1 f0"/>
                <a:gd name="f155" fmla="*/ f151 1 f0"/>
                <a:gd name="f156" fmla="+- 0 0 f152"/>
                <a:gd name="f157" fmla="+- 0 0 f153"/>
                <a:gd name="f158" fmla="+- 0 0 f154"/>
                <a:gd name="f159" fmla="+- 0 0 f155"/>
                <a:gd name="f160" fmla="val f156"/>
                <a:gd name="f161" fmla="val f157"/>
                <a:gd name="f162" fmla="val f158"/>
                <a:gd name="f163" fmla="val f159"/>
                <a:gd name="f164" fmla="+- 0 0 f160"/>
                <a:gd name="f165" fmla="+- 0 0 f161"/>
                <a:gd name="f166" fmla="+- 0 0 f162"/>
                <a:gd name="f167" fmla="+- 0 0 f163"/>
                <a:gd name="f168" fmla="*/ f164 f0 1"/>
                <a:gd name="f169" fmla="*/ f165 f0 1"/>
                <a:gd name="f170" fmla="*/ f166 f0 1"/>
                <a:gd name="f171" fmla="*/ f167 f0 1"/>
                <a:gd name="f172" fmla="*/ f168 1 f8"/>
                <a:gd name="f173" fmla="*/ f169 1 f8"/>
                <a:gd name="f174" fmla="*/ f170 1 f8"/>
                <a:gd name="f175" fmla="*/ f171 1 f8"/>
                <a:gd name="f176" fmla="+- f172 0 f1"/>
                <a:gd name="f177" fmla="+- f173 0 f1"/>
                <a:gd name="f178" fmla="+- f174 0 f1"/>
                <a:gd name="f179" fmla="+- f175 0 f1"/>
                <a:gd name="f180" fmla="+- f176 f1 0"/>
                <a:gd name="f181" fmla="+- f177 f1 0"/>
                <a:gd name="f182" fmla="+- f178 f1 0"/>
                <a:gd name="f183" fmla="+- f179 f1 0"/>
                <a:gd name="f184" fmla="*/ f180 f8 1"/>
                <a:gd name="f185" fmla="*/ f181 f8 1"/>
                <a:gd name="f186" fmla="*/ f182 f8 1"/>
                <a:gd name="f187" fmla="*/ f183 f8 1"/>
                <a:gd name="f188" fmla="*/ f184 1 f0"/>
                <a:gd name="f189" fmla="*/ f185 1 f0"/>
                <a:gd name="f190" fmla="*/ f186 1 f0"/>
                <a:gd name="f191" fmla="*/ f187 1 f0"/>
                <a:gd name="f192" fmla="+- 0 0 f188"/>
                <a:gd name="f193" fmla="+- 0 0 f189"/>
                <a:gd name="f194" fmla="+- 0 0 f190"/>
                <a:gd name="f195" fmla="+- 0 0 f191"/>
                <a:gd name="f196" fmla="+- 0 0 f192"/>
                <a:gd name="f197" fmla="+- 0 0 f193"/>
                <a:gd name="f198" fmla="+- 0 0 f194"/>
                <a:gd name="f199" fmla="+- 0 0 f195"/>
                <a:gd name="f200" fmla="*/ f196 f0 1"/>
                <a:gd name="f201" fmla="*/ f197 f0 1"/>
                <a:gd name="f202" fmla="*/ f198 f0 1"/>
                <a:gd name="f203" fmla="*/ f199 f0 1"/>
                <a:gd name="f204" fmla="*/ f200 1 f8"/>
                <a:gd name="f205" fmla="*/ f201 1 f8"/>
                <a:gd name="f206" fmla="*/ f202 1 f8"/>
                <a:gd name="f207" fmla="*/ f203 1 f8"/>
                <a:gd name="f208" fmla="+- f204 0 f1"/>
                <a:gd name="f209" fmla="+- f205 0 f1"/>
                <a:gd name="f210" fmla="+- f206 0 f1"/>
                <a:gd name="f211" fmla="+- f207 0 f1"/>
                <a:gd name="f212" fmla="cos 1 f208"/>
                <a:gd name="f213" fmla="sin 1 f208"/>
                <a:gd name="f214" fmla="cos 1 f209"/>
                <a:gd name="f215" fmla="sin 1 f209"/>
                <a:gd name="f216" fmla="cos 1 f210"/>
                <a:gd name="f217" fmla="sin 1 f210"/>
                <a:gd name="f218" fmla="cos 1 f211"/>
                <a:gd name="f219" fmla="sin 1 f211"/>
                <a:gd name="f220" fmla="+- 0 0 f212"/>
                <a:gd name="f221" fmla="+- 0 0 f213"/>
                <a:gd name="f222" fmla="+- 0 0 f214"/>
                <a:gd name="f223" fmla="+- 0 0 f215"/>
                <a:gd name="f224" fmla="+- 0 0 f216"/>
                <a:gd name="f225" fmla="+- 0 0 f217"/>
                <a:gd name="f226" fmla="+- 0 0 f218"/>
                <a:gd name="f227" fmla="+- 0 0 f219"/>
                <a:gd name="f228" fmla="+- 0 0 f220"/>
                <a:gd name="f229" fmla="+- 0 0 f221"/>
                <a:gd name="f230" fmla="+- 0 0 f222"/>
                <a:gd name="f231" fmla="+- 0 0 f223"/>
                <a:gd name="f232" fmla="+- 0 0 f224"/>
                <a:gd name="f233" fmla="+- 0 0 f225"/>
                <a:gd name="f234" fmla="+- 0 0 f226"/>
                <a:gd name="f235" fmla="+- 0 0 f227"/>
                <a:gd name="f236" fmla="val f228"/>
                <a:gd name="f237" fmla="val f229"/>
                <a:gd name="f238" fmla="val f230"/>
                <a:gd name="f239" fmla="val f231"/>
                <a:gd name="f240" fmla="val f232"/>
                <a:gd name="f241" fmla="val f233"/>
                <a:gd name="f242" fmla="val f234"/>
                <a:gd name="f243" fmla="val f235"/>
                <a:gd name="f244" fmla="+- 0 0 f236"/>
                <a:gd name="f245" fmla="+- 0 0 f237"/>
                <a:gd name="f246" fmla="+- 0 0 f238"/>
                <a:gd name="f247" fmla="+- 0 0 f239"/>
                <a:gd name="f248" fmla="+- 0 0 f240"/>
                <a:gd name="f249" fmla="+- 0 0 f241"/>
                <a:gd name="f250" fmla="+- 0 0 f242"/>
                <a:gd name="f251" fmla="+- 0 0 f243"/>
                <a:gd name="f252" fmla="*/ f9 f244 1"/>
                <a:gd name="f253" fmla="*/ f9 f245 1"/>
                <a:gd name="f254" fmla="*/ f9 f246 1"/>
                <a:gd name="f255" fmla="*/ f9 f247 1"/>
                <a:gd name="f256" fmla="*/ f9 f248 1"/>
                <a:gd name="f257" fmla="*/ f9 f249 1"/>
                <a:gd name="f258" fmla="*/ f9 f250 1"/>
                <a:gd name="f259" fmla="*/ f9 f251 1"/>
                <a:gd name="f260" fmla="*/ f252 f62 1"/>
                <a:gd name="f261" fmla="*/ f253 f61 1"/>
                <a:gd name="f262" fmla="*/ f254 f62 1"/>
                <a:gd name="f263" fmla="*/ f255 f61 1"/>
                <a:gd name="f264" fmla="*/ f256 f88 1"/>
                <a:gd name="f265" fmla="*/ f257 f89 1"/>
                <a:gd name="f266" fmla="*/ f258 f88 1"/>
                <a:gd name="f267" fmla="*/ f259 f89 1"/>
                <a:gd name="f268" fmla="+- f71 f260 0"/>
                <a:gd name="f269" fmla="+- f70 f261 0"/>
                <a:gd name="f270" fmla="+- f71 f262 0"/>
                <a:gd name="f271" fmla="+- f70 f263 0"/>
                <a:gd name="f272" fmla="+- f71 f264 0"/>
                <a:gd name="f273" fmla="+- f70 f265 0"/>
                <a:gd name="f274" fmla="+- f71 f266 0"/>
                <a:gd name="f275" fmla="+- f70 f267 0"/>
                <a:gd name="f276" fmla="max f268 f272"/>
                <a:gd name="f277" fmla="max f270 f274"/>
                <a:gd name="f278" fmla="max f269 f273"/>
                <a:gd name="f279" fmla="max f271 f275"/>
                <a:gd name="f280" fmla="min f268 f272"/>
                <a:gd name="f281" fmla="min f270 f274"/>
                <a:gd name="f282" fmla="min f269 f273"/>
                <a:gd name="f283" fmla="min f271 f275"/>
                <a:gd name="f284" fmla="+- f268 f274 0"/>
                <a:gd name="f285" fmla="+- f269 f275 0"/>
                <a:gd name="f286" fmla="+- f270 f272 0"/>
                <a:gd name="f287" fmla="+- f271 f273 0"/>
                <a:gd name="f288" fmla="*/ f268 f40 1"/>
                <a:gd name="f289" fmla="*/ f269 f40 1"/>
                <a:gd name="f290" fmla="*/ f272 f40 1"/>
                <a:gd name="f291" fmla="*/ f273 f40 1"/>
                <a:gd name="f292" fmla="max f276 f277"/>
                <a:gd name="f293" fmla="max f278 f279"/>
                <a:gd name="f294" fmla="min f280 f281"/>
                <a:gd name="f295" fmla="min f282 f283"/>
                <a:gd name="f296" fmla="*/ f284 1 2"/>
                <a:gd name="f297" fmla="*/ f285 1 2"/>
                <a:gd name="f298" fmla="*/ f286 1 2"/>
                <a:gd name="f299" fmla="*/ f287 1 2"/>
                <a:gd name="f300" fmla="?: f80 f45 f292"/>
                <a:gd name="f301" fmla="?: f81 f46 f293"/>
                <a:gd name="f302" fmla="?: f82 f7 f294"/>
                <a:gd name="f303" fmla="?: f83 f7 f295"/>
                <a:gd name="f304" fmla="*/ f296 f40 1"/>
                <a:gd name="f305" fmla="*/ f297 f40 1"/>
                <a:gd name="f306" fmla="*/ f298 f40 1"/>
                <a:gd name="f307" fmla="*/ f299 f40 1"/>
                <a:gd name="f308" fmla="*/ f302 f40 1"/>
                <a:gd name="f309" fmla="*/ f303 f40 1"/>
                <a:gd name="f310" fmla="*/ f300 f40 1"/>
                <a:gd name="f311" fmla="*/ f301 f40 1"/>
              </a:gdLst>
              <a:ahLst/>
              <a:cxnLst>
                <a:cxn ang="3cd4">
                  <a:pos x="hc" y="t"/>
                </a:cxn>
                <a:cxn ang="0">
                  <a:pos x="r" y="vc"/>
                </a:cxn>
                <a:cxn ang="cd4">
                  <a:pos x="hc" y="b"/>
                </a:cxn>
                <a:cxn ang="cd2">
                  <a:pos x="l" y="vc"/>
                </a:cxn>
                <a:cxn ang="f37">
                  <a:pos x="f304" y="f305"/>
                </a:cxn>
                <a:cxn ang="f38">
                  <a:pos x="f306" y="f307"/>
                </a:cxn>
                <a:cxn ang="f39">
                  <a:pos x="f86" y="f87"/>
                </a:cxn>
              </a:cxnLst>
              <a:rect l="f308" t="f309" r="f310" b="f311"/>
              <a:pathLst>
                <a:path>
                  <a:moveTo>
                    <a:pt x="f288" y="f289"/>
                  </a:moveTo>
                  <a:arcTo wR="f76" hR="f77" stAng="f47" swAng="f73"/>
                  <a:lnTo>
                    <a:pt x="f290" y="f291"/>
                  </a:lnTo>
                  <a:arcTo wR="f94" hR="f95" stAng="f48" swAng="f79"/>
                  <a:close/>
                </a:path>
              </a:pathLst>
            </a:custGeom>
            <a:solidFill>
              <a:srgbClr val="FFC000"/>
            </a:solidFill>
            <a:ln w="19046" cap="flat">
              <a:solidFill>
                <a:srgbClr val="FFFFFF"/>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8" name="Arc plein 9">
              <a:extLst>
                <a:ext uri="{FF2B5EF4-FFF2-40B4-BE49-F238E27FC236}">
                  <a16:creationId xmlns:a16="http://schemas.microsoft.com/office/drawing/2014/main" id="{61AC2F56-CFDE-27AC-E16A-091B53B6FE9D}"/>
                </a:ext>
              </a:extLst>
            </p:cNvPr>
            <p:cNvSpPr/>
            <p:nvPr/>
          </p:nvSpPr>
          <p:spPr>
            <a:xfrm>
              <a:off x="6225509" y="3067876"/>
              <a:ext cx="4741511" cy="3159562"/>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70"/>
                <a:gd name="f11" fmla="val 4642"/>
                <a:gd name="f12" fmla="+- 0 0 -270"/>
                <a:gd name="f13" fmla="+- 0 0 -180"/>
                <a:gd name="f14" fmla="+- 0 0 -225"/>
                <a:gd name="f15" fmla="abs f4"/>
                <a:gd name="f16" fmla="abs f5"/>
                <a:gd name="f17" fmla="abs f6"/>
                <a:gd name="f18" fmla="+- 0 0 f3"/>
                <a:gd name="f19" fmla="+- 0 0 f10"/>
                <a:gd name="f20" fmla="*/ f12 f0 1"/>
                <a:gd name="f21" fmla="*/ f13 f0 1"/>
                <a:gd name="f22" fmla="*/ f14 f0 1"/>
                <a:gd name="f23" fmla="?: f15 f4 1"/>
                <a:gd name="f24" fmla="?: f16 f5 1"/>
                <a:gd name="f25" fmla="?: f17 f6 1"/>
                <a:gd name="f26" fmla="*/ f18 f0 1"/>
                <a:gd name="f27" fmla="*/ f19 f0 1"/>
                <a:gd name="f28" fmla="*/ f20 1 f3"/>
                <a:gd name="f29" fmla="*/ f21 1 f3"/>
                <a:gd name="f30" fmla="*/ f22 1 f3"/>
                <a:gd name="f31" fmla="*/ f23 1 21600"/>
                <a:gd name="f32" fmla="*/ f24 1 21600"/>
                <a:gd name="f33" fmla="*/ 21600 f23 1"/>
                <a:gd name="f34" fmla="*/ 21600 f24 1"/>
                <a:gd name="f35" fmla="*/ f26 1 f3"/>
                <a:gd name="f36" fmla="*/ f27 1 f3"/>
                <a:gd name="f37" fmla="+- f28 0 f1"/>
                <a:gd name="f38" fmla="+- f29 0 f1"/>
                <a:gd name="f39" fmla="+- f30 0 f1"/>
                <a:gd name="f40" fmla="min f32 f31"/>
                <a:gd name="f41" fmla="*/ f33 1 f25"/>
                <a:gd name="f42" fmla="*/ f34 1 f25"/>
                <a:gd name="f43" fmla="+- f35 0 f1"/>
                <a:gd name="f44" fmla="+- f36 0 f1"/>
                <a:gd name="f45" fmla="val f41"/>
                <a:gd name="f46" fmla="val f42"/>
                <a:gd name="f47" fmla="+- 0 0 f43"/>
                <a:gd name="f48" fmla="+- 0 0 f44"/>
                <a:gd name="f49" fmla="+- f46 0 f7"/>
                <a:gd name="f50" fmla="+- f45 0 f7"/>
                <a:gd name="f51" fmla="+- f48 0 f47"/>
                <a:gd name="f52" fmla="+- f47 f1 0"/>
                <a:gd name="f53" fmla="+- f48 f1 0"/>
                <a:gd name="f54" fmla="+- 21600000 0 f47"/>
                <a:gd name="f55" fmla="+- f1 0 f47"/>
                <a:gd name="f56" fmla="+- 27000000 0 f47"/>
                <a:gd name="f57" fmla="+- f0 0 f47"/>
                <a:gd name="f58" fmla="+- 32400000 0 f47"/>
                <a:gd name="f59" fmla="+- f2 0 f47"/>
                <a:gd name="f60" fmla="+- 37800000 0 f47"/>
                <a:gd name="f61" fmla="*/ f49 1 2"/>
                <a:gd name="f62" fmla="*/ f50 1 2"/>
                <a:gd name="f63" fmla="min f50 f49"/>
                <a:gd name="f64" fmla="+- f51 21600000 0"/>
                <a:gd name="f65" fmla="?: f55 f55 f56"/>
                <a:gd name="f66" fmla="?: f57 f57 f58"/>
                <a:gd name="f67" fmla="?: f59 f59 f60"/>
                <a:gd name="f68" fmla="*/ f52 f8 1"/>
                <a:gd name="f69" fmla="*/ f53 f8 1"/>
                <a:gd name="f70" fmla="+- f7 f61 0"/>
                <a:gd name="f71" fmla="+- f7 f62 0"/>
                <a:gd name="f72" fmla="*/ f63 f11 1"/>
                <a:gd name="f73" fmla="?: f51 f51 f64"/>
                <a:gd name="f74" fmla="*/ f68 1 f0"/>
                <a:gd name="f75" fmla="*/ f69 1 f0"/>
                <a:gd name="f76" fmla="*/ f62 f40 1"/>
                <a:gd name="f77" fmla="*/ f61 f40 1"/>
                <a:gd name="f78" fmla="*/ f72 1 100000"/>
                <a:gd name="f79" fmla="+- 0 0 f73"/>
                <a:gd name="f80" fmla="+- f73 0 f54"/>
                <a:gd name="f81" fmla="+- f73 0 f65"/>
                <a:gd name="f82" fmla="+- f73 0 f66"/>
                <a:gd name="f83" fmla="+- f73 0 f67"/>
                <a:gd name="f84" fmla="+- 0 0 f74"/>
                <a:gd name="f85" fmla="+- 0 0 f75"/>
                <a:gd name="f86" fmla="*/ f71 f40 1"/>
                <a:gd name="f87" fmla="*/ f70 f40 1"/>
                <a:gd name="f88" fmla="+- f62 0 f78"/>
                <a:gd name="f89" fmla="+- f61 0 f78"/>
                <a:gd name="f90" fmla="+- 0 0 f84"/>
                <a:gd name="f91" fmla="+- 0 0 f85"/>
                <a:gd name="f92" fmla="*/ f90 f0 1"/>
                <a:gd name="f93" fmla="*/ f91 f0 1"/>
                <a:gd name="f94" fmla="*/ f88 f40 1"/>
                <a:gd name="f95" fmla="*/ f89 f40 1"/>
                <a:gd name="f96" fmla="*/ f92 1 f8"/>
                <a:gd name="f97" fmla="*/ f93 1 f8"/>
                <a:gd name="f98" fmla="+- f96 0 f1"/>
                <a:gd name="f99" fmla="+- f97 0 f1"/>
                <a:gd name="f100" fmla="sin 1 f98"/>
                <a:gd name="f101" fmla="cos 1 f98"/>
                <a:gd name="f102" fmla="sin 1 f99"/>
                <a:gd name="f103" fmla="cos 1 f99"/>
                <a:gd name="f104" fmla="+- 0 0 f100"/>
                <a:gd name="f105" fmla="+- 0 0 f101"/>
                <a:gd name="f106" fmla="+- 0 0 f102"/>
                <a:gd name="f107" fmla="+- 0 0 f103"/>
                <a:gd name="f108" fmla="+- 0 0 f104"/>
                <a:gd name="f109" fmla="+- 0 0 f105"/>
                <a:gd name="f110" fmla="+- 0 0 f106"/>
                <a:gd name="f111" fmla="+- 0 0 f107"/>
                <a:gd name="f112" fmla="val f108"/>
                <a:gd name="f113" fmla="val f109"/>
                <a:gd name="f114" fmla="val f110"/>
                <a:gd name="f115" fmla="val f111"/>
                <a:gd name="f116" fmla="*/ f112 f62 1"/>
                <a:gd name="f117" fmla="*/ f113 f61 1"/>
                <a:gd name="f118" fmla="*/ f114 f62 1"/>
                <a:gd name="f119" fmla="*/ f115 f61 1"/>
                <a:gd name="f120" fmla="*/ f114 f88 1"/>
                <a:gd name="f121" fmla="*/ f115 f89 1"/>
                <a:gd name="f122" fmla="*/ f112 f88 1"/>
                <a:gd name="f123" fmla="*/ f113 f89 1"/>
                <a:gd name="f124" fmla="+- 0 0 f117"/>
                <a:gd name="f125" fmla="+- 0 0 f116"/>
                <a:gd name="f126" fmla="+- 0 0 f119"/>
                <a:gd name="f127" fmla="+- 0 0 f118"/>
                <a:gd name="f128" fmla="+- 0 0 f121"/>
                <a:gd name="f129" fmla="+- 0 0 f120"/>
                <a:gd name="f130" fmla="+- 0 0 f123"/>
                <a:gd name="f131" fmla="+- 0 0 f122"/>
                <a:gd name="f132" fmla="+- 0 0 f124"/>
                <a:gd name="f133" fmla="+- 0 0 f125"/>
                <a:gd name="f134" fmla="+- 0 0 f126"/>
                <a:gd name="f135" fmla="+- 0 0 f127"/>
                <a:gd name="f136" fmla="+- 0 0 f128"/>
                <a:gd name="f137" fmla="+- 0 0 f129"/>
                <a:gd name="f138" fmla="+- 0 0 f130"/>
                <a:gd name="f139" fmla="+- 0 0 f131"/>
                <a:gd name="f140" fmla="at2 f132 f133"/>
                <a:gd name="f141" fmla="at2 f134 f135"/>
                <a:gd name="f142" fmla="at2 f136 f137"/>
                <a:gd name="f143" fmla="at2 f138 f139"/>
                <a:gd name="f144" fmla="+- f140 f1 0"/>
                <a:gd name="f145" fmla="+- f141 f1 0"/>
                <a:gd name="f146" fmla="+- f142 f1 0"/>
                <a:gd name="f147" fmla="+- f143 f1 0"/>
                <a:gd name="f148" fmla="*/ f144 f8 1"/>
                <a:gd name="f149" fmla="*/ f145 f8 1"/>
                <a:gd name="f150" fmla="*/ f146 f8 1"/>
                <a:gd name="f151" fmla="*/ f147 f8 1"/>
                <a:gd name="f152" fmla="*/ f148 1 f0"/>
                <a:gd name="f153" fmla="*/ f149 1 f0"/>
                <a:gd name="f154" fmla="*/ f150 1 f0"/>
                <a:gd name="f155" fmla="*/ f151 1 f0"/>
                <a:gd name="f156" fmla="+- 0 0 f152"/>
                <a:gd name="f157" fmla="+- 0 0 f153"/>
                <a:gd name="f158" fmla="+- 0 0 f154"/>
                <a:gd name="f159" fmla="+- 0 0 f155"/>
                <a:gd name="f160" fmla="val f156"/>
                <a:gd name="f161" fmla="val f157"/>
                <a:gd name="f162" fmla="val f158"/>
                <a:gd name="f163" fmla="val f159"/>
                <a:gd name="f164" fmla="+- 0 0 f160"/>
                <a:gd name="f165" fmla="+- 0 0 f161"/>
                <a:gd name="f166" fmla="+- 0 0 f162"/>
                <a:gd name="f167" fmla="+- 0 0 f163"/>
                <a:gd name="f168" fmla="*/ f164 f0 1"/>
                <a:gd name="f169" fmla="*/ f165 f0 1"/>
                <a:gd name="f170" fmla="*/ f166 f0 1"/>
                <a:gd name="f171" fmla="*/ f167 f0 1"/>
                <a:gd name="f172" fmla="*/ f168 1 f8"/>
                <a:gd name="f173" fmla="*/ f169 1 f8"/>
                <a:gd name="f174" fmla="*/ f170 1 f8"/>
                <a:gd name="f175" fmla="*/ f171 1 f8"/>
                <a:gd name="f176" fmla="+- f172 0 f1"/>
                <a:gd name="f177" fmla="+- f173 0 f1"/>
                <a:gd name="f178" fmla="+- f174 0 f1"/>
                <a:gd name="f179" fmla="+- f175 0 f1"/>
                <a:gd name="f180" fmla="+- f176 f1 0"/>
                <a:gd name="f181" fmla="+- f177 f1 0"/>
                <a:gd name="f182" fmla="+- f178 f1 0"/>
                <a:gd name="f183" fmla="+- f179 f1 0"/>
                <a:gd name="f184" fmla="*/ f180 f8 1"/>
                <a:gd name="f185" fmla="*/ f181 f8 1"/>
                <a:gd name="f186" fmla="*/ f182 f8 1"/>
                <a:gd name="f187" fmla="*/ f183 f8 1"/>
                <a:gd name="f188" fmla="*/ f184 1 f0"/>
                <a:gd name="f189" fmla="*/ f185 1 f0"/>
                <a:gd name="f190" fmla="*/ f186 1 f0"/>
                <a:gd name="f191" fmla="*/ f187 1 f0"/>
                <a:gd name="f192" fmla="+- 0 0 f188"/>
                <a:gd name="f193" fmla="+- 0 0 f189"/>
                <a:gd name="f194" fmla="+- 0 0 f190"/>
                <a:gd name="f195" fmla="+- 0 0 f191"/>
                <a:gd name="f196" fmla="+- 0 0 f192"/>
                <a:gd name="f197" fmla="+- 0 0 f193"/>
                <a:gd name="f198" fmla="+- 0 0 f194"/>
                <a:gd name="f199" fmla="+- 0 0 f195"/>
                <a:gd name="f200" fmla="*/ f196 f0 1"/>
                <a:gd name="f201" fmla="*/ f197 f0 1"/>
                <a:gd name="f202" fmla="*/ f198 f0 1"/>
                <a:gd name="f203" fmla="*/ f199 f0 1"/>
                <a:gd name="f204" fmla="*/ f200 1 f8"/>
                <a:gd name="f205" fmla="*/ f201 1 f8"/>
                <a:gd name="f206" fmla="*/ f202 1 f8"/>
                <a:gd name="f207" fmla="*/ f203 1 f8"/>
                <a:gd name="f208" fmla="+- f204 0 f1"/>
                <a:gd name="f209" fmla="+- f205 0 f1"/>
                <a:gd name="f210" fmla="+- f206 0 f1"/>
                <a:gd name="f211" fmla="+- f207 0 f1"/>
                <a:gd name="f212" fmla="cos 1 f208"/>
                <a:gd name="f213" fmla="sin 1 f208"/>
                <a:gd name="f214" fmla="cos 1 f209"/>
                <a:gd name="f215" fmla="sin 1 f209"/>
                <a:gd name="f216" fmla="cos 1 f210"/>
                <a:gd name="f217" fmla="sin 1 f210"/>
                <a:gd name="f218" fmla="cos 1 f211"/>
                <a:gd name="f219" fmla="sin 1 f211"/>
                <a:gd name="f220" fmla="+- 0 0 f212"/>
                <a:gd name="f221" fmla="+- 0 0 f213"/>
                <a:gd name="f222" fmla="+- 0 0 f214"/>
                <a:gd name="f223" fmla="+- 0 0 f215"/>
                <a:gd name="f224" fmla="+- 0 0 f216"/>
                <a:gd name="f225" fmla="+- 0 0 f217"/>
                <a:gd name="f226" fmla="+- 0 0 f218"/>
                <a:gd name="f227" fmla="+- 0 0 f219"/>
                <a:gd name="f228" fmla="+- 0 0 f220"/>
                <a:gd name="f229" fmla="+- 0 0 f221"/>
                <a:gd name="f230" fmla="+- 0 0 f222"/>
                <a:gd name="f231" fmla="+- 0 0 f223"/>
                <a:gd name="f232" fmla="+- 0 0 f224"/>
                <a:gd name="f233" fmla="+- 0 0 f225"/>
                <a:gd name="f234" fmla="+- 0 0 f226"/>
                <a:gd name="f235" fmla="+- 0 0 f227"/>
                <a:gd name="f236" fmla="val f228"/>
                <a:gd name="f237" fmla="val f229"/>
                <a:gd name="f238" fmla="val f230"/>
                <a:gd name="f239" fmla="val f231"/>
                <a:gd name="f240" fmla="val f232"/>
                <a:gd name="f241" fmla="val f233"/>
                <a:gd name="f242" fmla="val f234"/>
                <a:gd name="f243" fmla="val f235"/>
                <a:gd name="f244" fmla="+- 0 0 f236"/>
                <a:gd name="f245" fmla="+- 0 0 f237"/>
                <a:gd name="f246" fmla="+- 0 0 f238"/>
                <a:gd name="f247" fmla="+- 0 0 f239"/>
                <a:gd name="f248" fmla="+- 0 0 f240"/>
                <a:gd name="f249" fmla="+- 0 0 f241"/>
                <a:gd name="f250" fmla="+- 0 0 f242"/>
                <a:gd name="f251" fmla="+- 0 0 f243"/>
                <a:gd name="f252" fmla="*/ f9 f244 1"/>
                <a:gd name="f253" fmla="*/ f9 f245 1"/>
                <a:gd name="f254" fmla="*/ f9 f246 1"/>
                <a:gd name="f255" fmla="*/ f9 f247 1"/>
                <a:gd name="f256" fmla="*/ f9 f248 1"/>
                <a:gd name="f257" fmla="*/ f9 f249 1"/>
                <a:gd name="f258" fmla="*/ f9 f250 1"/>
                <a:gd name="f259" fmla="*/ f9 f251 1"/>
                <a:gd name="f260" fmla="*/ f252 f62 1"/>
                <a:gd name="f261" fmla="*/ f253 f61 1"/>
                <a:gd name="f262" fmla="*/ f254 f62 1"/>
                <a:gd name="f263" fmla="*/ f255 f61 1"/>
                <a:gd name="f264" fmla="*/ f256 f88 1"/>
                <a:gd name="f265" fmla="*/ f257 f89 1"/>
                <a:gd name="f266" fmla="*/ f258 f88 1"/>
                <a:gd name="f267" fmla="*/ f259 f89 1"/>
                <a:gd name="f268" fmla="+- f71 f260 0"/>
                <a:gd name="f269" fmla="+- f70 f261 0"/>
                <a:gd name="f270" fmla="+- f71 f262 0"/>
                <a:gd name="f271" fmla="+- f70 f263 0"/>
                <a:gd name="f272" fmla="+- f71 f264 0"/>
                <a:gd name="f273" fmla="+- f70 f265 0"/>
                <a:gd name="f274" fmla="+- f71 f266 0"/>
                <a:gd name="f275" fmla="+- f70 f267 0"/>
                <a:gd name="f276" fmla="max f268 f272"/>
                <a:gd name="f277" fmla="max f270 f274"/>
                <a:gd name="f278" fmla="max f269 f273"/>
                <a:gd name="f279" fmla="max f271 f275"/>
                <a:gd name="f280" fmla="min f268 f272"/>
                <a:gd name="f281" fmla="min f270 f274"/>
                <a:gd name="f282" fmla="min f269 f273"/>
                <a:gd name="f283" fmla="min f271 f275"/>
                <a:gd name="f284" fmla="+- f268 f274 0"/>
                <a:gd name="f285" fmla="+- f269 f275 0"/>
                <a:gd name="f286" fmla="+- f270 f272 0"/>
                <a:gd name="f287" fmla="+- f271 f273 0"/>
                <a:gd name="f288" fmla="*/ f268 f40 1"/>
                <a:gd name="f289" fmla="*/ f269 f40 1"/>
                <a:gd name="f290" fmla="*/ f272 f40 1"/>
                <a:gd name="f291" fmla="*/ f273 f40 1"/>
                <a:gd name="f292" fmla="max f276 f277"/>
                <a:gd name="f293" fmla="max f278 f279"/>
                <a:gd name="f294" fmla="min f280 f281"/>
                <a:gd name="f295" fmla="min f282 f283"/>
                <a:gd name="f296" fmla="*/ f284 1 2"/>
                <a:gd name="f297" fmla="*/ f285 1 2"/>
                <a:gd name="f298" fmla="*/ f286 1 2"/>
                <a:gd name="f299" fmla="*/ f287 1 2"/>
                <a:gd name="f300" fmla="?: f80 f45 f292"/>
                <a:gd name="f301" fmla="?: f81 f46 f293"/>
                <a:gd name="f302" fmla="?: f82 f7 f294"/>
                <a:gd name="f303" fmla="?: f83 f7 f295"/>
                <a:gd name="f304" fmla="*/ f296 f40 1"/>
                <a:gd name="f305" fmla="*/ f297 f40 1"/>
                <a:gd name="f306" fmla="*/ f298 f40 1"/>
                <a:gd name="f307" fmla="*/ f299 f40 1"/>
                <a:gd name="f308" fmla="*/ f302 f40 1"/>
                <a:gd name="f309" fmla="*/ f303 f40 1"/>
                <a:gd name="f310" fmla="*/ f300 f40 1"/>
                <a:gd name="f311" fmla="*/ f301 f40 1"/>
              </a:gdLst>
              <a:ahLst/>
              <a:cxnLst>
                <a:cxn ang="3cd4">
                  <a:pos x="hc" y="t"/>
                </a:cxn>
                <a:cxn ang="0">
                  <a:pos x="r" y="vc"/>
                </a:cxn>
                <a:cxn ang="cd4">
                  <a:pos x="hc" y="b"/>
                </a:cxn>
                <a:cxn ang="cd2">
                  <a:pos x="l" y="vc"/>
                </a:cxn>
                <a:cxn ang="f37">
                  <a:pos x="f304" y="f305"/>
                </a:cxn>
                <a:cxn ang="f38">
                  <a:pos x="f306" y="f307"/>
                </a:cxn>
                <a:cxn ang="f39">
                  <a:pos x="f86" y="f87"/>
                </a:cxn>
              </a:cxnLst>
              <a:rect l="f308" t="f309" r="f310" b="f311"/>
              <a:pathLst>
                <a:path>
                  <a:moveTo>
                    <a:pt x="f288" y="f289"/>
                  </a:moveTo>
                  <a:arcTo wR="f76" hR="f77" stAng="f47" swAng="f73"/>
                  <a:lnTo>
                    <a:pt x="f290" y="f291"/>
                  </a:lnTo>
                  <a:arcTo wR="f94" hR="f95" stAng="f48" swAng="f79"/>
                  <a:close/>
                </a:path>
              </a:pathLst>
            </a:custGeom>
            <a:solidFill>
              <a:srgbClr val="FFC000"/>
            </a:solidFill>
            <a:ln w="19046" cap="flat">
              <a:solidFill>
                <a:srgbClr val="FFFFFF"/>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9" name="Ellipse 10">
              <a:extLst>
                <a:ext uri="{FF2B5EF4-FFF2-40B4-BE49-F238E27FC236}">
                  <a16:creationId xmlns:a16="http://schemas.microsoft.com/office/drawing/2014/main" id="{2A048250-A66A-E110-214D-67A614C5CEBA}"/>
                </a:ext>
              </a:extLst>
            </p:cNvPr>
            <p:cNvSpPr/>
            <p:nvPr/>
          </p:nvSpPr>
          <p:spPr>
            <a:xfrm>
              <a:off x="7504599" y="3950518"/>
              <a:ext cx="2134090" cy="145488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9046" cap="flat">
              <a:solidFill>
                <a:srgbClr val="FFFFFF"/>
              </a:solidFill>
              <a:prstDash val="solid"/>
              <a:miter/>
            </a:ln>
          </p:spPr>
          <p:txBody>
            <a:bodyPr vert="horz" wrap="square" lIns="30476" tIns="30476" rIns="30476" bIns="30476" anchor="ctr" anchorCtr="1" compatLnSpc="1">
              <a:noAutofit/>
            </a:bodyPr>
            <a:lstStyle/>
            <a:p>
              <a:pPr marL="0" marR="0" lvl="0" indent="0" algn="ctr" defTabSz="1066803"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a:rPr>
                <a:t>ANALYSER</a:t>
              </a:r>
            </a:p>
          </p:txBody>
        </p:sp>
        <p:sp>
          <p:nvSpPr>
            <p:cNvPr id="10" name="Ellipse 11">
              <a:extLst>
                <a:ext uri="{FF2B5EF4-FFF2-40B4-BE49-F238E27FC236}">
                  <a16:creationId xmlns:a16="http://schemas.microsoft.com/office/drawing/2014/main" id="{E564FEB2-BBC9-D476-B5DD-31D2D18004BC}"/>
                </a:ext>
              </a:extLst>
            </p:cNvPr>
            <p:cNvSpPr/>
            <p:nvPr/>
          </p:nvSpPr>
          <p:spPr>
            <a:xfrm>
              <a:off x="7834798" y="2572984"/>
              <a:ext cx="1528337" cy="101841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9046" cap="flat">
              <a:solidFill>
                <a:srgbClr val="FFFFFF"/>
              </a:solidFill>
              <a:prstDash val="solid"/>
              <a:miter/>
            </a:ln>
          </p:spPr>
          <p:txBody>
            <a:bodyPr vert="horz" wrap="square" lIns="20317" tIns="20317" rIns="20317" bIns="20317" anchor="ctr" anchorCtr="1" compatLnSpc="1">
              <a:noAutofit/>
            </a:bodyPr>
            <a:lstStyle/>
            <a:p>
              <a:pPr marL="0" marR="0" lvl="0" indent="0" algn="ctr" defTabSz="711202"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Calibri"/>
                </a:rPr>
                <a:t>Observer</a:t>
              </a:r>
            </a:p>
          </p:txBody>
        </p:sp>
        <p:sp>
          <p:nvSpPr>
            <p:cNvPr id="11" name="Ellipse 12">
              <a:extLst>
                <a:ext uri="{FF2B5EF4-FFF2-40B4-BE49-F238E27FC236}">
                  <a16:creationId xmlns:a16="http://schemas.microsoft.com/office/drawing/2014/main" id="{0951C87E-842C-D715-39F2-EF6C022FFA68}"/>
                </a:ext>
              </a:extLst>
            </p:cNvPr>
            <p:cNvSpPr/>
            <p:nvPr/>
          </p:nvSpPr>
          <p:spPr>
            <a:xfrm>
              <a:off x="10147846" y="4138446"/>
              <a:ext cx="1528337" cy="101841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A02B93"/>
            </a:solidFill>
            <a:ln w="19046" cap="flat">
              <a:solidFill>
                <a:srgbClr val="FFFFFF"/>
              </a:solidFill>
              <a:prstDash val="solid"/>
              <a:miter/>
            </a:ln>
          </p:spPr>
          <p:txBody>
            <a:bodyPr vert="horz" wrap="square" lIns="20317" tIns="20317" rIns="20317" bIns="20317" anchor="ctr" anchorCtr="1" compatLnSpc="1">
              <a:noAutofit/>
            </a:bodyPr>
            <a:lstStyle/>
            <a:p>
              <a:pPr marL="0" marR="0" lvl="0" indent="0" algn="ctr" defTabSz="711202"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1600" b="1" i="0" u="none" strike="noStrike" kern="1200" cap="none" spc="0" baseline="0">
                  <a:solidFill>
                    <a:srgbClr val="FFFFFF"/>
                  </a:solidFill>
                  <a:uFillTx/>
                  <a:latin typeface="Calibri"/>
                </a:rPr>
                <a:t>Aménager</a:t>
              </a:r>
            </a:p>
          </p:txBody>
        </p:sp>
        <p:sp>
          <p:nvSpPr>
            <p:cNvPr id="12" name="Ellipse 13">
              <a:extLst>
                <a:ext uri="{FF2B5EF4-FFF2-40B4-BE49-F238E27FC236}">
                  <a16:creationId xmlns:a16="http://schemas.microsoft.com/office/drawing/2014/main" id="{450B0B17-4741-202F-FA4D-850FF567E088}"/>
                </a:ext>
              </a:extLst>
            </p:cNvPr>
            <p:cNvSpPr/>
            <p:nvPr/>
          </p:nvSpPr>
          <p:spPr>
            <a:xfrm>
              <a:off x="7832101" y="5703926"/>
              <a:ext cx="1528337" cy="101841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9046" cap="flat">
              <a:solidFill>
                <a:srgbClr val="FFFFFF"/>
              </a:solidFill>
              <a:prstDash val="solid"/>
              <a:miter/>
            </a:ln>
          </p:spPr>
          <p:txBody>
            <a:bodyPr vert="horz" wrap="square" lIns="20317" tIns="20317" rIns="20317" bIns="20317" anchor="ctr" anchorCtr="1" compatLnSpc="1">
              <a:noAutofit/>
            </a:bodyPr>
            <a:lstStyle/>
            <a:p>
              <a:pPr marL="0" marR="0" lvl="0" indent="0" algn="ctr" defTabSz="711202"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Calibri"/>
                </a:rPr>
                <a:t>S’informer</a:t>
              </a:r>
            </a:p>
          </p:txBody>
        </p:sp>
        <p:sp>
          <p:nvSpPr>
            <p:cNvPr id="13" name="Ellipse 14">
              <a:extLst>
                <a:ext uri="{FF2B5EF4-FFF2-40B4-BE49-F238E27FC236}">
                  <a16:creationId xmlns:a16="http://schemas.microsoft.com/office/drawing/2014/main" id="{4FEC595A-9F1F-6610-8B50-33C0432A5787}"/>
                </a:ext>
              </a:extLst>
            </p:cNvPr>
            <p:cNvSpPr/>
            <p:nvPr/>
          </p:nvSpPr>
          <p:spPr>
            <a:xfrm>
              <a:off x="5516364" y="4138446"/>
              <a:ext cx="1528337" cy="101841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9046" cap="flat">
              <a:solidFill>
                <a:srgbClr val="FFFFFF"/>
              </a:solidFill>
              <a:prstDash val="solid"/>
              <a:miter/>
            </a:ln>
          </p:spPr>
          <p:txBody>
            <a:bodyPr vert="horz" wrap="square" lIns="20317" tIns="20317" rIns="20317" bIns="20317" anchor="ctr" anchorCtr="1" compatLnSpc="1">
              <a:noAutofit/>
            </a:bodyPr>
            <a:lstStyle/>
            <a:p>
              <a:pPr marL="0" marR="0" lvl="0" indent="0" algn="ctr" defTabSz="711202"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Calibri"/>
                </a:rPr>
                <a:t>Trouver de l’aide</a:t>
              </a:r>
            </a:p>
          </p:txBody>
        </p:sp>
      </p:grpSp>
      <p:sp>
        <p:nvSpPr>
          <p:cNvPr id="14" name="ZoneTexte 14">
            <a:extLst>
              <a:ext uri="{FF2B5EF4-FFF2-40B4-BE49-F238E27FC236}">
                <a16:creationId xmlns:a16="http://schemas.microsoft.com/office/drawing/2014/main" id="{2FE246F7-4755-EA74-E5DE-82187F5C38A1}"/>
              </a:ext>
            </a:extLst>
          </p:cNvPr>
          <p:cNvSpPr txBox="1"/>
          <p:nvPr/>
        </p:nvSpPr>
        <p:spPr>
          <a:xfrm>
            <a:off x="436708" y="4482553"/>
            <a:ext cx="4460470" cy="132343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0" u="none" strike="noStrike" kern="1200" cap="none" spc="0" baseline="0">
                <a:solidFill>
                  <a:srgbClr val="000000"/>
                </a:solidFill>
                <a:uFillTx/>
                <a:latin typeface="Aptos" pitchFamily="34"/>
                <a:cs typeface="Times New Roman" pitchFamily="18"/>
              </a:rPr>
              <a:t>Cet </a:t>
            </a:r>
            <a:r>
              <a:rPr lang="fr-FR" sz="2000" b="1" i="0" u="none" strike="noStrike" kern="1200" cap="none" spc="0" baseline="0">
                <a:solidFill>
                  <a:srgbClr val="000000"/>
                </a:solidFill>
                <a:uFillTx/>
                <a:latin typeface="Aptos" pitchFamily="34"/>
                <a:cs typeface="Times New Roman" pitchFamily="18"/>
              </a:rPr>
              <a:t>accompagnement</a:t>
            </a:r>
            <a:r>
              <a:rPr lang="fr-FR" sz="2000" b="0" i="0" u="none" strike="noStrike" kern="1200" cap="none" spc="0" baseline="0">
                <a:solidFill>
                  <a:srgbClr val="000000"/>
                </a:solidFill>
                <a:uFillTx/>
                <a:latin typeface="Aptos" pitchFamily="34"/>
                <a:cs typeface="Times New Roman" pitchFamily="18"/>
              </a:rPr>
              <a:t> passe notamment par </a:t>
            </a:r>
            <a:r>
              <a:rPr lang="fr-FR" sz="2000" b="1" i="0" u="none" strike="noStrike" kern="1200" cap="none" spc="0" baseline="0">
                <a:solidFill>
                  <a:srgbClr val="000000"/>
                </a:solidFill>
                <a:uFillTx/>
                <a:latin typeface="Aptos" pitchFamily="34"/>
                <a:cs typeface="Times New Roman" pitchFamily="18"/>
              </a:rPr>
              <a:t>l’adaptation des aménagements de la classe et des lieux de vie de l’école</a:t>
            </a:r>
            <a:r>
              <a:rPr lang="fr-FR" sz="2000" b="0" i="0" u="none" strike="noStrike" kern="1200" cap="none" spc="0" baseline="0">
                <a:solidFill>
                  <a:srgbClr val="000000"/>
                </a:solidFill>
                <a:uFillTx/>
                <a:latin typeface="Aptos" pitchFamily="34"/>
                <a:cs typeface="Times New Roman" pitchFamily="18"/>
              </a:rPr>
              <a:t>.</a:t>
            </a:r>
            <a:endParaRPr lang="fr-FR" sz="2000" b="0" i="0" u="none" strike="noStrike" kern="1200" cap="none" spc="0" baseline="0">
              <a:solidFill>
                <a:srgbClr val="000000"/>
              </a:solidFill>
              <a:uFillTx/>
              <a:latin typeface="Aptos" pitchFamily="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name="Slide52">
    <p:spTree>
      <p:nvGrpSpPr>
        <p:cNvPr id="1" name=""/>
        <p:cNvGrpSpPr/>
        <p:nvPr/>
      </p:nvGrpSpPr>
      <p:grpSpPr>
        <a:xfrm>
          <a:off x="0" y="0"/>
          <a:ext cx="0" cy="0"/>
          <a:chOff x="0" y="0"/>
          <a:chExt cx="0" cy="0"/>
        </a:xfrm>
      </p:grpSpPr>
      <p:pic>
        <p:nvPicPr>
          <p:cNvPr id="2" name="Image 5" descr="10 petites choses à savoir pour bien accueillir un enfant autiste">
            <a:extLst>
              <a:ext uri="{FF2B5EF4-FFF2-40B4-BE49-F238E27FC236}">
                <a16:creationId xmlns:a16="http://schemas.microsoft.com/office/drawing/2014/main" id="{AE7D60D8-53E9-726E-CC99-C934BD82A8D2}"/>
              </a:ext>
            </a:extLst>
          </p:cNvPr>
          <p:cNvPicPr>
            <a:picLocks noChangeAspect="1"/>
          </p:cNvPicPr>
          <p:nvPr/>
        </p:nvPicPr>
        <p:blipFill>
          <a:blip r:embed="rId3"/>
          <a:srcRect/>
          <a:stretch>
            <a:fillRect/>
          </a:stretch>
        </p:blipFill>
        <p:spPr>
          <a:xfrm>
            <a:off x="9562575" y="2141872"/>
            <a:ext cx="1903506" cy="1914707"/>
          </a:xfrm>
          <a:prstGeom prst="rect">
            <a:avLst/>
          </a:prstGeom>
          <a:noFill/>
          <a:ln cap="flat">
            <a:noFill/>
          </a:ln>
        </p:spPr>
      </p:pic>
      <p:pic>
        <p:nvPicPr>
          <p:cNvPr id="3" name="Image 4" descr="10 petites choses à savoir pour bien accueillir un enfant autiste">
            <a:extLst>
              <a:ext uri="{FF2B5EF4-FFF2-40B4-BE49-F238E27FC236}">
                <a16:creationId xmlns:a16="http://schemas.microsoft.com/office/drawing/2014/main" id="{2C7D5099-37F1-4588-751F-EB9A6608423A}"/>
              </a:ext>
            </a:extLst>
          </p:cNvPr>
          <p:cNvPicPr>
            <a:picLocks noChangeAspect="1"/>
          </p:cNvPicPr>
          <p:nvPr/>
        </p:nvPicPr>
        <p:blipFill>
          <a:blip r:embed="rId4"/>
          <a:srcRect/>
          <a:stretch>
            <a:fillRect/>
          </a:stretch>
        </p:blipFill>
        <p:spPr>
          <a:xfrm>
            <a:off x="9315303" y="4634142"/>
            <a:ext cx="2068354" cy="2078668"/>
          </a:xfrm>
          <a:prstGeom prst="rect">
            <a:avLst/>
          </a:prstGeom>
          <a:noFill/>
          <a:ln cap="flat">
            <a:noFill/>
          </a:ln>
        </p:spPr>
      </p:pic>
      <p:sp>
        <p:nvSpPr>
          <p:cNvPr id="4" name="Rectangle 3">
            <a:extLst>
              <a:ext uri="{FF2B5EF4-FFF2-40B4-BE49-F238E27FC236}">
                <a16:creationId xmlns:a16="http://schemas.microsoft.com/office/drawing/2014/main" id="{7AADB7EA-FC49-3FA8-819D-9BD337A937B1}"/>
              </a:ext>
            </a:extLst>
          </p:cNvPr>
          <p:cNvSpPr/>
          <p:nvPr/>
        </p:nvSpPr>
        <p:spPr>
          <a:xfrm>
            <a:off x="116832" y="1133773"/>
            <a:ext cx="8872624" cy="5632310"/>
          </a:xfrm>
          <a:prstGeom prst="rect">
            <a:avLst/>
          </a:prstGeom>
          <a:noFill/>
          <a:ln cap="flat">
            <a:noFill/>
            <a:prstDash val="solid"/>
          </a:ln>
        </p:spPr>
        <p:txBody>
          <a:bodyPr vert="horz" wrap="squar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2400" b="1" i="0" u="sng" strike="noStrike" kern="1200" cap="none" spc="0" baseline="0" dirty="0">
                <a:solidFill>
                  <a:srgbClr val="000000"/>
                </a:solidFill>
                <a:uFillTx/>
                <a:latin typeface="Calibri"/>
                <a:ea typeface="Calibri" pitchFamily="34"/>
                <a:cs typeface="Times New Roman" pitchFamily="18"/>
              </a:rPr>
              <a:t>Les transitions sont souvent difficiles </a:t>
            </a:r>
            <a:r>
              <a:rPr lang="fr-FR" sz="2400" b="0" i="0" u="none" strike="noStrike" kern="1200" cap="none" spc="0" baseline="0" dirty="0">
                <a:solidFill>
                  <a:srgbClr val="000000"/>
                </a:solidFill>
                <a:uFillTx/>
                <a:latin typeface="Calibri"/>
                <a:ea typeface="Calibri" pitchFamily="34"/>
                <a:cs typeface="Times New Roman" pitchFamily="18"/>
              </a:rPr>
              <a:t>: rupture, nouveau voyage vers l'inconnu.</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dirty="0">
              <a:solidFill>
                <a:srgbClr val="000000"/>
              </a:solidFill>
              <a:uFillTx/>
              <a:latin typeface="Calibri"/>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2400" b="0" i="0" u="sng" strike="noStrike" kern="1200" cap="none" spc="0" baseline="0" dirty="0">
                <a:solidFill>
                  <a:srgbClr val="000000"/>
                </a:solidFill>
                <a:uFillTx/>
                <a:latin typeface="Calibri"/>
                <a:ea typeface="Calibri" pitchFamily="34"/>
                <a:cs typeface="Times New Roman" pitchFamily="18"/>
              </a:rPr>
              <a:t>Propositions</a:t>
            </a:r>
            <a:r>
              <a:rPr lang="fr-FR" sz="2400" b="0" i="0" u="none" strike="noStrike" kern="1200" cap="none" spc="0" baseline="0" dirty="0">
                <a:solidFill>
                  <a:srgbClr val="000000"/>
                </a:solidFill>
                <a:uFillTx/>
                <a:latin typeface="Calibri"/>
                <a:ea typeface="Calibri" pitchFamily="34"/>
                <a:cs typeface="Times New Roman" pitchFamily="18"/>
              </a:rPr>
              <a:t> : Créer un outil personnalisé pour LUI (Ou plusieurs outils : Planning de la semaine si plusieurs maîtresses / services de soin etc. ET emploi du temps journalier par exemple), car il risque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dirty="0">
                <a:solidFill>
                  <a:srgbClr val="000000"/>
                </a:solidFill>
                <a:uFillTx/>
                <a:latin typeface="Calibri"/>
                <a:ea typeface="Calibri" pitchFamily="34"/>
                <a:cs typeface="Times New Roman" pitchFamily="18"/>
              </a:rPr>
              <a:t>de ne pas se sentir concerné par les outils communs.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dirty="0">
                <a:solidFill>
                  <a:srgbClr val="000000"/>
                </a:solidFill>
                <a:uFillTx/>
                <a:latin typeface="Calibri"/>
                <a:ea typeface="Calibri" pitchFamily="34"/>
                <a:cs typeface="Times New Roman" pitchFamily="18"/>
              </a:rPr>
              <a:t>Et il faudra beaucoup imager (Images, </a:t>
            </a:r>
            <a:r>
              <a:rPr lang="fr-FR" sz="2400" b="0" i="0" u="none" strike="noStrike" kern="1200" cap="none" spc="0" baseline="0" dirty="0">
                <a:solidFill>
                  <a:srgbClr val="000000"/>
                </a:solidFill>
                <a:uFillTx/>
                <a:latin typeface="Calibri"/>
                <a:ea typeface="Calibri" pitchFamily="34"/>
                <a:cs typeface="Times New Roman" pitchFamily="18"/>
                <a:hlinkClick r:id="rId5">
                  <a:extLst>
                    <a:ext uri="{A12FA001-AC4F-418D-AE19-62706E023703}">
                      <ahyp:hlinkClr xmlns:ahyp="http://schemas.microsoft.com/office/drawing/2018/hyperlinkcolor" val="tx"/>
                    </a:ext>
                  </a:extLst>
                </a:hlinkClick>
              </a:rPr>
              <a:t>Pictogrammes</a:t>
            </a:r>
            <a:r>
              <a:rPr lang="fr-FR" sz="2400" b="0" i="0" u="none" strike="noStrike" kern="1200" cap="none" spc="0" baseline="0" dirty="0">
                <a:solidFill>
                  <a:srgbClr val="000000"/>
                </a:solidFill>
                <a:uFillTx/>
                <a:latin typeface="Calibri"/>
                <a:ea typeface="Calibri" pitchFamily="34"/>
                <a:cs typeface="Times New Roman" pitchFamily="18"/>
              </a:rPr>
              <a:t>, Photos des lieux, des personnes...)</a:t>
            </a:r>
            <a:endParaRPr lang="fr-FR" sz="2400" b="0" i="0" u="none" strike="noStrike" kern="1200" cap="none" spc="0" baseline="0" dirty="0">
              <a:solidFill>
                <a:srgbClr val="000000"/>
              </a:solidFill>
              <a:uFillTx/>
              <a:latin typeface="Calibri"/>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a:ea typeface="Calibri" pitchFamily="34"/>
                <a:cs typeface="Times New Roman" pitchFamily="18"/>
              </a:rPr>
              <a:t>En cas d'imprévu : prendre le temps de lui expliquer, le noter sur l'emploi du temps si possible.</a:t>
            </a:r>
            <a:endParaRPr lang="fr-FR" sz="2400" b="0" i="0" u="none" strike="noStrike" kern="1200" cap="none" spc="0" baseline="0">
              <a:solidFill>
                <a:srgbClr val="000000"/>
              </a:solidFill>
              <a:uFillTx/>
              <a:latin typeface="Calibri"/>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dirty="0">
                <a:solidFill>
                  <a:srgbClr val="000000"/>
                </a:solidFill>
                <a:uFillTx/>
                <a:latin typeface="Calibri"/>
                <a:ea typeface="Calibri" pitchFamily="34"/>
                <a:cs typeface="Times New Roman" pitchFamily="18"/>
              </a:rPr>
              <a:t>Utiliser conjointement un outil pour l'aider à visualiser la durée de l'activité et surtout anticiper la fin de celle-ci. </a:t>
            </a:r>
            <a:br>
              <a:rPr lang="fr-FR" sz="2400" b="0" i="0" u="none" strike="noStrike" kern="1200" cap="none" spc="0" baseline="0" dirty="0">
                <a:solidFill>
                  <a:srgbClr val="000000"/>
                </a:solidFill>
                <a:uFillTx/>
                <a:latin typeface="Calibri"/>
                <a:ea typeface="Calibri" pitchFamily="34"/>
                <a:cs typeface="Times New Roman" pitchFamily="18"/>
              </a:rPr>
            </a:br>
            <a:r>
              <a:rPr lang="fr-FR" sz="2400" b="0" i="0" u="none" strike="noStrike" kern="0" cap="none" spc="0" baseline="0" dirty="0">
                <a:solidFill>
                  <a:srgbClr val="000000"/>
                </a:solidFill>
                <a:uFillTx/>
                <a:latin typeface="Calibri"/>
                <a:ea typeface="Calibri" pitchFamily="34"/>
                <a:cs typeface="Times New Roman" pitchFamily="18"/>
              </a:rPr>
              <a:t>Utilisation possibles </a:t>
            </a:r>
            <a:r>
              <a:rPr lang="fr-FR" sz="2400" b="0" i="0" u="none" strike="noStrike" kern="1200" cap="none" spc="0" baseline="0" dirty="0">
                <a:solidFill>
                  <a:srgbClr val="000000"/>
                </a:solidFill>
                <a:uFillTx/>
                <a:latin typeface="Calibri"/>
                <a:ea typeface="Calibri" pitchFamily="34"/>
                <a:cs typeface="Times New Roman" pitchFamily="18"/>
                <a:hlinkClick r:id="rId6">
                  <a:extLst>
                    <a:ext uri="{A12FA001-AC4F-418D-AE19-62706E023703}">
                      <ahyp:hlinkClr xmlns:ahyp="http://schemas.microsoft.com/office/drawing/2018/hyperlinkcolor" val="tx"/>
                    </a:ext>
                  </a:extLst>
                </a:hlinkClick>
              </a:rPr>
              <a:t>des sabliers</a:t>
            </a:r>
            <a:r>
              <a:rPr lang="fr-FR" sz="2400" b="0" i="0" u="none" strike="noStrike" kern="1200" cap="none" spc="0" baseline="0" dirty="0">
                <a:solidFill>
                  <a:srgbClr val="000000"/>
                </a:solidFill>
                <a:uFillTx/>
                <a:latin typeface="Calibri"/>
                <a:ea typeface="Calibri" pitchFamily="34"/>
                <a:cs typeface="Times New Roman" pitchFamily="18"/>
              </a:rPr>
              <a:t> ou un </a:t>
            </a:r>
            <a:r>
              <a:rPr lang="fr-FR" sz="2400" b="0" i="0" u="none" strike="noStrike" kern="1200" cap="none" spc="0" baseline="0" dirty="0">
                <a:solidFill>
                  <a:srgbClr val="000000"/>
                </a:solidFill>
                <a:uFillTx/>
                <a:latin typeface="Calibri"/>
                <a:ea typeface="Calibri" pitchFamily="34"/>
                <a:cs typeface="Times New Roman" pitchFamily="18"/>
                <a:hlinkClick r:id="rId7">
                  <a:extLst>
                    <a:ext uri="{A12FA001-AC4F-418D-AE19-62706E023703}">
                      <ahyp:hlinkClr xmlns:ahyp="http://schemas.microsoft.com/office/drawing/2018/hyperlinkcolor" val="tx"/>
                    </a:ext>
                  </a:extLst>
                </a:hlinkClick>
              </a:rPr>
              <a:t>Timer </a:t>
            </a:r>
            <a:r>
              <a:rPr lang="fr-FR" sz="2400" b="0" i="0" u="none" strike="noStrike" kern="1200" cap="none" spc="0" baseline="0" dirty="0">
                <a:solidFill>
                  <a:srgbClr val="000000"/>
                </a:solidFill>
                <a:uFillTx/>
                <a:latin typeface="Calibri"/>
                <a:ea typeface="Calibri" pitchFamily="34"/>
                <a:cs typeface="Times New Roman" pitchFamily="18"/>
              </a:rPr>
              <a:t>(La partie rouge se réduit avec le temps) </a:t>
            </a:r>
            <a:endParaRPr lang="fr-FR" sz="2400" b="0" i="0" u="none" strike="noStrike" kern="1200" cap="none" spc="0" baseline="0" dirty="0">
              <a:solidFill>
                <a:srgbClr val="000000"/>
              </a:solidFill>
              <a:uFillTx/>
              <a:latin typeface="Calibri"/>
            </a:endParaRPr>
          </a:p>
        </p:txBody>
      </p:sp>
      <p:sp>
        <p:nvSpPr>
          <p:cNvPr id="5" name="Rectangle 4">
            <a:extLst>
              <a:ext uri="{FF2B5EF4-FFF2-40B4-BE49-F238E27FC236}">
                <a16:creationId xmlns:a16="http://schemas.microsoft.com/office/drawing/2014/main" id="{EBB6A55F-128D-0008-E522-760D15726CF3}"/>
              </a:ext>
            </a:extLst>
          </p:cNvPr>
          <p:cNvSpPr/>
          <p:nvPr/>
        </p:nvSpPr>
        <p:spPr>
          <a:xfrm>
            <a:off x="0" y="3099230"/>
            <a:ext cx="12191996" cy="45720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100" b="1" i="0" u="none" strike="noStrike" kern="1200" cap="none" spc="0" baseline="0">
                <a:solidFill>
                  <a:srgbClr val="000000"/>
                </a:solidFill>
                <a:uFillTx/>
                <a:latin typeface="Arial" pitchFamily="34"/>
                <a:ea typeface="Calibri" pitchFamily="34"/>
                <a:cs typeface="Times New Roman" pitchFamily="18"/>
              </a:rPr>
              <a:t>  </a:t>
            </a:r>
            <a:endParaRPr lang="fr-FR" sz="1800" b="0" i="0" u="none" strike="noStrike" kern="1200" cap="none" spc="0" baseline="0">
              <a:solidFill>
                <a:srgbClr val="000000"/>
              </a:solidFill>
              <a:uFillTx/>
              <a:latin typeface="Arial" pitchFamily="34"/>
            </a:endParaRPr>
          </a:p>
        </p:txBody>
      </p:sp>
      <p:sp>
        <p:nvSpPr>
          <p:cNvPr id="6" name="Rectangle 5">
            <a:extLst>
              <a:ext uri="{FF2B5EF4-FFF2-40B4-BE49-F238E27FC236}">
                <a16:creationId xmlns:a16="http://schemas.microsoft.com/office/drawing/2014/main" id="{6C17CFAE-6094-7686-1C3F-EB2CFCA9EE31}"/>
              </a:ext>
            </a:extLst>
          </p:cNvPr>
          <p:cNvSpPr/>
          <p:nvPr/>
        </p:nvSpPr>
        <p:spPr>
          <a:xfrm>
            <a:off x="0" y="5061377"/>
            <a:ext cx="12191996" cy="45720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7" name="Titre 6">
            <a:extLst>
              <a:ext uri="{FF2B5EF4-FFF2-40B4-BE49-F238E27FC236}">
                <a16:creationId xmlns:a16="http://schemas.microsoft.com/office/drawing/2014/main" id="{102AFCD7-54FC-C5E1-E9EE-17D0D8E8F50F}"/>
              </a:ext>
            </a:extLst>
          </p:cNvPr>
          <p:cNvSpPr txBox="1"/>
          <p:nvPr/>
        </p:nvSpPr>
        <p:spPr>
          <a:xfrm>
            <a:off x="0" y="0"/>
            <a:ext cx="12191996" cy="1690689"/>
          </a:xfrm>
          <a:prstGeom prst="rect">
            <a:avLst/>
          </a:prstGeom>
          <a:solidFill>
            <a:srgbClr val="FFC000"/>
          </a:solid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400" b="0" i="0" u="none" strike="noStrike" kern="1200" cap="none" spc="0" baseline="0">
                <a:solidFill>
                  <a:srgbClr val="000000"/>
                </a:solidFill>
                <a:uFillTx/>
                <a:latin typeface="Aptos Display" pitchFamily="34"/>
              </a:rPr>
              <a:t>Quelques exemples d’aménagements possibles à des besoins particuliers.</a:t>
            </a:r>
            <a:endParaRPr lang="fr-FR" sz="4400" b="1" i="0" u="none" strike="noStrike" kern="1200" cap="none" spc="0" baseline="0">
              <a:solidFill>
                <a:srgbClr val="000000"/>
              </a:solidFill>
              <a:uFillTx/>
              <a:latin typeface="Aptos Display" pitchFamily="34"/>
            </a:endParaRPr>
          </a:p>
        </p:txBody>
      </p:sp>
      <p:sp>
        <p:nvSpPr>
          <p:cNvPr id="8" name="ZoneTexte 8">
            <a:extLst>
              <a:ext uri="{FF2B5EF4-FFF2-40B4-BE49-F238E27FC236}">
                <a16:creationId xmlns:a16="http://schemas.microsoft.com/office/drawing/2014/main" id="{D0F114CC-DFB4-70E3-D165-1234FAF5FAF7}"/>
              </a:ext>
            </a:extLst>
          </p:cNvPr>
          <p:cNvSpPr txBox="1"/>
          <p:nvPr/>
        </p:nvSpPr>
        <p:spPr>
          <a:xfrm>
            <a:off x="0" y="1685678"/>
            <a:ext cx="8615961" cy="523219"/>
          </a:xfrm>
          <a:prstGeom prst="rect">
            <a:avLst/>
          </a:prstGeom>
          <a:solidFill>
            <a:srgbClr val="A02B93"/>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Aptos"/>
              </a:rPr>
              <a:t>Sensibilité à la temporalité</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53">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B27D29F4-DE88-7083-11C9-ADF064142242}"/>
              </a:ext>
            </a:extLst>
          </p:cNvPr>
          <p:cNvSpPr txBox="1"/>
          <p:nvPr/>
        </p:nvSpPr>
        <p:spPr>
          <a:xfrm>
            <a:off x="269565" y="2208897"/>
            <a:ext cx="11746428" cy="433830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Aptos Display"/>
                <a:ea typeface="Calibri" pitchFamily="34"/>
                <a:cs typeface="Times New Roman" pitchFamily="18"/>
              </a:rPr>
              <a:t> </a:t>
            </a:r>
            <a:r>
              <a:rPr lang="fr-FR" sz="2400" b="0" i="0" u="none" strike="noStrike" kern="1200" cap="none" spc="0" baseline="0">
                <a:solidFill>
                  <a:srgbClr val="000000"/>
                </a:solidFill>
                <a:uFillTx/>
                <a:latin typeface="Aptos Display"/>
                <a:ea typeface="Calibri" pitchFamily="34"/>
                <a:cs typeface="Times New Roman" pitchFamily="18"/>
              </a:rPr>
              <a:t>Quand les stimulations sont trop importantes ou non adaptées, une crise peut survenir.</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fr-FR" sz="2400" b="0" i="0" u="sng" strike="noStrike" kern="1200" cap="none" spc="0" baseline="0">
                <a:solidFill>
                  <a:srgbClr val="000000"/>
                </a:solidFill>
                <a:uFillTx/>
                <a:latin typeface="Aptos Display"/>
                <a:ea typeface="Calibri" pitchFamily="34"/>
                <a:cs typeface="Times New Roman" pitchFamily="18"/>
              </a:rPr>
              <a:t>Propositions</a:t>
            </a:r>
            <a:r>
              <a:rPr lang="fr-FR" sz="2400" b="0" i="0" u="none" strike="noStrike" kern="1200" cap="none" spc="0" baseline="0">
                <a:solidFill>
                  <a:srgbClr val="000000"/>
                </a:solidFill>
                <a:uFillTx/>
                <a:latin typeface="Aptos Display"/>
                <a:ea typeface="Calibri" pitchFamily="34"/>
                <a:cs typeface="Times New Roman" pitchFamily="18"/>
              </a:rPr>
              <a:t>: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Display"/>
                <a:ea typeface="Calibri" pitchFamily="34"/>
                <a:cs typeface="Times New Roman" pitchFamily="18"/>
              </a:rPr>
              <a:t>Identifier les signes précurseurs de mal-être (Mains sur les oreilles, balancements...) et prévoir un lieu pour s'isoler et se ressourcer en cas de besoin.</a:t>
            </a:r>
            <a:br>
              <a:rPr lang="fr-FR" sz="2400" b="0" i="0" u="none" strike="noStrike" kern="1200" cap="none" spc="0" baseline="0">
                <a:solidFill>
                  <a:srgbClr val="000000"/>
                </a:solidFill>
                <a:uFillTx/>
                <a:latin typeface="Aptos Display"/>
                <a:ea typeface="Calibri" pitchFamily="34"/>
                <a:cs typeface="Times New Roman" pitchFamily="18"/>
              </a:rPr>
            </a:br>
            <a:r>
              <a:rPr lang="fr-FR" sz="2400" b="0" i="0" u="none" strike="noStrike" kern="0" cap="none" spc="0" baseline="0">
                <a:solidFill>
                  <a:srgbClr val="000000"/>
                </a:solidFill>
                <a:uFillTx/>
                <a:latin typeface="Aptos Display"/>
                <a:ea typeface="Calibri" pitchFamily="34"/>
                <a:cs typeface="Times New Roman" pitchFamily="18"/>
              </a:rPr>
              <a:t>M</a:t>
            </a:r>
            <a:r>
              <a:rPr lang="fr-FR" sz="2400" b="0" i="0" u="none" strike="noStrike" kern="1200" cap="none" spc="0" baseline="0">
                <a:solidFill>
                  <a:srgbClr val="000000"/>
                </a:solidFill>
                <a:uFillTx/>
                <a:latin typeface="Aptos Display"/>
                <a:ea typeface="Calibri" pitchFamily="34"/>
                <a:cs typeface="Times New Roman" pitchFamily="18"/>
              </a:rPr>
              <a:t>ettre en place un "Coin du calme" ou au moins une "Boîte à calme" à utiliser dans un lieu un peu à l'écart.</a:t>
            </a:r>
            <a:r>
              <a:rPr lang="fr-FR" sz="2400" b="0" i="0" u="none" strike="noStrike" kern="0" cap="none" spc="0" baseline="0">
                <a:solidFill>
                  <a:srgbClr val="000000"/>
                </a:solidFill>
                <a:uFillTx/>
                <a:latin typeface="Aptos Display"/>
                <a:ea typeface="Calibri" pitchFamily="34"/>
                <a:cs typeface="Times New Roman" pitchFamily="18"/>
              </a:rPr>
              <a:t> On peut prévoir </a:t>
            </a:r>
            <a:r>
              <a:rPr lang="fr-FR" sz="2400" b="0" i="0" u="none" strike="noStrike" kern="1200" cap="none" spc="0" baseline="0">
                <a:solidFill>
                  <a:srgbClr val="000000"/>
                </a:solidFill>
                <a:uFillTx/>
                <a:latin typeface="Aptos Display"/>
                <a:ea typeface="Calibri" pitchFamily="34"/>
                <a:cs typeface="Times New Roman" pitchFamily="18"/>
              </a:rPr>
              <a:t>un espace détente, un espace multi-sensoriel de relaxation douce et apaisante</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Display"/>
                <a:ea typeface="Calibri" pitchFamily="34"/>
                <a:cs typeface="Times New Roman" pitchFamily="18"/>
              </a:rPr>
              <a:t>Beaucoup d'enfants </a:t>
            </a:r>
            <a:r>
              <a:rPr lang="fr-FR" sz="2400" b="0" i="0" u="none" strike="noStrike" kern="0" cap="none" spc="0" baseline="0">
                <a:solidFill>
                  <a:srgbClr val="000000"/>
                </a:solidFill>
                <a:uFillTx/>
                <a:latin typeface="Aptos Display"/>
                <a:ea typeface="Calibri" pitchFamily="34"/>
                <a:cs typeface="Times New Roman" pitchFamily="18"/>
              </a:rPr>
              <a:t>dits TSA </a:t>
            </a:r>
            <a:r>
              <a:rPr lang="fr-FR" sz="2400" b="0" i="0" u="none" strike="noStrike" kern="1200" cap="none" spc="0" baseline="0">
                <a:solidFill>
                  <a:srgbClr val="000000"/>
                </a:solidFill>
                <a:uFillTx/>
                <a:latin typeface="Aptos Display"/>
                <a:ea typeface="Calibri" pitchFamily="34"/>
                <a:cs typeface="Times New Roman" pitchFamily="18"/>
              </a:rPr>
              <a:t>ont une activité rituelle qui les apaise (souvent en lien avec l'une de leur passion). Il peut être intéressant de la rendre réalisable dans le coin du calme (En mettant à disposition le matériel nécessaire par exemple)</a:t>
            </a:r>
          </a:p>
        </p:txBody>
      </p:sp>
      <p:sp>
        <p:nvSpPr>
          <p:cNvPr id="3" name="Titre 6">
            <a:extLst>
              <a:ext uri="{FF2B5EF4-FFF2-40B4-BE49-F238E27FC236}">
                <a16:creationId xmlns:a16="http://schemas.microsoft.com/office/drawing/2014/main" id="{A50CA3CD-32A2-E3D9-CE90-ABE14B926277}"/>
              </a:ext>
            </a:extLst>
          </p:cNvPr>
          <p:cNvSpPr txBox="1"/>
          <p:nvPr/>
        </p:nvSpPr>
        <p:spPr>
          <a:xfrm>
            <a:off x="0" y="0"/>
            <a:ext cx="12191996" cy="1690689"/>
          </a:xfrm>
          <a:prstGeom prst="rect">
            <a:avLst/>
          </a:prstGeom>
          <a:solidFill>
            <a:srgbClr val="FFC000"/>
          </a:solid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400" b="0" i="0" u="none" strike="noStrike" kern="1200" cap="none" spc="0" baseline="0">
                <a:solidFill>
                  <a:srgbClr val="000000"/>
                </a:solidFill>
                <a:uFillTx/>
                <a:latin typeface="Aptos Display" pitchFamily="34"/>
              </a:rPr>
              <a:t>Quelques exemples d’aménagements possibles à des besoins particuliers.</a:t>
            </a:r>
            <a:endParaRPr lang="fr-FR" sz="4400" b="1" i="0" u="none" strike="noStrike" kern="1200" cap="none" spc="0" baseline="0">
              <a:solidFill>
                <a:srgbClr val="000000"/>
              </a:solidFill>
              <a:uFillTx/>
              <a:latin typeface="Aptos Display" pitchFamily="34"/>
            </a:endParaRPr>
          </a:p>
        </p:txBody>
      </p:sp>
      <p:sp>
        <p:nvSpPr>
          <p:cNvPr id="4" name="ZoneTexte 5">
            <a:extLst>
              <a:ext uri="{FF2B5EF4-FFF2-40B4-BE49-F238E27FC236}">
                <a16:creationId xmlns:a16="http://schemas.microsoft.com/office/drawing/2014/main" id="{1E6EC3DB-AE2D-519E-A1F4-4510283DCCB8}"/>
              </a:ext>
            </a:extLst>
          </p:cNvPr>
          <p:cNvSpPr txBox="1"/>
          <p:nvPr/>
        </p:nvSpPr>
        <p:spPr>
          <a:xfrm>
            <a:off x="0" y="1685678"/>
            <a:ext cx="8615961" cy="523219"/>
          </a:xfrm>
          <a:prstGeom prst="rect">
            <a:avLst/>
          </a:prstGeom>
          <a:solidFill>
            <a:srgbClr val="A02B93"/>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Aptos"/>
              </a:rPr>
              <a:t>Sensibilité à la durée et/ou à la tâche de l’activité.</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74">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86195F75-C1F4-2992-82B0-4940560CEF86}"/>
              </a:ext>
            </a:extLst>
          </p:cNvPr>
          <p:cNvSpPr txBox="1"/>
          <p:nvPr/>
        </p:nvSpPr>
        <p:spPr>
          <a:xfrm>
            <a:off x="222784" y="2543330"/>
            <a:ext cx="11746428" cy="136690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Aptos Display"/>
                <a:ea typeface="Calibri" pitchFamily="34"/>
                <a:cs typeface="Times New Roman" pitchFamily="18"/>
              </a:rPr>
              <a:t> </a:t>
            </a:r>
            <a:r>
              <a:rPr lang="fr-FR" sz="2400" b="0" i="0" u="none" strike="noStrike" kern="1200" cap="none" spc="0" baseline="0">
                <a:solidFill>
                  <a:srgbClr val="000000"/>
                </a:solidFill>
                <a:uFillTx/>
                <a:latin typeface="Aptos Display"/>
                <a:ea typeface="Calibri" pitchFamily="34"/>
                <a:cs typeface="Times New Roman" pitchFamily="18"/>
              </a:rPr>
              <a:t>Prévoir aussi un temps de pause pour décompresser entre les activités </a:t>
            </a: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Display"/>
                <a:ea typeface="Calibri" pitchFamily="34"/>
                <a:cs typeface="Times New Roman" pitchFamily="18"/>
              </a:rPr>
              <a:t>(Pas forcément dans le coin du calme, mais identifier clairement les activités possibles dans ces moments-là : quoi ? où ? quand ?)</a:t>
            </a:r>
          </a:p>
        </p:txBody>
      </p:sp>
      <p:sp>
        <p:nvSpPr>
          <p:cNvPr id="3" name="Titre 6">
            <a:extLst>
              <a:ext uri="{FF2B5EF4-FFF2-40B4-BE49-F238E27FC236}">
                <a16:creationId xmlns:a16="http://schemas.microsoft.com/office/drawing/2014/main" id="{F219E89F-B6AE-4BDA-4D2D-01471F539515}"/>
              </a:ext>
            </a:extLst>
          </p:cNvPr>
          <p:cNvSpPr txBox="1"/>
          <p:nvPr/>
        </p:nvSpPr>
        <p:spPr>
          <a:xfrm>
            <a:off x="0" y="0"/>
            <a:ext cx="12191996" cy="1690689"/>
          </a:xfrm>
          <a:prstGeom prst="rect">
            <a:avLst/>
          </a:prstGeom>
          <a:solidFill>
            <a:srgbClr val="FFC000"/>
          </a:solid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400" b="0" i="0" u="none" strike="noStrike" kern="1200" cap="none" spc="0" baseline="0">
                <a:solidFill>
                  <a:srgbClr val="000000"/>
                </a:solidFill>
                <a:uFillTx/>
                <a:latin typeface="Aptos Display" pitchFamily="34"/>
              </a:rPr>
              <a:t>Quelques exemples d’aménagements possibles à des besoins particuliers.</a:t>
            </a:r>
            <a:endParaRPr lang="fr-FR" sz="4400" b="1" i="0" u="none" strike="noStrike" kern="1200" cap="none" spc="0" baseline="0">
              <a:solidFill>
                <a:srgbClr val="000000"/>
              </a:solidFill>
              <a:uFillTx/>
              <a:latin typeface="Aptos Display" pitchFamily="34"/>
            </a:endParaRPr>
          </a:p>
        </p:txBody>
      </p:sp>
      <p:sp>
        <p:nvSpPr>
          <p:cNvPr id="4" name="ZoneTexte 5">
            <a:extLst>
              <a:ext uri="{FF2B5EF4-FFF2-40B4-BE49-F238E27FC236}">
                <a16:creationId xmlns:a16="http://schemas.microsoft.com/office/drawing/2014/main" id="{D13FA341-0293-2C6F-021D-48ADAB044074}"/>
              </a:ext>
            </a:extLst>
          </p:cNvPr>
          <p:cNvSpPr txBox="1"/>
          <p:nvPr/>
        </p:nvSpPr>
        <p:spPr>
          <a:xfrm>
            <a:off x="0" y="1685678"/>
            <a:ext cx="8615961" cy="523219"/>
          </a:xfrm>
          <a:prstGeom prst="rect">
            <a:avLst/>
          </a:prstGeom>
          <a:solidFill>
            <a:srgbClr val="A02B93"/>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Aptos"/>
              </a:rPr>
              <a:t>Sensibilité à la durée et/ou à la tâche de l’activité.</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4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3E7D69-F906-4760-7DA3-A586DC671315}"/>
              </a:ext>
            </a:extLst>
          </p:cNvPr>
          <p:cNvSpPr txBox="1">
            <a:spLocks noGrp="1"/>
          </p:cNvSpPr>
          <p:nvPr>
            <p:ph type="ctrTitle"/>
          </p:nvPr>
        </p:nvSpPr>
        <p:spPr>
          <a:xfrm>
            <a:off x="3684373" y="5678076"/>
            <a:ext cx="8344485" cy="874888"/>
          </a:xfrm>
        </p:spPr>
        <p:txBody>
          <a:bodyPr>
            <a:noAutofit/>
          </a:bodyPr>
          <a:lstStyle/>
          <a:p>
            <a:pPr lvl="0" algn="l"/>
            <a:br>
              <a:rPr lang="fr-FR" sz="2400">
                <a:latin typeface="Aptos" pitchFamily="34"/>
              </a:rPr>
            </a:br>
            <a:br>
              <a:rPr lang="fr-FR" sz="2400">
                <a:latin typeface="Aptos" pitchFamily="34"/>
              </a:rPr>
            </a:br>
            <a:br>
              <a:rPr lang="fr-FR" sz="2400">
                <a:latin typeface="Aptos" pitchFamily="34"/>
              </a:rPr>
            </a:br>
            <a:r>
              <a:rPr lang="fr-FR" sz="2400">
                <a:latin typeface="Aptos" pitchFamily="34"/>
              </a:rPr>
              <a:t>Même si l’inclusion efficace n’est pas chose aisée, essayer et le conscientiser est un geste professionnel de l’enseignant. </a:t>
            </a:r>
          </a:p>
        </p:txBody>
      </p:sp>
      <p:sp>
        <p:nvSpPr>
          <p:cNvPr id="3" name="ZoneTexte 4">
            <a:extLst>
              <a:ext uri="{FF2B5EF4-FFF2-40B4-BE49-F238E27FC236}">
                <a16:creationId xmlns:a16="http://schemas.microsoft.com/office/drawing/2014/main" id="{FA94DCE2-96FB-588E-B5A0-1F854B40D8E0}"/>
              </a:ext>
            </a:extLst>
          </p:cNvPr>
          <p:cNvSpPr txBox="1"/>
          <p:nvPr/>
        </p:nvSpPr>
        <p:spPr>
          <a:xfrm>
            <a:off x="3953646" y="2158276"/>
            <a:ext cx="7924126"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0000"/>
                </a:solidFill>
                <a:uFillTx/>
                <a:latin typeface="Aptos" pitchFamily="34"/>
              </a:rPr>
              <a:t>Par un aménagement propice à la sécurisation du parcours des jeunes élèves, qui répond à leurs besoins </a:t>
            </a:r>
            <a:r>
              <a:rPr lang="fr-FR" sz="2400" b="0" i="0" u="none" strike="noStrike" kern="1200" cap="none" spc="0" baseline="0">
                <a:solidFill>
                  <a:srgbClr val="000000"/>
                </a:solidFill>
                <a:uFillTx/>
                <a:latin typeface="Aptos" pitchFamily="34"/>
              </a:rPr>
              <a:t>nous</a:t>
            </a:r>
            <a:r>
              <a:rPr lang="fr-FR" sz="2400" b="0" i="0" u="none" strike="noStrike" kern="1200" cap="none" spc="0" baseline="0">
                <a:solidFill>
                  <a:srgbClr val="FF0000"/>
                </a:solidFill>
                <a:uFillTx/>
                <a:latin typeface="Aptos" pitchFamily="34"/>
              </a:rPr>
              <a:t> </a:t>
            </a:r>
            <a:r>
              <a:rPr lang="fr-FR" sz="2400" b="0" i="0" u="none" strike="noStrike" kern="1200" cap="none" spc="0" baseline="0">
                <a:solidFill>
                  <a:srgbClr val="000000"/>
                </a:solidFill>
                <a:uFillTx/>
                <a:latin typeface="Aptos" pitchFamily="34"/>
              </a:rPr>
              <a:t>agissons en prévention sur la réduction des écarts.</a:t>
            </a:r>
          </a:p>
        </p:txBody>
      </p:sp>
      <p:sp>
        <p:nvSpPr>
          <p:cNvPr id="4" name="ZoneTexte 5">
            <a:extLst>
              <a:ext uri="{FF2B5EF4-FFF2-40B4-BE49-F238E27FC236}">
                <a16:creationId xmlns:a16="http://schemas.microsoft.com/office/drawing/2014/main" id="{52731C8B-4418-195D-046F-FF323ECC4232}"/>
              </a:ext>
            </a:extLst>
          </p:cNvPr>
          <p:cNvSpPr txBox="1"/>
          <p:nvPr/>
        </p:nvSpPr>
        <p:spPr>
          <a:xfrm>
            <a:off x="3832826" y="3836730"/>
            <a:ext cx="8344485" cy="1569659"/>
          </a:xfrm>
          <a:prstGeom prst="rect">
            <a:avLst/>
          </a:prstGeom>
          <a:noFill/>
          <a:ln cap="flat">
            <a:noFill/>
          </a:ln>
        </p:spPr>
        <p:txBody>
          <a:bodyPr vert="horz" wrap="square" lIns="91440" tIns="45720" rIns="91440" bIns="45720" anchor="t"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pitchFamily="34"/>
                <a:ea typeface="Calibri" pitchFamily="34"/>
                <a:cs typeface="Times New Roman" pitchFamily="18"/>
              </a:rPr>
              <a:t>Les enfants déclarants aimer l’école, dès leur entrée à l’école maternelle, s’adaptent mieux et participent plus en classe, ce qui contribue à des niveaux scolaires de réussites scolaires plus élevés.</a:t>
            </a:r>
            <a:endParaRPr lang="fr-FR" sz="2400" b="0" i="0" u="none" strike="noStrike" kern="1200" cap="none" spc="0" baseline="0">
              <a:solidFill>
                <a:srgbClr val="000000"/>
              </a:solidFill>
              <a:uFillTx/>
              <a:latin typeface="Aptos" pitchFamily="34"/>
            </a:endParaRPr>
          </a:p>
        </p:txBody>
      </p:sp>
      <p:pic>
        <p:nvPicPr>
          <p:cNvPr id="5" name="Image 6">
            <a:extLst>
              <a:ext uri="{FF2B5EF4-FFF2-40B4-BE49-F238E27FC236}">
                <a16:creationId xmlns:a16="http://schemas.microsoft.com/office/drawing/2014/main" id="{CAA5FD61-C47D-B199-73DA-21E26C979559}"/>
              </a:ext>
            </a:extLst>
          </p:cNvPr>
          <p:cNvPicPr>
            <a:picLocks noChangeAspect="1"/>
          </p:cNvPicPr>
          <p:nvPr/>
        </p:nvPicPr>
        <p:blipFill>
          <a:blip r:embed="rId2"/>
          <a:stretch>
            <a:fillRect/>
          </a:stretch>
        </p:blipFill>
        <p:spPr>
          <a:xfrm>
            <a:off x="0" y="1604415"/>
            <a:ext cx="3684382" cy="5253584"/>
          </a:xfrm>
          <a:prstGeom prst="rect">
            <a:avLst/>
          </a:prstGeom>
          <a:noFill/>
          <a:ln cap="flat">
            <a:noFill/>
          </a:ln>
        </p:spPr>
      </p:pic>
      <p:sp>
        <p:nvSpPr>
          <p:cNvPr id="6" name="Titre 6">
            <a:extLst>
              <a:ext uri="{FF2B5EF4-FFF2-40B4-BE49-F238E27FC236}">
                <a16:creationId xmlns:a16="http://schemas.microsoft.com/office/drawing/2014/main" id="{7844DD72-7961-96AF-D7AB-5813811B7700}"/>
              </a:ext>
            </a:extLst>
          </p:cNvPr>
          <p:cNvSpPr txBox="1"/>
          <p:nvPr/>
        </p:nvSpPr>
        <p:spPr>
          <a:xfrm>
            <a:off x="0" y="0"/>
            <a:ext cx="12191996" cy="1690689"/>
          </a:xfrm>
          <a:prstGeom prst="rect">
            <a:avLst/>
          </a:prstGeom>
          <a:solidFill>
            <a:srgbClr val="FFC000"/>
          </a:solid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400" b="0" i="0" u="none" strike="noStrike" kern="1200" cap="none" spc="0" baseline="0">
                <a:solidFill>
                  <a:srgbClr val="000000"/>
                </a:solidFill>
                <a:uFillTx/>
                <a:latin typeface="Aptos Display"/>
              </a:rPr>
              <a:t>ECOLE  INCLUSIVE ET PARCOURS SANTE :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400" b="0" i="0" u="none" strike="noStrike" kern="1200" cap="none" spc="0" baseline="0">
                <a:solidFill>
                  <a:srgbClr val="000000"/>
                </a:solidFill>
                <a:uFillTx/>
                <a:latin typeface="Aptos Display"/>
              </a:rPr>
              <a:t>AMENAGER </a:t>
            </a:r>
            <a:r>
              <a:rPr lang="fr-FR" sz="4400" b="0" i="0" u="none" strike="noStrike" kern="0" cap="none" spc="0" baseline="0">
                <a:solidFill>
                  <a:srgbClr val="000000"/>
                </a:solidFill>
                <a:uFillTx/>
                <a:latin typeface="Aptos Display"/>
              </a:rPr>
              <a:t>l’organisation Spacio-temporelle.</a:t>
            </a:r>
            <a:endParaRPr lang="fr-FR" sz="4400" b="0" i="0" u="none" strike="noStrike" kern="1200" cap="none" spc="0" baseline="0">
              <a:solidFill>
                <a:srgbClr val="000000"/>
              </a:solidFill>
              <a:uFillTx/>
              <a:latin typeface="Aptos Display"/>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7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150CAF-E91D-9F00-4AB2-234F9D67DF79}"/>
              </a:ext>
            </a:extLst>
          </p:cNvPr>
          <p:cNvSpPr txBox="1">
            <a:spLocks noGrp="1"/>
          </p:cNvSpPr>
          <p:nvPr>
            <p:ph type="title"/>
          </p:nvPr>
        </p:nvSpPr>
        <p:spPr>
          <a:xfrm>
            <a:off x="838203" y="365129"/>
            <a:ext cx="10515600" cy="987149"/>
          </a:xfrm>
        </p:spPr>
        <p:txBody>
          <a:bodyPr/>
          <a:lstStyle/>
          <a:p>
            <a:endParaRPr lang="fr-FR"/>
          </a:p>
        </p:txBody>
      </p:sp>
      <p:sp>
        <p:nvSpPr>
          <p:cNvPr id="3" name="Titre 6">
            <a:extLst>
              <a:ext uri="{FF2B5EF4-FFF2-40B4-BE49-F238E27FC236}">
                <a16:creationId xmlns:a16="http://schemas.microsoft.com/office/drawing/2014/main" id="{70E63A48-3C05-B099-EBEF-9F4CF57C8E22}"/>
              </a:ext>
            </a:extLst>
          </p:cNvPr>
          <p:cNvSpPr txBox="1"/>
          <p:nvPr/>
        </p:nvSpPr>
        <p:spPr>
          <a:xfrm>
            <a:off x="0" y="0"/>
            <a:ext cx="12191996" cy="1690689"/>
          </a:xfrm>
          <a:prstGeom prst="rect">
            <a:avLst/>
          </a:prstGeom>
          <a:solidFill>
            <a:srgbClr val="FFC000"/>
          </a:solid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400" b="0" i="0" u="none" strike="noStrike" kern="1200" cap="none" spc="0" baseline="0">
                <a:solidFill>
                  <a:srgbClr val="000000"/>
                </a:solidFill>
                <a:uFillTx/>
                <a:latin typeface="Aptos Display"/>
              </a:rPr>
              <a:t>Des ressources :</a:t>
            </a:r>
          </a:p>
        </p:txBody>
      </p:sp>
      <p:sp>
        <p:nvSpPr>
          <p:cNvPr id="4" name="ZoneTexte 4">
            <a:extLst>
              <a:ext uri="{FF2B5EF4-FFF2-40B4-BE49-F238E27FC236}">
                <a16:creationId xmlns:a16="http://schemas.microsoft.com/office/drawing/2014/main" id="{35D7D4A8-2C3E-50E6-8D62-9727D1A1FD04}"/>
              </a:ext>
            </a:extLst>
          </p:cNvPr>
          <p:cNvSpPr txBox="1"/>
          <p:nvPr/>
        </p:nvSpPr>
        <p:spPr>
          <a:xfrm>
            <a:off x="2099252" y="2357798"/>
            <a:ext cx="3451539"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ptos"/>
              </a:rPr>
              <a:t>Ressource Eduscol :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453CB4"/>
                </a:solidFill>
                <a:uFillTx/>
                <a:latin typeface="Verdana" pitchFamily="34"/>
                <a:hlinkClick r:id="rId3">
                  <a:extLst>
                    <a:ext uri="{A12FA001-AC4F-418D-AE19-62706E023703}">
                      <ahyp:hlinkClr xmlns:ahyp="http://schemas.microsoft.com/office/drawing/2018/hyperlinkcolor" val="tx"/>
                    </a:ext>
                  </a:extLst>
                </a:hlinkClick>
              </a:rPr>
              <a:t>Un aménagement de l’espace bien pensé</a:t>
            </a:r>
            <a:endParaRPr lang="fr-FR" sz="1800" b="0" i="0" u="none" strike="noStrike" kern="1200" cap="none" spc="0" baseline="0">
              <a:solidFill>
                <a:srgbClr val="000000"/>
              </a:solidFill>
              <a:uFillTx/>
              <a:latin typeface="Aptos"/>
            </a:endParaRPr>
          </a:p>
        </p:txBody>
      </p:sp>
      <p:pic>
        <p:nvPicPr>
          <p:cNvPr id="5" name="Image 8">
            <a:extLst>
              <a:ext uri="{FF2B5EF4-FFF2-40B4-BE49-F238E27FC236}">
                <a16:creationId xmlns:a16="http://schemas.microsoft.com/office/drawing/2014/main" id="{2590863E-9529-12CB-E518-B03E4FCA2F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7929" y="1867442"/>
            <a:ext cx="1635422" cy="2271991"/>
          </a:xfrm>
          <a:prstGeom prst="rect">
            <a:avLst/>
          </a:prstGeom>
          <a:noFill/>
          <a:ln w="9528" cap="flat">
            <a:solidFill>
              <a:srgbClr val="BFBFBF"/>
            </a:solidFill>
            <a:prstDash val="solid"/>
            <a:miter/>
          </a:ln>
        </p:spPr>
      </p:pic>
      <p:pic>
        <p:nvPicPr>
          <p:cNvPr id="6" name="Image 10">
            <a:extLst>
              <a:ext uri="{FF2B5EF4-FFF2-40B4-BE49-F238E27FC236}">
                <a16:creationId xmlns:a16="http://schemas.microsoft.com/office/drawing/2014/main" id="{A621967C-FEBA-854D-9D61-3981F6F037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7929" y="4370594"/>
            <a:ext cx="1635422" cy="2257342"/>
          </a:xfrm>
          <a:prstGeom prst="rect">
            <a:avLst/>
          </a:prstGeom>
          <a:noFill/>
          <a:ln w="9528" cap="flat">
            <a:solidFill>
              <a:srgbClr val="BFBFBF"/>
            </a:solidFill>
            <a:prstDash val="solid"/>
            <a:miter/>
          </a:ln>
        </p:spPr>
      </p:pic>
      <p:sp>
        <p:nvSpPr>
          <p:cNvPr id="7" name="ZoneTexte 11">
            <a:extLst>
              <a:ext uri="{FF2B5EF4-FFF2-40B4-BE49-F238E27FC236}">
                <a16:creationId xmlns:a16="http://schemas.microsoft.com/office/drawing/2014/main" id="{9DD4BF98-914C-C8B9-1397-D497FFE861E0}"/>
              </a:ext>
            </a:extLst>
          </p:cNvPr>
          <p:cNvSpPr txBox="1"/>
          <p:nvPr/>
        </p:nvSpPr>
        <p:spPr>
          <a:xfrm>
            <a:off x="2189411" y="4760604"/>
            <a:ext cx="3271238" cy="1477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ptos"/>
              </a:rPr>
              <a:t>Ressource Eduscol :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453CB4"/>
                </a:solidFill>
                <a:uFillTx/>
                <a:latin typeface="Verdana" pitchFamily="34"/>
                <a:hlinkClick r:id="rId6">
                  <a:extLst>
                    <a:ext uri="{A12FA001-AC4F-418D-AE19-62706E023703}">
                      <ahyp:hlinkClr xmlns:ahyp="http://schemas.microsoft.com/office/drawing/2018/hyperlinkcolor" val="tx"/>
                    </a:ext>
                  </a:extLst>
                </a:hlinkClick>
              </a:rPr>
              <a:t>Partie I.4 - L’oral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453CB4"/>
                </a:solidFill>
                <a:uFillTx/>
                <a:latin typeface="Verdana" pitchFamily="34"/>
                <a:hlinkClick r:id="rId6">
                  <a:extLst>
                    <a:ext uri="{A12FA001-AC4F-418D-AE19-62706E023703}">
                      <ahyp:hlinkClr xmlns:ahyp="http://schemas.microsoft.com/office/drawing/2018/hyperlinkcolor" val="tx"/>
                    </a:ext>
                  </a:extLst>
                </a:hlinkClick>
              </a:rPr>
              <a:t>Organiser la classe pour favoriser les interactions langagières (Chapitre 3)</a:t>
            </a:r>
            <a:endParaRPr lang="fr-FR" sz="1800" b="0" i="0" u="none" strike="noStrike" kern="1200" cap="none" spc="0" baseline="0">
              <a:solidFill>
                <a:srgbClr val="000000"/>
              </a:solidFill>
              <a:uFillTx/>
              <a:latin typeface="Aptos"/>
            </a:endParaRPr>
          </a:p>
        </p:txBody>
      </p:sp>
      <p:pic>
        <p:nvPicPr>
          <p:cNvPr id="8" name="Image 13">
            <a:extLst>
              <a:ext uri="{FF2B5EF4-FFF2-40B4-BE49-F238E27FC236}">
                <a16:creationId xmlns:a16="http://schemas.microsoft.com/office/drawing/2014/main" id="{F99CCEF0-A196-AAEB-3773-E930A03001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82811" y="1867442"/>
            <a:ext cx="3339553" cy="2271991"/>
          </a:xfrm>
          <a:prstGeom prst="rect">
            <a:avLst/>
          </a:prstGeom>
          <a:noFill/>
          <a:ln cap="flat">
            <a:noFill/>
          </a:ln>
        </p:spPr>
      </p:pic>
      <p:sp>
        <p:nvSpPr>
          <p:cNvPr id="9" name="ZoneTexte 15">
            <a:extLst>
              <a:ext uri="{FF2B5EF4-FFF2-40B4-BE49-F238E27FC236}">
                <a16:creationId xmlns:a16="http://schemas.microsoft.com/office/drawing/2014/main" id="{49AFA6FA-E754-AF40-46C1-76010460172A}"/>
              </a:ext>
            </a:extLst>
          </p:cNvPr>
          <p:cNvSpPr txBox="1"/>
          <p:nvPr/>
        </p:nvSpPr>
        <p:spPr>
          <a:xfrm>
            <a:off x="8393807" y="3264792"/>
            <a:ext cx="3969913"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ptos"/>
                <a:hlinkClick r:id="rId8">
                  <a:extLst>
                    <a:ext uri="{A12FA001-AC4F-418D-AE19-62706E023703}">
                      <ahyp:hlinkClr xmlns:ahyp="http://schemas.microsoft.com/office/drawing/2018/hyperlinkcolor" val="tx"/>
                    </a:ext>
                  </a:extLst>
                </a:hlinkClick>
              </a:rPr>
              <a:t>https://archiclasse.education.fr/</a:t>
            </a:r>
            <a:endParaRPr lang="fr-FR" sz="1800" b="0" i="0" u="none" strike="noStrike" kern="1200" cap="none" spc="0" baseline="0">
              <a:solidFill>
                <a:srgbClr val="000000"/>
              </a:solidFill>
              <a:uFillTx/>
              <a:latin typeface="Aptos"/>
            </a:endParaRPr>
          </a:p>
        </p:txBody>
      </p:sp>
      <p:pic>
        <p:nvPicPr>
          <p:cNvPr id="10" name="Image 17">
            <a:extLst>
              <a:ext uri="{FF2B5EF4-FFF2-40B4-BE49-F238E27FC236}">
                <a16:creationId xmlns:a16="http://schemas.microsoft.com/office/drawing/2014/main" id="{5492AE7F-B525-2ACD-C9C0-40A89518F68B}"/>
              </a:ext>
            </a:extLst>
          </p:cNvPr>
          <p:cNvPicPr>
            <a:picLocks noChangeAspect="1"/>
          </p:cNvPicPr>
          <p:nvPr/>
        </p:nvPicPr>
        <p:blipFill>
          <a:blip r:embed="rId9" cstate="screen">
            <a:extLst>
              <a:ext uri="{28A0092B-C50C-407E-A947-70E740481C1C}">
                <a14:useLocalDpi xmlns:a14="http://schemas.microsoft.com/office/drawing/2010/main"/>
              </a:ext>
            </a:extLst>
          </a:blip>
          <a:srcRect b="-116"/>
          <a:stretch>
            <a:fillRect/>
          </a:stretch>
        </p:blipFill>
        <p:spPr>
          <a:xfrm>
            <a:off x="6157450" y="4247534"/>
            <a:ext cx="1954164" cy="2687942"/>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4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FF69F5-BE7D-EE03-3CC6-443A974F0EB5}"/>
              </a:ext>
            </a:extLst>
          </p:cNvPr>
          <p:cNvSpPr txBox="1">
            <a:spLocks noGrp="1"/>
          </p:cNvSpPr>
          <p:nvPr>
            <p:ph type="title"/>
          </p:nvPr>
        </p:nvSpPr>
        <p:spPr>
          <a:xfrm>
            <a:off x="7006343" y="779050"/>
            <a:ext cx="4018842" cy="899230"/>
          </a:xfrm>
        </p:spPr>
        <p:txBody>
          <a:bodyPr/>
          <a:lstStyle/>
          <a:p>
            <a:pPr lvl="0"/>
            <a:r>
              <a:rPr lang="fr-FR" sz="3600"/>
              <a:t>Pyramide de Maslow</a:t>
            </a:r>
          </a:p>
        </p:txBody>
      </p:sp>
      <p:grpSp>
        <p:nvGrpSpPr>
          <p:cNvPr id="3" name="Diagramme 2">
            <a:extLst>
              <a:ext uri="{FF2B5EF4-FFF2-40B4-BE49-F238E27FC236}">
                <a16:creationId xmlns:a16="http://schemas.microsoft.com/office/drawing/2014/main" id="{964C32B0-2AD2-3C7E-4CF3-5CD2B116BCC9}"/>
              </a:ext>
            </a:extLst>
          </p:cNvPr>
          <p:cNvGrpSpPr/>
          <p:nvPr/>
        </p:nvGrpSpPr>
        <p:grpSpPr>
          <a:xfrm>
            <a:off x="6095993" y="1932483"/>
            <a:ext cx="5839541" cy="4592849"/>
            <a:chOff x="6095993" y="1932483"/>
            <a:chExt cx="5839541" cy="4592849"/>
          </a:xfrm>
        </p:grpSpPr>
        <p:sp>
          <p:nvSpPr>
            <p:cNvPr id="4" name="Forme libre : forme 3">
              <a:extLst>
                <a:ext uri="{FF2B5EF4-FFF2-40B4-BE49-F238E27FC236}">
                  <a16:creationId xmlns:a16="http://schemas.microsoft.com/office/drawing/2014/main" id="{782B6119-ACD0-A3C0-7FD6-2EB4A33E8AA2}"/>
                </a:ext>
              </a:extLst>
            </p:cNvPr>
            <p:cNvSpPr/>
            <p:nvPr/>
          </p:nvSpPr>
          <p:spPr>
            <a:xfrm>
              <a:off x="8408173" y="1932483"/>
              <a:ext cx="1215191" cy="1009726"/>
            </a:xfrm>
            <a:custGeom>
              <a:avLst/>
              <a:gdLst>
                <a:gd name="f0" fmla="val 10800000"/>
                <a:gd name="f1" fmla="val 5400000"/>
                <a:gd name="f2" fmla="val 180"/>
                <a:gd name="f3" fmla="val w"/>
                <a:gd name="f4" fmla="val h"/>
                <a:gd name="f5" fmla="val 0"/>
                <a:gd name="f6" fmla="val 1951108"/>
                <a:gd name="f7" fmla="val 1238537"/>
                <a:gd name="f8" fmla="val 975554"/>
                <a:gd name="f9" fmla="+- 0 0 -90"/>
                <a:gd name="f10" fmla="*/ f3 1 1951108"/>
                <a:gd name="f11" fmla="*/ f4 1 1238537"/>
                <a:gd name="f12" fmla="+- f7 0 f5"/>
                <a:gd name="f13" fmla="+- f6 0 f5"/>
                <a:gd name="f14" fmla="*/ f9 f0 1"/>
                <a:gd name="f15" fmla="*/ f13 1 1951108"/>
                <a:gd name="f16" fmla="*/ f12 1 1238537"/>
                <a:gd name="f17" fmla="*/ 0 f13 1"/>
                <a:gd name="f18" fmla="*/ 1238537 f12 1"/>
                <a:gd name="f19" fmla="*/ 975554 f13 1"/>
                <a:gd name="f20" fmla="*/ 0 f12 1"/>
                <a:gd name="f21" fmla="*/ 1951108 f13 1"/>
                <a:gd name="f22" fmla="*/ f14 1 f2"/>
                <a:gd name="f23" fmla="*/ f17 1 1951108"/>
                <a:gd name="f24" fmla="*/ f18 1 1238537"/>
                <a:gd name="f25" fmla="*/ f19 1 1951108"/>
                <a:gd name="f26" fmla="*/ f20 1 1238537"/>
                <a:gd name="f27" fmla="*/ f21 1 1951108"/>
                <a:gd name="f28" fmla="*/ f5 1 f15"/>
                <a:gd name="f29" fmla="*/ f6 1 f15"/>
                <a:gd name="f30" fmla="*/ f5 1 f16"/>
                <a:gd name="f31" fmla="*/ f7 1 f16"/>
                <a:gd name="f32" fmla="+- f22 0 f1"/>
                <a:gd name="f33" fmla="*/ f23 1 f15"/>
                <a:gd name="f34" fmla="*/ f24 1 f16"/>
                <a:gd name="f35" fmla="*/ f25 1 f15"/>
                <a:gd name="f36" fmla="*/ f26 1 f16"/>
                <a:gd name="f37" fmla="*/ f27 1 f15"/>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4" y="f45"/>
                </a:cxn>
                <a:cxn ang="f32">
                  <a:pos x="f44" y="f45"/>
                </a:cxn>
                <a:cxn ang="f32">
                  <a:pos x="f46" y="f43"/>
                </a:cxn>
                <a:cxn ang="f32">
                  <a:pos x="f42" y="f43"/>
                </a:cxn>
              </a:cxnLst>
              <a:rect l="f38" t="f41" r="f39" b="f40"/>
              <a:pathLst>
                <a:path w="1951108" h="1238537">
                  <a:moveTo>
                    <a:pt x="f5" y="f7"/>
                  </a:moveTo>
                  <a:lnTo>
                    <a:pt x="f8" y="f5"/>
                  </a:lnTo>
                  <a:lnTo>
                    <a:pt x="f8" y="f5"/>
                  </a:lnTo>
                  <a:lnTo>
                    <a:pt x="f6" y="f7"/>
                  </a:lnTo>
                  <a:lnTo>
                    <a:pt x="f5" y="f7"/>
                  </a:lnTo>
                  <a:close/>
                </a:path>
              </a:pathLst>
            </a:custGeom>
            <a:solidFill>
              <a:srgbClr val="F2CFEE"/>
            </a:solidFill>
            <a:ln cap="flat">
              <a:noFill/>
              <a:prstDash val="solid"/>
            </a:ln>
          </p:spPr>
          <p:txBody>
            <a:bodyPr vert="horz" wrap="square" lIns="91440" tIns="45720" rIns="91440" bIns="45720" anchor="ctr" anchorCtr="1" compatLnSpc="1">
              <a:noAutofit/>
            </a:bodyPr>
            <a:lstStyle/>
            <a:p>
              <a:pPr marL="0" marR="0" lvl="0" indent="0" algn="ctr" defTabSz="62230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b="0" i="0" u="none" strike="noStrike" kern="0" cap="none" spc="0" baseline="0">
                <a:solidFill>
                  <a:srgbClr val="000000"/>
                </a:solidFill>
                <a:uFillTx/>
                <a:latin typeface="Aptos Display" pitchFamily="34"/>
              </a:endParaRPr>
            </a:p>
            <a:p>
              <a:pPr marL="0" marR="0" lvl="0" indent="0" algn="ctr" defTabSz="622304"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000000"/>
                  </a:solidFill>
                  <a:uFillTx/>
                  <a:latin typeface="Aptos Display" pitchFamily="34"/>
                </a:rPr>
                <a:t>besoin </a:t>
              </a:r>
            </a:p>
            <a:p>
              <a:pPr marL="0" marR="0" lvl="0" indent="0" algn="ctr" defTabSz="622304"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000000"/>
                  </a:solidFill>
                  <a:uFillTx/>
                  <a:latin typeface="Aptos Display" pitchFamily="34"/>
                </a:rPr>
                <a:t>de </a:t>
              </a:r>
            </a:p>
            <a:p>
              <a:pPr marL="0" marR="0" lvl="0" indent="0" algn="ctr" defTabSz="622304"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000000"/>
                  </a:solidFill>
                  <a:uFillTx/>
                  <a:latin typeface="Aptos Display" pitchFamily="34"/>
                </a:rPr>
                <a:t>s'accomplir</a:t>
              </a:r>
            </a:p>
          </p:txBody>
        </p:sp>
        <p:sp>
          <p:nvSpPr>
            <p:cNvPr id="5" name="Forme libre : forme 4">
              <a:extLst>
                <a:ext uri="{FF2B5EF4-FFF2-40B4-BE49-F238E27FC236}">
                  <a16:creationId xmlns:a16="http://schemas.microsoft.com/office/drawing/2014/main" id="{FF8E82F5-B110-3ABB-7B3B-7D78C39800BE}"/>
                </a:ext>
              </a:extLst>
            </p:cNvPr>
            <p:cNvSpPr/>
            <p:nvPr/>
          </p:nvSpPr>
          <p:spPr>
            <a:xfrm>
              <a:off x="7847865" y="2941359"/>
              <a:ext cx="2335816" cy="895993"/>
            </a:xfrm>
            <a:custGeom>
              <a:avLst/>
              <a:gdLst>
                <a:gd name="f0" fmla="val 10800000"/>
                <a:gd name="f1" fmla="val 5400000"/>
                <a:gd name="f2" fmla="val 180"/>
                <a:gd name="f3" fmla="val w"/>
                <a:gd name="f4" fmla="val h"/>
                <a:gd name="f5" fmla="val 0"/>
                <a:gd name="f6" fmla="val 3430339"/>
                <a:gd name="f7" fmla="val 1238537"/>
                <a:gd name="f8" fmla="val 1061600"/>
                <a:gd name="f9" fmla="val 2368739"/>
                <a:gd name="f10" fmla="+- 0 0 -90"/>
                <a:gd name="f11" fmla="*/ f3 1 3430339"/>
                <a:gd name="f12" fmla="*/ f4 1 1238537"/>
                <a:gd name="f13" fmla="+- f7 0 f5"/>
                <a:gd name="f14" fmla="+- f6 0 f5"/>
                <a:gd name="f15" fmla="*/ f10 f0 1"/>
                <a:gd name="f16" fmla="*/ f14 1 3430339"/>
                <a:gd name="f17" fmla="*/ f13 1 1238537"/>
                <a:gd name="f18" fmla="*/ 0 f14 1"/>
                <a:gd name="f19" fmla="*/ 1238537 f13 1"/>
                <a:gd name="f20" fmla="*/ 1061600 f14 1"/>
                <a:gd name="f21" fmla="*/ 0 f13 1"/>
                <a:gd name="f22" fmla="*/ 2368739 f14 1"/>
                <a:gd name="f23" fmla="*/ 3430339 f14 1"/>
                <a:gd name="f24" fmla="*/ f15 1 f2"/>
                <a:gd name="f25" fmla="*/ f18 1 3430339"/>
                <a:gd name="f26" fmla="*/ f19 1 1238537"/>
                <a:gd name="f27" fmla="*/ f20 1 3430339"/>
                <a:gd name="f28" fmla="*/ f21 1 1238537"/>
                <a:gd name="f29" fmla="*/ f22 1 3430339"/>
                <a:gd name="f30" fmla="*/ f23 1 3430339"/>
                <a:gd name="f31" fmla="*/ f5 1 f16"/>
                <a:gd name="f32" fmla="*/ f6 1 f16"/>
                <a:gd name="f33" fmla="*/ f5 1 f17"/>
                <a:gd name="f34" fmla="*/ f7 1 f17"/>
                <a:gd name="f35" fmla="+- f24 0 f1"/>
                <a:gd name="f36" fmla="*/ f25 1 f16"/>
                <a:gd name="f37" fmla="*/ f26 1 f17"/>
                <a:gd name="f38" fmla="*/ f27 1 f16"/>
                <a:gd name="f39" fmla="*/ f28 1 f17"/>
                <a:gd name="f40" fmla="*/ f29 1 f16"/>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1 1"/>
              </a:gdLst>
              <a:ahLst/>
              <a:cxnLst>
                <a:cxn ang="3cd4">
                  <a:pos x="hc" y="t"/>
                </a:cxn>
                <a:cxn ang="0">
                  <a:pos x="r" y="vc"/>
                </a:cxn>
                <a:cxn ang="cd4">
                  <a:pos x="hc" y="b"/>
                </a:cxn>
                <a:cxn ang="cd2">
                  <a:pos x="l" y="vc"/>
                </a:cxn>
                <a:cxn ang="f35">
                  <a:pos x="f46" y="f47"/>
                </a:cxn>
                <a:cxn ang="f35">
                  <a:pos x="f48" y="f49"/>
                </a:cxn>
                <a:cxn ang="f35">
                  <a:pos x="f50" y="f49"/>
                </a:cxn>
                <a:cxn ang="f35">
                  <a:pos x="f51" y="f47"/>
                </a:cxn>
                <a:cxn ang="f35">
                  <a:pos x="f46" y="f47"/>
                </a:cxn>
              </a:cxnLst>
              <a:rect l="f42" t="f45" r="f43" b="f44"/>
              <a:pathLst>
                <a:path w="3430339" h="1238537">
                  <a:moveTo>
                    <a:pt x="f5" y="f7"/>
                  </a:moveTo>
                  <a:lnTo>
                    <a:pt x="f8" y="f5"/>
                  </a:lnTo>
                  <a:lnTo>
                    <a:pt x="f9" y="f5"/>
                  </a:lnTo>
                  <a:lnTo>
                    <a:pt x="f6" y="f7"/>
                  </a:lnTo>
                  <a:lnTo>
                    <a:pt x="f5" y="f7"/>
                  </a:lnTo>
                  <a:close/>
                </a:path>
              </a:pathLst>
            </a:custGeom>
            <a:solidFill>
              <a:srgbClr val="E59EDD"/>
            </a:solidFill>
            <a:ln cap="flat">
              <a:noFill/>
              <a:prstDash val="solid"/>
            </a:ln>
          </p:spPr>
          <p:txBody>
            <a:bodyPr vert="horz" wrap="square" lIns="691752" tIns="45720" rIns="691752" bIns="45720" anchor="ctr" anchorCtr="1" compatLnSpc="1">
              <a:noAutofit/>
            </a:bodyPr>
            <a:lstStyle/>
            <a:p>
              <a:pPr marL="0" marR="0" lvl="0" indent="0" algn="ctr"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ptos"/>
                </a:rPr>
                <a:t>besoin d'estime</a:t>
              </a:r>
            </a:p>
          </p:txBody>
        </p:sp>
        <p:sp>
          <p:nvSpPr>
            <p:cNvPr id="6" name="Forme libre : forme 5">
              <a:extLst>
                <a:ext uri="{FF2B5EF4-FFF2-40B4-BE49-F238E27FC236}">
                  <a16:creationId xmlns:a16="http://schemas.microsoft.com/office/drawing/2014/main" id="{52C2E86B-4E9C-F426-B570-B837F01DE6D1}"/>
                </a:ext>
              </a:extLst>
            </p:cNvPr>
            <p:cNvSpPr/>
            <p:nvPr/>
          </p:nvSpPr>
          <p:spPr>
            <a:xfrm>
              <a:off x="7263911" y="3837352"/>
              <a:ext cx="3503724" cy="895993"/>
            </a:xfrm>
            <a:custGeom>
              <a:avLst/>
              <a:gdLst>
                <a:gd name="f0" fmla="val 10800000"/>
                <a:gd name="f1" fmla="val 5400000"/>
                <a:gd name="f2" fmla="val 180"/>
                <a:gd name="f3" fmla="val w"/>
                <a:gd name="f4" fmla="val h"/>
                <a:gd name="f5" fmla="val 0"/>
                <a:gd name="f6" fmla="val 5145508"/>
                <a:gd name="f7" fmla="val 1238537"/>
                <a:gd name="f8" fmla="val 1061600"/>
                <a:gd name="f9" fmla="val 4083908"/>
                <a:gd name="f10" fmla="+- 0 0 -90"/>
                <a:gd name="f11" fmla="*/ f3 1 5145508"/>
                <a:gd name="f12" fmla="*/ f4 1 1238537"/>
                <a:gd name="f13" fmla="+- f7 0 f5"/>
                <a:gd name="f14" fmla="+- f6 0 f5"/>
                <a:gd name="f15" fmla="*/ f10 f0 1"/>
                <a:gd name="f16" fmla="*/ f14 1 5145508"/>
                <a:gd name="f17" fmla="*/ f13 1 1238537"/>
                <a:gd name="f18" fmla="*/ 0 f14 1"/>
                <a:gd name="f19" fmla="*/ 1238537 f13 1"/>
                <a:gd name="f20" fmla="*/ 1061600 f14 1"/>
                <a:gd name="f21" fmla="*/ 0 f13 1"/>
                <a:gd name="f22" fmla="*/ 4083908 f14 1"/>
                <a:gd name="f23" fmla="*/ 5145508 f14 1"/>
                <a:gd name="f24" fmla="*/ f15 1 f2"/>
                <a:gd name="f25" fmla="*/ f18 1 5145508"/>
                <a:gd name="f26" fmla="*/ f19 1 1238537"/>
                <a:gd name="f27" fmla="*/ f20 1 5145508"/>
                <a:gd name="f28" fmla="*/ f21 1 1238537"/>
                <a:gd name="f29" fmla="*/ f22 1 5145508"/>
                <a:gd name="f30" fmla="*/ f23 1 5145508"/>
                <a:gd name="f31" fmla="*/ f5 1 f16"/>
                <a:gd name="f32" fmla="*/ f6 1 f16"/>
                <a:gd name="f33" fmla="*/ f5 1 f17"/>
                <a:gd name="f34" fmla="*/ f7 1 f17"/>
                <a:gd name="f35" fmla="+- f24 0 f1"/>
                <a:gd name="f36" fmla="*/ f25 1 f16"/>
                <a:gd name="f37" fmla="*/ f26 1 f17"/>
                <a:gd name="f38" fmla="*/ f27 1 f16"/>
                <a:gd name="f39" fmla="*/ f28 1 f17"/>
                <a:gd name="f40" fmla="*/ f29 1 f16"/>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1 1"/>
              </a:gdLst>
              <a:ahLst/>
              <a:cxnLst>
                <a:cxn ang="3cd4">
                  <a:pos x="hc" y="t"/>
                </a:cxn>
                <a:cxn ang="0">
                  <a:pos x="r" y="vc"/>
                </a:cxn>
                <a:cxn ang="cd4">
                  <a:pos x="hc" y="b"/>
                </a:cxn>
                <a:cxn ang="cd2">
                  <a:pos x="l" y="vc"/>
                </a:cxn>
                <a:cxn ang="f35">
                  <a:pos x="f46" y="f47"/>
                </a:cxn>
                <a:cxn ang="f35">
                  <a:pos x="f48" y="f49"/>
                </a:cxn>
                <a:cxn ang="f35">
                  <a:pos x="f50" y="f49"/>
                </a:cxn>
                <a:cxn ang="f35">
                  <a:pos x="f51" y="f47"/>
                </a:cxn>
                <a:cxn ang="f35">
                  <a:pos x="f46" y="f47"/>
                </a:cxn>
              </a:cxnLst>
              <a:rect l="f42" t="f45" r="f43" b="f44"/>
              <a:pathLst>
                <a:path w="5145508" h="1238537">
                  <a:moveTo>
                    <a:pt x="f5" y="f7"/>
                  </a:moveTo>
                  <a:lnTo>
                    <a:pt x="f8" y="f5"/>
                  </a:lnTo>
                  <a:lnTo>
                    <a:pt x="f9" y="f5"/>
                  </a:lnTo>
                  <a:lnTo>
                    <a:pt x="f6" y="f7"/>
                  </a:lnTo>
                  <a:lnTo>
                    <a:pt x="f5" y="f7"/>
                  </a:lnTo>
                  <a:close/>
                </a:path>
              </a:pathLst>
            </a:custGeom>
            <a:solidFill>
              <a:srgbClr val="D86ECC"/>
            </a:solidFill>
            <a:ln cap="flat">
              <a:noFill/>
              <a:prstDash val="solid"/>
            </a:ln>
          </p:spPr>
          <p:txBody>
            <a:bodyPr vert="horz" wrap="square" lIns="991904" tIns="45720" rIns="991904" bIns="45720" anchor="ctr" anchorCtr="1" compatLnSpc="1">
              <a:noAutofit/>
            </a:bodyPr>
            <a:lstStyle/>
            <a:p>
              <a:pPr marL="0" marR="0" lvl="0" indent="0" algn="ctr"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fr-FR" sz="1700" b="0" i="0" u="none" strike="noStrike" kern="1200" cap="none" spc="0" baseline="0">
                  <a:solidFill>
                    <a:srgbClr val="000000"/>
                  </a:solidFill>
                  <a:uFillTx/>
                  <a:latin typeface="Aptos"/>
                </a:rPr>
                <a:t>besoin d’appartenance</a:t>
              </a:r>
            </a:p>
          </p:txBody>
        </p:sp>
        <p:sp>
          <p:nvSpPr>
            <p:cNvPr id="7" name="Forme libre : forme 6">
              <a:extLst>
                <a:ext uri="{FF2B5EF4-FFF2-40B4-BE49-F238E27FC236}">
                  <a16:creationId xmlns:a16="http://schemas.microsoft.com/office/drawing/2014/main" id="{ED4315E1-C287-730A-124D-BAB1E9A43392}"/>
                </a:ext>
              </a:extLst>
            </p:cNvPr>
            <p:cNvSpPr/>
            <p:nvPr/>
          </p:nvSpPr>
          <p:spPr>
            <a:xfrm>
              <a:off x="6679948" y="4733345"/>
              <a:ext cx="4671633" cy="895993"/>
            </a:xfrm>
            <a:custGeom>
              <a:avLst/>
              <a:gdLst>
                <a:gd name="f0" fmla="val 10800000"/>
                <a:gd name="f1" fmla="val 5400000"/>
                <a:gd name="f2" fmla="val 180"/>
                <a:gd name="f3" fmla="val w"/>
                <a:gd name="f4" fmla="val h"/>
                <a:gd name="f5" fmla="val 0"/>
                <a:gd name="f6" fmla="val 6860678"/>
                <a:gd name="f7" fmla="val 1238537"/>
                <a:gd name="f8" fmla="val 1061600"/>
                <a:gd name="f9" fmla="val 5799078"/>
                <a:gd name="f10" fmla="+- 0 0 -90"/>
                <a:gd name="f11" fmla="*/ f3 1 6860678"/>
                <a:gd name="f12" fmla="*/ f4 1 1238537"/>
                <a:gd name="f13" fmla="+- f7 0 f5"/>
                <a:gd name="f14" fmla="+- f6 0 f5"/>
                <a:gd name="f15" fmla="*/ f10 f0 1"/>
                <a:gd name="f16" fmla="*/ f14 1 6860678"/>
                <a:gd name="f17" fmla="*/ f13 1 1238537"/>
                <a:gd name="f18" fmla="*/ 0 f14 1"/>
                <a:gd name="f19" fmla="*/ 1238537 f13 1"/>
                <a:gd name="f20" fmla="*/ 1061600 f14 1"/>
                <a:gd name="f21" fmla="*/ 0 f13 1"/>
                <a:gd name="f22" fmla="*/ 5799078 f14 1"/>
                <a:gd name="f23" fmla="*/ 6860678 f14 1"/>
                <a:gd name="f24" fmla="*/ f15 1 f2"/>
                <a:gd name="f25" fmla="*/ f18 1 6860678"/>
                <a:gd name="f26" fmla="*/ f19 1 1238537"/>
                <a:gd name="f27" fmla="*/ f20 1 6860678"/>
                <a:gd name="f28" fmla="*/ f21 1 1238537"/>
                <a:gd name="f29" fmla="*/ f22 1 6860678"/>
                <a:gd name="f30" fmla="*/ f23 1 6860678"/>
                <a:gd name="f31" fmla="*/ f5 1 f16"/>
                <a:gd name="f32" fmla="*/ f6 1 f16"/>
                <a:gd name="f33" fmla="*/ f5 1 f17"/>
                <a:gd name="f34" fmla="*/ f7 1 f17"/>
                <a:gd name="f35" fmla="+- f24 0 f1"/>
                <a:gd name="f36" fmla="*/ f25 1 f16"/>
                <a:gd name="f37" fmla="*/ f26 1 f17"/>
                <a:gd name="f38" fmla="*/ f27 1 f16"/>
                <a:gd name="f39" fmla="*/ f28 1 f17"/>
                <a:gd name="f40" fmla="*/ f29 1 f16"/>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1 1"/>
              </a:gdLst>
              <a:ahLst/>
              <a:cxnLst>
                <a:cxn ang="3cd4">
                  <a:pos x="hc" y="t"/>
                </a:cxn>
                <a:cxn ang="0">
                  <a:pos x="r" y="vc"/>
                </a:cxn>
                <a:cxn ang="cd4">
                  <a:pos x="hc" y="b"/>
                </a:cxn>
                <a:cxn ang="cd2">
                  <a:pos x="l" y="vc"/>
                </a:cxn>
                <a:cxn ang="f35">
                  <a:pos x="f46" y="f47"/>
                </a:cxn>
                <a:cxn ang="f35">
                  <a:pos x="f48" y="f49"/>
                </a:cxn>
                <a:cxn ang="f35">
                  <a:pos x="f50" y="f49"/>
                </a:cxn>
                <a:cxn ang="f35">
                  <a:pos x="f51" y="f47"/>
                </a:cxn>
                <a:cxn ang="f35">
                  <a:pos x="f46" y="f47"/>
                </a:cxn>
              </a:cxnLst>
              <a:rect l="f42" t="f45" r="f43" b="f44"/>
              <a:pathLst>
                <a:path w="6860678" h="1238537">
                  <a:moveTo>
                    <a:pt x="f5" y="f7"/>
                  </a:moveTo>
                  <a:lnTo>
                    <a:pt x="f8" y="f5"/>
                  </a:lnTo>
                  <a:lnTo>
                    <a:pt x="f9" y="f5"/>
                  </a:lnTo>
                  <a:lnTo>
                    <a:pt x="f6" y="f7"/>
                  </a:lnTo>
                  <a:lnTo>
                    <a:pt x="f5" y="f7"/>
                  </a:lnTo>
                  <a:close/>
                </a:path>
              </a:pathLst>
            </a:custGeom>
            <a:solidFill>
              <a:srgbClr val="78206E"/>
            </a:solidFill>
            <a:ln cap="flat">
              <a:noFill/>
              <a:prstDash val="solid"/>
            </a:ln>
          </p:spPr>
          <p:txBody>
            <a:bodyPr vert="horz" wrap="square" lIns="1292056" tIns="45720" rIns="1292056" bIns="45720" anchor="ctr" anchorCtr="1" compatLnSpc="1">
              <a:noAutofit/>
            </a:bodyPr>
            <a:lstStyle/>
            <a:p>
              <a:pPr marL="0" marR="0" lvl="0" indent="0" algn="ctr"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Aptos"/>
                </a:rPr>
                <a:t>besoin de sécurité</a:t>
              </a:r>
            </a:p>
          </p:txBody>
        </p:sp>
        <p:sp>
          <p:nvSpPr>
            <p:cNvPr id="8" name="Forme libre : forme 7">
              <a:extLst>
                <a:ext uri="{FF2B5EF4-FFF2-40B4-BE49-F238E27FC236}">
                  <a16:creationId xmlns:a16="http://schemas.microsoft.com/office/drawing/2014/main" id="{5343D11D-9760-0E89-151A-8648B1E39DF4}"/>
                </a:ext>
              </a:extLst>
            </p:cNvPr>
            <p:cNvSpPr/>
            <p:nvPr/>
          </p:nvSpPr>
          <p:spPr>
            <a:xfrm>
              <a:off x="6095993" y="5629339"/>
              <a:ext cx="5839541" cy="895993"/>
            </a:xfrm>
            <a:custGeom>
              <a:avLst/>
              <a:gdLst>
                <a:gd name="f0" fmla="val 10800000"/>
                <a:gd name="f1" fmla="val 5400000"/>
                <a:gd name="f2" fmla="val 180"/>
                <a:gd name="f3" fmla="val w"/>
                <a:gd name="f4" fmla="val h"/>
                <a:gd name="f5" fmla="val 0"/>
                <a:gd name="f6" fmla="val 8575848"/>
                <a:gd name="f7" fmla="val 1238537"/>
                <a:gd name="f8" fmla="val 1061600"/>
                <a:gd name="f9" fmla="val 7514248"/>
                <a:gd name="f10" fmla="+- 0 0 -90"/>
                <a:gd name="f11" fmla="*/ f3 1 8575848"/>
                <a:gd name="f12" fmla="*/ f4 1 1238537"/>
                <a:gd name="f13" fmla="+- f7 0 f5"/>
                <a:gd name="f14" fmla="+- f6 0 f5"/>
                <a:gd name="f15" fmla="*/ f10 f0 1"/>
                <a:gd name="f16" fmla="*/ f14 1 8575848"/>
                <a:gd name="f17" fmla="*/ f13 1 1238537"/>
                <a:gd name="f18" fmla="*/ 0 f14 1"/>
                <a:gd name="f19" fmla="*/ 1238537 f13 1"/>
                <a:gd name="f20" fmla="*/ 1061600 f14 1"/>
                <a:gd name="f21" fmla="*/ 0 f13 1"/>
                <a:gd name="f22" fmla="*/ 7514248 f14 1"/>
                <a:gd name="f23" fmla="*/ 8575848 f14 1"/>
                <a:gd name="f24" fmla="*/ f15 1 f2"/>
                <a:gd name="f25" fmla="*/ f18 1 8575848"/>
                <a:gd name="f26" fmla="*/ f19 1 1238537"/>
                <a:gd name="f27" fmla="*/ f20 1 8575848"/>
                <a:gd name="f28" fmla="*/ f21 1 1238537"/>
                <a:gd name="f29" fmla="*/ f22 1 8575848"/>
                <a:gd name="f30" fmla="*/ f23 1 8575848"/>
                <a:gd name="f31" fmla="*/ f5 1 f16"/>
                <a:gd name="f32" fmla="*/ f6 1 f16"/>
                <a:gd name="f33" fmla="*/ f5 1 f17"/>
                <a:gd name="f34" fmla="*/ f7 1 f17"/>
                <a:gd name="f35" fmla="+- f24 0 f1"/>
                <a:gd name="f36" fmla="*/ f25 1 f16"/>
                <a:gd name="f37" fmla="*/ f26 1 f17"/>
                <a:gd name="f38" fmla="*/ f27 1 f16"/>
                <a:gd name="f39" fmla="*/ f28 1 f17"/>
                <a:gd name="f40" fmla="*/ f29 1 f16"/>
                <a:gd name="f41" fmla="*/ f30 1 f16"/>
                <a:gd name="f42" fmla="*/ f31 f11 1"/>
                <a:gd name="f43" fmla="*/ f32 f11 1"/>
                <a:gd name="f44" fmla="*/ f34 f12 1"/>
                <a:gd name="f45" fmla="*/ f33 f12 1"/>
                <a:gd name="f46" fmla="*/ f36 f11 1"/>
                <a:gd name="f47" fmla="*/ f37 f12 1"/>
                <a:gd name="f48" fmla="*/ f38 f11 1"/>
                <a:gd name="f49" fmla="*/ f39 f12 1"/>
                <a:gd name="f50" fmla="*/ f40 f11 1"/>
                <a:gd name="f51" fmla="*/ f41 f11 1"/>
              </a:gdLst>
              <a:ahLst/>
              <a:cxnLst>
                <a:cxn ang="3cd4">
                  <a:pos x="hc" y="t"/>
                </a:cxn>
                <a:cxn ang="0">
                  <a:pos x="r" y="vc"/>
                </a:cxn>
                <a:cxn ang="cd4">
                  <a:pos x="hc" y="b"/>
                </a:cxn>
                <a:cxn ang="cd2">
                  <a:pos x="l" y="vc"/>
                </a:cxn>
                <a:cxn ang="f35">
                  <a:pos x="f46" y="f47"/>
                </a:cxn>
                <a:cxn ang="f35">
                  <a:pos x="f48" y="f49"/>
                </a:cxn>
                <a:cxn ang="f35">
                  <a:pos x="f50" y="f49"/>
                </a:cxn>
                <a:cxn ang="f35">
                  <a:pos x="f51" y="f47"/>
                </a:cxn>
                <a:cxn ang="f35">
                  <a:pos x="f46" y="f47"/>
                </a:cxn>
              </a:cxnLst>
              <a:rect l="f42" t="f45" r="f43" b="f44"/>
              <a:pathLst>
                <a:path w="8575848" h="1238537">
                  <a:moveTo>
                    <a:pt x="f5" y="f7"/>
                  </a:moveTo>
                  <a:lnTo>
                    <a:pt x="f8" y="f5"/>
                  </a:lnTo>
                  <a:lnTo>
                    <a:pt x="f9" y="f5"/>
                  </a:lnTo>
                  <a:lnTo>
                    <a:pt x="f6" y="f7"/>
                  </a:lnTo>
                  <a:lnTo>
                    <a:pt x="f5" y="f7"/>
                  </a:lnTo>
                  <a:close/>
                </a:path>
              </a:pathLst>
            </a:custGeom>
            <a:solidFill>
              <a:srgbClr val="50164A"/>
            </a:solidFill>
            <a:ln cap="flat">
              <a:noFill/>
              <a:prstDash val="solid"/>
            </a:ln>
          </p:spPr>
          <p:txBody>
            <a:bodyPr vert="horz" wrap="square" lIns="1592217" tIns="45720" rIns="1592217" bIns="45720" anchor="ctr" anchorCtr="1" compatLnSpc="1">
              <a:noAutofit/>
            </a:bodyPr>
            <a:lstStyle/>
            <a:p>
              <a:pPr marL="0" marR="0" lvl="0" indent="0" algn="ctr"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Aptos"/>
                </a:rPr>
                <a:t>besoins physiologiques</a:t>
              </a:r>
            </a:p>
          </p:txBody>
        </p:sp>
      </p:grpSp>
      <p:sp>
        <p:nvSpPr>
          <p:cNvPr id="9" name="ZoneTexte 3">
            <a:extLst>
              <a:ext uri="{FF2B5EF4-FFF2-40B4-BE49-F238E27FC236}">
                <a16:creationId xmlns:a16="http://schemas.microsoft.com/office/drawing/2014/main" id="{988E4C84-67BD-2611-3C5F-9C6BAE050117}"/>
              </a:ext>
            </a:extLst>
          </p:cNvPr>
          <p:cNvSpPr txBox="1"/>
          <p:nvPr/>
        </p:nvSpPr>
        <p:spPr>
          <a:xfrm>
            <a:off x="0" y="0"/>
            <a:ext cx="12191996" cy="830997"/>
          </a:xfrm>
          <a:prstGeom prst="rect">
            <a:avLst/>
          </a:prstGeom>
          <a:solidFill>
            <a:srgbClr val="FFC000"/>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alibri"/>
              </a:rPr>
              <a:t>Une focale </a:t>
            </a:r>
            <a:r>
              <a:rPr lang="fr-FR" sz="2400" b="0" i="0" u="none" strike="noStrike" kern="1200" cap="none" spc="0" baseline="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a:rPr>
              <a:t>Assurer une continuité en aménageant </a:t>
            </a:r>
            <a:r>
              <a:rPr lang="fr-FR" sz="2400" b="1" i="0" u="none" strike="noStrike" kern="1200" cap="none" spc="0" baseline="0">
                <a:solidFill>
                  <a:srgbClr val="000000"/>
                </a:solidFill>
                <a:uFillTx/>
                <a:latin typeface="Calibri"/>
              </a:rPr>
              <a:t>les espaces </a:t>
            </a:r>
            <a:r>
              <a:rPr lang="fr-FR" sz="2400" b="0" i="0" u="none" strike="noStrike" kern="1200" cap="none" spc="0" baseline="0">
                <a:solidFill>
                  <a:srgbClr val="000000"/>
                </a:solidFill>
                <a:uFillTx/>
                <a:latin typeface="Calibri"/>
              </a:rPr>
              <a:t>pour répondre aux  </a:t>
            </a:r>
            <a:r>
              <a:rPr lang="fr-FR" sz="2400" b="1" i="0" u="none" strike="noStrike" kern="1200" cap="none" spc="0" baseline="0">
                <a:solidFill>
                  <a:srgbClr val="000000"/>
                </a:solidFill>
                <a:uFillTx/>
                <a:latin typeface="Calibri"/>
              </a:rPr>
              <a:t>besoins de l’enfant </a:t>
            </a:r>
            <a:endParaRPr lang="fr-FR" sz="2400" b="0" i="0" u="none" strike="noStrike" kern="1200" cap="none" spc="0" baseline="0">
              <a:solidFill>
                <a:srgbClr val="000000"/>
              </a:solidFill>
              <a:uFillTx/>
              <a:latin typeface="Calibri"/>
            </a:endParaRPr>
          </a:p>
        </p:txBody>
      </p:sp>
      <p:pic>
        <p:nvPicPr>
          <p:cNvPr id="10" name="Image 10">
            <a:extLst>
              <a:ext uri="{FF2B5EF4-FFF2-40B4-BE49-F238E27FC236}">
                <a16:creationId xmlns:a16="http://schemas.microsoft.com/office/drawing/2014/main" id="{830B5678-7930-1950-FCC9-8E817B442DD6}"/>
              </a:ext>
            </a:extLst>
          </p:cNvPr>
          <p:cNvPicPr>
            <a:picLocks noChangeAspect="1"/>
          </p:cNvPicPr>
          <p:nvPr/>
        </p:nvPicPr>
        <p:blipFill>
          <a:blip r:embed="rId2"/>
          <a:stretch>
            <a:fillRect/>
          </a:stretch>
        </p:blipFill>
        <p:spPr>
          <a:xfrm>
            <a:off x="256461" y="991685"/>
            <a:ext cx="5081549" cy="5691335"/>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4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B6E28C-3C70-BF10-93B8-CB1B0B49A7B9}"/>
              </a:ext>
            </a:extLst>
          </p:cNvPr>
          <p:cNvSpPr txBox="1">
            <a:spLocks noGrp="1"/>
          </p:cNvSpPr>
          <p:nvPr>
            <p:ph type="title"/>
          </p:nvPr>
        </p:nvSpPr>
        <p:spPr>
          <a:xfrm>
            <a:off x="281333" y="3222985"/>
            <a:ext cx="4440024" cy="1121895"/>
          </a:xfrm>
        </p:spPr>
        <p:txBody>
          <a:bodyPr anchorCtr="1">
            <a:noAutofit/>
          </a:bodyPr>
          <a:lstStyle/>
          <a:p>
            <a:pPr lvl="0" algn="ctr"/>
            <a:br>
              <a:rPr lang="fr-FR" sz="2400">
                <a:latin typeface="Aptos Display" pitchFamily="34"/>
              </a:rPr>
            </a:br>
            <a:r>
              <a:rPr lang="fr-FR" sz="2400">
                <a:latin typeface="Aptos Display" pitchFamily="34"/>
              </a:rPr>
              <a:t>Il faut pour cela répondre, à  minima, aux </a:t>
            </a:r>
            <a:r>
              <a:rPr lang="fr-FR" sz="2400">
                <a:latin typeface="Aptos Display" pitchFamily="34"/>
                <a:cs typeface="Calibri" pitchFamily="34"/>
              </a:rPr>
              <a:t>besoins</a:t>
            </a:r>
            <a:r>
              <a:rPr lang="fr-FR" sz="2400">
                <a:latin typeface="Aptos Display" pitchFamily="34"/>
              </a:rPr>
              <a:t> physiologiques et de sécurité. </a:t>
            </a:r>
          </a:p>
        </p:txBody>
      </p:sp>
      <p:sp>
        <p:nvSpPr>
          <p:cNvPr id="3" name="ZoneTexte 4">
            <a:extLst>
              <a:ext uri="{FF2B5EF4-FFF2-40B4-BE49-F238E27FC236}">
                <a16:creationId xmlns:a16="http://schemas.microsoft.com/office/drawing/2014/main" id="{8D8165EE-2FDB-490A-644D-91F8190D43EF}"/>
              </a:ext>
            </a:extLst>
          </p:cNvPr>
          <p:cNvSpPr txBox="1"/>
          <p:nvPr/>
        </p:nvSpPr>
        <p:spPr>
          <a:xfrm>
            <a:off x="0" y="-4114"/>
            <a:ext cx="12191996" cy="1079997"/>
          </a:xfrm>
          <a:prstGeom prst="rect">
            <a:avLst/>
          </a:prstGeom>
          <a:solidFill>
            <a:srgbClr val="FFC000"/>
          </a:solidFill>
          <a:ln cap="flat">
            <a:noFill/>
          </a:ln>
        </p:spPr>
        <p:txBody>
          <a:bodyPr vert="horz" wrap="square" lIns="91440" tIns="45720" rIns="91440" bIns="4572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000000"/>
                </a:solidFill>
                <a:uFillTx/>
                <a:latin typeface="Aptos Display" pitchFamily="34"/>
              </a:rPr>
              <a:t>LE BIEN ÊTRE A L’ECOLE : UN BESOIN FONDAMENTAL</a:t>
            </a:r>
          </a:p>
        </p:txBody>
      </p:sp>
      <p:sp>
        <p:nvSpPr>
          <p:cNvPr id="4" name="Flèche : droite 5">
            <a:extLst>
              <a:ext uri="{FF2B5EF4-FFF2-40B4-BE49-F238E27FC236}">
                <a16:creationId xmlns:a16="http://schemas.microsoft.com/office/drawing/2014/main" id="{1185E661-BFF7-76C6-4FE8-97F573BFAF4D}"/>
              </a:ext>
            </a:extLst>
          </p:cNvPr>
          <p:cNvSpPr/>
          <p:nvPr/>
        </p:nvSpPr>
        <p:spPr>
          <a:xfrm>
            <a:off x="5171572" y="1825371"/>
            <a:ext cx="750923" cy="146413"/>
          </a:xfrm>
          <a:custGeom>
            <a:avLst>
              <a:gd name="f0" fmla="val 1949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21600 0 f21"/>
              <a:gd name="f30" fmla="*/ f22 f13 1"/>
              <a:gd name="f31" fmla="*/ f21 f12 1"/>
              <a:gd name="f32" fmla="+- f25 0 f3"/>
              <a:gd name="f33" fmla="+- f26 0 f3"/>
              <a:gd name="f34" fmla="*/ 0 f27 1"/>
              <a:gd name="f35" fmla="*/ 21600 f27 1"/>
              <a:gd name="f36" fmla="*/ f29 f22 1"/>
              <a:gd name="f37" fmla="*/ f28 f13 1"/>
              <a:gd name="f38" fmla="*/ f36 1 10800"/>
              <a:gd name="f39" fmla="*/ f34 1 f27"/>
              <a:gd name="f40" fmla="*/ f35 1 f27"/>
              <a:gd name="f41" fmla="+- f21 f38 0"/>
              <a:gd name="f42" fmla="*/ f39 f12 1"/>
              <a:gd name="f43" fmla="*/ f39 f13 1"/>
              <a:gd name="f44" fmla="*/ f40 f13 1"/>
              <a:gd name="f45" fmla="*/ f41 f12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2" t="f30" r="f45" b="f37"/>
            <a:pathLst>
              <a:path w="21600" h="21600">
                <a:moveTo>
                  <a:pt x="f7" y="f22"/>
                </a:moveTo>
                <a:lnTo>
                  <a:pt x="f21" y="f22"/>
                </a:lnTo>
                <a:lnTo>
                  <a:pt x="f21" y="f7"/>
                </a:lnTo>
                <a:lnTo>
                  <a:pt x="f8" y="f9"/>
                </a:lnTo>
                <a:lnTo>
                  <a:pt x="f21" y="f8"/>
                </a:lnTo>
                <a:lnTo>
                  <a:pt x="f21" y="f28"/>
                </a:lnTo>
                <a:lnTo>
                  <a:pt x="f7" y="f28"/>
                </a:lnTo>
                <a:close/>
              </a:path>
            </a:pathLst>
          </a:custGeom>
          <a:solidFill>
            <a:srgbClr val="A02B9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5" name="Flèche : droite 6">
            <a:extLst>
              <a:ext uri="{FF2B5EF4-FFF2-40B4-BE49-F238E27FC236}">
                <a16:creationId xmlns:a16="http://schemas.microsoft.com/office/drawing/2014/main" id="{4D4BDF05-7A3B-B662-8A3E-4F918B9E46FC}"/>
              </a:ext>
            </a:extLst>
          </p:cNvPr>
          <p:cNvSpPr/>
          <p:nvPr/>
        </p:nvSpPr>
        <p:spPr>
          <a:xfrm>
            <a:off x="5169139" y="2994010"/>
            <a:ext cx="753355" cy="146413"/>
          </a:xfrm>
          <a:custGeom>
            <a:avLst>
              <a:gd name="f0" fmla="val 19501"/>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21600 0 f21"/>
              <a:gd name="f30" fmla="*/ f22 f13 1"/>
              <a:gd name="f31" fmla="*/ f21 f12 1"/>
              <a:gd name="f32" fmla="+- f25 0 f3"/>
              <a:gd name="f33" fmla="+- f26 0 f3"/>
              <a:gd name="f34" fmla="*/ 0 f27 1"/>
              <a:gd name="f35" fmla="*/ 21600 f27 1"/>
              <a:gd name="f36" fmla="*/ f29 f22 1"/>
              <a:gd name="f37" fmla="*/ f28 f13 1"/>
              <a:gd name="f38" fmla="*/ f36 1 10800"/>
              <a:gd name="f39" fmla="*/ f34 1 f27"/>
              <a:gd name="f40" fmla="*/ f35 1 f27"/>
              <a:gd name="f41" fmla="+- f21 f38 0"/>
              <a:gd name="f42" fmla="*/ f39 f12 1"/>
              <a:gd name="f43" fmla="*/ f39 f13 1"/>
              <a:gd name="f44" fmla="*/ f40 f13 1"/>
              <a:gd name="f45" fmla="*/ f41 f12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2" t="f30" r="f45" b="f37"/>
            <a:pathLst>
              <a:path w="21600" h="21600">
                <a:moveTo>
                  <a:pt x="f7" y="f22"/>
                </a:moveTo>
                <a:lnTo>
                  <a:pt x="f21" y="f22"/>
                </a:lnTo>
                <a:lnTo>
                  <a:pt x="f21" y="f7"/>
                </a:lnTo>
                <a:lnTo>
                  <a:pt x="f8" y="f9"/>
                </a:lnTo>
                <a:lnTo>
                  <a:pt x="f21" y="f8"/>
                </a:lnTo>
                <a:lnTo>
                  <a:pt x="f21" y="f28"/>
                </a:lnTo>
                <a:lnTo>
                  <a:pt x="f7" y="f28"/>
                </a:lnTo>
                <a:close/>
              </a:path>
            </a:pathLst>
          </a:custGeom>
          <a:solidFill>
            <a:srgbClr val="A02B9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Flèche : droite 7">
            <a:extLst>
              <a:ext uri="{FF2B5EF4-FFF2-40B4-BE49-F238E27FC236}">
                <a16:creationId xmlns:a16="http://schemas.microsoft.com/office/drawing/2014/main" id="{184488F9-55B1-D90C-E0FD-70C80CB1A634}"/>
              </a:ext>
            </a:extLst>
          </p:cNvPr>
          <p:cNvSpPr/>
          <p:nvPr/>
        </p:nvSpPr>
        <p:spPr>
          <a:xfrm>
            <a:off x="5169139" y="4329437"/>
            <a:ext cx="753365" cy="180475"/>
          </a:xfrm>
          <a:custGeom>
            <a:avLst>
              <a:gd name="f0" fmla="val 19013"/>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21600 0 f21"/>
              <a:gd name="f30" fmla="*/ f22 f13 1"/>
              <a:gd name="f31" fmla="*/ f21 f12 1"/>
              <a:gd name="f32" fmla="+- f25 0 f3"/>
              <a:gd name="f33" fmla="+- f26 0 f3"/>
              <a:gd name="f34" fmla="*/ 0 f27 1"/>
              <a:gd name="f35" fmla="*/ 21600 f27 1"/>
              <a:gd name="f36" fmla="*/ f29 f22 1"/>
              <a:gd name="f37" fmla="*/ f28 f13 1"/>
              <a:gd name="f38" fmla="*/ f36 1 10800"/>
              <a:gd name="f39" fmla="*/ f34 1 f27"/>
              <a:gd name="f40" fmla="*/ f35 1 f27"/>
              <a:gd name="f41" fmla="+- f21 f38 0"/>
              <a:gd name="f42" fmla="*/ f39 f12 1"/>
              <a:gd name="f43" fmla="*/ f39 f13 1"/>
              <a:gd name="f44" fmla="*/ f40 f13 1"/>
              <a:gd name="f45" fmla="*/ f41 f12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2" t="f30" r="f45" b="f37"/>
            <a:pathLst>
              <a:path w="21600" h="21600">
                <a:moveTo>
                  <a:pt x="f7" y="f22"/>
                </a:moveTo>
                <a:lnTo>
                  <a:pt x="f21" y="f22"/>
                </a:lnTo>
                <a:lnTo>
                  <a:pt x="f21" y="f7"/>
                </a:lnTo>
                <a:lnTo>
                  <a:pt x="f8" y="f9"/>
                </a:lnTo>
                <a:lnTo>
                  <a:pt x="f21" y="f8"/>
                </a:lnTo>
                <a:lnTo>
                  <a:pt x="f21" y="f28"/>
                </a:lnTo>
                <a:lnTo>
                  <a:pt x="f7" y="f28"/>
                </a:lnTo>
                <a:close/>
              </a:path>
            </a:pathLst>
          </a:custGeom>
          <a:solidFill>
            <a:srgbClr val="A02B9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7" name="Flèche : droite 8">
            <a:extLst>
              <a:ext uri="{FF2B5EF4-FFF2-40B4-BE49-F238E27FC236}">
                <a16:creationId xmlns:a16="http://schemas.microsoft.com/office/drawing/2014/main" id="{6D0690D3-C344-CC7D-1867-D59C180B80D1}"/>
              </a:ext>
            </a:extLst>
          </p:cNvPr>
          <p:cNvSpPr/>
          <p:nvPr/>
        </p:nvSpPr>
        <p:spPr>
          <a:xfrm>
            <a:off x="5169139" y="5678552"/>
            <a:ext cx="753355" cy="180475"/>
          </a:xfrm>
          <a:custGeom>
            <a:avLst>
              <a:gd name="f0" fmla="val 19013"/>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21600 0 f21"/>
              <a:gd name="f30" fmla="*/ f22 f13 1"/>
              <a:gd name="f31" fmla="*/ f21 f12 1"/>
              <a:gd name="f32" fmla="+- f25 0 f3"/>
              <a:gd name="f33" fmla="+- f26 0 f3"/>
              <a:gd name="f34" fmla="*/ 0 f27 1"/>
              <a:gd name="f35" fmla="*/ 21600 f27 1"/>
              <a:gd name="f36" fmla="*/ f29 f22 1"/>
              <a:gd name="f37" fmla="*/ f28 f13 1"/>
              <a:gd name="f38" fmla="*/ f36 1 10800"/>
              <a:gd name="f39" fmla="*/ f34 1 f27"/>
              <a:gd name="f40" fmla="*/ f35 1 f27"/>
              <a:gd name="f41" fmla="+- f21 f38 0"/>
              <a:gd name="f42" fmla="*/ f39 f12 1"/>
              <a:gd name="f43" fmla="*/ f39 f13 1"/>
              <a:gd name="f44" fmla="*/ f40 f13 1"/>
              <a:gd name="f45" fmla="*/ f41 f12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2" t="f30" r="f45" b="f37"/>
            <a:pathLst>
              <a:path w="21600" h="21600">
                <a:moveTo>
                  <a:pt x="f7" y="f22"/>
                </a:moveTo>
                <a:lnTo>
                  <a:pt x="f21" y="f22"/>
                </a:lnTo>
                <a:lnTo>
                  <a:pt x="f21" y="f7"/>
                </a:lnTo>
                <a:lnTo>
                  <a:pt x="f8" y="f9"/>
                </a:lnTo>
                <a:lnTo>
                  <a:pt x="f21" y="f8"/>
                </a:lnTo>
                <a:lnTo>
                  <a:pt x="f21" y="f28"/>
                </a:lnTo>
                <a:lnTo>
                  <a:pt x="f7" y="f28"/>
                </a:lnTo>
                <a:close/>
              </a:path>
            </a:pathLst>
          </a:custGeom>
          <a:solidFill>
            <a:srgbClr val="A02B9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nvGrpSpPr>
          <p:cNvPr id="8" name="Espace réservé du contenu 2">
            <a:extLst>
              <a:ext uri="{FF2B5EF4-FFF2-40B4-BE49-F238E27FC236}">
                <a16:creationId xmlns:a16="http://schemas.microsoft.com/office/drawing/2014/main" id="{83A67843-8B27-30FC-6AEA-426F7CD7B574}"/>
              </a:ext>
            </a:extLst>
          </p:cNvPr>
          <p:cNvGrpSpPr/>
          <p:nvPr/>
        </p:nvGrpSpPr>
        <p:grpSpPr>
          <a:xfrm>
            <a:off x="6160166" y="1155280"/>
            <a:ext cx="5522500" cy="5257296"/>
            <a:chOff x="6160166" y="1155280"/>
            <a:chExt cx="5522500" cy="5257296"/>
          </a:xfrm>
        </p:grpSpPr>
        <p:sp>
          <p:nvSpPr>
            <p:cNvPr id="9" name="Forme libre 8">
              <a:extLst>
                <a:ext uri="{FF2B5EF4-FFF2-40B4-BE49-F238E27FC236}">
                  <a16:creationId xmlns:a16="http://schemas.microsoft.com/office/drawing/2014/main" id="{C4298266-702C-E5C2-FFFD-F9E144D6CAC9}"/>
                </a:ext>
              </a:extLst>
            </p:cNvPr>
            <p:cNvSpPr/>
            <p:nvPr/>
          </p:nvSpPr>
          <p:spPr>
            <a:xfrm>
              <a:off x="6160166" y="1155280"/>
              <a:ext cx="5522500" cy="1275441"/>
            </a:xfrm>
            <a:custGeom>
              <a:avLst/>
              <a:gdLst>
                <a:gd name="f0" fmla="val 10800000"/>
                <a:gd name="f1" fmla="val 5400000"/>
                <a:gd name="f2" fmla="val 180"/>
                <a:gd name="f3" fmla="val w"/>
                <a:gd name="f4" fmla="val h"/>
                <a:gd name="f5" fmla="val 0"/>
                <a:gd name="f6" fmla="val 5522500"/>
                <a:gd name="f7" fmla="val 1275446"/>
                <a:gd name="f8" fmla="val 212579"/>
                <a:gd name="f9" fmla="val 95175"/>
                <a:gd name="f10" fmla="val 5309921"/>
                <a:gd name="f11" fmla="val 5427325"/>
                <a:gd name="f12" fmla="val 1062867"/>
                <a:gd name="f13" fmla="val 1180271"/>
                <a:gd name="f14" fmla="+- 0 0 -90"/>
                <a:gd name="f15" fmla="*/ f3 1 5522500"/>
                <a:gd name="f16" fmla="*/ f4 1 1275446"/>
                <a:gd name="f17" fmla="val f5"/>
                <a:gd name="f18" fmla="val f6"/>
                <a:gd name="f19" fmla="val f7"/>
                <a:gd name="f20" fmla="*/ f14 f0 1"/>
                <a:gd name="f21" fmla="+- f19 0 f17"/>
                <a:gd name="f22" fmla="+- f18 0 f17"/>
                <a:gd name="f23" fmla="*/ f20 1 f2"/>
                <a:gd name="f24" fmla="*/ f22 1 5522500"/>
                <a:gd name="f25" fmla="*/ f21 1 1275446"/>
                <a:gd name="f26" fmla="*/ 0 f22 1"/>
                <a:gd name="f27" fmla="*/ 212579 f21 1"/>
                <a:gd name="f28" fmla="*/ 212579 f22 1"/>
                <a:gd name="f29" fmla="*/ 0 f21 1"/>
                <a:gd name="f30" fmla="*/ 5309921 f22 1"/>
                <a:gd name="f31" fmla="*/ 5522500 f22 1"/>
                <a:gd name="f32" fmla="*/ 1062867 f21 1"/>
                <a:gd name="f33" fmla="*/ 1275446 f21 1"/>
                <a:gd name="f34" fmla="+- f23 0 f1"/>
                <a:gd name="f35" fmla="*/ f26 1 5522500"/>
                <a:gd name="f36" fmla="*/ f27 1 1275446"/>
                <a:gd name="f37" fmla="*/ f28 1 5522500"/>
                <a:gd name="f38" fmla="*/ f29 1 1275446"/>
                <a:gd name="f39" fmla="*/ f30 1 5522500"/>
                <a:gd name="f40" fmla="*/ f31 1 5522500"/>
                <a:gd name="f41" fmla="*/ f32 1 1275446"/>
                <a:gd name="f42" fmla="*/ f33 1 1275446"/>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5522500" h="127544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A02B93"/>
            </a:solidFill>
            <a:ln w="19046" cap="flat">
              <a:solidFill>
                <a:srgbClr val="FFFFFF"/>
              </a:solidFill>
              <a:prstDash val="solid"/>
              <a:miter/>
            </a:ln>
          </p:spPr>
          <p:txBody>
            <a:bodyPr vert="horz" wrap="square" lIns="130841" tIns="130841" rIns="130841" bIns="130841"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Aptos"/>
                </a:rPr>
                <a:t>Les besoins physiologiques: le sommeil, la collation, l’hygiène et la propreté.</a:t>
              </a:r>
              <a:endParaRPr lang="en-US" sz="1800" b="0" i="0" u="none" strike="noStrike" kern="1200" cap="none" spc="0" baseline="0">
                <a:solidFill>
                  <a:srgbClr val="FFFFFF"/>
                </a:solidFill>
                <a:uFillTx/>
                <a:latin typeface="Aptos"/>
              </a:endParaRPr>
            </a:p>
          </p:txBody>
        </p:sp>
        <p:sp>
          <p:nvSpPr>
            <p:cNvPr id="10" name="Forme libre 9">
              <a:extLst>
                <a:ext uri="{FF2B5EF4-FFF2-40B4-BE49-F238E27FC236}">
                  <a16:creationId xmlns:a16="http://schemas.microsoft.com/office/drawing/2014/main" id="{A0F0EB4F-B924-84EF-9652-1F902AE89DDA}"/>
                </a:ext>
              </a:extLst>
            </p:cNvPr>
            <p:cNvSpPr/>
            <p:nvPr/>
          </p:nvSpPr>
          <p:spPr>
            <a:xfrm>
              <a:off x="6160166" y="2482568"/>
              <a:ext cx="5522500" cy="1275441"/>
            </a:xfrm>
            <a:custGeom>
              <a:avLst/>
              <a:gdLst>
                <a:gd name="f0" fmla="val 10800000"/>
                <a:gd name="f1" fmla="val 5400000"/>
                <a:gd name="f2" fmla="val 180"/>
                <a:gd name="f3" fmla="val w"/>
                <a:gd name="f4" fmla="val h"/>
                <a:gd name="f5" fmla="val 0"/>
                <a:gd name="f6" fmla="val 5522500"/>
                <a:gd name="f7" fmla="val 1275446"/>
                <a:gd name="f8" fmla="val 212579"/>
                <a:gd name="f9" fmla="val 95175"/>
                <a:gd name="f10" fmla="val 5309921"/>
                <a:gd name="f11" fmla="val 5427325"/>
                <a:gd name="f12" fmla="val 1062867"/>
                <a:gd name="f13" fmla="val 1180271"/>
                <a:gd name="f14" fmla="+- 0 0 -90"/>
                <a:gd name="f15" fmla="*/ f3 1 5522500"/>
                <a:gd name="f16" fmla="*/ f4 1 1275446"/>
                <a:gd name="f17" fmla="val f5"/>
                <a:gd name="f18" fmla="val f6"/>
                <a:gd name="f19" fmla="val f7"/>
                <a:gd name="f20" fmla="*/ f14 f0 1"/>
                <a:gd name="f21" fmla="+- f19 0 f17"/>
                <a:gd name="f22" fmla="+- f18 0 f17"/>
                <a:gd name="f23" fmla="*/ f20 1 f2"/>
                <a:gd name="f24" fmla="*/ f22 1 5522500"/>
                <a:gd name="f25" fmla="*/ f21 1 1275446"/>
                <a:gd name="f26" fmla="*/ 0 f22 1"/>
                <a:gd name="f27" fmla="*/ 212579 f21 1"/>
                <a:gd name="f28" fmla="*/ 212579 f22 1"/>
                <a:gd name="f29" fmla="*/ 0 f21 1"/>
                <a:gd name="f30" fmla="*/ 5309921 f22 1"/>
                <a:gd name="f31" fmla="*/ 5522500 f22 1"/>
                <a:gd name="f32" fmla="*/ 1062867 f21 1"/>
                <a:gd name="f33" fmla="*/ 1275446 f21 1"/>
                <a:gd name="f34" fmla="+- f23 0 f1"/>
                <a:gd name="f35" fmla="*/ f26 1 5522500"/>
                <a:gd name="f36" fmla="*/ f27 1 1275446"/>
                <a:gd name="f37" fmla="*/ f28 1 5522500"/>
                <a:gd name="f38" fmla="*/ f29 1 1275446"/>
                <a:gd name="f39" fmla="*/ f30 1 5522500"/>
                <a:gd name="f40" fmla="*/ f31 1 5522500"/>
                <a:gd name="f41" fmla="*/ f32 1 1275446"/>
                <a:gd name="f42" fmla="*/ f33 1 1275446"/>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5522500" h="127544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A02B93"/>
            </a:solidFill>
            <a:ln w="19046" cap="flat">
              <a:solidFill>
                <a:srgbClr val="FFFFFF"/>
              </a:solidFill>
              <a:prstDash val="solid"/>
              <a:miter/>
            </a:ln>
          </p:spPr>
          <p:txBody>
            <a:bodyPr vert="horz" wrap="square" lIns="130841" tIns="130841" rIns="130841" bIns="130841"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Aptos"/>
                </a:rPr>
                <a:t>Les regards :  Exploiter des espaces où l’élève peut ressentir le regard bienveillant de l’enseignant ou à contrario, peut se sentir seul, sans aucun regard posé sur lui dans un espace sécurisé</a:t>
              </a:r>
              <a:endParaRPr lang="en-US" sz="1800" b="0" i="0" u="none" strike="noStrike" kern="1200" cap="none" spc="0" baseline="0">
                <a:solidFill>
                  <a:srgbClr val="FFFFFF"/>
                </a:solidFill>
                <a:uFillTx/>
                <a:latin typeface="Aptos"/>
              </a:endParaRPr>
            </a:p>
          </p:txBody>
        </p:sp>
        <p:sp>
          <p:nvSpPr>
            <p:cNvPr id="11" name="Forme libre 10">
              <a:extLst>
                <a:ext uri="{FF2B5EF4-FFF2-40B4-BE49-F238E27FC236}">
                  <a16:creationId xmlns:a16="http://schemas.microsoft.com/office/drawing/2014/main" id="{9E91BC04-6D04-F7DB-10EC-7F546CA2C22E}"/>
                </a:ext>
              </a:extLst>
            </p:cNvPr>
            <p:cNvSpPr/>
            <p:nvPr/>
          </p:nvSpPr>
          <p:spPr>
            <a:xfrm>
              <a:off x="6160166" y="3809856"/>
              <a:ext cx="5522500" cy="1275441"/>
            </a:xfrm>
            <a:custGeom>
              <a:avLst/>
              <a:gdLst>
                <a:gd name="f0" fmla="val 10800000"/>
                <a:gd name="f1" fmla="val 5400000"/>
                <a:gd name="f2" fmla="val 180"/>
                <a:gd name="f3" fmla="val w"/>
                <a:gd name="f4" fmla="val h"/>
                <a:gd name="f5" fmla="val 0"/>
                <a:gd name="f6" fmla="val 5522500"/>
                <a:gd name="f7" fmla="val 1275446"/>
                <a:gd name="f8" fmla="val 212579"/>
                <a:gd name="f9" fmla="val 95175"/>
                <a:gd name="f10" fmla="val 5309921"/>
                <a:gd name="f11" fmla="val 5427325"/>
                <a:gd name="f12" fmla="val 1062867"/>
                <a:gd name="f13" fmla="val 1180271"/>
                <a:gd name="f14" fmla="+- 0 0 -90"/>
                <a:gd name="f15" fmla="*/ f3 1 5522500"/>
                <a:gd name="f16" fmla="*/ f4 1 1275446"/>
                <a:gd name="f17" fmla="val f5"/>
                <a:gd name="f18" fmla="val f6"/>
                <a:gd name="f19" fmla="val f7"/>
                <a:gd name="f20" fmla="*/ f14 f0 1"/>
                <a:gd name="f21" fmla="+- f19 0 f17"/>
                <a:gd name="f22" fmla="+- f18 0 f17"/>
                <a:gd name="f23" fmla="*/ f20 1 f2"/>
                <a:gd name="f24" fmla="*/ f22 1 5522500"/>
                <a:gd name="f25" fmla="*/ f21 1 1275446"/>
                <a:gd name="f26" fmla="*/ 0 f22 1"/>
                <a:gd name="f27" fmla="*/ 212579 f21 1"/>
                <a:gd name="f28" fmla="*/ 212579 f22 1"/>
                <a:gd name="f29" fmla="*/ 0 f21 1"/>
                <a:gd name="f30" fmla="*/ 5309921 f22 1"/>
                <a:gd name="f31" fmla="*/ 5522500 f22 1"/>
                <a:gd name="f32" fmla="*/ 1062867 f21 1"/>
                <a:gd name="f33" fmla="*/ 1275446 f21 1"/>
                <a:gd name="f34" fmla="+- f23 0 f1"/>
                <a:gd name="f35" fmla="*/ f26 1 5522500"/>
                <a:gd name="f36" fmla="*/ f27 1 1275446"/>
                <a:gd name="f37" fmla="*/ f28 1 5522500"/>
                <a:gd name="f38" fmla="*/ f29 1 1275446"/>
                <a:gd name="f39" fmla="*/ f30 1 5522500"/>
                <a:gd name="f40" fmla="*/ f31 1 5522500"/>
                <a:gd name="f41" fmla="*/ f32 1 1275446"/>
                <a:gd name="f42" fmla="*/ f33 1 1275446"/>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5522500" h="127544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A02B93"/>
            </a:solidFill>
            <a:ln w="19046" cap="flat">
              <a:solidFill>
                <a:srgbClr val="FFFFFF"/>
              </a:solidFill>
              <a:prstDash val="solid"/>
              <a:miter/>
            </a:ln>
          </p:spPr>
          <p:txBody>
            <a:bodyPr vert="horz" wrap="square" lIns="130841" tIns="130841" rIns="130841" bIns="130841"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Aptos"/>
                </a:rPr>
                <a:t>Espace sécurisé et sécurisant :  confiance, connaissance, régularité, temporalité, compréhension, explicitation, droit à la non-réussite, à l’essai,…</a:t>
              </a:r>
              <a:endParaRPr lang="en-US" sz="1800" b="0" i="0" u="none" strike="noStrike" kern="1200" cap="none" spc="0" baseline="0">
                <a:solidFill>
                  <a:srgbClr val="FFFFFF"/>
                </a:solidFill>
                <a:uFillTx/>
                <a:latin typeface="Aptos"/>
              </a:endParaRPr>
            </a:p>
          </p:txBody>
        </p:sp>
        <p:sp>
          <p:nvSpPr>
            <p:cNvPr id="12" name="Forme libre 11">
              <a:extLst>
                <a:ext uri="{FF2B5EF4-FFF2-40B4-BE49-F238E27FC236}">
                  <a16:creationId xmlns:a16="http://schemas.microsoft.com/office/drawing/2014/main" id="{C40FF8A3-71FD-B77D-95D8-00F520ADA841}"/>
                </a:ext>
              </a:extLst>
            </p:cNvPr>
            <p:cNvSpPr/>
            <p:nvPr/>
          </p:nvSpPr>
          <p:spPr>
            <a:xfrm>
              <a:off x="6160166" y="5137135"/>
              <a:ext cx="5522500" cy="1275441"/>
            </a:xfrm>
            <a:custGeom>
              <a:avLst/>
              <a:gdLst>
                <a:gd name="f0" fmla="val 10800000"/>
                <a:gd name="f1" fmla="val 5400000"/>
                <a:gd name="f2" fmla="val 180"/>
                <a:gd name="f3" fmla="val w"/>
                <a:gd name="f4" fmla="val h"/>
                <a:gd name="f5" fmla="val 0"/>
                <a:gd name="f6" fmla="val 5522500"/>
                <a:gd name="f7" fmla="val 1275446"/>
                <a:gd name="f8" fmla="val 212579"/>
                <a:gd name="f9" fmla="val 95175"/>
                <a:gd name="f10" fmla="val 5309921"/>
                <a:gd name="f11" fmla="val 5427325"/>
                <a:gd name="f12" fmla="val 1062867"/>
                <a:gd name="f13" fmla="val 1180271"/>
                <a:gd name="f14" fmla="+- 0 0 -90"/>
                <a:gd name="f15" fmla="*/ f3 1 5522500"/>
                <a:gd name="f16" fmla="*/ f4 1 1275446"/>
                <a:gd name="f17" fmla="val f5"/>
                <a:gd name="f18" fmla="val f6"/>
                <a:gd name="f19" fmla="val f7"/>
                <a:gd name="f20" fmla="*/ f14 f0 1"/>
                <a:gd name="f21" fmla="+- f19 0 f17"/>
                <a:gd name="f22" fmla="+- f18 0 f17"/>
                <a:gd name="f23" fmla="*/ f20 1 f2"/>
                <a:gd name="f24" fmla="*/ f22 1 5522500"/>
                <a:gd name="f25" fmla="*/ f21 1 1275446"/>
                <a:gd name="f26" fmla="*/ 0 f22 1"/>
                <a:gd name="f27" fmla="*/ 212579 f21 1"/>
                <a:gd name="f28" fmla="*/ 212579 f22 1"/>
                <a:gd name="f29" fmla="*/ 0 f21 1"/>
                <a:gd name="f30" fmla="*/ 5309921 f22 1"/>
                <a:gd name="f31" fmla="*/ 5522500 f22 1"/>
                <a:gd name="f32" fmla="*/ 1062867 f21 1"/>
                <a:gd name="f33" fmla="*/ 1275446 f21 1"/>
                <a:gd name="f34" fmla="+- f23 0 f1"/>
                <a:gd name="f35" fmla="*/ f26 1 5522500"/>
                <a:gd name="f36" fmla="*/ f27 1 1275446"/>
                <a:gd name="f37" fmla="*/ f28 1 5522500"/>
                <a:gd name="f38" fmla="*/ f29 1 1275446"/>
                <a:gd name="f39" fmla="*/ f30 1 5522500"/>
                <a:gd name="f40" fmla="*/ f31 1 5522500"/>
                <a:gd name="f41" fmla="*/ f32 1 1275446"/>
                <a:gd name="f42" fmla="*/ f33 1 1275446"/>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5522500" h="127544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A02B93"/>
            </a:solidFill>
            <a:ln w="19046" cap="flat">
              <a:solidFill>
                <a:srgbClr val="FFFFFF"/>
              </a:solidFill>
              <a:prstDash val="solid"/>
              <a:miter/>
            </a:ln>
          </p:spPr>
          <p:txBody>
            <a:bodyPr vert="horz" wrap="square" lIns="130841" tIns="130841" rIns="130841" bIns="130841"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Aptos"/>
                </a:rPr>
                <a:t>Un travail en organisation partagée et réfléchie avec les autres adultes ( ATSEM notamment) pour assurer une réelle continuité.</a:t>
              </a:r>
              <a:endParaRPr lang="en-US" sz="1800" b="0" i="0" u="none" strike="noStrike" kern="1200" cap="none" spc="0" baseline="0">
                <a:solidFill>
                  <a:srgbClr val="FFFFFF"/>
                </a:solidFill>
                <a:uFillTx/>
                <a:latin typeface="Aptos"/>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48">
    <p:bg>
      <p:bgPr>
        <a:solidFill>
          <a:srgbClr val="FFFFFF"/>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21C47F-32CA-8619-47B9-E2BFDA6D8739}"/>
              </a:ext>
            </a:extLst>
          </p:cNvPr>
          <p:cNvSpPr txBox="1"/>
          <p:nvPr/>
        </p:nvSpPr>
        <p:spPr>
          <a:xfrm>
            <a:off x="481010" y="3752853"/>
            <a:ext cx="3290889" cy="2452685"/>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600"/>
              </a:spcAft>
              <a:buNone/>
              <a:tabLst/>
              <a:defRPr sz="1500" b="0" i="0" u="none" strike="noStrike" kern="0" cap="none" spc="0" baseline="0">
                <a:solidFill>
                  <a:srgbClr val="000000"/>
                </a:solidFill>
                <a:uFillTx/>
              </a:defRPr>
            </a:pPr>
            <a:r>
              <a:rPr lang="en-US" sz="3600" b="0" i="0" u="none" strike="noStrike" kern="0" cap="none" spc="0" baseline="0">
                <a:solidFill>
                  <a:srgbClr val="000000"/>
                </a:solidFill>
                <a:uFillTx/>
                <a:latin typeface="Aptos Display"/>
              </a:rPr>
              <a:t>AMENAGER : c’est quoi ?</a:t>
            </a:r>
          </a:p>
        </p:txBody>
      </p:sp>
      <p:pic>
        <p:nvPicPr>
          <p:cNvPr id="3" name="Image 9" descr="Une image contenant intérieur, meubles, pièce, table&#10;&#10;Description générée automatiquement">
            <a:extLst>
              <a:ext uri="{FF2B5EF4-FFF2-40B4-BE49-F238E27FC236}">
                <a16:creationId xmlns:a16="http://schemas.microsoft.com/office/drawing/2014/main" id="{3E994913-3132-9AFD-9485-A331E232A00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8" y="9"/>
            <a:ext cx="12191978" cy="3710598"/>
          </a:xfrm>
          <a:prstGeom prst="rect">
            <a:avLst/>
          </a:prstGeom>
          <a:noFill/>
          <a:ln cap="flat">
            <a:noFill/>
          </a:ln>
        </p:spPr>
      </p:pic>
      <p:sp>
        <p:nvSpPr>
          <p:cNvPr id="4" name="ZoneTexte 4">
            <a:extLst>
              <a:ext uri="{FF2B5EF4-FFF2-40B4-BE49-F238E27FC236}">
                <a16:creationId xmlns:a16="http://schemas.microsoft.com/office/drawing/2014/main" id="{7F210C3F-9ED2-9336-908E-95E1CF7C93D4}"/>
              </a:ext>
            </a:extLst>
          </p:cNvPr>
          <p:cNvSpPr txBox="1"/>
          <p:nvPr/>
        </p:nvSpPr>
        <p:spPr>
          <a:xfrm>
            <a:off x="4223979" y="3752853"/>
            <a:ext cx="7485415" cy="2452685"/>
          </a:xfrm>
          <a:prstGeom prst="rect">
            <a:avLst/>
          </a:prstGeom>
          <a:noFill/>
          <a:ln cap="flat">
            <a:noFill/>
          </a:ln>
        </p:spPr>
        <p:txBody>
          <a:bodyPr vert="horz" wrap="square" lIns="91440" tIns="45720" rIns="91440" bIns="45720" anchor="ctr" anchorCtr="0" compatLnSpc="1">
            <a:normAutofit/>
          </a:bodyPr>
          <a:lstStyle/>
          <a:p>
            <a:pPr marL="0" marR="0" lvl="0" indent="-228600" algn="l" defTabSz="914400" rtl="0" fontAlgn="auto" hangingPunct="1">
              <a:lnSpc>
                <a:spcPct val="90000"/>
              </a:lnSpc>
              <a:spcBef>
                <a:spcPts val="0"/>
              </a:spcBef>
              <a:spcAft>
                <a:spcPts val="600"/>
              </a:spcAft>
              <a:buSzPct val="100000"/>
              <a:buFont typeface="Arial" pitchFamily="34"/>
              <a:buChar char="•"/>
              <a:tabLst/>
              <a:defRPr sz="1800" b="0" i="0" u="none" strike="noStrike" kern="0" cap="none" spc="0" baseline="0">
                <a:solidFill>
                  <a:srgbClr val="000000"/>
                </a:solidFill>
                <a:uFillTx/>
              </a:defRPr>
            </a:pPr>
            <a:r>
              <a:rPr lang="en-US" sz="2400" b="0" i="0" u="none" strike="noStrike" kern="0" cap="none" spc="0" baseline="0">
                <a:solidFill>
                  <a:srgbClr val="000000"/>
                </a:solidFill>
                <a:uFillTx/>
                <a:latin typeface="Aptos"/>
              </a:rPr>
              <a:t>Des points d’attention sur : </a:t>
            </a:r>
          </a:p>
          <a:p>
            <a:pPr marL="1314450" marR="0" lvl="2" indent="-285750" algn="l" defTabSz="914400" rtl="0" fontAlgn="auto" hangingPunct="1">
              <a:lnSpc>
                <a:spcPct val="90000"/>
              </a:lnSpc>
              <a:spcBef>
                <a:spcPts val="0"/>
              </a:spcBef>
              <a:spcAft>
                <a:spcPts val="600"/>
              </a:spcAft>
              <a:buSzPct val="100000"/>
              <a:buFont typeface="Courier New" pitchFamily="49"/>
              <a:buChar char="o"/>
              <a:tabLst/>
              <a:defRPr sz="1800" b="0" i="0" u="none" strike="noStrike" kern="0" cap="none" spc="0" baseline="0">
                <a:solidFill>
                  <a:srgbClr val="000000"/>
                </a:solidFill>
                <a:uFillTx/>
              </a:defRPr>
            </a:pPr>
            <a:r>
              <a:rPr lang="en-US" sz="2400" b="0" i="0" u="none" strike="noStrike" kern="0" cap="none" spc="0" baseline="0">
                <a:solidFill>
                  <a:srgbClr val="000000"/>
                </a:solidFill>
                <a:uFillTx/>
                <a:latin typeface="Aptos"/>
              </a:rPr>
              <a:t>l’organisation de l’espace</a:t>
            </a:r>
          </a:p>
          <a:p>
            <a:pPr marL="1314450" marR="0" lvl="2" indent="-285750" algn="l" defTabSz="914400" rtl="0" fontAlgn="auto" hangingPunct="1">
              <a:lnSpc>
                <a:spcPct val="90000"/>
              </a:lnSpc>
              <a:spcBef>
                <a:spcPts val="0"/>
              </a:spcBef>
              <a:spcAft>
                <a:spcPts val="600"/>
              </a:spcAft>
              <a:buSzPct val="100000"/>
              <a:buFont typeface="Courier New" pitchFamily="49"/>
              <a:buChar char="o"/>
              <a:tabLst/>
              <a:defRPr sz="1800" b="0" i="0" u="none" strike="noStrike" kern="0" cap="none" spc="0" baseline="0">
                <a:solidFill>
                  <a:srgbClr val="000000"/>
                </a:solidFill>
                <a:uFillTx/>
              </a:defRPr>
            </a:pPr>
            <a:r>
              <a:rPr lang="en-US" sz="2400" b="0" i="0" u="none" strike="noStrike" kern="0" cap="none" spc="0" baseline="0">
                <a:solidFill>
                  <a:srgbClr val="000000"/>
                </a:solidFill>
                <a:uFillTx/>
                <a:latin typeface="Aptos"/>
              </a:rPr>
              <a:t>l’organisation du temps </a:t>
            </a:r>
            <a:endParaRPr lang="en-US" sz="1800" b="0" i="0" u="none" strike="noStrike" kern="0" cap="none" spc="0" baseline="0">
              <a:solidFill>
                <a:srgbClr val="000000"/>
              </a:solidFill>
              <a:uFillTx/>
              <a:latin typeface="Apto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name="Slide54">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254E5A62-F59F-1B5D-4914-AD308DD47798}"/>
              </a:ext>
            </a:extLst>
          </p:cNvPr>
          <p:cNvSpPr txBox="1"/>
          <p:nvPr/>
        </p:nvSpPr>
        <p:spPr>
          <a:xfrm>
            <a:off x="0" y="0"/>
            <a:ext cx="12191996" cy="1690689"/>
          </a:xfrm>
          <a:prstGeom prst="rect">
            <a:avLst/>
          </a:prstGeom>
          <a:solidFill>
            <a:srgbClr val="FFC000"/>
          </a:solid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400" b="0" i="0" u="none" strike="noStrike" kern="1200" cap="none" spc="0" baseline="0">
                <a:solidFill>
                  <a:srgbClr val="000000"/>
                </a:solidFill>
                <a:uFillTx/>
                <a:latin typeface="Aptos Display" pitchFamily="34"/>
              </a:rPr>
              <a:t>Pourquoi repenser l’espace de la classe ?</a:t>
            </a:r>
          </a:p>
        </p:txBody>
      </p:sp>
      <p:sp>
        <p:nvSpPr>
          <p:cNvPr id="3" name="ZoneTexte 3">
            <a:extLst>
              <a:ext uri="{FF2B5EF4-FFF2-40B4-BE49-F238E27FC236}">
                <a16:creationId xmlns:a16="http://schemas.microsoft.com/office/drawing/2014/main" id="{83E97C8D-9C9B-519D-4C52-1B07162358EE}"/>
              </a:ext>
            </a:extLst>
          </p:cNvPr>
          <p:cNvSpPr txBox="1"/>
          <p:nvPr/>
        </p:nvSpPr>
        <p:spPr>
          <a:xfrm>
            <a:off x="1932035" y="2410541"/>
            <a:ext cx="8327925" cy="2860206"/>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7000"/>
              </a:lnSpc>
              <a:spcBef>
                <a:spcPts val="0"/>
              </a:spcBef>
              <a:spcAft>
                <a:spcPts val="800"/>
              </a:spcAft>
              <a:buSzPct val="100000"/>
              <a:buFont typeface="Arial" pitchFamily="34"/>
              <a:buChar char="•"/>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a:ea typeface="Aptos" pitchFamily="34"/>
                <a:cs typeface="Times New Roman" pitchFamily="18"/>
              </a:rPr>
              <a:t>Répondre à un besoin de l’élève</a:t>
            </a:r>
          </a:p>
          <a:p>
            <a:pPr marL="342900" marR="0" lvl="0" indent="-342900" algn="l" defTabSz="914400" rtl="0" fontAlgn="auto" hangingPunct="1">
              <a:lnSpc>
                <a:spcPct val="107000"/>
              </a:lnSpc>
              <a:spcBef>
                <a:spcPts val="0"/>
              </a:spcBef>
              <a:spcAft>
                <a:spcPts val="800"/>
              </a:spcAft>
              <a:buSzPct val="100000"/>
              <a:buFont typeface="Arial" pitchFamily="34"/>
              <a:buChar char="•"/>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a:ea typeface="Aptos" pitchFamily="34"/>
                <a:cs typeface="Times New Roman" pitchFamily="18"/>
              </a:rPr>
              <a:t>Acte pédagogique</a:t>
            </a:r>
          </a:p>
          <a:p>
            <a:pPr marL="342900" marR="0" lvl="0" indent="-342900" algn="l" defTabSz="914400" rtl="0" fontAlgn="auto" hangingPunct="1">
              <a:lnSpc>
                <a:spcPct val="107000"/>
              </a:lnSpc>
              <a:spcBef>
                <a:spcPts val="0"/>
              </a:spcBef>
              <a:spcAft>
                <a:spcPts val="800"/>
              </a:spcAft>
              <a:buSzPct val="100000"/>
              <a:buFont typeface="Arial" pitchFamily="34"/>
              <a:buChar char="•"/>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a:ea typeface="Aptos" pitchFamily="34"/>
                <a:cs typeface="Times New Roman" pitchFamily="18"/>
              </a:rPr>
              <a:t>C’est un facilitateur</a:t>
            </a:r>
          </a:p>
          <a:p>
            <a:pPr marL="342900" marR="0" lvl="0" indent="-342900" algn="l" defTabSz="914400" rtl="0" fontAlgn="auto" hangingPunct="1">
              <a:lnSpc>
                <a:spcPct val="107000"/>
              </a:lnSpc>
              <a:spcBef>
                <a:spcPts val="0"/>
              </a:spcBef>
              <a:spcAft>
                <a:spcPts val="800"/>
              </a:spcAft>
              <a:buSzPct val="100000"/>
              <a:buFont typeface="Arial" pitchFamily="34"/>
              <a:buChar char="•"/>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a:ea typeface="Aptos" pitchFamily="34"/>
                <a:cs typeface="Times New Roman" pitchFamily="18"/>
              </a:rPr>
              <a:t>Permettre accueillir les singularités de tous les élèves pour offrir un cadre plus inclusif</a:t>
            </a:r>
          </a:p>
          <a:p>
            <a:pPr marL="342900" marR="0" lvl="0" indent="-342900" algn="l" defTabSz="914400" rtl="0" fontAlgn="auto" hangingPunct="1">
              <a:lnSpc>
                <a:spcPct val="107000"/>
              </a:lnSpc>
              <a:spcBef>
                <a:spcPts val="0"/>
              </a:spcBef>
              <a:spcAft>
                <a:spcPts val="800"/>
              </a:spcAft>
              <a:buSzPct val="100000"/>
              <a:buFont typeface="Arial" pitchFamily="34"/>
              <a:buChar char="•"/>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a:ea typeface="Aptos" pitchFamily="34"/>
                <a:cs typeface="Times New Roman" pitchFamily="18"/>
              </a:rPr>
              <a:t>Objectif de plaisir pour enseignant et élève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name="Slide55">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195213A5-9876-1081-3110-84F4733B9CD2}"/>
              </a:ext>
            </a:extLst>
          </p:cNvPr>
          <p:cNvSpPr txBox="1"/>
          <p:nvPr/>
        </p:nvSpPr>
        <p:spPr>
          <a:xfrm>
            <a:off x="0" y="0"/>
            <a:ext cx="12191996" cy="1690689"/>
          </a:xfrm>
          <a:prstGeom prst="rect">
            <a:avLst/>
          </a:prstGeom>
          <a:solidFill>
            <a:srgbClr val="FFC000"/>
          </a:solid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400" b="0" i="0" u="none" strike="noStrike" kern="1200" cap="none" spc="0" baseline="0">
                <a:solidFill>
                  <a:srgbClr val="000000"/>
                </a:solidFill>
                <a:uFillTx/>
                <a:latin typeface="Aptos Display" pitchFamily="34"/>
              </a:rPr>
              <a:t>Par où commencer ?</a:t>
            </a:r>
          </a:p>
        </p:txBody>
      </p:sp>
      <p:sp>
        <p:nvSpPr>
          <p:cNvPr id="3" name="ZoneTexte 3">
            <a:extLst>
              <a:ext uri="{FF2B5EF4-FFF2-40B4-BE49-F238E27FC236}">
                <a16:creationId xmlns:a16="http://schemas.microsoft.com/office/drawing/2014/main" id="{6BAE9D22-2565-BDE0-EFB3-5E9726087804}"/>
              </a:ext>
            </a:extLst>
          </p:cNvPr>
          <p:cNvSpPr txBox="1"/>
          <p:nvPr/>
        </p:nvSpPr>
        <p:spPr>
          <a:xfrm>
            <a:off x="1932035" y="2410541"/>
            <a:ext cx="8327925" cy="2757610"/>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7000"/>
              </a:lnSpc>
              <a:spcBef>
                <a:spcPts val="0"/>
              </a:spcBef>
              <a:spcAft>
                <a:spcPts val="800"/>
              </a:spcAft>
              <a:buSzPct val="100000"/>
              <a:buFont typeface="Arial" pitchFamily="34"/>
              <a:buChar char="•"/>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a:ea typeface="Aptos" pitchFamily="34"/>
                <a:cs typeface="Times New Roman" pitchFamily="18"/>
              </a:rPr>
              <a:t>Lister les espaces disponibles dans votre classe et votre école</a:t>
            </a:r>
          </a:p>
          <a:p>
            <a:pPr marL="342900" marR="0" lvl="0" indent="-342900" algn="l" defTabSz="914400" rtl="0" fontAlgn="auto" hangingPunct="1">
              <a:lnSpc>
                <a:spcPct val="107000"/>
              </a:lnSpc>
              <a:spcBef>
                <a:spcPts val="0"/>
              </a:spcBef>
              <a:spcAft>
                <a:spcPts val="800"/>
              </a:spcAft>
              <a:buSzPct val="100000"/>
              <a:buFont typeface="Arial" pitchFamily="34"/>
              <a:buChar char="•"/>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a:ea typeface="Aptos" pitchFamily="34"/>
                <a:cs typeface="Times New Roman" pitchFamily="18"/>
              </a:rPr>
              <a:t>S’inspirer de ce que l’on peut voir ailleurs et l’adapter</a:t>
            </a:r>
          </a:p>
          <a:p>
            <a:pPr marL="342900" marR="0" lvl="0" indent="-342900" algn="l" defTabSz="914400" rtl="0" fontAlgn="auto" hangingPunct="1">
              <a:lnSpc>
                <a:spcPct val="107000"/>
              </a:lnSpc>
              <a:spcBef>
                <a:spcPts val="0"/>
              </a:spcBef>
              <a:spcAft>
                <a:spcPts val="800"/>
              </a:spcAft>
              <a:buSzPct val="100000"/>
              <a:buFont typeface="Arial" pitchFamily="34"/>
              <a:buChar char="•"/>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a:ea typeface="Aptos" pitchFamily="34"/>
                <a:cs typeface="Times New Roman" pitchFamily="18"/>
              </a:rPr>
              <a:t>Changer sa vision et accepter un mode fonctionnement différent</a:t>
            </a:r>
          </a:p>
          <a:p>
            <a:pPr marL="342900" marR="0" lvl="0" indent="-342900" algn="l" defTabSz="914400" rtl="0" fontAlgn="auto" hangingPunct="1">
              <a:lnSpc>
                <a:spcPct val="107000"/>
              </a:lnSpc>
              <a:spcBef>
                <a:spcPts val="0"/>
              </a:spcBef>
              <a:spcAft>
                <a:spcPts val="800"/>
              </a:spcAft>
              <a:buSzPct val="100000"/>
              <a:buFont typeface="Arial" pitchFamily="34"/>
              <a:buChar char="•"/>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Aptos"/>
                <a:ea typeface="Aptos" pitchFamily="34"/>
                <a:cs typeface="Times New Roman" pitchFamily="18"/>
              </a:rPr>
              <a:t>Accepter de prendre le temps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name="Slide56">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8575A4ED-4E9E-A9AA-E6A9-0C54958E7284}"/>
              </a:ext>
            </a:extLst>
          </p:cNvPr>
          <p:cNvSpPr txBox="1"/>
          <p:nvPr/>
        </p:nvSpPr>
        <p:spPr>
          <a:xfrm>
            <a:off x="0" y="0"/>
            <a:ext cx="12191996" cy="1690689"/>
          </a:xfrm>
          <a:prstGeom prst="rect">
            <a:avLst/>
          </a:prstGeom>
          <a:solidFill>
            <a:srgbClr val="FFC000"/>
          </a:solid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400" b="0" i="0" u="none" strike="noStrike" kern="1200" cap="none" spc="0" baseline="0">
                <a:solidFill>
                  <a:srgbClr val="000000"/>
                </a:solidFill>
                <a:uFillTx/>
                <a:latin typeface="Aptos Display" pitchFamily="34"/>
              </a:rPr>
              <a:t>Des espaces par usage</a:t>
            </a:r>
          </a:p>
        </p:txBody>
      </p:sp>
      <p:sp>
        <p:nvSpPr>
          <p:cNvPr id="3" name="ZoneTexte 2">
            <a:extLst>
              <a:ext uri="{FF2B5EF4-FFF2-40B4-BE49-F238E27FC236}">
                <a16:creationId xmlns:a16="http://schemas.microsoft.com/office/drawing/2014/main" id="{A82C5AB9-C83A-3921-9EB0-38AEDBBEE44A}"/>
              </a:ext>
            </a:extLst>
          </p:cNvPr>
          <p:cNvSpPr txBox="1"/>
          <p:nvPr/>
        </p:nvSpPr>
        <p:spPr>
          <a:xfrm>
            <a:off x="1107585" y="1996226"/>
            <a:ext cx="10354610" cy="39703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4661B5"/>
                </a:solidFill>
                <a:uFillTx/>
                <a:latin typeface="Aptos"/>
              </a:rPr>
              <a:t>Rosan Bosch</a:t>
            </a:r>
            <a:r>
              <a:rPr lang="fr-FR" sz="2800" b="0" i="0" u="none" strike="noStrike" kern="1200" cap="none" spc="0" baseline="0">
                <a:solidFill>
                  <a:srgbClr val="363636"/>
                </a:solidFill>
                <a:uFillTx/>
                <a:latin typeface="Aptos"/>
              </a:rPr>
              <a:t>, designeuse néerlandaise installée à Copenhague (Danemark), profite d’une reconnaissance internationale grâce aux nombreux projets d’architecture scolaire auxquels elle a contribué.</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800" b="0" i="0" u="none" strike="noStrike" kern="1200" cap="none" spc="0" baseline="0">
              <a:solidFill>
                <a:srgbClr val="363636"/>
              </a:solidFill>
              <a:uFillTx/>
              <a:latin typeface="Aptos"/>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000000"/>
                </a:solidFill>
                <a:uFillTx/>
                <a:latin typeface="Aptos"/>
              </a:rPr>
              <a:t>Selon son expérience, l’espace induit des comportements appropriés ; il doit faciliter et prendre en compte la diversité des besoins selon les moments, la nature des activités menées et surtout les individus.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Wisp</Template>
  <TotalTime>450</TotalTime>
  <Words>2423</Words>
  <Application>Microsoft Macintosh PowerPoint</Application>
  <PresentationFormat>Grand écran</PresentationFormat>
  <Paragraphs>215</Paragraphs>
  <Slides>34</Slides>
  <Notes>21</Notes>
  <HiddenSlides>0</HiddenSlides>
  <MMClips>1</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34</vt:i4>
      </vt:variant>
    </vt:vector>
  </HeadingPairs>
  <TitlesOfParts>
    <vt:vector size="48" baseType="lpstr">
      <vt:lpstr>Aptos</vt:lpstr>
      <vt:lpstr>Aptos Display</vt:lpstr>
      <vt:lpstr>Arial</vt:lpstr>
      <vt:lpstr>Arial</vt:lpstr>
      <vt:lpstr>Calibri</vt:lpstr>
      <vt:lpstr>Calibri Light</vt:lpstr>
      <vt:lpstr>Courier New</vt:lpstr>
      <vt:lpstr>Marianne</vt:lpstr>
      <vt:lpstr>Open Sans</vt:lpstr>
      <vt:lpstr>Symbol</vt:lpstr>
      <vt:lpstr>Times New Roman</vt:lpstr>
      <vt:lpstr>Verdana</vt:lpstr>
      <vt:lpstr>Wingdings</vt:lpstr>
      <vt:lpstr>Thème Office</vt:lpstr>
      <vt:lpstr>Ecole inclusive et parcours santé</vt:lpstr>
      <vt:lpstr>L’inclusion des élèves en maternelle: c’est quoi ?</vt:lpstr>
      <vt:lpstr>L’école inclusive :  On définit l'inclusion comme le processus d’ « offrir des opportunités égales et un accès équitable à tous les individus ».  L’un des 3 leviers pour agir pour une École toujours plus inclusive est  de « renforcer l'accompagnement des élèves à besoins éducatifs particuliers ».  Circulaire de rentrée 2019 – école inclusive.  L’article L-111-1 du code de l’éducation. Ressources Eduscol  </vt:lpstr>
      <vt:lpstr>Pyramide de Maslow</vt:lpstr>
      <vt:lpstr> Il faut pour cela répondre, à  minima, aux besoins physiologiques et de sécurité.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Même si l’inclusion efficace n’est pas chose aisée, essayer et le conscientiser est un geste professionnel de l’enseignant.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Ecole inclusive et parcours santé.</dc:title>
  <dc:creator>Sandrine Morez</dc:creator>
  <cp:lastModifiedBy>Karine Buisine</cp:lastModifiedBy>
  <cp:revision>25</cp:revision>
  <dcterms:created xsi:type="dcterms:W3CDTF">2024-03-16T22:46:58Z</dcterms:created>
  <dcterms:modified xsi:type="dcterms:W3CDTF">2024-09-09T09:29:13Z</dcterms:modified>
</cp:coreProperties>
</file>