
<file path=[Content_Types].xml><?xml version="1.0" encoding="utf-8"?>
<Types xmlns="http://schemas.openxmlformats.org/package/2006/content-types">
  <Default Extension="aac" ContentType="audio/aac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6" r:id="rId2"/>
    <p:sldId id="259" r:id="rId3"/>
    <p:sldId id="293" r:id="rId4"/>
    <p:sldId id="294" r:id="rId5"/>
    <p:sldId id="267" r:id="rId6"/>
    <p:sldId id="271" r:id="rId7"/>
    <p:sldId id="275" r:id="rId8"/>
    <p:sldId id="272" r:id="rId9"/>
    <p:sldId id="268" r:id="rId10"/>
    <p:sldId id="295" r:id="rId11"/>
    <p:sldId id="273" r:id="rId12"/>
    <p:sldId id="292" r:id="rId13"/>
    <p:sldId id="298" r:id="rId14"/>
    <p:sldId id="296" r:id="rId15"/>
    <p:sldId id="283" r:id="rId16"/>
    <p:sldId id="278" r:id="rId17"/>
    <p:sldId id="29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5DDF"/>
    <a:srgbClr val="D981D9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77211" autoAdjust="0"/>
  </p:normalViewPr>
  <p:slideViewPr>
    <p:cSldViewPr snapToGrid="0">
      <p:cViewPr varScale="1">
        <p:scale>
          <a:sx n="97" d="100"/>
          <a:sy n="97" d="100"/>
        </p:scale>
        <p:origin x="17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7BA5F-0874-45BE-B31B-F2548052A4FC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E5973-3AED-4194-B7BB-F08DA68B09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945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309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496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7598e085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7598e085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1844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336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43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274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361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702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baseline="0" dirty="0"/>
          </a:p>
          <a:p>
            <a:pPr marL="0" indent="0">
              <a:buFontTx/>
              <a:buNone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9802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Quelques</a:t>
            </a:r>
            <a:r>
              <a:rPr lang="fr-FR" baseline="0" dirty="0"/>
              <a:t> indices peuvent aider à identifier ce drapeau:  GHANA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Les couleurs (rouge + vert+ jaune qui sont les couleurs panafricaines) sont utilisées par beaucoup de pays africains ( Ex: Bénin, Mali, Burkina Faso, Sénégal, Cameroun, Guinée, Congo, Ethiopie…) 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Beaucoup d’élèves connaissent/ reconnaissent les drapeaux européens (Italie, Allemagne) ou anglo-saxons (Royaume-Uni, USA) et peuvent donc, par élimination proposer le Ghana ou la Bolivie.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1809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138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”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502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 drapeau </a:t>
            </a:r>
            <a:r>
              <a:rPr lang="fr-FR" baseline="0" dirty="0"/>
              <a:t>peut être facilement identifié car le nom du pays y est inscrit.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4085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12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414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338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50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71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413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38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066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30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33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710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01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6D5C4-6835-40F9-859F-B3CBBC73A20D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456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aac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3.png"/><Relationship Id="rId5" Type="http://schemas.openxmlformats.org/officeDocument/2006/relationships/image" Target="../media/image8.png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083" y="685801"/>
            <a:ext cx="7328017" cy="49006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403" y="4575618"/>
            <a:ext cx="1463043" cy="18501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16" y="4575618"/>
            <a:ext cx="1463043" cy="185014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53" y="146635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1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nsa Kro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96" end="24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08748" y="1698170"/>
            <a:ext cx="7044268" cy="39624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547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olivia Free Stock Images, Bolivia Free Imag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819" y="457527"/>
            <a:ext cx="8627222" cy="573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45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2186" y="1550552"/>
            <a:ext cx="82391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Hello everyone!</a:t>
            </a:r>
            <a:br>
              <a:rPr lang="en-US" sz="2400" dirty="0"/>
            </a:br>
            <a:r>
              <a:rPr lang="en-US" sz="2400" dirty="0">
                <a:latin typeface="Calibri" panose="020F0502020204030204" pitchFamily="34" charset="0"/>
              </a:rPr>
              <a:t>I am twenty-three years old.</a:t>
            </a:r>
            <a:br>
              <a:rPr lang="en-US" sz="2400" dirty="0"/>
            </a:br>
            <a:r>
              <a:rPr lang="en-US" sz="2400" dirty="0">
                <a:latin typeface="Calibri" panose="020F0502020204030204" pitchFamily="34" charset="0"/>
              </a:rPr>
              <a:t>My birthday is May 13th.</a:t>
            </a:r>
            <a:br>
              <a:rPr lang="en-US" sz="2400" dirty="0"/>
            </a:br>
            <a:r>
              <a:rPr lang="en-US" sz="2400" dirty="0">
                <a:latin typeface="Calibri" panose="020F0502020204030204" pitchFamily="34" charset="0"/>
              </a:rPr>
              <a:t>I was born in Copenhagen, Denmark.</a:t>
            </a:r>
            <a:br>
              <a:rPr lang="en-US" sz="2400" dirty="0"/>
            </a:br>
            <a:r>
              <a:rPr lang="en-US" sz="2400" dirty="0">
                <a:latin typeface="Calibri" panose="020F0502020204030204" pitchFamily="34" charset="0"/>
              </a:rPr>
              <a:t>I lived at 1055 West Grace St. in Chicago, but now I live in Lille.</a:t>
            </a:r>
            <a:br>
              <a:rPr lang="en-US" sz="2400" dirty="0"/>
            </a:br>
            <a:r>
              <a:rPr lang="en-US" sz="2400" dirty="0">
                <a:latin typeface="Calibri" panose="020F0502020204030204" pitchFamily="34" charset="0"/>
              </a:rPr>
              <a:t>I speak English and a little bit of French.</a:t>
            </a:r>
            <a:br>
              <a:rPr lang="en-US" sz="2400" dirty="0"/>
            </a:br>
            <a:r>
              <a:rPr lang="en-US" sz="2400" dirty="0">
                <a:latin typeface="Calibri" panose="020F0502020204030204" pitchFamily="34" charset="0"/>
              </a:rPr>
              <a:t>I am a foreign language assistant.</a:t>
            </a:r>
            <a:br>
              <a:rPr lang="en-US" sz="2400" dirty="0"/>
            </a:br>
            <a:r>
              <a:rPr lang="en-US" sz="2400" dirty="0">
                <a:latin typeface="Calibri" panose="020F0502020204030204" pitchFamily="34" charset="0"/>
              </a:rPr>
              <a:t>I teach English to students in elementary schools.</a:t>
            </a:r>
            <a:br>
              <a:rPr lang="en-US" sz="2400" dirty="0"/>
            </a:br>
            <a:r>
              <a:rPr lang="en-US" sz="2400" dirty="0">
                <a:latin typeface="Calibri" panose="020F0502020204030204" pitchFamily="34" charset="0"/>
              </a:rPr>
              <a:t>I work at a school in Roubaix.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096768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Thanksgiving </a:t>
            </a:r>
            <a:r>
              <a:rPr lang="en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celebrates the feast held in 1621 by the Pilgrims and the Wampanoag native Americans. </a:t>
            </a:r>
            <a:endParaRPr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937" y="1839349"/>
            <a:ext cx="6534110" cy="394976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43" y="507156"/>
            <a:ext cx="3254041" cy="16270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43" y="2538663"/>
            <a:ext cx="3306362" cy="171249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18" y="4655644"/>
            <a:ext cx="3282366" cy="1781538"/>
          </a:xfrm>
          <a:prstGeom prst="rect">
            <a:avLst/>
          </a:prstGeom>
        </p:spPr>
      </p:pic>
      <p:pic>
        <p:nvPicPr>
          <p:cNvPr id="2" name="Taha Thanksgiv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92610" y="468202"/>
            <a:ext cx="917073" cy="91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1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831" y="736933"/>
            <a:ext cx="3199793" cy="48788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5979" y="2394287"/>
            <a:ext cx="3229477" cy="40065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5824" y="430042"/>
            <a:ext cx="3025877" cy="27462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5823" y="3525252"/>
            <a:ext cx="3025877" cy="28755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667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 el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4" end="2204.84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74301" y="2260394"/>
            <a:ext cx="1926611" cy="192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1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7542" y="4997366"/>
            <a:ext cx="1764146" cy="124691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8898" y="3319278"/>
            <a:ext cx="1782618" cy="122843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3458" y="2116488"/>
            <a:ext cx="1795893" cy="12027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5634" y="1816595"/>
            <a:ext cx="1782618" cy="123130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8190" y="4383147"/>
            <a:ext cx="1809749" cy="124345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872" y="333856"/>
            <a:ext cx="1828800" cy="124691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00"/>
          <a:stretch/>
        </p:blipFill>
        <p:spPr>
          <a:xfrm>
            <a:off x="6720163" y="3319278"/>
            <a:ext cx="1861129" cy="124690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000" y="330170"/>
            <a:ext cx="1899841" cy="1250596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684" y="433136"/>
            <a:ext cx="1775703" cy="1233701"/>
          </a:xfrm>
          <a:prstGeom prst="rect">
            <a:avLst/>
          </a:prstGeom>
          <a:ln w="38100">
            <a:solidFill>
              <a:srgbClr val="FD5DDF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21" y="5101389"/>
            <a:ext cx="1203667" cy="152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65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/>
              <a:t>A vous de jouer. </a:t>
            </a:r>
          </a:p>
          <a:p>
            <a:pPr marL="0" indent="0" algn="ctr">
              <a:buNone/>
            </a:pPr>
            <a:r>
              <a:rPr lang="fr-FR" sz="3600" dirty="0" err="1">
                <a:sym typeface="Wingdings" panose="05000000000000000000" pitchFamily="2" charset="2"/>
              </a:rPr>
              <a:t>Adesso</a:t>
            </a:r>
            <a:r>
              <a:rPr lang="fr-FR" sz="3600" dirty="0">
                <a:sym typeface="Wingdings" panose="05000000000000000000" pitchFamily="2" charset="2"/>
              </a:rPr>
              <a:t>, </a:t>
            </a:r>
            <a:r>
              <a:rPr lang="fr-FR" sz="3600" dirty="0" err="1">
                <a:sym typeface="Wingdings" panose="05000000000000000000" pitchFamily="2" charset="2"/>
              </a:rPr>
              <a:t>tocca</a:t>
            </a:r>
            <a:r>
              <a:rPr lang="fr-FR" sz="3600" dirty="0">
                <a:sym typeface="Wingdings" panose="05000000000000000000" pitchFamily="2" charset="2"/>
              </a:rPr>
              <a:t> a </a:t>
            </a:r>
            <a:r>
              <a:rPr lang="fr-FR" sz="3600" dirty="0" err="1">
                <a:sym typeface="Wingdings" panose="05000000000000000000" pitchFamily="2" charset="2"/>
              </a:rPr>
              <a:t>voi</a:t>
            </a:r>
            <a:r>
              <a:rPr lang="fr-FR" sz="3600" dirty="0">
                <a:sym typeface="Wingdings" panose="05000000000000000000" pitchFamily="2" charset="2"/>
              </a:rPr>
              <a:t>.</a:t>
            </a:r>
          </a:p>
          <a:p>
            <a:pPr marL="0" indent="0" algn="ctr">
              <a:buNone/>
            </a:pPr>
            <a:r>
              <a:rPr lang="fr-FR" sz="3600" dirty="0">
                <a:sym typeface="Wingdings" panose="05000000000000000000" pitchFamily="2" charset="2"/>
              </a:rPr>
              <a:t>Du </a:t>
            </a:r>
            <a:r>
              <a:rPr lang="fr-FR" sz="3600" dirty="0" err="1">
                <a:sym typeface="Wingdings" panose="05000000000000000000" pitchFamily="2" charset="2"/>
              </a:rPr>
              <a:t>bist</a:t>
            </a:r>
            <a:r>
              <a:rPr lang="fr-FR" sz="3600" dirty="0">
                <a:sym typeface="Wingdings" panose="05000000000000000000" pitchFamily="2" charset="2"/>
              </a:rPr>
              <a:t> </a:t>
            </a:r>
            <a:r>
              <a:rPr lang="fr-FR" sz="3600" dirty="0" err="1">
                <a:sym typeface="Wingdings" panose="05000000000000000000" pitchFamily="2" charset="2"/>
              </a:rPr>
              <a:t>dran</a:t>
            </a:r>
            <a:r>
              <a:rPr lang="fr-FR" sz="3600" dirty="0">
                <a:sym typeface="Wingdings" panose="05000000000000000000" pitchFamily="2" charset="2"/>
              </a:rPr>
              <a:t>!</a:t>
            </a:r>
          </a:p>
          <a:p>
            <a:pPr marL="0" indent="0" algn="ctr">
              <a:buNone/>
            </a:pPr>
            <a:r>
              <a:rPr lang="fr-FR" sz="3600" dirty="0"/>
              <a:t>Hora de </a:t>
            </a:r>
            <a:r>
              <a:rPr lang="fr-FR" sz="3600" dirty="0" err="1"/>
              <a:t>jugar</a:t>
            </a:r>
            <a:r>
              <a:rPr lang="fr-FR" sz="3600" dirty="0"/>
              <a:t>…</a:t>
            </a:r>
          </a:p>
          <a:p>
            <a:pPr marL="0" indent="0" algn="ctr">
              <a:buNone/>
            </a:pPr>
            <a:r>
              <a:rPr lang="fr-FR" sz="3600" dirty="0" err="1"/>
              <a:t>It’s</a:t>
            </a:r>
            <a:r>
              <a:rPr lang="fr-FR" sz="3600" dirty="0"/>
              <a:t> your turn, </a:t>
            </a:r>
            <a:r>
              <a:rPr lang="fr-FR" sz="3600" dirty="0" err="1"/>
              <a:t>enjoy</a:t>
            </a:r>
            <a:r>
              <a:rPr lang="fr-FR" sz="3600" dirty="0"/>
              <a:t> </a:t>
            </a:r>
            <a:r>
              <a:rPr lang="fr-FR" sz="3600" dirty="0">
                <a:sym typeface="Wingdings" panose="05000000000000000000" pitchFamily="2" charset="2"/>
              </a:rPr>
              <a:t>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743007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042" y="566782"/>
            <a:ext cx="7399048" cy="60707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005" y="5246255"/>
            <a:ext cx="1764146" cy="124691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348" y="3611417"/>
            <a:ext cx="1782618" cy="122843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258" y="2061415"/>
            <a:ext cx="1795893" cy="12027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1588" y="1983538"/>
            <a:ext cx="1782618" cy="123130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7331" y="3684676"/>
            <a:ext cx="1809749" cy="124345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0698" y="166255"/>
            <a:ext cx="1828800" cy="124691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00"/>
          <a:stretch/>
        </p:blipFill>
        <p:spPr>
          <a:xfrm>
            <a:off x="10261588" y="5305353"/>
            <a:ext cx="1861129" cy="124690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cxnSp>
        <p:nvCxnSpPr>
          <p:cNvPr id="17" name="Connecteur droit avec flèche 16"/>
          <p:cNvCxnSpPr/>
          <p:nvPr/>
        </p:nvCxnSpPr>
        <p:spPr>
          <a:xfrm flipV="1">
            <a:off x="2028966" y="2726652"/>
            <a:ext cx="4226234" cy="3632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6247670" y="1334712"/>
            <a:ext cx="1505678" cy="104562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 flipV="1">
            <a:off x="7381017" y="4402284"/>
            <a:ext cx="3022964" cy="184149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flipH="1">
            <a:off x="7425098" y="3161933"/>
            <a:ext cx="2882673" cy="114447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7527637" y="4439412"/>
            <a:ext cx="2733951" cy="42906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1889928" y="3084945"/>
            <a:ext cx="4057091" cy="1449927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2028966" y="3161933"/>
            <a:ext cx="3918053" cy="3192685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8269" y="505632"/>
            <a:ext cx="1899841" cy="1250596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cxnSp>
        <p:nvCxnSpPr>
          <p:cNvPr id="35" name="Connecteur droit avec flèche 34"/>
          <p:cNvCxnSpPr/>
          <p:nvPr/>
        </p:nvCxnSpPr>
        <p:spPr>
          <a:xfrm flipH="1">
            <a:off x="6306567" y="1813692"/>
            <a:ext cx="2291702" cy="1263757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 3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94" y="343901"/>
            <a:ext cx="1887126" cy="1311114"/>
          </a:xfrm>
          <a:prstGeom prst="rect">
            <a:avLst/>
          </a:prstGeom>
          <a:ln w="38100">
            <a:solidFill>
              <a:srgbClr val="FD5DDF"/>
            </a:solidFill>
          </a:ln>
        </p:spPr>
      </p:pic>
      <p:cxnSp>
        <p:nvCxnSpPr>
          <p:cNvPr id="39" name="Connecteur droit avec flèche 38"/>
          <p:cNvCxnSpPr/>
          <p:nvPr/>
        </p:nvCxnSpPr>
        <p:spPr>
          <a:xfrm flipV="1">
            <a:off x="1699491" y="1073240"/>
            <a:ext cx="1995054" cy="486090"/>
          </a:xfrm>
          <a:prstGeom prst="straightConnector1">
            <a:avLst/>
          </a:prstGeom>
          <a:ln w="28575">
            <a:solidFill>
              <a:srgbClr val="FD5D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61" y="270373"/>
            <a:ext cx="1094939" cy="13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1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42" y="2574752"/>
            <a:ext cx="1463043" cy="1850140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2255" y="946746"/>
            <a:ext cx="8759242" cy="479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20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21;p19"/>
          <p:cNvPicPr preferRelativeResize="0">
            <a:picLocks noGrp="1"/>
          </p:cNvPicPr>
          <p:nvPr>
            <p:ph sz="half"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2888" y="195263"/>
            <a:ext cx="3057525" cy="14954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8" name="Google Shape;122;p19"/>
          <p:cNvPicPr preferRelativeResize="0">
            <a:picLocks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88" y="1860550"/>
            <a:ext cx="3057525" cy="14922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9" name="Google Shape;134;p21"/>
          <p:cNvPicPr preferRelativeResize="0">
            <a:picLocks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82" y="4095615"/>
            <a:ext cx="2953786" cy="19698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" name="Google Shape;84;p15"/>
          <p:cNvPicPr preferRelativeResize="0">
            <a:picLocks noGrp="1"/>
          </p:cNvPicPr>
          <p:nvPr>
            <p:ph sz="half" idx="2"/>
          </p:nvPr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2318" y="1268125"/>
            <a:ext cx="3933652" cy="26770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6329363" y="4360003"/>
            <a:ext cx="5862637" cy="266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600"/>
              </a:spcAft>
            </a:pPr>
            <a:r>
              <a:rPr lang="en-US" sz="2400" dirty="0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rPr>
              <a:t>I am from the </a:t>
            </a:r>
          </a:p>
          <a:p>
            <a:pPr algn="ctr">
              <a:spcAft>
                <a:spcPts val="1600"/>
              </a:spcAft>
            </a:pPr>
            <a:r>
              <a:rPr lang="en-US" sz="2400" dirty="0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rPr>
              <a:t>United States of America!</a:t>
            </a:r>
          </a:p>
          <a:p>
            <a:pPr algn="ctr">
              <a:spcAft>
                <a:spcPts val="1600"/>
              </a:spcAft>
            </a:pPr>
            <a:r>
              <a:rPr lang="en" sz="2400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I </a:t>
            </a:r>
            <a:r>
              <a:rPr lang="en" sz="2400" dirty="0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rPr>
              <a:t>was born and live </a:t>
            </a:r>
          </a:p>
          <a:p>
            <a:pPr algn="ctr">
              <a:spcAft>
                <a:spcPts val="1600"/>
              </a:spcAft>
            </a:pPr>
            <a:r>
              <a:rPr lang="en" sz="2400" dirty="0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Washington D.C</a:t>
            </a:r>
            <a:endParaRPr lang="en-US" sz="2400" dirty="0">
              <a:solidFill>
                <a:schemeClr val="accent3"/>
              </a:solidFill>
              <a:latin typeface="Comic Sans MS"/>
              <a:sym typeface="Comic Sans MS"/>
            </a:endParaRPr>
          </a:p>
          <a:p>
            <a:pPr>
              <a:spcAft>
                <a:spcPts val="1600"/>
              </a:spcAft>
            </a:pPr>
            <a:r>
              <a:rPr lang="en-US" dirty="0"/>
              <a:t>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922004" y="647164"/>
            <a:ext cx="2159307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rPr>
              <a:t>My favorite sport is football.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2400" dirty="0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rPr>
              <a:t>My favorite player is Lionel Messi.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95759" y="6268598"/>
            <a:ext cx="412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rPr>
              <a:t>I love to play the piano! </a:t>
            </a:r>
          </a:p>
        </p:txBody>
      </p:sp>
    </p:spTree>
    <p:extLst>
      <p:ext uri="{BB962C8B-B14F-4D97-AF65-F5344CB8AC3E}">
        <p14:creationId xmlns:p14="http://schemas.microsoft.com/office/powerpoint/2010/main" val="331626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BO" dirty="0"/>
              <a:t>Soy una chica.</a:t>
            </a:r>
            <a:endParaRPr lang="fr-FR" dirty="0"/>
          </a:p>
          <a:p>
            <a:pPr marL="0" indent="0" algn="ctr">
              <a:buNone/>
            </a:pPr>
            <a:r>
              <a:rPr lang="es-BO" dirty="0"/>
              <a:t>Tengo veintisiete años .</a:t>
            </a:r>
            <a:endParaRPr lang="fr-FR" dirty="0"/>
          </a:p>
          <a:p>
            <a:pPr marL="0" indent="0" algn="ctr">
              <a:buNone/>
            </a:pPr>
            <a:r>
              <a:rPr lang="es-BO" dirty="0"/>
              <a:t>Vivo en Lille.</a:t>
            </a:r>
            <a:endParaRPr lang="fr-FR" dirty="0"/>
          </a:p>
          <a:p>
            <a:pPr marL="0" indent="0" algn="ctr">
              <a:buNone/>
            </a:pPr>
            <a:r>
              <a:rPr lang="es-BO" dirty="0"/>
              <a:t>Tengo cinco perros y una gata.</a:t>
            </a:r>
            <a:endParaRPr lang="fr-FR" dirty="0"/>
          </a:p>
          <a:p>
            <a:pPr marL="0" indent="0" algn="ctr">
              <a:buNone/>
            </a:pPr>
            <a:r>
              <a:rPr lang="es-BO" dirty="0"/>
              <a:t>Me gustan las frutas.</a:t>
            </a:r>
            <a:endParaRPr lang="fr-FR" dirty="0"/>
          </a:p>
          <a:p>
            <a:pPr marL="0" indent="0" algn="ctr">
              <a:buNone/>
            </a:pPr>
            <a:r>
              <a:rPr lang="es-BO" dirty="0"/>
              <a:t>No me gusta la pizza ni el chocolate…</a:t>
            </a:r>
          </a:p>
        </p:txBody>
      </p:sp>
      <p:pic>
        <p:nvPicPr>
          <p:cNvPr id="5" name="Día 3 cicl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99" end="2252.77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1430" y="1622424"/>
            <a:ext cx="772695" cy="77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8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y-3-cycle-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5385" y="2419505"/>
            <a:ext cx="1828800" cy="1828800"/>
          </a:xfrm>
        </p:spPr>
      </p:pic>
    </p:spTree>
    <p:extLst>
      <p:ext uri="{BB962C8B-B14F-4D97-AF65-F5344CB8AC3E}">
        <p14:creationId xmlns:p14="http://schemas.microsoft.com/office/powerpoint/2010/main" val="276572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7083" y="825910"/>
            <a:ext cx="1022673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Hallo! </a:t>
            </a:r>
          </a:p>
          <a:p>
            <a:pPr algn="ctr"/>
            <a:r>
              <a:rPr lang="de-DE" sz="2400" dirty="0"/>
              <a:t>Ich wohne in Deutschland.</a:t>
            </a:r>
          </a:p>
          <a:p>
            <a:pPr algn="ctr"/>
            <a:r>
              <a:rPr lang="de-DE" sz="2400" dirty="0"/>
              <a:t>Das bin ich: 20 Jahre alt</a:t>
            </a:r>
          </a:p>
          <a:p>
            <a:pPr algn="ctr"/>
            <a:r>
              <a:rPr lang="de-DE" sz="2400" dirty="0"/>
              <a:t>Groß und blond.</a:t>
            </a:r>
          </a:p>
          <a:p>
            <a:pPr algn="ctr"/>
            <a:r>
              <a:rPr lang="de-DE" sz="2400" dirty="0"/>
              <a:t>Ich wohne in einem großen Haus</a:t>
            </a:r>
          </a:p>
          <a:p>
            <a:pPr algn="ctr"/>
            <a:r>
              <a:rPr lang="de-DE" sz="2400" dirty="0"/>
              <a:t>Kommt mit, ich zeige euch den Garten</a:t>
            </a:r>
          </a:p>
          <a:p>
            <a:pPr algn="ctr"/>
            <a:r>
              <a:rPr lang="de-DE" sz="2400" dirty="0"/>
              <a:t>Das ist unser Garten.</a:t>
            </a:r>
          </a:p>
          <a:p>
            <a:pPr algn="ctr"/>
            <a:r>
              <a:rPr lang="de-DE" sz="2400" dirty="0"/>
              <a:t>Das ist meine Mama. Sie kocht gerade.</a:t>
            </a:r>
          </a:p>
          <a:p>
            <a:pPr algn="ctr"/>
            <a:r>
              <a:rPr lang="de-DE" sz="2400" dirty="0"/>
              <a:t>Das ist mein Papa. </a:t>
            </a:r>
          </a:p>
          <a:p>
            <a:pPr algn="ctr"/>
            <a:r>
              <a:rPr lang="de-DE" sz="2400" dirty="0"/>
              <a:t>Ich habe eine Katze. Er heißt Monty. </a:t>
            </a:r>
          </a:p>
          <a:p>
            <a:pPr algn="ctr"/>
            <a:r>
              <a:rPr lang="de-DE" sz="2400" dirty="0"/>
              <a:t>Mein Lieblingsessen ist Burger.</a:t>
            </a:r>
          </a:p>
          <a:p>
            <a:pPr algn="ctr"/>
            <a:r>
              <a:rPr lang="de-DE" sz="2400" dirty="0"/>
              <a:t>Das ist mein Hobby: Tanzen.</a:t>
            </a:r>
          </a:p>
          <a:p>
            <a:pPr algn="ctr"/>
            <a:r>
              <a:rPr lang="de-DE" sz="2400" dirty="0"/>
              <a:t>In meiner Freizeit, treffe ich mich gern mit Freunden.</a:t>
            </a:r>
          </a:p>
          <a:p>
            <a:endParaRPr lang="fr-FR" sz="2000" dirty="0"/>
          </a:p>
          <a:p>
            <a:endParaRPr lang="fr-FR" sz="2000" dirty="0"/>
          </a:p>
        </p:txBody>
      </p:sp>
      <p:pic>
        <p:nvPicPr>
          <p:cNvPr id="4" name="Lynn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1977" y="2668783"/>
            <a:ext cx="1121163" cy="112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0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ichier:Flag of Ghana.svg — Wikipédi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534" y="1089443"/>
            <a:ext cx="6918671" cy="461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25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/>
              <a:t>Sono una ragazza.</a:t>
            </a:r>
            <a:endParaRPr lang="fr-FR" dirty="0"/>
          </a:p>
          <a:p>
            <a:pPr marL="0" indent="0" algn="ctr">
              <a:buNone/>
            </a:pPr>
            <a:r>
              <a:rPr lang="it-IT" dirty="0"/>
              <a:t>Ho 28 anni.</a:t>
            </a:r>
            <a:endParaRPr lang="fr-FR" dirty="0"/>
          </a:p>
          <a:p>
            <a:pPr marL="0" indent="0" algn="ctr">
              <a:buNone/>
            </a:pPr>
            <a:r>
              <a:rPr lang="it-IT" dirty="0"/>
              <a:t>Il mio compleanno è il 30 maggio.</a:t>
            </a:r>
            <a:endParaRPr lang="fr-FR" dirty="0"/>
          </a:p>
          <a:p>
            <a:pPr marL="0" indent="0" algn="ctr">
              <a:buNone/>
            </a:pPr>
            <a:r>
              <a:rPr lang="it-IT" dirty="0"/>
              <a:t>Sono di Roma.</a:t>
            </a:r>
            <a:endParaRPr lang="fr-FR" dirty="0"/>
          </a:p>
          <a:p>
            <a:pPr marL="0" indent="0" algn="ctr">
              <a:buNone/>
            </a:pPr>
            <a:r>
              <a:rPr lang="it-IT" dirty="0"/>
              <a:t>Ma vivo a Pavia e presto vivrò a Lille.</a:t>
            </a:r>
            <a:endParaRPr lang="fr-FR" dirty="0"/>
          </a:p>
          <a:p>
            <a:pPr marL="0" indent="0" algn="ctr">
              <a:buNone/>
            </a:pPr>
            <a:r>
              <a:rPr lang="it-IT" dirty="0"/>
              <a:t>Mi piace la musica, i gatti e la pizza. </a:t>
            </a:r>
            <a:endParaRPr lang="fr-FR" dirty="0"/>
          </a:p>
          <a:p>
            <a:pPr marL="0" indent="0" algn="ctr">
              <a:buNone/>
            </a:pPr>
            <a:r>
              <a:rPr lang="it-IT" dirty="0"/>
              <a:t>Non mi piacciono i serpenti, la banana e i peperoni. </a:t>
            </a:r>
          </a:p>
          <a:p>
            <a:pPr marL="0" indent="0" algn="ctr">
              <a:buNone/>
            </a:pPr>
            <a:r>
              <a:rPr lang="it-IT" dirty="0"/>
              <a:t>A presto!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2" name="Giorno-3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789" y="1419225"/>
            <a:ext cx="1037390" cy="103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9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2081</TotalTime>
  <Words>449</Words>
  <Application>Microsoft Macintosh PowerPoint</Application>
  <PresentationFormat>Grand écran</PresentationFormat>
  <Paragraphs>60</Paragraphs>
  <Slides>17</Slides>
  <Notes>13</Notes>
  <HiddenSlides>0</HiddenSlides>
  <MMClips>7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Lato</vt:lpstr>
      <vt:lpstr>Roboto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Académie de Lille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Armelle Thieffry</dc:creator>
  <cp:lastModifiedBy>Karine Buisine</cp:lastModifiedBy>
  <cp:revision>151</cp:revision>
  <dcterms:created xsi:type="dcterms:W3CDTF">2023-10-02T15:01:04Z</dcterms:created>
  <dcterms:modified xsi:type="dcterms:W3CDTF">2023-12-05T09:22:40Z</dcterms:modified>
</cp:coreProperties>
</file>