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77" r:id="rId7"/>
    <p:sldId id="261" r:id="rId8"/>
    <p:sldId id="263" r:id="rId9"/>
    <p:sldId id="262" r:id="rId10"/>
    <p:sldId id="275" r:id="rId11"/>
    <p:sldId id="278" r:id="rId12"/>
    <p:sldId id="266" r:id="rId13"/>
    <p:sldId id="267" r:id="rId14"/>
    <p:sldId id="268" r:id="rId15"/>
    <p:sldId id="269" r:id="rId16"/>
    <p:sldId id="270" r:id="rId17"/>
    <p:sldId id="271" r:id="rId18"/>
    <p:sldId id="272" r:id="rId19"/>
    <p:sldId id="273" r:id="rId20"/>
    <p:sldId id="274" r:id="rId21"/>
    <p:sldId id="276" r:id="rId2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p:scale>
          <a:sx n="48" d="100"/>
          <a:sy n="48" d="100"/>
        </p:scale>
        <p:origin x="-58" y="-5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7AE0604A-119F-4A3C-8BAE-56CBA9F4C3DB}"/>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xmlns="" id="{DF21B6CE-E46B-47D7-8D54-6455FB56CBA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xmlns="" id="{1FD14EB4-C0DE-4A7B-9C61-6F37FED87B33}"/>
              </a:ext>
            </a:extLst>
          </p:cNvPr>
          <p:cNvSpPr>
            <a:spLocks noGrp="1"/>
          </p:cNvSpPr>
          <p:nvPr>
            <p:ph type="dt" sz="half" idx="10"/>
          </p:nvPr>
        </p:nvSpPr>
        <p:spPr/>
        <p:txBody>
          <a:bodyPr/>
          <a:lstStyle/>
          <a:p>
            <a:fld id="{2BAE2229-9504-43F4-BCAA-5C7A926928BF}" type="datetimeFigureOut">
              <a:rPr lang="fr-FR" smtClean="0"/>
              <a:t>27/09/2018</a:t>
            </a:fld>
            <a:endParaRPr lang="fr-FR"/>
          </a:p>
        </p:txBody>
      </p:sp>
      <p:sp>
        <p:nvSpPr>
          <p:cNvPr id="5" name="Espace réservé du pied de page 4">
            <a:extLst>
              <a:ext uri="{FF2B5EF4-FFF2-40B4-BE49-F238E27FC236}">
                <a16:creationId xmlns:a16="http://schemas.microsoft.com/office/drawing/2014/main" xmlns="" id="{970E439A-2EF4-4123-8AD6-F5EEF39C1D4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38176E76-A44D-45E8-8C26-7ABD55C1EA34}"/>
              </a:ext>
            </a:extLst>
          </p:cNvPr>
          <p:cNvSpPr>
            <a:spLocks noGrp="1"/>
          </p:cNvSpPr>
          <p:nvPr>
            <p:ph type="sldNum" sz="quarter" idx="12"/>
          </p:nvPr>
        </p:nvSpPr>
        <p:spPr/>
        <p:txBody>
          <a:bodyPr/>
          <a:lstStyle/>
          <a:p>
            <a:fld id="{BDB2AE73-E99E-4190-B65C-62E2F2D48369}" type="slidenum">
              <a:rPr lang="fr-FR" smtClean="0"/>
              <a:t>‹N°›</a:t>
            </a:fld>
            <a:endParaRPr lang="fr-FR"/>
          </a:p>
        </p:txBody>
      </p:sp>
    </p:spTree>
    <p:extLst>
      <p:ext uri="{BB962C8B-B14F-4D97-AF65-F5344CB8AC3E}">
        <p14:creationId xmlns:p14="http://schemas.microsoft.com/office/powerpoint/2010/main" val="2338650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874BD7A1-0B3E-4B14-8D51-D10232F47C34}"/>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xmlns="" id="{909BB86E-DD63-46E8-B470-07228F05DD54}"/>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CCE98A51-246E-4E5B-9AAA-77441829C305}"/>
              </a:ext>
            </a:extLst>
          </p:cNvPr>
          <p:cNvSpPr>
            <a:spLocks noGrp="1"/>
          </p:cNvSpPr>
          <p:nvPr>
            <p:ph type="dt" sz="half" idx="10"/>
          </p:nvPr>
        </p:nvSpPr>
        <p:spPr/>
        <p:txBody>
          <a:bodyPr/>
          <a:lstStyle/>
          <a:p>
            <a:fld id="{2BAE2229-9504-43F4-BCAA-5C7A926928BF}" type="datetimeFigureOut">
              <a:rPr lang="fr-FR" smtClean="0"/>
              <a:t>27/09/2018</a:t>
            </a:fld>
            <a:endParaRPr lang="fr-FR"/>
          </a:p>
        </p:txBody>
      </p:sp>
      <p:sp>
        <p:nvSpPr>
          <p:cNvPr id="5" name="Espace réservé du pied de page 4">
            <a:extLst>
              <a:ext uri="{FF2B5EF4-FFF2-40B4-BE49-F238E27FC236}">
                <a16:creationId xmlns:a16="http://schemas.microsoft.com/office/drawing/2014/main" xmlns="" id="{BBB4DDF6-A65C-49F2-80EF-B302FA13690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388AF747-B75A-49DF-9BCA-BB8E5557E099}"/>
              </a:ext>
            </a:extLst>
          </p:cNvPr>
          <p:cNvSpPr>
            <a:spLocks noGrp="1"/>
          </p:cNvSpPr>
          <p:nvPr>
            <p:ph type="sldNum" sz="quarter" idx="12"/>
          </p:nvPr>
        </p:nvSpPr>
        <p:spPr/>
        <p:txBody>
          <a:bodyPr/>
          <a:lstStyle/>
          <a:p>
            <a:fld id="{BDB2AE73-E99E-4190-B65C-62E2F2D48369}" type="slidenum">
              <a:rPr lang="fr-FR" smtClean="0"/>
              <a:t>‹N°›</a:t>
            </a:fld>
            <a:endParaRPr lang="fr-FR"/>
          </a:p>
        </p:txBody>
      </p:sp>
    </p:spTree>
    <p:extLst>
      <p:ext uri="{BB962C8B-B14F-4D97-AF65-F5344CB8AC3E}">
        <p14:creationId xmlns:p14="http://schemas.microsoft.com/office/powerpoint/2010/main" val="3584906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xmlns="" id="{5284D0A1-0510-4E1C-8191-8132CBFD7EEB}"/>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xmlns="" id="{102BC8AD-1F66-4D8F-96E9-E198B426CFD4}"/>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2A9E7712-3A42-4D83-A76F-27CF49776A4F}"/>
              </a:ext>
            </a:extLst>
          </p:cNvPr>
          <p:cNvSpPr>
            <a:spLocks noGrp="1"/>
          </p:cNvSpPr>
          <p:nvPr>
            <p:ph type="dt" sz="half" idx="10"/>
          </p:nvPr>
        </p:nvSpPr>
        <p:spPr/>
        <p:txBody>
          <a:bodyPr/>
          <a:lstStyle/>
          <a:p>
            <a:fld id="{2BAE2229-9504-43F4-BCAA-5C7A926928BF}" type="datetimeFigureOut">
              <a:rPr lang="fr-FR" smtClean="0"/>
              <a:t>27/09/2018</a:t>
            </a:fld>
            <a:endParaRPr lang="fr-FR"/>
          </a:p>
        </p:txBody>
      </p:sp>
      <p:sp>
        <p:nvSpPr>
          <p:cNvPr id="5" name="Espace réservé du pied de page 4">
            <a:extLst>
              <a:ext uri="{FF2B5EF4-FFF2-40B4-BE49-F238E27FC236}">
                <a16:creationId xmlns:a16="http://schemas.microsoft.com/office/drawing/2014/main" xmlns="" id="{A21613E8-65A5-4D8D-80F3-1810F42301A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5C7FA2E3-CADD-4248-96C6-E7D01651BA63}"/>
              </a:ext>
            </a:extLst>
          </p:cNvPr>
          <p:cNvSpPr>
            <a:spLocks noGrp="1"/>
          </p:cNvSpPr>
          <p:nvPr>
            <p:ph type="sldNum" sz="quarter" idx="12"/>
          </p:nvPr>
        </p:nvSpPr>
        <p:spPr/>
        <p:txBody>
          <a:bodyPr/>
          <a:lstStyle/>
          <a:p>
            <a:fld id="{BDB2AE73-E99E-4190-B65C-62E2F2D48369}" type="slidenum">
              <a:rPr lang="fr-FR" smtClean="0"/>
              <a:t>‹N°›</a:t>
            </a:fld>
            <a:endParaRPr lang="fr-FR"/>
          </a:p>
        </p:txBody>
      </p:sp>
    </p:spTree>
    <p:extLst>
      <p:ext uri="{BB962C8B-B14F-4D97-AF65-F5344CB8AC3E}">
        <p14:creationId xmlns:p14="http://schemas.microsoft.com/office/powerpoint/2010/main" val="401035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5BA341C0-9ECA-4431-ABA4-57A47B7A35FF}"/>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xmlns="" id="{B15035FE-5077-4104-B468-2381483DC212}"/>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75FA3F43-83ED-4F56-9B82-AB2EB6390E2C}"/>
              </a:ext>
            </a:extLst>
          </p:cNvPr>
          <p:cNvSpPr>
            <a:spLocks noGrp="1"/>
          </p:cNvSpPr>
          <p:nvPr>
            <p:ph type="dt" sz="half" idx="10"/>
          </p:nvPr>
        </p:nvSpPr>
        <p:spPr/>
        <p:txBody>
          <a:bodyPr/>
          <a:lstStyle/>
          <a:p>
            <a:fld id="{2BAE2229-9504-43F4-BCAA-5C7A926928BF}" type="datetimeFigureOut">
              <a:rPr lang="fr-FR" smtClean="0"/>
              <a:t>27/09/2018</a:t>
            </a:fld>
            <a:endParaRPr lang="fr-FR"/>
          </a:p>
        </p:txBody>
      </p:sp>
      <p:sp>
        <p:nvSpPr>
          <p:cNvPr id="5" name="Espace réservé du pied de page 4">
            <a:extLst>
              <a:ext uri="{FF2B5EF4-FFF2-40B4-BE49-F238E27FC236}">
                <a16:creationId xmlns:a16="http://schemas.microsoft.com/office/drawing/2014/main" xmlns="" id="{406B3E7C-3D51-4F9E-83AD-8A3C9335B81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21A777CA-5A3A-434B-8A41-67111A76E281}"/>
              </a:ext>
            </a:extLst>
          </p:cNvPr>
          <p:cNvSpPr>
            <a:spLocks noGrp="1"/>
          </p:cNvSpPr>
          <p:nvPr>
            <p:ph type="sldNum" sz="quarter" idx="12"/>
          </p:nvPr>
        </p:nvSpPr>
        <p:spPr/>
        <p:txBody>
          <a:bodyPr/>
          <a:lstStyle/>
          <a:p>
            <a:fld id="{BDB2AE73-E99E-4190-B65C-62E2F2D48369}" type="slidenum">
              <a:rPr lang="fr-FR" smtClean="0"/>
              <a:t>‹N°›</a:t>
            </a:fld>
            <a:endParaRPr lang="fr-FR"/>
          </a:p>
        </p:txBody>
      </p:sp>
    </p:spTree>
    <p:extLst>
      <p:ext uri="{BB962C8B-B14F-4D97-AF65-F5344CB8AC3E}">
        <p14:creationId xmlns:p14="http://schemas.microsoft.com/office/powerpoint/2010/main" val="14277292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46F9B13-296A-48A1-8064-141AEC21E7E8}"/>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xmlns="" id="{0581CD72-6575-41E6-9DF9-6F5532E8938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xmlns="" id="{0891AC2D-24BB-4D08-A642-E253DF302516}"/>
              </a:ext>
            </a:extLst>
          </p:cNvPr>
          <p:cNvSpPr>
            <a:spLocks noGrp="1"/>
          </p:cNvSpPr>
          <p:nvPr>
            <p:ph type="dt" sz="half" idx="10"/>
          </p:nvPr>
        </p:nvSpPr>
        <p:spPr/>
        <p:txBody>
          <a:bodyPr/>
          <a:lstStyle/>
          <a:p>
            <a:fld id="{2BAE2229-9504-43F4-BCAA-5C7A926928BF}" type="datetimeFigureOut">
              <a:rPr lang="fr-FR" smtClean="0"/>
              <a:t>27/09/2018</a:t>
            </a:fld>
            <a:endParaRPr lang="fr-FR"/>
          </a:p>
        </p:txBody>
      </p:sp>
      <p:sp>
        <p:nvSpPr>
          <p:cNvPr id="5" name="Espace réservé du pied de page 4">
            <a:extLst>
              <a:ext uri="{FF2B5EF4-FFF2-40B4-BE49-F238E27FC236}">
                <a16:creationId xmlns:a16="http://schemas.microsoft.com/office/drawing/2014/main" xmlns="" id="{9AE3EC9C-F92B-452D-8600-1F5547854BD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ECB65508-705E-4CF9-AA74-19BECFAB219D}"/>
              </a:ext>
            </a:extLst>
          </p:cNvPr>
          <p:cNvSpPr>
            <a:spLocks noGrp="1"/>
          </p:cNvSpPr>
          <p:nvPr>
            <p:ph type="sldNum" sz="quarter" idx="12"/>
          </p:nvPr>
        </p:nvSpPr>
        <p:spPr/>
        <p:txBody>
          <a:bodyPr/>
          <a:lstStyle/>
          <a:p>
            <a:fld id="{BDB2AE73-E99E-4190-B65C-62E2F2D48369}" type="slidenum">
              <a:rPr lang="fr-FR" smtClean="0"/>
              <a:t>‹N°›</a:t>
            </a:fld>
            <a:endParaRPr lang="fr-FR"/>
          </a:p>
        </p:txBody>
      </p:sp>
    </p:spTree>
    <p:extLst>
      <p:ext uri="{BB962C8B-B14F-4D97-AF65-F5344CB8AC3E}">
        <p14:creationId xmlns:p14="http://schemas.microsoft.com/office/powerpoint/2010/main" val="1608004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3E9FA80-705F-4900-A9F9-FAA7F6441A6C}"/>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xmlns="" id="{EB388565-9941-485F-83A5-A22BCBDF69CD}"/>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xmlns="" id="{C5BDA8D7-40A3-46DC-8BD0-EB01A806D050}"/>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xmlns="" id="{60FEF37B-0314-4394-A03C-8CBE4C34802C}"/>
              </a:ext>
            </a:extLst>
          </p:cNvPr>
          <p:cNvSpPr>
            <a:spLocks noGrp="1"/>
          </p:cNvSpPr>
          <p:nvPr>
            <p:ph type="dt" sz="half" idx="10"/>
          </p:nvPr>
        </p:nvSpPr>
        <p:spPr/>
        <p:txBody>
          <a:bodyPr/>
          <a:lstStyle/>
          <a:p>
            <a:fld id="{2BAE2229-9504-43F4-BCAA-5C7A926928BF}" type="datetimeFigureOut">
              <a:rPr lang="fr-FR" smtClean="0"/>
              <a:t>27/09/2018</a:t>
            </a:fld>
            <a:endParaRPr lang="fr-FR"/>
          </a:p>
        </p:txBody>
      </p:sp>
      <p:sp>
        <p:nvSpPr>
          <p:cNvPr id="6" name="Espace réservé du pied de page 5">
            <a:extLst>
              <a:ext uri="{FF2B5EF4-FFF2-40B4-BE49-F238E27FC236}">
                <a16:creationId xmlns:a16="http://schemas.microsoft.com/office/drawing/2014/main" xmlns="" id="{B69794D3-4944-4630-9F7C-0E71AE43C741}"/>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B59FFB99-939C-4451-826B-27127FDD2B5D}"/>
              </a:ext>
            </a:extLst>
          </p:cNvPr>
          <p:cNvSpPr>
            <a:spLocks noGrp="1"/>
          </p:cNvSpPr>
          <p:nvPr>
            <p:ph type="sldNum" sz="quarter" idx="12"/>
          </p:nvPr>
        </p:nvSpPr>
        <p:spPr/>
        <p:txBody>
          <a:bodyPr/>
          <a:lstStyle/>
          <a:p>
            <a:fld id="{BDB2AE73-E99E-4190-B65C-62E2F2D48369}" type="slidenum">
              <a:rPr lang="fr-FR" smtClean="0"/>
              <a:t>‹N°›</a:t>
            </a:fld>
            <a:endParaRPr lang="fr-FR"/>
          </a:p>
        </p:txBody>
      </p:sp>
    </p:spTree>
    <p:extLst>
      <p:ext uri="{BB962C8B-B14F-4D97-AF65-F5344CB8AC3E}">
        <p14:creationId xmlns:p14="http://schemas.microsoft.com/office/powerpoint/2010/main" val="2785514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5511AF83-E912-440D-972D-BA07B1ECC3C9}"/>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xmlns="" id="{2015B34D-264E-4CD4-AD3E-3E607D39EE9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xmlns="" id="{6B15BD59-CD9C-4DCD-A97C-DFEEB0562BA9}"/>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xmlns="" id="{32BA56ED-242B-4DB5-801B-26B90AB0E46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xmlns="" id="{8A1F9E90-CC3F-47D0-BA05-CFEFB7AC153B}"/>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xmlns="" id="{2CF8F621-0566-422F-9B95-1AEF41C7BBF5}"/>
              </a:ext>
            </a:extLst>
          </p:cNvPr>
          <p:cNvSpPr>
            <a:spLocks noGrp="1"/>
          </p:cNvSpPr>
          <p:nvPr>
            <p:ph type="dt" sz="half" idx="10"/>
          </p:nvPr>
        </p:nvSpPr>
        <p:spPr/>
        <p:txBody>
          <a:bodyPr/>
          <a:lstStyle/>
          <a:p>
            <a:fld id="{2BAE2229-9504-43F4-BCAA-5C7A926928BF}" type="datetimeFigureOut">
              <a:rPr lang="fr-FR" smtClean="0"/>
              <a:t>27/09/2018</a:t>
            </a:fld>
            <a:endParaRPr lang="fr-FR"/>
          </a:p>
        </p:txBody>
      </p:sp>
      <p:sp>
        <p:nvSpPr>
          <p:cNvPr id="8" name="Espace réservé du pied de page 7">
            <a:extLst>
              <a:ext uri="{FF2B5EF4-FFF2-40B4-BE49-F238E27FC236}">
                <a16:creationId xmlns:a16="http://schemas.microsoft.com/office/drawing/2014/main" xmlns="" id="{8A3472D3-C2E4-4599-BCDF-70A1FE7472BC}"/>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xmlns="" id="{6B2219DE-15A8-4D1C-864A-950DD9F126DF}"/>
              </a:ext>
            </a:extLst>
          </p:cNvPr>
          <p:cNvSpPr>
            <a:spLocks noGrp="1"/>
          </p:cNvSpPr>
          <p:nvPr>
            <p:ph type="sldNum" sz="quarter" idx="12"/>
          </p:nvPr>
        </p:nvSpPr>
        <p:spPr/>
        <p:txBody>
          <a:bodyPr/>
          <a:lstStyle/>
          <a:p>
            <a:fld id="{BDB2AE73-E99E-4190-B65C-62E2F2D48369}" type="slidenum">
              <a:rPr lang="fr-FR" smtClean="0"/>
              <a:t>‹N°›</a:t>
            </a:fld>
            <a:endParaRPr lang="fr-FR"/>
          </a:p>
        </p:txBody>
      </p:sp>
    </p:spTree>
    <p:extLst>
      <p:ext uri="{BB962C8B-B14F-4D97-AF65-F5344CB8AC3E}">
        <p14:creationId xmlns:p14="http://schemas.microsoft.com/office/powerpoint/2010/main" val="29968483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3B7E316-9100-49A6-AC61-329AAD1BA6BB}"/>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xmlns="" id="{80316EF1-2541-42FE-ADA8-32832CA8A8EA}"/>
              </a:ext>
            </a:extLst>
          </p:cNvPr>
          <p:cNvSpPr>
            <a:spLocks noGrp="1"/>
          </p:cNvSpPr>
          <p:nvPr>
            <p:ph type="dt" sz="half" idx="10"/>
          </p:nvPr>
        </p:nvSpPr>
        <p:spPr/>
        <p:txBody>
          <a:bodyPr/>
          <a:lstStyle/>
          <a:p>
            <a:fld id="{2BAE2229-9504-43F4-BCAA-5C7A926928BF}" type="datetimeFigureOut">
              <a:rPr lang="fr-FR" smtClean="0"/>
              <a:t>27/09/2018</a:t>
            </a:fld>
            <a:endParaRPr lang="fr-FR"/>
          </a:p>
        </p:txBody>
      </p:sp>
      <p:sp>
        <p:nvSpPr>
          <p:cNvPr id="4" name="Espace réservé du pied de page 3">
            <a:extLst>
              <a:ext uri="{FF2B5EF4-FFF2-40B4-BE49-F238E27FC236}">
                <a16:creationId xmlns:a16="http://schemas.microsoft.com/office/drawing/2014/main" xmlns="" id="{6DC4CBDF-D9A8-46B4-A350-2954E7FE1C9A}"/>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xmlns="" id="{7CF089EE-A153-4AFA-8548-B0EC071FB4E9}"/>
              </a:ext>
            </a:extLst>
          </p:cNvPr>
          <p:cNvSpPr>
            <a:spLocks noGrp="1"/>
          </p:cNvSpPr>
          <p:nvPr>
            <p:ph type="sldNum" sz="quarter" idx="12"/>
          </p:nvPr>
        </p:nvSpPr>
        <p:spPr/>
        <p:txBody>
          <a:bodyPr/>
          <a:lstStyle/>
          <a:p>
            <a:fld id="{BDB2AE73-E99E-4190-B65C-62E2F2D48369}" type="slidenum">
              <a:rPr lang="fr-FR" smtClean="0"/>
              <a:t>‹N°›</a:t>
            </a:fld>
            <a:endParaRPr lang="fr-FR"/>
          </a:p>
        </p:txBody>
      </p:sp>
    </p:spTree>
    <p:extLst>
      <p:ext uri="{BB962C8B-B14F-4D97-AF65-F5344CB8AC3E}">
        <p14:creationId xmlns:p14="http://schemas.microsoft.com/office/powerpoint/2010/main" val="1352106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xmlns="" id="{E155C0AF-B9B2-4FBC-830B-A4E874F4BCE9}"/>
              </a:ext>
            </a:extLst>
          </p:cNvPr>
          <p:cNvSpPr>
            <a:spLocks noGrp="1"/>
          </p:cNvSpPr>
          <p:nvPr>
            <p:ph type="dt" sz="half" idx="10"/>
          </p:nvPr>
        </p:nvSpPr>
        <p:spPr/>
        <p:txBody>
          <a:bodyPr/>
          <a:lstStyle/>
          <a:p>
            <a:fld id="{2BAE2229-9504-43F4-BCAA-5C7A926928BF}" type="datetimeFigureOut">
              <a:rPr lang="fr-FR" smtClean="0"/>
              <a:t>27/09/2018</a:t>
            </a:fld>
            <a:endParaRPr lang="fr-FR"/>
          </a:p>
        </p:txBody>
      </p:sp>
      <p:sp>
        <p:nvSpPr>
          <p:cNvPr id="3" name="Espace réservé du pied de page 2">
            <a:extLst>
              <a:ext uri="{FF2B5EF4-FFF2-40B4-BE49-F238E27FC236}">
                <a16:creationId xmlns:a16="http://schemas.microsoft.com/office/drawing/2014/main" xmlns="" id="{48CB26C0-1483-4E74-8EF2-B3646CE0E058}"/>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xmlns="" id="{7A48ABF7-C29B-4457-B402-3BC9C5E3CA3D}"/>
              </a:ext>
            </a:extLst>
          </p:cNvPr>
          <p:cNvSpPr>
            <a:spLocks noGrp="1"/>
          </p:cNvSpPr>
          <p:nvPr>
            <p:ph type="sldNum" sz="quarter" idx="12"/>
          </p:nvPr>
        </p:nvSpPr>
        <p:spPr/>
        <p:txBody>
          <a:bodyPr/>
          <a:lstStyle/>
          <a:p>
            <a:fld id="{BDB2AE73-E99E-4190-B65C-62E2F2D48369}" type="slidenum">
              <a:rPr lang="fr-FR" smtClean="0"/>
              <a:t>‹N°›</a:t>
            </a:fld>
            <a:endParaRPr lang="fr-FR"/>
          </a:p>
        </p:txBody>
      </p:sp>
    </p:spTree>
    <p:extLst>
      <p:ext uri="{BB962C8B-B14F-4D97-AF65-F5344CB8AC3E}">
        <p14:creationId xmlns:p14="http://schemas.microsoft.com/office/powerpoint/2010/main" val="34939589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FBF6B9B9-C42C-4E9D-AF83-B917402FB780}"/>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xmlns="" id="{E61B11AA-04CD-4B61-A474-C828127A750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xmlns="" id="{13ACF64B-B7E7-4240-A015-F8B4A49947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xmlns="" id="{4A656324-3798-4365-869A-FDBC6A30F823}"/>
              </a:ext>
            </a:extLst>
          </p:cNvPr>
          <p:cNvSpPr>
            <a:spLocks noGrp="1"/>
          </p:cNvSpPr>
          <p:nvPr>
            <p:ph type="dt" sz="half" idx="10"/>
          </p:nvPr>
        </p:nvSpPr>
        <p:spPr/>
        <p:txBody>
          <a:bodyPr/>
          <a:lstStyle/>
          <a:p>
            <a:fld id="{2BAE2229-9504-43F4-BCAA-5C7A926928BF}" type="datetimeFigureOut">
              <a:rPr lang="fr-FR" smtClean="0"/>
              <a:t>27/09/2018</a:t>
            </a:fld>
            <a:endParaRPr lang="fr-FR"/>
          </a:p>
        </p:txBody>
      </p:sp>
      <p:sp>
        <p:nvSpPr>
          <p:cNvPr id="6" name="Espace réservé du pied de page 5">
            <a:extLst>
              <a:ext uri="{FF2B5EF4-FFF2-40B4-BE49-F238E27FC236}">
                <a16:creationId xmlns:a16="http://schemas.microsoft.com/office/drawing/2014/main" xmlns="" id="{0F281F89-1AAF-4459-BBE4-592D235405E4}"/>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5D9A3304-5022-4E53-935E-0D7ABD767105}"/>
              </a:ext>
            </a:extLst>
          </p:cNvPr>
          <p:cNvSpPr>
            <a:spLocks noGrp="1"/>
          </p:cNvSpPr>
          <p:nvPr>
            <p:ph type="sldNum" sz="quarter" idx="12"/>
          </p:nvPr>
        </p:nvSpPr>
        <p:spPr/>
        <p:txBody>
          <a:bodyPr/>
          <a:lstStyle/>
          <a:p>
            <a:fld id="{BDB2AE73-E99E-4190-B65C-62E2F2D48369}" type="slidenum">
              <a:rPr lang="fr-FR" smtClean="0"/>
              <a:t>‹N°›</a:t>
            </a:fld>
            <a:endParaRPr lang="fr-FR"/>
          </a:p>
        </p:txBody>
      </p:sp>
    </p:spTree>
    <p:extLst>
      <p:ext uri="{BB962C8B-B14F-4D97-AF65-F5344CB8AC3E}">
        <p14:creationId xmlns:p14="http://schemas.microsoft.com/office/powerpoint/2010/main" val="909655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6EABEF6B-60A4-4F1B-A6F0-2EA5C8EAB3A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xmlns="" id="{01C5A8BA-8726-4ECE-BC4C-775504B5819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xmlns="" id="{992EA686-AF7F-416E-B29F-1EA2508B62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xmlns="" id="{58BDA89B-DD21-4291-94DB-FA9CE1FE1AFF}"/>
              </a:ext>
            </a:extLst>
          </p:cNvPr>
          <p:cNvSpPr>
            <a:spLocks noGrp="1"/>
          </p:cNvSpPr>
          <p:nvPr>
            <p:ph type="dt" sz="half" idx="10"/>
          </p:nvPr>
        </p:nvSpPr>
        <p:spPr/>
        <p:txBody>
          <a:bodyPr/>
          <a:lstStyle/>
          <a:p>
            <a:fld id="{2BAE2229-9504-43F4-BCAA-5C7A926928BF}" type="datetimeFigureOut">
              <a:rPr lang="fr-FR" smtClean="0"/>
              <a:t>27/09/2018</a:t>
            </a:fld>
            <a:endParaRPr lang="fr-FR"/>
          </a:p>
        </p:txBody>
      </p:sp>
      <p:sp>
        <p:nvSpPr>
          <p:cNvPr id="6" name="Espace réservé du pied de page 5">
            <a:extLst>
              <a:ext uri="{FF2B5EF4-FFF2-40B4-BE49-F238E27FC236}">
                <a16:creationId xmlns:a16="http://schemas.microsoft.com/office/drawing/2014/main" xmlns="" id="{D5EBE430-8600-4742-9551-A8FD191E6263}"/>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1F712F4E-D5BC-477A-94E2-31DD049AEF75}"/>
              </a:ext>
            </a:extLst>
          </p:cNvPr>
          <p:cNvSpPr>
            <a:spLocks noGrp="1"/>
          </p:cNvSpPr>
          <p:nvPr>
            <p:ph type="sldNum" sz="quarter" idx="12"/>
          </p:nvPr>
        </p:nvSpPr>
        <p:spPr/>
        <p:txBody>
          <a:bodyPr/>
          <a:lstStyle/>
          <a:p>
            <a:fld id="{BDB2AE73-E99E-4190-B65C-62E2F2D48369}" type="slidenum">
              <a:rPr lang="fr-FR" smtClean="0"/>
              <a:t>‹N°›</a:t>
            </a:fld>
            <a:endParaRPr lang="fr-FR"/>
          </a:p>
        </p:txBody>
      </p:sp>
    </p:spTree>
    <p:extLst>
      <p:ext uri="{BB962C8B-B14F-4D97-AF65-F5344CB8AC3E}">
        <p14:creationId xmlns:p14="http://schemas.microsoft.com/office/powerpoint/2010/main" val="1612126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xmlns="" id="{D31F9F78-4A5F-4DC2-8016-E368C6618F8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xmlns="" id="{83AF1009-5206-4397-A2F2-0EB98AA14A6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3E1702AB-A53F-4130-8B72-8CB55AF95A9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AE2229-9504-43F4-BCAA-5C7A926928BF}" type="datetimeFigureOut">
              <a:rPr lang="fr-FR" smtClean="0"/>
              <a:t>27/09/2018</a:t>
            </a:fld>
            <a:endParaRPr lang="fr-FR"/>
          </a:p>
        </p:txBody>
      </p:sp>
      <p:sp>
        <p:nvSpPr>
          <p:cNvPr id="5" name="Espace réservé du pied de page 4">
            <a:extLst>
              <a:ext uri="{FF2B5EF4-FFF2-40B4-BE49-F238E27FC236}">
                <a16:creationId xmlns:a16="http://schemas.microsoft.com/office/drawing/2014/main" xmlns="" id="{B7F3A9D1-6787-4E17-89B7-36C3D6DA86B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xmlns="" id="{A0CDFEB3-3684-459A-AE36-47DE74E956F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B2AE73-E99E-4190-B65C-62E2F2D48369}" type="slidenum">
              <a:rPr lang="fr-FR" smtClean="0"/>
              <a:t>‹N°›</a:t>
            </a:fld>
            <a:endParaRPr lang="fr-FR"/>
          </a:p>
        </p:txBody>
      </p:sp>
    </p:spTree>
    <p:extLst>
      <p:ext uri="{BB962C8B-B14F-4D97-AF65-F5344CB8AC3E}">
        <p14:creationId xmlns:p14="http://schemas.microsoft.com/office/powerpoint/2010/main" val="10389462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_rels/slide1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 Id="rId5" Type="http://schemas.openxmlformats.org/officeDocument/2006/relationships/image" Target="../media/image20.png"/><Relationship Id="rId4" Type="http://schemas.openxmlformats.org/officeDocument/2006/relationships/image" Target="../media/image19.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75724172-5518-4004-945F-1C3AF190ACF0}"/>
              </a:ext>
            </a:extLst>
          </p:cNvPr>
          <p:cNvSpPr>
            <a:spLocks noGrp="1"/>
          </p:cNvSpPr>
          <p:nvPr>
            <p:ph type="ctrTitle"/>
          </p:nvPr>
        </p:nvSpPr>
        <p:spPr/>
        <p:txBody>
          <a:bodyPr>
            <a:normAutofit fontScale="90000"/>
          </a:bodyPr>
          <a:lstStyle/>
          <a:p>
            <a:r>
              <a:rPr lang="fr-FR" b="1" dirty="0"/>
              <a:t>Les différents types de calcul en lien avec les numérations orale et écrite</a:t>
            </a:r>
            <a:endParaRPr lang="fr-FR" dirty="0"/>
          </a:p>
        </p:txBody>
      </p:sp>
      <p:sp>
        <p:nvSpPr>
          <p:cNvPr id="3" name="Sous-titre 2">
            <a:extLst>
              <a:ext uri="{FF2B5EF4-FFF2-40B4-BE49-F238E27FC236}">
                <a16:creationId xmlns:a16="http://schemas.microsoft.com/office/drawing/2014/main" xmlns="" id="{F3C71D55-B29C-48D8-9DDB-D73C9A96F644}"/>
              </a:ext>
            </a:extLst>
          </p:cNvPr>
          <p:cNvSpPr>
            <a:spLocks noGrp="1"/>
          </p:cNvSpPr>
          <p:nvPr>
            <p:ph type="subTitle" idx="1"/>
          </p:nvPr>
        </p:nvSpPr>
        <p:spPr/>
        <p:txBody>
          <a:bodyPr/>
          <a:lstStyle/>
          <a:p>
            <a:r>
              <a:rPr lang="fr-FR" dirty="0"/>
              <a:t>Nathalie Pfaff</a:t>
            </a:r>
          </a:p>
        </p:txBody>
      </p:sp>
      <p:sp>
        <p:nvSpPr>
          <p:cNvPr id="4" name="ZoneTexte 3">
            <a:extLst>
              <a:ext uri="{FF2B5EF4-FFF2-40B4-BE49-F238E27FC236}">
                <a16:creationId xmlns:a16="http://schemas.microsoft.com/office/drawing/2014/main" xmlns="" id="{51D386CE-5E50-493A-B8B3-80EC5E6A61EC}"/>
              </a:ext>
            </a:extLst>
          </p:cNvPr>
          <p:cNvSpPr txBox="1"/>
          <p:nvPr/>
        </p:nvSpPr>
        <p:spPr>
          <a:xfrm>
            <a:off x="1717964" y="4585855"/>
            <a:ext cx="7744691" cy="646331"/>
          </a:xfrm>
          <a:prstGeom prst="rect">
            <a:avLst/>
          </a:prstGeom>
          <a:noFill/>
        </p:spPr>
        <p:txBody>
          <a:bodyPr wrap="square" rtlCol="0">
            <a:spAutoFit/>
          </a:bodyPr>
          <a:lstStyle/>
          <a:p>
            <a:r>
              <a:rPr lang="fr-FR" dirty="0"/>
              <a:t>Professeure agrégée de mathématiques à l’ESPE de l’académie de Créteil</a:t>
            </a:r>
          </a:p>
          <a:p>
            <a:r>
              <a:rPr lang="fr-FR" dirty="0"/>
              <a:t>Docteure en Sciences de l’Education</a:t>
            </a:r>
          </a:p>
        </p:txBody>
      </p:sp>
    </p:spTree>
    <p:extLst>
      <p:ext uri="{BB962C8B-B14F-4D97-AF65-F5344CB8AC3E}">
        <p14:creationId xmlns:p14="http://schemas.microsoft.com/office/powerpoint/2010/main" val="27861491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 name="Image 65">
            <a:extLst>
              <a:ext uri="{FF2B5EF4-FFF2-40B4-BE49-F238E27FC236}">
                <a16:creationId xmlns:a16="http://schemas.microsoft.com/office/drawing/2014/main" xmlns="" id="{BE8817BD-83ED-4932-9A72-9C990261D888}"/>
              </a:ext>
            </a:extLst>
          </p:cNvPr>
          <p:cNvPicPr>
            <a:picLocks noChangeAspect="1"/>
          </p:cNvPicPr>
          <p:nvPr/>
        </p:nvPicPr>
        <p:blipFill>
          <a:blip r:embed="rId2"/>
          <a:stretch>
            <a:fillRect/>
          </a:stretch>
        </p:blipFill>
        <p:spPr>
          <a:xfrm>
            <a:off x="739286" y="936747"/>
            <a:ext cx="1554322" cy="716207"/>
          </a:xfrm>
          <a:prstGeom prst="rect">
            <a:avLst/>
          </a:prstGeom>
        </p:spPr>
      </p:pic>
      <p:pic>
        <p:nvPicPr>
          <p:cNvPr id="67" name="Image 66">
            <a:extLst>
              <a:ext uri="{FF2B5EF4-FFF2-40B4-BE49-F238E27FC236}">
                <a16:creationId xmlns:a16="http://schemas.microsoft.com/office/drawing/2014/main" xmlns="" id="{330634C7-B98A-4289-B2B7-08A3839A85F7}"/>
              </a:ext>
            </a:extLst>
          </p:cNvPr>
          <p:cNvPicPr>
            <a:picLocks noChangeAspect="1"/>
          </p:cNvPicPr>
          <p:nvPr/>
        </p:nvPicPr>
        <p:blipFill>
          <a:blip r:embed="rId2"/>
          <a:stretch>
            <a:fillRect/>
          </a:stretch>
        </p:blipFill>
        <p:spPr>
          <a:xfrm>
            <a:off x="2293608" y="936746"/>
            <a:ext cx="1554322" cy="716207"/>
          </a:xfrm>
          <a:prstGeom prst="rect">
            <a:avLst/>
          </a:prstGeom>
        </p:spPr>
      </p:pic>
      <p:pic>
        <p:nvPicPr>
          <p:cNvPr id="68" name="Image 67">
            <a:extLst>
              <a:ext uri="{FF2B5EF4-FFF2-40B4-BE49-F238E27FC236}">
                <a16:creationId xmlns:a16="http://schemas.microsoft.com/office/drawing/2014/main" xmlns="" id="{2C744BBF-1DE3-4CDE-993B-0232EC889473}"/>
              </a:ext>
            </a:extLst>
          </p:cNvPr>
          <p:cNvPicPr>
            <a:picLocks noChangeAspect="1"/>
          </p:cNvPicPr>
          <p:nvPr/>
        </p:nvPicPr>
        <p:blipFill>
          <a:blip r:embed="rId2"/>
          <a:stretch>
            <a:fillRect/>
          </a:stretch>
        </p:blipFill>
        <p:spPr>
          <a:xfrm>
            <a:off x="3682792" y="936746"/>
            <a:ext cx="1554322" cy="716207"/>
          </a:xfrm>
          <a:prstGeom prst="rect">
            <a:avLst/>
          </a:prstGeom>
        </p:spPr>
      </p:pic>
      <p:pic>
        <p:nvPicPr>
          <p:cNvPr id="69" name="Image 68">
            <a:extLst>
              <a:ext uri="{FF2B5EF4-FFF2-40B4-BE49-F238E27FC236}">
                <a16:creationId xmlns:a16="http://schemas.microsoft.com/office/drawing/2014/main" xmlns="" id="{AC816A5F-6474-4C9B-AECA-174D775FD758}"/>
              </a:ext>
            </a:extLst>
          </p:cNvPr>
          <p:cNvPicPr>
            <a:picLocks noChangeAspect="1"/>
          </p:cNvPicPr>
          <p:nvPr/>
        </p:nvPicPr>
        <p:blipFill>
          <a:blip r:embed="rId2"/>
          <a:stretch>
            <a:fillRect/>
          </a:stretch>
        </p:blipFill>
        <p:spPr>
          <a:xfrm>
            <a:off x="5237114" y="936745"/>
            <a:ext cx="1554322" cy="716207"/>
          </a:xfrm>
          <a:prstGeom prst="rect">
            <a:avLst/>
          </a:prstGeom>
        </p:spPr>
      </p:pic>
      <p:pic>
        <p:nvPicPr>
          <p:cNvPr id="70" name="Image 69">
            <a:extLst>
              <a:ext uri="{FF2B5EF4-FFF2-40B4-BE49-F238E27FC236}">
                <a16:creationId xmlns:a16="http://schemas.microsoft.com/office/drawing/2014/main" xmlns="" id="{C863E910-70BC-4F48-A937-09AF716D9CFE}"/>
              </a:ext>
            </a:extLst>
          </p:cNvPr>
          <p:cNvPicPr>
            <a:picLocks noChangeAspect="1"/>
          </p:cNvPicPr>
          <p:nvPr/>
        </p:nvPicPr>
        <p:blipFill>
          <a:blip r:embed="rId2"/>
          <a:stretch>
            <a:fillRect/>
          </a:stretch>
        </p:blipFill>
        <p:spPr>
          <a:xfrm>
            <a:off x="6789750" y="895163"/>
            <a:ext cx="1554322" cy="716207"/>
          </a:xfrm>
          <a:prstGeom prst="rect">
            <a:avLst/>
          </a:prstGeom>
        </p:spPr>
      </p:pic>
      <p:pic>
        <p:nvPicPr>
          <p:cNvPr id="71" name="Image 70">
            <a:extLst>
              <a:ext uri="{FF2B5EF4-FFF2-40B4-BE49-F238E27FC236}">
                <a16:creationId xmlns:a16="http://schemas.microsoft.com/office/drawing/2014/main" xmlns="" id="{61503BE6-0CAB-4FD5-9A5C-4B25D8A066AA}"/>
              </a:ext>
            </a:extLst>
          </p:cNvPr>
          <p:cNvPicPr>
            <a:picLocks noChangeAspect="1"/>
          </p:cNvPicPr>
          <p:nvPr/>
        </p:nvPicPr>
        <p:blipFill>
          <a:blip r:embed="rId2"/>
          <a:stretch>
            <a:fillRect/>
          </a:stretch>
        </p:blipFill>
        <p:spPr>
          <a:xfrm>
            <a:off x="8342386" y="895163"/>
            <a:ext cx="1554322" cy="716207"/>
          </a:xfrm>
          <a:prstGeom prst="rect">
            <a:avLst/>
          </a:prstGeom>
        </p:spPr>
      </p:pic>
      <p:pic>
        <p:nvPicPr>
          <p:cNvPr id="72" name="Image 71">
            <a:extLst>
              <a:ext uri="{FF2B5EF4-FFF2-40B4-BE49-F238E27FC236}">
                <a16:creationId xmlns:a16="http://schemas.microsoft.com/office/drawing/2014/main" xmlns="" id="{39DA6575-AEAE-4407-ABE5-C7772E3FD0B7}"/>
              </a:ext>
            </a:extLst>
          </p:cNvPr>
          <p:cNvPicPr>
            <a:picLocks noChangeAspect="1"/>
          </p:cNvPicPr>
          <p:nvPr/>
        </p:nvPicPr>
        <p:blipFill>
          <a:blip r:embed="rId2"/>
          <a:stretch>
            <a:fillRect/>
          </a:stretch>
        </p:blipFill>
        <p:spPr>
          <a:xfrm>
            <a:off x="9830209" y="871165"/>
            <a:ext cx="1554322" cy="716207"/>
          </a:xfrm>
          <a:prstGeom prst="rect">
            <a:avLst/>
          </a:prstGeom>
        </p:spPr>
      </p:pic>
      <p:pic>
        <p:nvPicPr>
          <p:cNvPr id="73" name="Image 72">
            <a:extLst>
              <a:ext uri="{FF2B5EF4-FFF2-40B4-BE49-F238E27FC236}">
                <a16:creationId xmlns:a16="http://schemas.microsoft.com/office/drawing/2014/main" xmlns="" id="{16ABF52B-3BDA-44F0-9E36-EFE440329499}"/>
              </a:ext>
            </a:extLst>
          </p:cNvPr>
          <p:cNvPicPr>
            <a:picLocks noChangeAspect="1"/>
          </p:cNvPicPr>
          <p:nvPr/>
        </p:nvPicPr>
        <p:blipFill>
          <a:blip r:embed="rId2"/>
          <a:stretch>
            <a:fillRect/>
          </a:stretch>
        </p:blipFill>
        <p:spPr>
          <a:xfrm>
            <a:off x="739286" y="3422586"/>
            <a:ext cx="1554322" cy="716207"/>
          </a:xfrm>
          <a:prstGeom prst="rect">
            <a:avLst/>
          </a:prstGeom>
        </p:spPr>
      </p:pic>
      <p:pic>
        <p:nvPicPr>
          <p:cNvPr id="74" name="Image 73">
            <a:extLst>
              <a:ext uri="{FF2B5EF4-FFF2-40B4-BE49-F238E27FC236}">
                <a16:creationId xmlns:a16="http://schemas.microsoft.com/office/drawing/2014/main" xmlns="" id="{F4801823-64A3-429E-AE1E-316410683FDB}"/>
              </a:ext>
            </a:extLst>
          </p:cNvPr>
          <p:cNvPicPr>
            <a:picLocks noChangeAspect="1"/>
          </p:cNvPicPr>
          <p:nvPr/>
        </p:nvPicPr>
        <p:blipFill>
          <a:blip r:embed="rId2"/>
          <a:stretch>
            <a:fillRect/>
          </a:stretch>
        </p:blipFill>
        <p:spPr>
          <a:xfrm>
            <a:off x="2128470" y="3429000"/>
            <a:ext cx="1554322" cy="716207"/>
          </a:xfrm>
          <a:prstGeom prst="rect">
            <a:avLst/>
          </a:prstGeom>
        </p:spPr>
      </p:pic>
      <p:pic>
        <p:nvPicPr>
          <p:cNvPr id="75" name="Image 74">
            <a:extLst>
              <a:ext uri="{FF2B5EF4-FFF2-40B4-BE49-F238E27FC236}">
                <a16:creationId xmlns:a16="http://schemas.microsoft.com/office/drawing/2014/main" xmlns="" id="{72B77EB3-C351-408C-BF3C-6F7663821D98}"/>
              </a:ext>
            </a:extLst>
          </p:cNvPr>
          <p:cNvPicPr>
            <a:picLocks noChangeAspect="1"/>
          </p:cNvPicPr>
          <p:nvPr/>
        </p:nvPicPr>
        <p:blipFill>
          <a:blip r:embed="rId3"/>
          <a:stretch>
            <a:fillRect/>
          </a:stretch>
        </p:blipFill>
        <p:spPr>
          <a:xfrm>
            <a:off x="997194" y="1900237"/>
            <a:ext cx="209550" cy="314325"/>
          </a:xfrm>
          <a:prstGeom prst="rect">
            <a:avLst/>
          </a:prstGeom>
        </p:spPr>
      </p:pic>
      <p:pic>
        <p:nvPicPr>
          <p:cNvPr id="76" name="Image 75">
            <a:extLst>
              <a:ext uri="{FF2B5EF4-FFF2-40B4-BE49-F238E27FC236}">
                <a16:creationId xmlns:a16="http://schemas.microsoft.com/office/drawing/2014/main" xmlns="" id="{AC9AEC21-6674-4F20-8BE5-2AD679620823}"/>
              </a:ext>
            </a:extLst>
          </p:cNvPr>
          <p:cNvPicPr>
            <a:picLocks noChangeAspect="1"/>
          </p:cNvPicPr>
          <p:nvPr/>
        </p:nvPicPr>
        <p:blipFill>
          <a:blip r:embed="rId3"/>
          <a:stretch>
            <a:fillRect/>
          </a:stretch>
        </p:blipFill>
        <p:spPr>
          <a:xfrm>
            <a:off x="1411672" y="1900236"/>
            <a:ext cx="209550" cy="314325"/>
          </a:xfrm>
          <a:prstGeom prst="rect">
            <a:avLst/>
          </a:prstGeom>
        </p:spPr>
      </p:pic>
      <p:pic>
        <p:nvPicPr>
          <p:cNvPr id="77" name="Image 76">
            <a:extLst>
              <a:ext uri="{FF2B5EF4-FFF2-40B4-BE49-F238E27FC236}">
                <a16:creationId xmlns:a16="http://schemas.microsoft.com/office/drawing/2014/main" xmlns="" id="{9AE04B6F-A64A-4F31-B0A9-2C6343540448}"/>
              </a:ext>
            </a:extLst>
          </p:cNvPr>
          <p:cNvPicPr>
            <a:picLocks noChangeAspect="1"/>
          </p:cNvPicPr>
          <p:nvPr/>
        </p:nvPicPr>
        <p:blipFill>
          <a:blip r:embed="rId3"/>
          <a:stretch>
            <a:fillRect/>
          </a:stretch>
        </p:blipFill>
        <p:spPr>
          <a:xfrm>
            <a:off x="931026" y="4274159"/>
            <a:ext cx="209550" cy="314325"/>
          </a:xfrm>
          <a:prstGeom prst="rect">
            <a:avLst/>
          </a:prstGeom>
        </p:spPr>
      </p:pic>
      <p:pic>
        <p:nvPicPr>
          <p:cNvPr id="78" name="Image 77">
            <a:extLst>
              <a:ext uri="{FF2B5EF4-FFF2-40B4-BE49-F238E27FC236}">
                <a16:creationId xmlns:a16="http://schemas.microsoft.com/office/drawing/2014/main" xmlns="" id="{7E3D1368-47AE-438E-9607-50414C6FE37B}"/>
              </a:ext>
            </a:extLst>
          </p:cNvPr>
          <p:cNvPicPr>
            <a:picLocks noChangeAspect="1"/>
          </p:cNvPicPr>
          <p:nvPr/>
        </p:nvPicPr>
        <p:blipFill>
          <a:blip r:embed="rId3"/>
          <a:stretch>
            <a:fillRect/>
          </a:stretch>
        </p:blipFill>
        <p:spPr>
          <a:xfrm>
            <a:off x="1202122" y="4274159"/>
            <a:ext cx="209550" cy="314325"/>
          </a:xfrm>
          <a:prstGeom prst="rect">
            <a:avLst/>
          </a:prstGeom>
        </p:spPr>
      </p:pic>
      <p:pic>
        <p:nvPicPr>
          <p:cNvPr id="79" name="Image 78">
            <a:extLst>
              <a:ext uri="{FF2B5EF4-FFF2-40B4-BE49-F238E27FC236}">
                <a16:creationId xmlns:a16="http://schemas.microsoft.com/office/drawing/2014/main" xmlns="" id="{7E754D6F-94EC-4CC6-83CA-1BC4CCACC9D0}"/>
              </a:ext>
            </a:extLst>
          </p:cNvPr>
          <p:cNvPicPr>
            <a:picLocks noChangeAspect="1"/>
          </p:cNvPicPr>
          <p:nvPr/>
        </p:nvPicPr>
        <p:blipFill>
          <a:blip r:embed="rId3"/>
          <a:stretch>
            <a:fillRect/>
          </a:stretch>
        </p:blipFill>
        <p:spPr>
          <a:xfrm>
            <a:off x="1494240" y="4274158"/>
            <a:ext cx="209550" cy="314325"/>
          </a:xfrm>
          <a:prstGeom prst="rect">
            <a:avLst/>
          </a:prstGeom>
        </p:spPr>
      </p:pic>
      <p:pic>
        <p:nvPicPr>
          <p:cNvPr id="80" name="Image 79">
            <a:extLst>
              <a:ext uri="{FF2B5EF4-FFF2-40B4-BE49-F238E27FC236}">
                <a16:creationId xmlns:a16="http://schemas.microsoft.com/office/drawing/2014/main" xmlns="" id="{39A84E73-8C01-4E6A-A6F7-627D7B9C880C}"/>
              </a:ext>
            </a:extLst>
          </p:cNvPr>
          <p:cNvPicPr>
            <a:picLocks noChangeAspect="1"/>
          </p:cNvPicPr>
          <p:nvPr/>
        </p:nvPicPr>
        <p:blipFill>
          <a:blip r:embed="rId3"/>
          <a:stretch>
            <a:fillRect/>
          </a:stretch>
        </p:blipFill>
        <p:spPr>
          <a:xfrm>
            <a:off x="1799320" y="4274158"/>
            <a:ext cx="209550" cy="314325"/>
          </a:xfrm>
          <a:prstGeom prst="rect">
            <a:avLst/>
          </a:prstGeom>
        </p:spPr>
      </p:pic>
      <p:pic>
        <p:nvPicPr>
          <p:cNvPr id="81" name="Image 80">
            <a:extLst>
              <a:ext uri="{FF2B5EF4-FFF2-40B4-BE49-F238E27FC236}">
                <a16:creationId xmlns:a16="http://schemas.microsoft.com/office/drawing/2014/main" xmlns="" id="{F489C9A4-7BDC-4331-9170-7C2770008EA0}"/>
              </a:ext>
            </a:extLst>
          </p:cNvPr>
          <p:cNvPicPr>
            <a:picLocks noChangeAspect="1"/>
          </p:cNvPicPr>
          <p:nvPr/>
        </p:nvPicPr>
        <p:blipFill>
          <a:blip r:embed="rId3"/>
          <a:stretch>
            <a:fillRect/>
          </a:stretch>
        </p:blipFill>
        <p:spPr>
          <a:xfrm>
            <a:off x="2106599" y="4274158"/>
            <a:ext cx="209550" cy="314325"/>
          </a:xfrm>
          <a:prstGeom prst="rect">
            <a:avLst/>
          </a:prstGeom>
        </p:spPr>
      </p:pic>
      <p:pic>
        <p:nvPicPr>
          <p:cNvPr id="82" name="Image 81">
            <a:extLst>
              <a:ext uri="{FF2B5EF4-FFF2-40B4-BE49-F238E27FC236}">
                <a16:creationId xmlns:a16="http://schemas.microsoft.com/office/drawing/2014/main" xmlns="" id="{2363DBCA-C97F-4946-982D-956ED1510B7B}"/>
              </a:ext>
            </a:extLst>
          </p:cNvPr>
          <p:cNvPicPr>
            <a:picLocks noChangeAspect="1"/>
          </p:cNvPicPr>
          <p:nvPr/>
        </p:nvPicPr>
        <p:blipFill>
          <a:blip r:embed="rId3"/>
          <a:stretch>
            <a:fillRect/>
          </a:stretch>
        </p:blipFill>
        <p:spPr>
          <a:xfrm>
            <a:off x="2198746" y="1900237"/>
            <a:ext cx="209550" cy="314325"/>
          </a:xfrm>
          <a:prstGeom prst="rect">
            <a:avLst/>
          </a:prstGeom>
        </p:spPr>
      </p:pic>
      <p:pic>
        <p:nvPicPr>
          <p:cNvPr id="83" name="Image 82">
            <a:extLst>
              <a:ext uri="{FF2B5EF4-FFF2-40B4-BE49-F238E27FC236}">
                <a16:creationId xmlns:a16="http://schemas.microsoft.com/office/drawing/2014/main" xmlns="" id="{D7130C3C-CD26-4620-BE68-1D0185B976BB}"/>
              </a:ext>
            </a:extLst>
          </p:cNvPr>
          <p:cNvPicPr>
            <a:picLocks noChangeAspect="1"/>
          </p:cNvPicPr>
          <p:nvPr/>
        </p:nvPicPr>
        <p:blipFill>
          <a:blip r:embed="rId3"/>
          <a:stretch>
            <a:fillRect/>
          </a:stretch>
        </p:blipFill>
        <p:spPr>
          <a:xfrm>
            <a:off x="2469842" y="1900237"/>
            <a:ext cx="209550" cy="314325"/>
          </a:xfrm>
          <a:prstGeom prst="rect">
            <a:avLst/>
          </a:prstGeom>
        </p:spPr>
      </p:pic>
      <p:pic>
        <p:nvPicPr>
          <p:cNvPr id="84" name="Image 83">
            <a:extLst>
              <a:ext uri="{FF2B5EF4-FFF2-40B4-BE49-F238E27FC236}">
                <a16:creationId xmlns:a16="http://schemas.microsoft.com/office/drawing/2014/main" xmlns="" id="{BB06918A-76B3-4CA7-A947-AA174C36CF82}"/>
              </a:ext>
            </a:extLst>
          </p:cNvPr>
          <p:cNvPicPr>
            <a:picLocks noChangeAspect="1"/>
          </p:cNvPicPr>
          <p:nvPr/>
        </p:nvPicPr>
        <p:blipFill>
          <a:blip r:embed="rId3"/>
          <a:stretch>
            <a:fillRect/>
          </a:stretch>
        </p:blipFill>
        <p:spPr>
          <a:xfrm>
            <a:off x="2761960" y="1900236"/>
            <a:ext cx="209550" cy="314325"/>
          </a:xfrm>
          <a:prstGeom prst="rect">
            <a:avLst/>
          </a:prstGeom>
        </p:spPr>
      </p:pic>
      <p:pic>
        <p:nvPicPr>
          <p:cNvPr id="85" name="Image 84">
            <a:extLst>
              <a:ext uri="{FF2B5EF4-FFF2-40B4-BE49-F238E27FC236}">
                <a16:creationId xmlns:a16="http://schemas.microsoft.com/office/drawing/2014/main" xmlns="" id="{A2A65997-4C68-444D-9F29-22A9D3716CB6}"/>
              </a:ext>
            </a:extLst>
          </p:cNvPr>
          <p:cNvPicPr>
            <a:picLocks noChangeAspect="1"/>
          </p:cNvPicPr>
          <p:nvPr/>
        </p:nvPicPr>
        <p:blipFill>
          <a:blip r:embed="rId3"/>
          <a:stretch>
            <a:fillRect/>
          </a:stretch>
        </p:blipFill>
        <p:spPr>
          <a:xfrm>
            <a:off x="3067040" y="1900236"/>
            <a:ext cx="209550" cy="314325"/>
          </a:xfrm>
          <a:prstGeom prst="rect">
            <a:avLst/>
          </a:prstGeom>
        </p:spPr>
      </p:pic>
      <p:pic>
        <p:nvPicPr>
          <p:cNvPr id="86" name="Image 85">
            <a:extLst>
              <a:ext uri="{FF2B5EF4-FFF2-40B4-BE49-F238E27FC236}">
                <a16:creationId xmlns:a16="http://schemas.microsoft.com/office/drawing/2014/main" xmlns="" id="{12DB0B62-AEC6-4751-8198-6056522658D5}"/>
              </a:ext>
            </a:extLst>
          </p:cNvPr>
          <p:cNvPicPr>
            <a:picLocks noChangeAspect="1"/>
          </p:cNvPicPr>
          <p:nvPr/>
        </p:nvPicPr>
        <p:blipFill>
          <a:blip r:embed="rId3"/>
          <a:stretch>
            <a:fillRect/>
          </a:stretch>
        </p:blipFill>
        <p:spPr>
          <a:xfrm>
            <a:off x="3374319" y="1900236"/>
            <a:ext cx="209550" cy="314325"/>
          </a:xfrm>
          <a:prstGeom prst="rect">
            <a:avLst/>
          </a:prstGeom>
        </p:spPr>
      </p:pic>
      <p:pic>
        <p:nvPicPr>
          <p:cNvPr id="87" name="Image 86">
            <a:extLst>
              <a:ext uri="{FF2B5EF4-FFF2-40B4-BE49-F238E27FC236}">
                <a16:creationId xmlns:a16="http://schemas.microsoft.com/office/drawing/2014/main" xmlns="" id="{55EEB0F5-2201-46A3-B24D-A81E7EC71146}"/>
              </a:ext>
            </a:extLst>
          </p:cNvPr>
          <p:cNvPicPr>
            <a:picLocks noChangeAspect="1"/>
          </p:cNvPicPr>
          <p:nvPr/>
        </p:nvPicPr>
        <p:blipFill>
          <a:blip r:embed="rId3"/>
          <a:stretch>
            <a:fillRect/>
          </a:stretch>
        </p:blipFill>
        <p:spPr>
          <a:xfrm>
            <a:off x="3771385" y="1900237"/>
            <a:ext cx="209550" cy="314325"/>
          </a:xfrm>
          <a:prstGeom prst="rect">
            <a:avLst/>
          </a:prstGeom>
        </p:spPr>
      </p:pic>
      <p:pic>
        <p:nvPicPr>
          <p:cNvPr id="88" name="Image 87">
            <a:extLst>
              <a:ext uri="{FF2B5EF4-FFF2-40B4-BE49-F238E27FC236}">
                <a16:creationId xmlns:a16="http://schemas.microsoft.com/office/drawing/2014/main" xmlns="" id="{9E1D4323-0A39-4411-8B33-5418910197D7}"/>
              </a:ext>
            </a:extLst>
          </p:cNvPr>
          <p:cNvPicPr>
            <a:picLocks noChangeAspect="1"/>
          </p:cNvPicPr>
          <p:nvPr/>
        </p:nvPicPr>
        <p:blipFill>
          <a:blip r:embed="rId3"/>
          <a:stretch>
            <a:fillRect/>
          </a:stretch>
        </p:blipFill>
        <p:spPr>
          <a:xfrm>
            <a:off x="4042481" y="1900237"/>
            <a:ext cx="209550" cy="314325"/>
          </a:xfrm>
          <a:prstGeom prst="rect">
            <a:avLst/>
          </a:prstGeom>
        </p:spPr>
      </p:pic>
      <p:pic>
        <p:nvPicPr>
          <p:cNvPr id="89" name="Image 88">
            <a:extLst>
              <a:ext uri="{FF2B5EF4-FFF2-40B4-BE49-F238E27FC236}">
                <a16:creationId xmlns:a16="http://schemas.microsoft.com/office/drawing/2014/main" xmlns="" id="{68B71AC6-D7AA-4753-9358-16AAAD531A5E}"/>
              </a:ext>
            </a:extLst>
          </p:cNvPr>
          <p:cNvPicPr>
            <a:picLocks noChangeAspect="1"/>
          </p:cNvPicPr>
          <p:nvPr/>
        </p:nvPicPr>
        <p:blipFill>
          <a:blip r:embed="rId3"/>
          <a:stretch>
            <a:fillRect/>
          </a:stretch>
        </p:blipFill>
        <p:spPr>
          <a:xfrm>
            <a:off x="4334599" y="1900236"/>
            <a:ext cx="209550" cy="314325"/>
          </a:xfrm>
          <a:prstGeom prst="rect">
            <a:avLst/>
          </a:prstGeom>
        </p:spPr>
      </p:pic>
      <p:pic>
        <p:nvPicPr>
          <p:cNvPr id="90" name="Image 89">
            <a:extLst>
              <a:ext uri="{FF2B5EF4-FFF2-40B4-BE49-F238E27FC236}">
                <a16:creationId xmlns:a16="http://schemas.microsoft.com/office/drawing/2014/main" xmlns="" id="{24925405-0F6C-441D-B2E6-7CED052E62F3}"/>
              </a:ext>
            </a:extLst>
          </p:cNvPr>
          <p:cNvPicPr>
            <a:picLocks noChangeAspect="1"/>
          </p:cNvPicPr>
          <p:nvPr/>
        </p:nvPicPr>
        <p:blipFill>
          <a:blip r:embed="rId3"/>
          <a:stretch>
            <a:fillRect/>
          </a:stretch>
        </p:blipFill>
        <p:spPr>
          <a:xfrm>
            <a:off x="4639679" y="1900236"/>
            <a:ext cx="209550" cy="314325"/>
          </a:xfrm>
          <a:prstGeom prst="rect">
            <a:avLst/>
          </a:prstGeom>
        </p:spPr>
      </p:pic>
      <p:pic>
        <p:nvPicPr>
          <p:cNvPr id="91" name="Image 90">
            <a:extLst>
              <a:ext uri="{FF2B5EF4-FFF2-40B4-BE49-F238E27FC236}">
                <a16:creationId xmlns:a16="http://schemas.microsoft.com/office/drawing/2014/main" xmlns="" id="{6D37807E-4969-4C4B-BE95-81130E52B614}"/>
              </a:ext>
            </a:extLst>
          </p:cNvPr>
          <p:cNvPicPr>
            <a:picLocks noChangeAspect="1"/>
          </p:cNvPicPr>
          <p:nvPr/>
        </p:nvPicPr>
        <p:blipFill>
          <a:blip r:embed="rId3"/>
          <a:stretch>
            <a:fillRect/>
          </a:stretch>
        </p:blipFill>
        <p:spPr>
          <a:xfrm>
            <a:off x="4946958" y="1900236"/>
            <a:ext cx="209550" cy="314325"/>
          </a:xfrm>
          <a:prstGeom prst="rect">
            <a:avLst/>
          </a:prstGeom>
        </p:spPr>
      </p:pic>
      <p:pic>
        <p:nvPicPr>
          <p:cNvPr id="93" name="Image 92">
            <a:extLst>
              <a:ext uri="{FF2B5EF4-FFF2-40B4-BE49-F238E27FC236}">
                <a16:creationId xmlns:a16="http://schemas.microsoft.com/office/drawing/2014/main" xmlns="" id="{81B777D2-4EAF-4116-A949-0574A9700E63}"/>
              </a:ext>
            </a:extLst>
          </p:cNvPr>
          <p:cNvPicPr>
            <a:picLocks noChangeAspect="1"/>
          </p:cNvPicPr>
          <p:nvPr/>
        </p:nvPicPr>
        <p:blipFill>
          <a:blip r:embed="rId2"/>
          <a:stretch>
            <a:fillRect/>
          </a:stretch>
        </p:blipFill>
        <p:spPr>
          <a:xfrm>
            <a:off x="3618748" y="3422585"/>
            <a:ext cx="1554322" cy="716207"/>
          </a:xfrm>
          <a:prstGeom prst="rect">
            <a:avLst/>
          </a:prstGeom>
        </p:spPr>
      </p:pic>
      <p:cxnSp>
        <p:nvCxnSpPr>
          <p:cNvPr id="96" name="Connecteur droit 95">
            <a:extLst>
              <a:ext uri="{FF2B5EF4-FFF2-40B4-BE49-F238E27FC236}">
                <a16:creationId xmlns:a16="http://schemas.microsoft.com/office/drawing/2014/main" xmlns="" id="{24B12C4E-2A61-4A19-9879-774FB5D3E2EE}"/>
              </a:ext>
            </a:extLst>
          </p:cNvPr>
          <p:cNvCxnSpPr/>
          <p:nvPr/>
        </p:nvCxnSpPr>
        <p:spPr>
          <a:xfrm flipV="1">
            <a:off x="9896708" y="562708"/>
            <a:ext cx="1234354" cy="133752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Connecteur droit 96">
            <a:extLst>
              <a:ext uri="{FF2B5EF4-FFF2-40B4-BE49-F238E27FC236}">
                <a16:creationId xmlns:a16="http://schemas.microsoft.com/office/drawing/2014/main" xmlns="" id="{FD3116D2-0852-4C01-842C-2735E560CE6A}"/>
              </a:ext>
            </a:extLst>
          </p:cNvPr>
          <p:cNvCxnSpPr/>
          <p:nvPr/>
        </p:nvCxnSpPr>
        <p:spPr>
          <a:xfrm flipV="1">
            <a:off x="8682333" y="584502"/>
            <a:ext cx="1234354" cy="133752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Connecteur droit 97">
            <a:extLst>
              <a:ext uri="{FF2B5EF4-FFF2-40B4-BE49-F238E27FC236}">
                <a16:creationId xmlns:a16="http://schemas.microsoft.com/office/drawing/2014/main" xmlns="" id="{A49BA612-3BAF-45FE-869A-7E3C4948B94A}"/>
              </a:ext>
            </a:extLst>
          </p:cNvPr>
          <p:cNvCxnSpPr/>
          <p:nvPr/>
        </p:nvCxnSpPr>
        <p:spPr>
          <a:xfrm flipV="1">
            <a:off x="6995006" y="560504"/>
            <a:ext cx="1234354" cy="133752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Connecteur droit 98">
            <a:extLst>
              <a:ext uri="{FF2B5EF4-FFF2-40B4-BE49-F238E27FC236}">
                <a16:creationId xmlns:a16="http://schemas.microsoft.com/office/drawing/2014/main" xmlns="" id="{57EB1F00-4DEA-49DA-9B1C-DC64DBF25865}"/>
              </a:ext>
            </a:extLst>
          </p:cNvPr>
          <p:cNvCxnSpPr/>
          <p:nvPr/>
        </p:nvCxnSpPr>
        <p:spPr>
          <a:xfrm flipV="1">
            <a:off x="3717422" y="3111924"/>
            <a:ext cx="1234354" cy="133752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Connecteur droit 99">
            <a:extLst>
              <a:ext uri="{FF2B5EF4-FFF2-40B4-BE49-F238E27FC236}">
                <a16:creationId xmlns:a16="http://schemas.microsoft.com/office/drawing/2014/main" xmlns="" id="{F2105FB4-AE99-4ED6-8E21-6073DD4BAA6C}"/>
              </a:ext>
            </a:extLst>
          </p:cNvPr>
          <p:cNvCxnSpPr/>
          <p:nvPr/>
        </p:nvCxnSpPr>
        <p:spPr>
          <a:xfrm flipV="1">
            <a:off x="2647272" y="3030411"/>
            <a:ext cx="1234354" cy="133752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Connecteur droit 100">
            <a:extLst>
              <a:ext uri="{FF2B5EF4-FFF2-40B4-BE49-F238E27FC236}">
                <a16:creationId xmlns:a16="http://schemas.microsoft.com/office/drawing/2014/main" xmlns="" id="{9A4C06BF-79FE-4865-99B0-B620A0117A07}"/>
              </a:ext>
            </a:extLst>
          </p:cNvPr>
          <p:cNvCxnSpPr>
            <a:cxnSpLocks/>
          </p:cNvCxnSpPr>
          <p:nvPr/>
        </p:nvCxnSpPr>
        <p:spPr>
          <a:xfrm flipV="1">
            <a:off x="917405" y="4406311"/>
            <a:ext cx="1506615" cy="5275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Connecteur droit 102">
            <a:extLst>
              <a:ext uri="{FF2B5EF4-FFF2-40B4-BE49-F238E27FC236}">
                <a16:creationId xmlns:a16="http://schemas.microsoft.com/office/drawing/2014/main" xmlns="" id="{CBC1FD52-8DEB-4EBA-91A5-CD83F555029D}"/>
              </a:ext>
            </a:extLst>
          </p:cNvPr>
          <p:cNvCxnSpPr>
            <a:cxnSpLocks/>
          </p:cNvCxnSpPr>
          <p:nvPr/>
        </p:nvCxnSpPr>
        <p:spPr>
          <a:xfrm flipV="1">
            <a:off x="3717422" y="2031020"/>
            <a:ext cx="1506615" cy="5275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Connecteur droit 37">
            <a:extLst>
              <a:ext uri="{FF2B5EF4-FFF2-40B4-BE49-F238E27FC236}">
                <a16:creationId xmlns:a16="http://schemas.microsoft.com/office/drawing/2014/main" xmlns="" id="{4B84A7FA-3554-460E-9334-A956F8B368CB}"/>
              </a:ext>
            </a:extLst>
          </p:cNvPr>
          <p:cNvCxnSpPr/>
          <p:nvPr/>
        </p:nvCxnSpPr>
        <p:spPr>
          <a:xfrm flipV="1">
            <a:off x="941177" y="3001100"/>
            <a:ext cx="1234354" cy="133752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39" name="Tableau 38">
            <a:extLst>
              <a:ext uri="{FF2B5EF4-FFF2-40B4-BE49-F238E27FC236}">
                <a16:creationId xmlns:a16="http://schemas.microsoft.com/office/drawing/2014/main" xmlns="" id="{96DE2839-B840-4CF6-BDDF-9D037DE5C4AD}"/>
              </a:ext>
            </a:extLst>
          </p:cNvPr>
          <p:cNvGraphicFramePr>
            <a:graphicFrameLocks noGrp="1"/>
          </p:cNvGraphicFramePr>
          <p:nvPr>
            <p:extLst>
              <p:ext uri="{D42A27DB-BD31-4B8C-83A1-F6EECF244321}">
                <p14:modId xmlns:p14="http://schemas.microsoft.com/office/powerpoint/2010/main" val="2892213055"/>
              </p:ext>
            </p:extLst>
          </p:nvPr>
        </p:nvGraphicFramePr>
        <p:xfrm>
          <a:off x="5920050" y="2916884"/>
          <a:ext cx="5340924" cy="1828800"/>
        </p:xfrm>
        <a:graphic>
          <a:graphicData uri="http://schemas.openxmlformats.org/drawingml/2006/table">
            <a:tbl>
              <a:tblPr firstRow="1" bandRow="1">
                <a:tableStyleId>{5C22544A-7EE6-4342-B048-85BDC9FD1C3A}</a:tableStyleId>
              </a:tblPr>
              <a:tblGrid>
                <a:gridCol w="1780308">
                  <a:extLst>
                    <a:ext uri="{9D8B030D-6E8A-4147-A177-3AD203B41FA5}">
                      <a16:colId xmlns:a16="http://schemas.microsoft.com/office/drawing/2014/main" xmlns="" val="1609193463"/>
                    </a:ext>
                  </a:extLst>
                </a:gridCol>
                <a:gridCol w="1780308">
                  <a:extLst>
                    <a:ext uri="{9D8B030D-6E8A-4147-A177-3AD203B41FA5}">
                      <a16:colId xmlns:a16="http://schemas.microsoft.com/office/drawing/2014/main" xmlns="" val="3678929544"/>
                    </a:ext>
                  </a:extLst>
                </a:gridCol>
                <a:gridCol w="1780308">
                  <a:extLst>
                    <a:ext uri="{9D8B030D-6E8A-4147-A177-3AD203B41FA5}">
                      <a16:colId xmlns:a16="http://schemas.microsoft.com/office/drawing/2014/main" xmlns="" val="1769692551"/>
                    </a:ext>
                  </a:extLst>
                </a:gridCol>
              </a:tblGrid>
              <a:tr h="318044">
                <a:tc gridSpan="3">
                  <a:txBody>
                    <a:bodyPr/>
                    <a:lstStyle/>
                    <a:p>
                      <a:pPr algn="ctr"/>
                      <a:r>
                        <a:rPr lang="fr-FR" b="0" dirty="0">
                          <a:ln>
                            <a:solidFill>
                              <a:schemeClr val="tx1"/>
                            </a:solidFill>
                          </a:ln>
                          <a:solidFill>
                            <a:schemeClr val="tx1"/>
                          </a:solidFill>
                          <a:latin typeface="+mn-lt"/>
                        </a:rPr>
                        <a:t>Transformation de quantités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477609968"/>
                  </a:ext>
                </a:extLst>
              </a:tr>
              <a:tr h="1019484">
                <a:tc>
                  <a:txBody>
                    <a:bodyPr/>
                    <a:lstStyle/>
                    <a:p>
                      <a:r>
                        <a:rPr lang="fr-FR" b="0" dirty="0">
                          <a:ln>
                            <a:noFill/>
                          </a:ln>
                          <a:solidFill>
                            <a:schemeClr val="tx1"/>
                          </a:solidFill>
                        </a:rPr>
                        <a:t>Recherche de la quantité finale pour une transformation négative</a:t>
                      </a:r>
                      <a:endParaRPr lang="fr-FR" b="0" dirty="0">
                        <a:ln>
                          <a:solidFill>
                            <a:schemeClr val="tx1"/>
                          </a:solidFill>
                        </a:ln>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b="0" dirty="0">
                          <a:solidFill>
                            <a:schemeClr val="tx1"/>
                          </a:solidFill>
                        </a:rPr>
                        <a:t>Recherche de la transformation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b="0" dirty="0">
                          <a:solidFill>
                            <a:schemeClr val="tx1"/>
                          </a:solidFill>
                        </a:rPr>
                        <a:t>Recherche de la quantité initiale pour une transformation positive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115257761"/>
                  </a:ext>
                </a:extLst>
              </a:tr>
            </a:tbl>
          </a:graphicData>
        </a:graphic>
      </p:graphicFrame>
      <p:graphicFrame>
        <p:nvGraphicFramePr>
          <p:cNvPr id="40" name="Tableau 39">
            <a:extLst>
              <a:ext uri="{FF2B5EF4-FFF2-40B4-BE49-F238E27FC236}">
                <a16:creationId xmlns:a16="http://schemas.microsoft.com/office/drawing/2014/main" xmlns="" id="{4B2E022C-6A24-4436-A2DA-FDE54109E18E}"/>
              </a:ext>
            </a:extLst>
          </p:cNvPr>
          <p:cNvGraphicFramePr>
            <a:graphicFrameLocks noGrp="1"/>
          </p:cNvGraphicFramePr>
          <p:nvPr>
            <p:extLst>
              <p:ext uri="{D42A27DB-BD31-4B8C-83A1-F6EECF244321}">
                <p14:modId xmlns:p14="http://schemas.microsoft.com/office/powerpoint/2010/main" val="2479296674"/>
              </p:ext>
            </p:extLst>
          </p:nvPr>
        </p:nvGraphicFramePr>
        <p:xfrm>
          <a:off x="5974767" y="2009755"/>
          <a:ext cx="5286208" cy="741680"/>
        </p:xfrm>
        <a:graphic>
          <a:graphicData uri="http://schemas.openxmlformats.org/drawingml/2006/table">
            <a:tbl>
              <a:tblPr firstRow="1" bandRow="1">
                <a:tableStyleId>{5C22544A-7EE6-4342-B048-85BDC9FD1C3A}</a:tableStyleId>
              </a:tblPr>
              <a:tblGrid>
                <a:gridCol w="5286208">
                  <a:extLst>
                    <a:ext uri="{9D8B030D-6E8A-4147-A177-3AD203B41FA5}">
                      <a16:colId xmlns:a16="http://schemas.microsoft.com/office/drawing/2014/main" xmlns="" val="1595293431"/>
                    </a:ext>
                  </a:extLst>
                </a:gridCol>
              </a:tblGrid>
              <a:tr h="370840">
                <a:tc>
                  <a:txBody>
                    <a:bodyPr/>
                    <a:lstStyle/>
                    <a:p>
                      <a:pPr algn="ctr"/>
                      <a:r>
                        <a:rPr lang="fr-FR" b="1" dirty="0">
                          <a:solidFill>
                            <a:schemeClr val="tx1"/>
                          </a:solidFill>
                        </a:rPr>
                        <a:t>Réunion de quantités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399749533"/>
                  </a:ext>
                </a:extLst>
              </a:tr>
              <a:tr h="370840">
                <a:tc>
                  <a:txBody>
                    <a:bodyPr/>
                    <a:lstStyle/>
                    <a:p>
                      <a:r>
                        <a:rPr lang="fr-FR" b="0" dirty="0">
                          <a:solidFill>
                            <a:schemeClr val="tx1"/>
                          </a:solidFill>
                        </a:rPr>
                        <a:t>Recherche d’une des quantités initiales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899760056"/>
                  </a:ext>
                </a:extLst>
              </a:tr>
            </a:tbl>
          </a:graphicData>
        </a:graphic>
      </p:graphicFrame>
      <p:graphicFrame>
        <p:nvGraphicFramePr>
          <p:cNvPr id="41" name="Tableau 40">
            <a:extLst>
              <a:ext uri="{FF2B5EF4-FFF2-40B4-BE49-F238E27FC236}">
                <a16:creationId xmlns:a16="http://schemas.microsoft.com/office/drawing/2014/main" xmlns="" id="{16C00014-9886-44F8-8FA4-781DB35A4880}"/>
              </a:ext>
            </a:extLst>
          </p:cNvPr>
          <p:cNvGraphicFramePr>
            <a:graphicFrameLocks noGrp="1"/>
          </p:cNvGraphicFramePr>
          <p:nvPr>
            <p:extLst>
              <p:ext uri="{D42A27DB-BD31-4B8C-83A1-F6EECF244321}">
                <p14:modId xmlns:p14="http://schemas.microsoft.com/office/powerpoint/2010/main" val="4013816145"/>
              </p:ext>
            </p:extLst>
          </p:nvPr>
        </p:nvGraphicFramePr>
        <p:xfrm>
          <a:off x="5920051" y="4898636"/>
          <a:ext cx="5340924" cy="1010920"/>
        </p:xfrm>
        <a:graphic>
          <a:graphicData uri="http://schemas.openxmlformats.org/drawingml/2006/table">
            <a:tbl>
              <a:tblPr firstRow="1" bandRow="1">
                <a:tableStyleId>{5C22544A-7EE6-4342-B048-85BDC9FD1C3A}</a:tableStyleId>
              </a:tblPr>
              <a:tblGrid>
                <a:gridCol w="2695574">
                  <a:extLst>
                    <a:ext uri="{9D8B030D-6E8A-4147-A177-3AD203B41FA5}">
                      <a16:colId xmlns:a16="http://schemas.microsoft.com/office/drawing/2014/main" xmlns="" val="3885501561"/>
                    </a:ext>
                  </a:extLst>
                </a:gridCol>
                <a:gridCol w="2645350">
                  <a:extLst>
                    <a:ext uri="{9D8B030D-6E8A-4147-A177-3AD203B41FA5}">
                      <a16:colId xmlns:a16="http://schemas.microsoft.com/office/drawing/2014/main" xmlns="" val="1511352901"/>
                    </a:ext>
                  </a:extLst>
                </a:gridCol>
              </a:tblGrid>
              <a:tr h="370840">
                <a:tc gridSpan="2">
                  <a:txBody>
                    <a:bodyPr/>
                    <a:lstStyle/>
                    <a:p>
                      <a:pPr algn="ctr"/>
                      <a:r>
                        <a:rPr lang="fr-FR" b="1" dirty="0">
                          <a:solidFill>
                            <a:schemeClr val="tx1"/>
                          </a:solidFill>
                        </a:rPr>
                        <a:t>Comparaison de quantités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517169594"/>
                  </a:ext>
                </a:extLst>
              </a:tr>
              <a:tr h="370840">
                <a:tc>
                  <a:txBody>
                    <a:bodyPr/>
                    <a:lstStyle/>
                    <a:p>
                      <a:r>
                        <a:rPr lang="fr-FR" dirty="0"/>
                        <a:t>Recherche d’une des quantités comparées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dirty="0"/>
                        <a:t>Recherche de la comparaison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78973066"/>
                  </a:ext>
                </a:extLst>
              </a:tr>
            </a:tbl>
          </a:graphicData>
        </a:graphic>
      </p:graphicFrame>
    </p:spTree>
    <p:extLst>
      <p:ext uri="{BB962C8B-B14F-4D97-AF65-F5344CB8AC3E}">
        <p14:creationId xmlns:p14="http://schemas.microsoft.com/office/powerpoint/2010/main" val="4048858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5"/>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3"/>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7"/>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78"/>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79"/>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80"/>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81"/>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74"/>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83"/>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82"/>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84"/>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85"/>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86"/>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87"/>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88"/>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89"/>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90"/>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91"/>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93"/>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103"/>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98"/>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97"/>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96"/>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99"/>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100"/>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101"/>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38"/>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39"/>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40"/>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au 8">
            <a:extLst>
              <a:ext uri="{FF2B5EF4-FFF2-40B4-BE49-F238E27FC236}">
                <a16:creationId xmlns:a16="http://schemas.microsoft.com/office/drawing/2014/main" xmlns="" id="{A6FF8B7A-B551-4E4E-819A-A69FDDB2A57D}"/>
              </a:ext>
            </a:extLst>
          </p:cNvPr>
          <p:cNvGraphicFramePr>
            <a:graphicFrameLocks noGrp="1"/>
          </p:cNvGraphicFramePr>
          <p:nvPr>
            <p:extLst>
              <p:ext uri="{D42A27DB-BD31-4B8C-83A1-F6EECF244321}">
                <p14:modId xmlns:p14="http://schemas.microsoft.com/office/powerpoint/2010/main" val="1587241619"/>
              </p:ext>
            </p:extLst>
          </p:nvPr>
        </p:nvGraphicFramePr>
        <p:xfrm>
          <a:off x="988218" y="2129949"/>
          <a:ext cx="2298700" cy="1586212"/>
        </p:xfrm>
        <a:graphic>
          <a:graphicData uri="http://schemas.openxmlformats.org/drawingml/2006/table">
            <a:tbl>
              <a:tblPr firstRow="1" firstCol="1" bandRow="1"/>
              <a:tblGrid>
                <a:gridCol w="459740">
                  <a:extLst>
                    <a:ext uri="{9D8B030D-6E8A-4147-A177-3AD203B41FA5}">
                      <a16:colId xmlns:a16="http://schemas.microsoft.com/office/drawing/2014/main" xmlns="" val="783481659"/>
                    </a:ext>
                  </a:extLst>
                </a:gridCol>
                <a:gridCol w="459740">
                  <a:extLst>
                    <a:ext uri="{9D8B030D-6E8A-4147-A177-3AD203B41FA5}">
                      <a16:colId xmlns:a16="http://schemas.microsoft.com/office/drawing/2014/main" xmlns="" val="341077594"/>
                    </a:ext>
                  </a:extLst>
                </a:gridCol>
                <a:gridCol w="459740">
                  <a:extLst>
                    <a:ext uri="{9D8B030D-6E8A-4147-A177-3AD203B41FA5}">
                      <a16:colId xmlns:a16="http://schemas.microsoft.com/office/drawing/2014/main" xmlns="" val="1384488956"/>
                    </a:ext>
                  </a:extLst>
                </a:gridCol>
                <a:gridCol w="459740">
                  <a:extLst>
                    <a:ext uri="{9D8B030D-6E8A-4147-A177-3AD203B41FA5}">
                      <a16:colId xmlns:a16="http://schemas.microsoft.com/office/drawing/2014/main" xmlns="" val="1654466287"/>
                    </a:ext>
                  </a:extLst>
                </a:gridCol>
                <a:gridCol w="459740">
                  <a:extLst>
                    <a:ext uri="{9D8B030D-6E8A-4147-A177-3AD203B41FA5}">
                      <a16:colId xmlns:a16="http://schemas.microsoft.com/office/drawing/2014/main" xmlns="" val="4016360604"/>
                    </a:ext>
                  </a:extLst>
                </a:gridCol>
              </a:tblGrid>
              <a:tr h="303906">
                <a:tc>
                  <a:txBody>
                    <a:bodyPr/>
                    <a:lstStyle/>
                    <a:p>
                      <a:pPr algn="just">
                        <a:spcAft>
                          <a:spcPts val="0"/>
                        </a:spcAft>
                      </a:pPr>
                      <a:r>
                        <a:rPr lang="fr-FR" sz="2400">
                          <a:effectLst/>
                          <a:latin typeface="Calibri" panose="020F0502020204030204" pitchFamily="34" charset="0"/>
                          <a:ea typeface="Times New Roman" panose="02020603050405020304" pitchFamily="18" charset="0"/>
                          <a:cs typeface="Calibri" panose="020F0502020204030204" pitchFamily="34" charset="0"/>
                        </a:rPr>
                        <a:t> </a:t>
                      </a:r>
                    </a:p>
                  </a:txBody>
                  <a:tcPr marL="68580" marR="68580" marT="0" marB="0">
                    <a:lnL>
                      <a:noFill/>
                    </a:lnL>
                    <a:lnR>
                      <a:noFill/>
                    </a:lnR>
                    <a:lnT>
                      <a:noFill/>
                    </a:lnT>
                    <a:lnB>
                      <a:noFill/>
                    </a:lnB>
                  </a:tcPr>
                </a:tc>
                <a:tc>
                  <a:txBody>
                    <a:bodyPr/>
                    <a:lstStyle/>
                    <a:p>
                      <a:pPr algn="just">
                        <a:spcAft>
                          <a:spcPts val="0"/>
                        </a:spcAft>
                      </a:pPr>
                      <a:r>
                        <a:rPr lang="fr-FR" sz="2400">
                          <a:effectLst/>
                          <a:latin typeface="Calibri" panose="020F0502020204030204" pitchFamily="34" charset="0"/>
                          <a:ea typeface="Times New Roman" panose="02020603050405020304" pitchFamily="18" charset="0"/>
                          <a:cs typeface="Calibri" panose="020F0502020204030204" pitchFamily="34" charset="0"/>
                        </a:rPr>
                        <a:t> </a:t>
                      </a:r>
                    </a:p>
                  </a:txBody>
                  <a:tcPr marL="68580" marR="68580" marT="0" marB="0">
                    <a:lnL>
                      <a:noFill/>
                    </a:lnL>
                    <a:lnR>
                      <a:noFill/>
                    </a:lnR>
                    <a:lnT>
                      <a:noFill/>
                    </a:lnT>
                    <a:lnB>
                      <a:noFill/>
                    </a:lnB>
                  </a:tcPr>
                </a:tc>
                <a:tc>
                  <a:txBody>
                    <a:bodyPr/>
                    <a:lstStyle/>
                    <a:p>
                      <a:pPr algn="just">
                        <a:spcAft>
                          <a:spcPts val="0"/>
                        </a:spcAft>
                      </a:pPr>
                      <a:r>
                        <a:rPr lang="fr-FR" sz="2400">
                          <a:effectLst/>
                          <a:latin typeface="Calibri" panose="020F0502020204030204" pitchFamily="34" charset="0"/>
                          <a:ea typeface="Times New Roman" panose="02020603050405020304" pitchFamily="18" charset="0"/>
                          <a:cs typeface="Calibri" panose="020F0502020204030204" pitchFamily="34" charset="0"/>
                        </a:rPr>
                        <a:t>5</a:t>
                      </a:r>
                    </a:p>
                  </a:txBody>
                  <a:tcPr marL="68580" marR="68580" marT="0" marB="0">
                    <a:lnL>
                      <a:noFill/>
                    </a:lnL>
                    <a:lnR>
                      <a:noFill/>
                    </a:lnR>
                    <a:lnT>
                      <a:noFill/>
                    </a:lnT>
                    <a:lnB>
                      <a:noFill/>
                    </a:lnB>
                  </a:tcPr>
                </a:tc>
                <a:tc>
                  <a:txBody>
                    <a:bodyPr/>
                    <a:lstStyle/>
                    <a:p>
                      <a:pPr algn="just">
                        <a:spcAft>
                          <a:spcPts val="0"/>
                        </a:spcAft>
                      </a:pPr>
                      <a:r>
                        <a:rPr lang="fr-FR" sz="2400" dirty="0">
                          <a:effectLst/>
                          <a:latin typeface="Calibri" panose="020F0502020204030204" pitchFamily="34" charset="0"/>
                          <a:ea typeface="Times New Roman" panose="02020603050405020304" pitchFamily="18" charset="0"/>
                          <a:cs typeface="Calibri" panose="020F0502020204030204" pitchFamily="34" charset="0"/>
                        </a:rPr>
                        <a:t>9</a:t>
                      </a:r>
                    </a:p>
                  </a:txBody>
                  <a:tcPr marL="68580" marR="68580" marT="0" marB="0">
                    <a:lnL>
                      <a:noFill/>
                    </a:lnL>
                    <a:lnR>
                      <a:noFill/>
                    </a:lnR>
                    <a:lnT>
                      <a:noFill/>
                    </a:lnT>
                    <a:lnB>
                      <a:noFill/>
                    </a:lnB>
                  </a:tcPr>
                </a:tc>
                <a:tc>
                  <a:txBody>
                    <a:bodyPr/>
                    <a:lstStyle/>
                    <a:p>
                      <a:endParaRPr lang="fr-FR" sz="2400">
                        <a:effectLst/>
                        <a:latin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xmlns="" val="2942133783"/>
                  </a:ext>
                </a:extLst>
              </a:tr>
              <a:tr h="488932">
                <a:tc>
                  <a:txBody>
                    <a:bodyPr/>
                    <a:lstStyle/>
                    <a:p>
                      <a:pPr algn="just">
                        <a:spcAft>
                          <a:spcPts val="0"/>
                        </a:spcAft>
                      </a:pPr>
                      <a:r>
                        <a:rPr lang="fr-FR" sz="2400">
                          <a:effectLst/>
                          <a:latin typeface="Calibri" panose="020F0502020204030204" pitchFamily="34" charset="0"/>
                          <a:ea typeface="Times New Roman" panose="02020603050405020304" pitchFamily="18" charset="0"/>
                          <a:cs typeface="Calibri" panose="020F0502020204030204" pitchFamily="34" charset="0"/>
                        </a:rPr>
                        <a:t> </a:t>
                      </a:r>
                    </a:p>
                  </a:txBody>
                  <a:tcPr marL="68580" marR="68580" marT="0" marB="0">
                    <a:lnL>
                      <a:noFill/>
                    </a:lnL>
                    <a:lnR>
                      <a:noFill/>
                    </a:lnR>
                    <a:lnT>
                      <a:noFill/>
                    </a:lnT>
                    <a:lnB>
                      <a:noFill/>
                    </a:lnB>
                  </a:tcPr>
                </a:tc>
                <a:tc>
                  <a:txBody>
                    <a:bodyPr/>
                    <a:lstStyle/>
                    <a:p>
                      <a:endParaRPr lang="fr-FR" sz="2400">
                        <a:effectLst/>
                        <a:latin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just">
                        <a:spcAft>
                          <a:spcPts val="0"/>
                        </a:spcAft>
                      </a:pPr>
                      <a:r>
                        <a:rPr lang="fr-FR" sz="2400" dirty="0">
                          <a:effectLst/>
                          <a:latin typeface="Calibri" panose="020F0502020204030204" pitchFamily="34" charset="0"/>
                          <a:ea typeface="Times New Roman" panose="02020603050405020304" pitchFamily="18" charset="0"/>
                          <a:cs typeface="Calibri" panose="020F0502020204030204" pitchFamily="34" charset="0"/>
                        </a:rPr>
                        <a:t>6</a:t>
                      </a:r>
                    </a:p>
                  </a:txBody>
                  <a:tcPr marL="68580" marR="68580" marT="0" marB="0">
                    <a:lnL>
                      <a:noFill/>
                    </a:lnL>
                    <a:lnR>
                      <a:noFill/>
                    </a:lnR>
                    <a:lnT>
                      <a:noFill/>
                    </a:lnT>
                    <a:lnB>
                      <a:noFill/>
                    </a:lnB>
                  </a:tcPr>
                </a:tc>
                <a:tc>
                  <a:txBody>
                    <a:bodyPr/>
                    <a:lstStyle/>
                    <a:p>
                      <a:pPr algn="just">
                        <a:spcAft>
                          <a:spcPts val="0"/>
                        </a:spcAft>
                      </a:pPr>
                      <a:r>
                        <a:rPr lang="fr-FR" sz="1600" dirty="0">
                          <a:effectLst/>
                          <a:latin typeface="Calibri" panose="020F0502020204030204" pitchFamily="34" charset="0"/>
                          <a:ea typeface="Times New Roman" panose="02020603050405020304" pitchFamily="18" charset="0"/>
                          <a:cs typeface="Calibri" panose="020F0502020204030204" pitchFamily="34" charset="0"/>
                        </a:rPr>
                        <a:t>1</a:t>
                      </a:r>
                      <a:r>
                        <a:rPr lang="fr-FR" sz="2400" dirty="0">
                          <a:effectLst/>
                          <a:latin typeface="Calibri" panose="020F0502020204030204" pitchFamily="34" charset="0"/>
                          <a:ea typeface="Times New Roman" panose="02020603050405020304" pitchFamily="18" charset="0"/>
                          <a:cs typeface="Calibri" panose="020F0502020204030204" pitchFamily="34" charset="0"/>
                        </a:rPr>
                        <a:t>0</a:t>
                      </a:r>
                    </a:p>
                  </a:txBody>
                  <a:tcPr marL="68580" marR="68580" marT="0" marB="0">
                    <a:lnL>
                      <a:noFill/>
                    </a:lnL>
                    <a:lnR>
                      <a:noFill/>
                    </a:lnR>
                    <a:lnT>
                      <a:noFill/>
                    </a:lnT>
                    <a:lnB>
                      <a:noFill/>
                    </a:lnB>
                  </a:tcPr>
                </a:tc>
                <a:tc>
                  <a:txBody>
                    <a:bodyPr/>
                    <a:lstStyle/>
                    <a:p>
                      <a:pPr algn="just">
                        <a:spcAft>
                          <a:spcPts val="0"/>
                        </a:spcAft>
                      </a:pPr>
                      <a:r>
                        <a:rPr lang="fr-FR" sz="1800" dirty="0">
                          <a:effectLst/>
                          <a:latin typeface="Calibri" panose="020F0502020204030204" pitchFamily="34" charset="0"/>
                          <a:ea typeface="Times New Roman" panose="02020603050405020304" pitchFamily="18" charset="0"/>
                          <a:cs typeface="Calibri" panose="020F0502020204030204" pitchFamily="34" charset="0"/>
                        </a:rPr>
                        <a:t>1</a:t>
                      </a:r>
                      <a:r>
                        <a:rPr lang="fr-FR" sz="2400" dirty="0">
                          <a:effectLst/>
                          <a:latin typeface="Calibri" panose="020F0502020204030204" pitchFamily="34" charset="0"/>
                          <a:ea typeface="Times New Roman" panose="02020603050405020304" pitchFamily="18" charset="0"/>
                          <a:cs typeface="Calibri" panose="020F0502020204030204" pitchFamily="34" charset="0"/>
                        </a:rPr>
                        <a:t>4</a:t>
                      </a:r>
                    </a:p>
                  </a:txBody>
                  <a:tcPr marL="68580" marR="68580" marT="0" marB="0">
                    <a:lnL>
                      <a:noFill/>
                    </a:lnL>
                    <a:lnR>
                      <a:noFill/>
                    </a:lnR>
                    <a:lnT>
                      <a:noFill/>
                    </a:lnT>
                    <a:lnB>
                      <a:noFill/>
                    </a:lnB>
                  </a:tcPr>
                </a:tc>
                <a:extLst>
                  <a:ext uri="{0D108BD9-81ED-4DB2-BD59-A6C34878D82A}">
                    <a16:rowId xmlns:a16="http://schemas.microsoft.com/office/drawing/2014/main" xmlns="" val="3991707401"/>
                  </a:ext>
                </a:extLst>
              </a:tr>
              <a:tr h="303906">
                <a:tc>
                  <a:txBody>
                    <a:bodyPr/>
                    <a:lstStyle/>
                    <a:p>
                      <a:pPr algn="just">
                        <a:spcAft>
                          <a:spcPts val="0"/>
                        </a:spcAft>
                      </a:pPr>
                      <a:r>
                        <a:rPr lang="fr-FR" sz="2400">
                          <a:effectLst/>
                          <a:latin typeface="Calibri" panose="020F0502020204030204" pitchFamily="34" charset="0"/>
                          <a:ea typeface="Times New Roman" panose="02020603050405020304" pitchFamily="18" charset="0"/>
                          <a:cs typeface="Calibri" panose="020F0502020204030204" pitchFamily="34" charset="0"/>
                        </a:rPr>
                        <a:t>-</a:t>
                      </a: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just">
                        <a:spcAft>
                          <a:spcPts val="0"/>
                        </a:spcAft>
                      </a:pPr>
                      <a:r>
                        <a:rPr lang="fr-FR" sz="2400">
                          <a:effectLst/>
                          <a:latin typeface="Calibri" panose="020F0502020204030204" pitchFamily="34" charset="0"/>
                          <a:ea typeface="Times New Roman" panose="02020603050405020304" pitchFamily="18" charset="0"/>
                          <a:cs typeface="Calibri" panose="020F0502020204030204" pitchFamily="34" charset="0"/>
                        </a:rPr>
                        <a:t> </a:t>
                      </a: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just">
                        <a:spcAft>
                          <a:spcPts val="0"/>
                        </a:spcAft>
                      </a:pPr>
                      <a:r>
                        <a:rPr lang="fr-FR" sz="2400">
                          <a:effectLst/>
                          <a:latin typeface="Calibri" panose="020F0502020204030204" pitchFamily="34" charset="0"/>
                          <a:ea typeface="Times New Roman" panose="02020603050405020304" pitchFamily="18" charset="0"/>
                          <a:cs typeface="Calibri" panose="020F0502020204030204" pitchFamily="34" charset="0"/>
                        </a:rPr>
                        <a:t>4</a:t>
                      </a: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just">
                        <a:spcAft>
                          <a:spcPts val="0"/>
                        </a:spcAft>
                      </a:pPr>
                      <a:r>
                        <a:rPr lang="fr-FR" sz="2400">
                          <a:effectLst/>
                          <a:latin typeface="Calibri" panose="020F0502020204030204" pitchFamily="34" charset="0"/>
                          <a:ea typeface="Times New Roman" panose="02020603050405020304" pitchFamily="18" charset="0"/>
                          <a:cs typeface="Calibri" panose="020F0502020204030204" pitchFamily="34" charset="0"/>
                        </a:rPr>
                        <a:t>2</a:t>
                      </a: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just">
                        <a:spcAft>
                          <a:spcPts val="0"/>
                        </a:spcAft>
                      </a:pPr>
                      <a:r>
                        <a:rPr lang="fr-FR" sz="2400">
                          <a:effectLst/>
                          <a:latin typeface="Calibri" panose="020F0502020204030204" pitchFamily="34" charset="0"/>
                          <a:ea typeface="Times New Roman" panose="02020603050405020304" pitchFamily="18" charset="0"/>
                          <a:cs typeface="Calibri" panose="020F0502020204030204" pitchFamily="34" charset="0"/>
                        </a:rPr>
                        <a:t>8</a:t>
                      </a: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71125990"/>
                  </a:ext>
                </a:extLst>
              </a:tr>
              <a:tr h="303906">
                <a:tc>
                  <a:txBody>
                    <a:bodyPr/>
                    <a:lstStyle/>
                    <a:p>
                      <a:pPr algn="just">
                        <a:spcAft>
                          <a:spcPts val="0"/>
                        </a:spcAft>
                      </a:pPr>
                      <a:r>
                        <a:rPr lang="fr-FR" sz="2400">
                          <a:effectLst/>
                          <a:latin typeface="Calibri" panose="020F0502020204030204" pitchFamily="34" charset="0"/>
                          <a:ea typeface="Times New Roman" panose="02020603050405020304" pitchFamily="18" charset="0"/>
                          <a:cs typeface="Calibri" panose="020F0502020204030204" pitchFamily="34" charset="0"/>
                        </a:rPr>
                        <a:t> </a:t>
                      </a:r>
                    </a:p>
                  </a:txBody>
                  <a:tcPr marL="68580" marR="68580" marT="0" marB="0">
                    <a:lnL>
                      <a:noFill/>
                    </a:lnL>
                    <a:lnR>
                      <a:noFill/>
                    </a:lnR>
                    <a:lnT w="19050" cap="flat" cmpd="sng" algn="ctr">
                      <a:solidFill>
                        <a:srgbClr val="000000"/>
                      </a:solidFill>
                      <a:prstDash val="solid"/>
                      <a:round/>
                      <a:headEnd type="none" w="med" len="med"/>
                      <a:tailEnd type="none" w="med" len="med"/>
                    </a:lnT>
                    <a:lnB>
                      <a:noFill/>
                    </a:lnB>
                  </a:tcPr>
                </a:tc>
                <a:tc>
                  <a:txBody>
                    <a:bodyPr/>
                    <a:lstStyle/>
                    <a:p>
                      <a:pPr algn="just">
                        <a:spcAft>
                          <a:spcPts val="0"/>
                        </a:spcAft>
                      </a:pPr>
                      <a:r>
                        <a:rPr lang="fr-FR" sz="2400">
                          <a:effectLst/>
                          <a:latin typeface="Calibri" panose="020F0502020204030204" pitchFamily="34" charset="0"/>
                          <a:ea typeface="Times New Roman" panose="02020603050405020304" pitchFamily="18" charset="0"/>
                          <a:cs typeface="Calibri" panose="020F0502020204030204" pitchFamily="34" charset="0"/>
                        </a:rPr>
                        <a:t> </a:t>
                      </a:r>
                    </a:p>
                  </a:txBody>
                  <a:tcPr marL="68580" marR="68580" marT="0" marB="0">
                    <a:lnL>
                      <a:noFill/>
                    </a:lnL>
                    <a:lnR>
                      <a:noFill/>
                    </a:lnR>
                    <a:lnT w="19050" cap="flat" cmpd="sng" algn="ctr">
                      <a:solidFill>
                        <a:srgbClr val="000000"/>
                      </a:solidFill>
                      <a:prstDash val="solid"/>
                      <a:round/>
                      <a:headEnd type="none" w="med" len="med"/>
                      <a:tailEnd type="none" w="med" len="med"/>
                    </a:lnT>
                    <a:lnB>
                      <a:noFill/>
                    </a:lnB>
                  </a:tcPr>
                </a:tc>
                <a:tc>
                  <a:txBody>
                    <a:bodyPr/>
                    <a:lstStyle/>
                    <a:p>
                      <a:pPr algn="just">
                        <a:spcAft>
                          <a:spcPts val="0"/>
                        </a:spcAft>
                      </a:pPr>
                      <a:r>
                        <a:rPr lang="fr-FR" sz="2400">
                          <a:effectLst/>
                          <a:latin typeface="Calibri" panose="020F0502020204030204" pitchFamily="34" charset="0"/>
                          <a:ea typeface="Times New Roman" panose="02020603050405020304" pitchFamily="18" charset="0"/>
                          <a:cs typeface="Calibri" panose="020F0502020204030204" pitchFamily="34" charset="0"/>
                        </a:rPr>
                        <a:t> </a:t>
                      </a:r>
                    </a:p>
                  </a:txBody>
                  <a:tcPr marL="68580" marR="68580" marT="0" marB="0">
                    <a:lnL>
                      <a:noFill/>
                    </a:lnL>
                    <a:lnR>
                      <a:noFill/>
                    </a:lnR>
                    <a:lnT w="19050" cap="flat" cmpd="sng" algn="ctr">
                      <a:solidFill>
                        <a:srgbClr val="000000"/>
                      </a:solidFill>
                      <a:prstDash val="solid"/>
                      <a:round/>
                      <a:headEnd type="none" w="med" len="med"/>
                      <a:tailEnd type="none" w="med" len="med"/>
                    </a:lnT>
                    <a:lnB>
                      <a:noFill/>
                    </a:lnB>
                  </a:tcPr>
                </a:tc>
                <a:tc>
                  <a:txBody>
                    <a:bodyPr/>
                    <a:lstStyle/>
                    <a:p>
                      <a:pPr algn="just">
                        <a:spcAft>
                          <a:spcPts val="0"/>
                        </a:spcAft>
                      </a:pPr>
                      <a:r>
                        <a:rPr lang="fr-FR" sz="2400">
                          <a:effectLst/>
                          <a:latin typeface="Calibri" panose="020F0502020204030204" pitchFamily="34" charset="0"/>
                          <a:ea typeface="Times New Roman" panose="02020603050405020304" pitchFamily="18" charset="0"/>
                          <a:cs typeface="Calibri" panose="020F0502020204030204" pitchFamily="34" charset="0"/>
                        </a:rPr>
                        <a:t> </a:t>
                      </a:r>
                    </a:p>
                  </a:txBody>
                  <a:tcPr marL="68580" marR="68580" marT="0" marB="0">
                    <a:lnL>
                      <a:noFill/>
                    </a:lnL>
                    <a:lnR>
                      <a:noFill/>
                    </a:lnR>
                    <a:lnT w="19050" cap="flat" cmpd="sng" algn="ctr">
                      <a:solidFill>
                        <a:srgbClr val="000000"/>
                      </a:solidFill>
                      <a:prstDash val="solid"/>
                      <a:round/>
                      <a:headEnd type="none" w="med" len="med"/>
                      <a:tailEnd type="none" w="med" len="med"/>
                    </a:lnT>
                    <a:lnB>
                      <a:noFill/>
                    </a:lnB>
                  </a:tcPr>
                </a:tc>
                <a:tc>
                  <a:txBody>
                    <a:bodyPr/>
                    <a:lstStyle/>
                    <a:p>
                      <a:pPr algn="just">
                        <a:spcAft>
                          <a:spcPts val="0"/>
                        </a:spcAft>
                      </a:pPr>
                      <a:r>
                        <a:rPr lang="fr-FR" sz="2400" dirty="0">
                          <a:effectLst/>
                          <a:latin typeface="Calibri" panose="020F0502020204030204" pitchFamily="34" charset="0"/>
                          <a:ea typeface="Times New Roman" panose="02020603050405020304" pitchFamily="18" charset="0"/>
                          <a:cs typeface="Calibri" panose="020F0502020204030204" pitchFamily="34" charset="0"/>
                        </a:rPr>
                        <a:t> </a:t>
                      </a:r>
                    </a:p>
                  </a:txBody>
                  <a:tcPr marL="68580" marR="68580" marT="0" marB="0">
                    <a:lnL>
                      <a:noFill/>
                    </a:lnL>
                    <a:lnR>
                      <a:noFill/>
                    </a:lnR>
                    <a:lnT w="190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2792845292"/>
                  </a:ext>
                </a:extLst>
              </a:tr>
            </a:tbl>
          </a:graphicData>
        </a:graphic>
      </p:graphicFrame>
      <p:sp>
        <p:nvSpPr>
          <p:cNvPr id="10" name="Connecteur droit 29">
            <a:extLst>
              <a:ext uri="{FF2B5EF4-FFF2-40B4-BE49-F238E27FC236}">
                <a16:creationId xmlns:a16="http://schemas.microsoft.com/office/drawing/2014/main" xmlns="" id="{E37BBC4C-7E84-4305-80F9-9F06A060F3FC}"/>
              </a:ext>
            </a:extLst>
          </p:cNvPr>
          <p:cNvSpPr>
            <a:spLocks noChangeShapeType="1"/>
          </p:cNvSpPr>
          <p:nvPr/>
        </p:nvSpPr>
        <p:spPr bwMode="auto">
          <a:xfrm flipV="1">
            <a:off x="2615008" y="2606856"/>
            <a:ext cx="123825" cy="142875"/>
          </a:xfrm>
          <a:prstGeom prst="line">
            <a:avLst/>
          </a:prstGeom>
          <a:noFill/>
          <a:ln w="19050">
            <a:solidFill>
              <a:srgbClr val="000000"/>
            </a:solidFill>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1" name="Connecteur droit 34">
            <a:extLst>
              <a:ext uri="{FF2B5EF4-FFF2-40B4-BE49-F238E27FC236}">
                <a16:creationId xmlns:a16="http://schemas.microsoft.com/office/drawing/2014/main" xmlns="" id="{CDAD9C24-07D7-4FA3-B6B1-C254FD79AC7F}"/>
              </a:ext>
            </a:extLst>
          </p:cNvPr>
          <p:cNvSpPr>
            <a:spLocks noChangeShapeType="1"/>
          </p:cNvSpPr>
          <p:nvPr/>
        </p:nvSpPr>
        <p:spPr bwMode="auto">
          <a:xfrm flipV="1">
            <a:off x="2013743" y="2611438"/>
            <a:ext cx="123825" cy="142875"/>
          </a:xfrm>
          <a:prstGeom prst="line">
            <a:avLst/>
          </a:prstGeom>
          <a:noFill/>
          <a:ln w="19050">
            <a:solidFill>
              <a:srgbClr val="000000"/>
            </a:solidFill>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2" name="Rectangle 7">
            <a:extLst>
              <a:ext uri="{FF2B5EF4-FFF2-40B4-BE49-F238E27FC236}">
                <a16:creationId xmlns:a16="http://schemas.microsoft.com/office/drawing/2014/main" xmlns="" id="{C09C3833-0A86-4AB0-AB69-2C4B017B1BC4}"/>
              </a:ext>
            </a:extLst>
          </p:cNvPr>
          <p:cNvSpPr>
            <a:spLocks noChangeArrowheads="1"/>
          </p:cNvSpPr>
          <p:nvPr/>
        </p:nvSpPr>
        <p:spPr bwMode="auto">
          <a:xfrm>
            <a:off x="401638" y="725489"/>
            <a:ext cx="97536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2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Lorsque le grand nombre a 3 chiffres et lorsqu’il s’écrit avec un zéro comme chiffre des dizaines, la gestion d’une telle procédure devient beaucoup plus complexe :</a:t>
            </a:r>
            <a:endParaRPr kumimoji="0" lang="fr-FR" altLang="fr-FR" sz="2400" b="0" i="0" u="none" strike="noStrike" cap="none" normalizeH="0" baseline="0" dirty="0">
              <a:ln>
                <a:noFill/>
              </a:ln>
              <a:solidFill>
                <a:schemeClr val="tx1"/>
              </a:solidFill>
              <a:effectLst/>
              <a:latin typeface="Arial" panose="020B0604020202020204" pitchFamily="34" charset="0"/>
            </a:endParaRPr>
          </a:p>
        </p:txBody>
      </p:sp>
      <p:sp>
        <p:nvSpPr>
          <p:cNvPr id="13" name="Rectangle 8">
            <a:extLst>
              <a:ext uri="{FF2B5EF4-FFF2-40B4-BE49-F238E27FC236}">
                <a16:creationId xmlns:a16="http://schemas.microsoft.com/office/drawing/2014/main" xmlns="" id="{38FFD960-8DF2-4B13-BB74-02D4C72100B8}"/>
              </a:ext>
            </a:extLst>
          </p:cNvPr>
          <p:cNvSpPr>
            <a:spLocks noChangeArrowheads="1"/>
          </p:cNvSpPr>
          <p:nvPr/>
        </p:nvSpPr>
        <p:spPr bwMode="auto">
          <a:xfrm>
            <a:off x="515939" y="3508716"/>
            <a:ext cx="10032999" cy="2846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altLang="fr-FR" sz="11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2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Pour transformer une dizaine en 10 unités, comme le chiffre des dizaines est zéro, il faut d’abord casser une centaine qui devient 10 dizaines. On peut alors casser l’une de ces 10 dizaines. En fait, le principal reproche qu’on peut faire à cette procédure est qu’elle conduit à une surcharge d’écritures, et qu’à terme il faudra nécessairement que les élèves apprennent une autre façon de calculer les soustractions en colonnes (notamment lorsqu’il s’agira de faire des soustractions au sein de divisions posées avec la « potence »). »</a:t>
            </a:r>
            <a:endParaRPr kumimoji="0" lang="fr-FR" altLang="fr-FR" sz="2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094807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59D0360D-761B-49DB-A4A1-98600F768082}"/>
              </a:ext>
            </a:extLst>
          </p:cNvPr>
          <p:cNvSpPr>
            <a:spLocks noGrp="1"/>
          </p:cNvSpPr>
          <p:nvPr>
            <p:ph type="title"/>
          </p:nvPr>
        </p:nvSpPr>
        <p:spPr>
          <a:xfrm>
            <a:off x="838200" y="86446"/>
            <a:ext cx="10515600" cy="1325563"/>
          </a:xfrm>
        </p:spPr>
        <p:txBody>
          <a:bodyPr/>
          <a:lstStyle/>
          <a:p>
            <a:r>
              <a:rPr lang="fr-FR" dirty="0"/>
              <a:t>II. Le calcul mental</a:t>
            </a:r>
          </a:p>
        </p:txBody>
      </p:sp>
      <p:sp>
        <p:nvSpPr>
          <p:cNvPr id="3" name="Espace réservé du contenu 2">
            <a:extLst>
              <a:ext uri="{FF2B5EF4-FFF2-40B4-BE49-F238E27FC236}">
                <a16:creationId xmlns:a16="http://schemas.microsoft.com/office/drawing/2014/main" xmlns="" id="{3C83BCE9-20D7-4D3B-AA98-1E17E5F2B3B1}"/>
              </a:ext>
            </a:extLst>
          </p:cNvPr>
          <p:cNvSpPr>
            <a:spLocks noGrp="1"/>
          </p:cNvSpPr>
          <p:nvPr>
            <p:ph idx="1"/>
          </p:nvPr>
        </p:nvSpPr>
        <p:spPr>
          <a:xfrm>
            <a:off x="838200" y="1101928"/>
            <a:ext cx="10515600" cy="557357"/>
          </a:xfrm>
        </p:spPr>
        <p:txBody>
          <a:bodyPr/>
          <a:lstStyle/>
          <a:p>
            <a:pPr marL="514350" indent="-514350">
              <a:buAutoNum type="arabicPeriod"/>
            </a:pPr>
            <a:r>
              <a:rPr lang="fr-FR" dirty="0"/>
              <a:t>Définition</a:t>
            </a:r>
          </a:p>
          <a:p>
            <a:pPr marL="0" indent="0">
              <a:buNone/>
            </a:pPr>
            <a:endParaRPr lang="fr-FR" dirty="0"/>
          </a:p>
        </p:txBody>
      </p:sp>
      <p:sp>
        <p:nvSpPr>
          <p:cNvPr id="4" name="ZoneTexte 3">
            <a:extLst>
              <a:ext uri="{FF2B5EF4-FFF2-40B4-BE49-F238E27FC236}">
                <a16:creationId xmlns:a16="http://schemas.microsoft.com/office/drawing/2014/main" xmlns="" id="{D401F28E-4122-4125-8501-880ACEC66762}"/>
              </a:ext>
            </a:extLst>
          </p:cNvPr>
          <p:cNvSpPr txBox="1"/>
          <p:nvPr/>
        </p:nvSpPr>
        <p:spPr>
          <a:xfrm>
            <a:off x="699655" y="1593444"/>
            <a:ext cx="10654145" cy="2677656"/>
          </a:xfrm>
          <a:prstGeom prst="rect">
            <a:avLst/>
          </a:prstGeom>
          <a:noFill/>
        </p:spPr>
        <p:txBody>
          <a:bodyPr wrap="square" rtlCol="0">
            <a:spAutoFit/>
          </a:bodyPr>
          <a:lstStyle/>
          <a:p>
            <a:r>
              <a:rPr lang="fr-FR" sz="2400" dirty="0"/>
              <a:t>« Le calcul mental est une modalité de calcul sans recours à l’écrit si ce n’est, éventuellement, pour l’énoncé proposé par l’enseignant et la réponse fournie par l’élève. </a:t>
            </a:r>
          </a:p>
          <a:p>
            <a:r>
              <a:rPr lang="fr-FR" sz="2400" dirty="0"/>
              <a:t>Le calcul en ligne est une modalité de calcul écrit ou partiellement écrit. Il se distingue du calcul mental, en donnant la possibilité à chaque élève, s’il en ressent le besoin, d’écrire des étapes de calcul intermédiaires qui seraient trop lourdes à garder en mémoire. » (Eduscol, le calcul aux cycles 2 et 3, p. 1)</a:t>
            </a:r>
          </a:p>
        </p:txBody>
      </p:sp>
      <p:sp>
        <p:nvSpPr>
          <p:cNvPr id="5" name="ZoneTexte 4">
            <a:extLst>
              <a:ext uri="{FF2B5EF4-FFF2-40B4-BE49-F238E27FC236}">
                <a16:creationId xmlns:a16="http://schemas.microsoft.com/office/drawing/2014/main" xmlns="" id="{D340B3BF-2DAC-463C-BC97-61004513CF9D}"/>
              </a:ext>
            </a:extLst>
          </p:cNvPr>
          <p:cNvSpPr txBox="1"/>
          <p:nvPr/>
        </p:nvSpPr>
        <p:spPr>
          <a:xfrm>
            <a:off x="699655" y="4452535"/>
            <a:ext cx="10654144" cy="2308324"/>
          </a:xfrm>
          <a:prstGeom prst="rect">
            <a:avLst/>
          </a:prstGeom>
          <a:noFill/>
        </p:spPr>
        <p:txBody>
          <a:bodyPr wrap="square" rtlCol="0">
            <a:spAutoFit/>
          </a:bodyPr>
          <a:lstStyle/>
          <a:p>
            <a:r>
              <a:rPr lang="fr-FR" sz="2400" dirty="0"/>
              <a:t>« Parler de calcul mental ne signifie pas que tout se passe sans écrire. […] L’expression de « calcul mental » signifie qu’entre l’énoncé du problème et l’énoncé du résultat on renonce à utiliser toute opération posée (technique opératoire usuelle). Cela n’implique pas qu’aucun support écrit ne puisse intervenir dans la consigne, dans la formulation du résultat voire même dans le cours du calcul. » (Document d’accompagnement des programmes 2002, p. 33)</a:t>
            </a:r>
          </a:p>
        </p:txBody>
      </p:sp>
    </p:spTree>
    <p:extLst>
      <p:ext uri="{BB962C8B-B14F-4D97-AF65-F5344CB8AC3E}">
        <p14:creationId xmlns:p14="http://schemas.microsoft.com/office/powerpoint/2010/main" val="3336121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0F80AC7-DACF-4EA4-ACA2-21B9C51FA7DE}"/>
              </a:ext>
            </a:extLst>
          </p:cNvPr>
          <p:cNvSpPr>
            <a:spLocks noGrp="1"/>
          </p:cNvSpPr>
          <p:nvPr>
            <p:ph type="title"/>
          </p:nvPr>
        </p:nvSpPr>
        <p:spPr>
          <a:xfrm>
            <a:off x="838200" y="681037"/>
            <a:ext cx="10515600" cy="770948"/>
          </a:xfrm>
        </p:spPr>
        <p:txBody>
          <a:bodyPr>
            <a:normAutofit/>
          </a:bodyPr>
          <a:lstStyle/>
          <a:p>
            <a:r>
              <a:rPr lang="fr-FR" sz="2800" dirty="0">
                <a:latin typeface="+mn-lt"/>
              </a:rPr>
              <a:t>Le calcul 18 + 5 est-il à proposer en calcul mental en CP ? </a:t>
            </a:r>
          </a:p>
        </p:txBody>
      </p:sp>
      <p:sp>
        <p:nvSpPr>
          <p:cNvPr id="5" name="Espace réservé du contenu 4">
            <a:extLst>
              <a:ext uri="{FF2B5EF4-FFF2-40B4-BE49-F238E27FC236}">
                <a16:creationId xmlns:a16="http://schemas.microsoft.com/office/drawing/2014/main" xmlns="" id="{0C7CF56C-4A30-432D-9E60-7A528B181DC9}"/>
              </a:ext>
            </a:extLst>
          </p:cNvPr>
          <p:cNvSpPr>
            <a:spLocks noGrp="1"/>
          </p:cNvSpPr>
          <p:nvPr>
            <p:ph idx="1"/>
          </p:nvPr>
        </p:nvSpPr>
        <p:spPr/>
        <p:txBody>
          <a:bodyPr/>
          <a:lstStyle/>
          <a:p>
            <a:pPr marL="0" indent="0">
              <a:buNone/>
            </a:pPr>
            <a:r>
              <a:rPr lang="fr-FR" dirty="0"/>
              <a:t>« Le calcul mental et le calcul en ligne vivent indépendamment mais se nourrissent mutuellement :</a:t>
            </a:r>
          </a:p>
          <a:p>
            <a:pPr marL="0" indent="0">
              <a:buNone/>
            </a:pPr>
            <a:r>
              <a:rPr lang="fr-FR" dirty="0"/>
              <a:t>• les habiletés développées en calcul mental sont au service du calcul en ligne, elles donnent progressivement accès au traitement en ligne de calculs de plus en plus complexes ;</a:t>
            </a:r>
          </a:p>
          <a:p>
            <a:pPr marL="0" indent="0">
              <a:buNone/>
            </a:pPr>
            <a:r>
              <a:rPr lang="fr-FR" dirty="0"/>
              <a:t>• le calcul en ligne peut aussi être vu comme une étape dans le développement du calcul mental ; le fait d’écrire certaines étapes de calcul permet en effet de libérer la mémoire de travail, favorisant ainsi l’entrée dans le calcul mental pour tous les élèves. » (Eduscol, le calcul en ligne, p 1)</a:t>
            </a:r>
          </a:p>
          <a:p>
            <a:pPr marL="0" indent="0">
              <a:buNone/>
            </a:pPr>
            <a:endParaRPr lang="fr-FR" dirty="0"/>
          </a:p>
        </p:txBody>
      </p:sp>
    </p:spTree>
    <p:extLst>
      <p:ext uri="{BB962C8B-B14F-4D97-AF65-F5344CB8AC3E}">
        <p14:creationId xmlns:p14="http://schemas.microsoft.com/office/powerpoint/2010/main" val="1453276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2FEBBDA-B3A2-4B09-80BB-22DD4999FAF1}"/>
              </a:ext>
            </a:extLst>
          </p:cNvPr>
          <p:cNvSpPr>
            <a:spLocks noGrp="1"/>
          </p:cNvSpPr>
          <p:nvPr>
            <p:ph type="title"/>
          </p:nvPr>
        </p:nvSpPr>
        <p:spPr>
          <a:xfrm>
            <a:off x="838200" y="365126"/>
            <a:ext cx="10515600" cy="632402"/>
          </a:xfrm>
        </p:spPr>
        <p:txBody>
          <a:bodyPr>
            <a:normAutofit/>
          </a:bodyPr>
          <a:lstStyle/>
          <a:p>
            <a:r>
              <a:rPr lang="fr-FR" sz="2800" dirty="0">
                <a:latin typeface="+mn-lt"/>
              </a:rPr>
              <a:t>2. L’addition en calcul mental</a:t>
            </a:r>
          </a:p>
        </p:txBody>
      </p:sp>
      <p:sp>
        <p:nvSpPr>
          <p:cNvPr id="3" name="Espace réservé du contenu 2">
            <a:extLst>
              <a:ext uri="{FF2B5EF4-FFF2-40B4-BE49-F238E27FC236}">
                <a16:creationId xmlns:a16="http://schemas.microsoft.com/office/drawing/2014/main" xmlns="" id="{A70E0DD5-46D4-4B5A-9389-EFDEF4F367D4}"/>
              </a:ext>
            </a:extLst>
          </p:cNvPr>
          <p:cNvSpPr>
            <a:spLocks noGrp="1"/>
          </p:cNvSpPr>
          <p:nvPr>
            <p:ph idx="1"/>
          </p:nvPr>
        </p:nvSpPr>
        <p:spPr>
          <a:xfrm>
            <a:off x="838200" y="997528"/>
            <a:ext cx="10515600" cy="1579417"/>
          </a:xfrm>
        </p:spPr>
        <p:txBody>
          <a:bodyPr/>
          <a:lstStyle/>
          <a:p>
            <a:pPr marL="514350" indent="-514350">
              <a:buAutoNum type="alphaLcPeriod"/>
            </a:pPr>
            <a:r>
              <a:rPr lang="fr-FR" dirty="0"/>
              <a:t>48 + 24 = 48 + 20 + 4 = 68 + 4 = 72</a:t>
            </a:r>
          </a:p>
          <a:p>
            <a:pPr marL="514350" indent="-514350">
              <a:buAutoNum type="alphaLcPeriod"/>
            </a:pPr>
            <a:r>
              <a:rPr lang="fr-FR" dirty="0"/>
              <a:t>48 + 24 = 40 + 20 + 8 + 4 = 60 + 12 = 72</a:t>
            </a:r>
          </a:p>
          <a:p>
            <a:pPr marL="514350" indent="-514350">
              <a:buAutoNum type="alphaLcPeriod"/>
            </a:pPr>
            <a:r>
              <a:rPr lang="fr-FR" dirty="0"/>
              <a:t>48 + 24          8 + 4 = 10 + 2           40 + 20 + 10 = 70             70 + 2 = 72</a:t>
            </a:r>
          </a:p>
        </p:txBody>
      </p:sp>
      <p:sp>
        <p:nvSpPr>
          <p:cNvPr id="4" name="ZoneTexte 3">
            <a:extLst>
              <a:ext uri="{FF2B5EF4-FFF2-40B4-BE49-F238E27FC236}">
                <a16:creationId xmlns:a16="http://schemas.microsoft.com/office/drawing/2014/main" xmlns="" id="{23B53FCD-6010-4ECA-9139-1ABF999949E8}"/>
              </a:ext>
            </a:extLst>
          </p:cNvPr>
          <p:cNvSpPr txBox="1"/>
          <p:nvPr/>
        </p:nvSpPr>
        <p:spPr>
          <a:xfrm>
            <a:off x="838200" y="2732293"/>
            <a:ext cx="9906000" cy="1031051"/>
          </a:xfrm>
          <a:prstGeom prst="rect">
            <a:avLst/>
          </a:prstGeom>
          <a:noFill/>
        </p:spPr>
        <p:txBody>
          <a:bodyPr wrap="square" rtlCol="0">
            <a:spAutoFit/>
          </a:bodyPr>
          <a:lstStyle/>
          <a:p>
            <a:pPr>
              <a:spcAft>
                <a:spcPts val="600"/>
              </a:spcAft>
            </a:pPr>
            <a:r>
              <a:rPr lang="fr-FR" sz="2800" dirty="0"/>
              <a:t>d. 48 + 24 = 50 + 24 – 2 = 74 – 2 = 72</a:t>
            </a:r>
          </a:p>
          <a:p>
            <a:pPr>
              <a:spcAft>
                <a:spcPts val="600"/>
              </a:spcAft>
            </a:pPr>
            <a:r>
              <a:rPr lang="fr-FR" sz="2800" dirty="0"/>
              <a:t>e. 48 + 24 = 48 + 2 + 22 = 50 + 22 = 72</a:t>
            </a:r>
          </a:p>
        </p:txBody>
      </p:sp>
    </p:spTree>
    <p:extLst>
      <p:ext uri="{BB962C8B-B14F-4D97-AF65-F5344CB8AC3E}">
        <p14:creationId xmlns:p14="http://schemas.microsoft.com/office/powerpoint/2010/main" val="1963161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1887A73-4B73-4700-85FA-F116D5BBEB9A}"/>
              </a:ext>
            </a:extLst>
          </p:cNvPr>
          <p:cNvSpPr>
            <a:spLocks noGrp="1"/>
          </p:cNvSpPr>
          <p:nvPr>
            <p:ph type="title"/>
          </p:nvPr>
        </p:nvSpPr>
        <p:spPr>
          <a:xfrm>
            <a:off x="838200" y="365125"/>
            <a:ext cx="10515600" cy="660111"/>
          </a:xfrm>
        </p:spPr>
        <p:txBody>
          <a:bodyPr>
            <a:normAutofit/>
          </a:bodyPr>
          <a:lstStyle/>
          <a:p>
            <a:r>
              <a:rPr lang="fr-FR" sz="2800" dirty="0">
                <a:latin typeface="+mn-lt"/>
              </a:rPr>
              <a:t>3. L’enseignement d’une procédure de calcul mental</a:t>
            </a:r>
          </a:p>
        </p:txBody>
      </p:sp>
      <p:sp>
        <p:nvSpPr>
          <p:cNvPr id="3" name="Espace réservé du contenu 2">
            <a:extLst>
              <a:ext uri="{FF2B5EF4-FFF2-40B4-BE49-F238E27FC236}">
                <a16:creationId xmlns:a16="http://schemas.microsoft.com/office/drawing/2014/main" xmlns="" id="{82E3DBBB-C31A-4283-8D5A-5B48E6BFEDED}"/>
              </a:ext>
            </a:extLst>
          </p:cNvPr>
          <p:cNvSpPr>
            <a:spLocks noGrp="1"/>
          </p:cNvSpPr>
          <p:nvPr>
            <p:ph idx="1"/>
          </p:nvPr>
        </p:nvSpPr>
        <p:spPr>
          <a:xfrm>
            <a:off x="838200" y="1025236"/>
            <a:ext cx="10515600" cy="484909"/>
          </a:xfrm>
        </p:spPr>
        <p:txBody>
          <a:bodyPr/>
          <a:lstStyle/>
          <a:p>
            <a:pPr marL="0" indent="0">
              <a:buNone/>
            </a:pPr>
            <a:r>
              <a:rPr lang="fr-FR" dirty="0"/>
              <a:t>48 + 24 = 48 + 20 + 2 + 2</a:t>
            </a:r>
          </a:p>
          <a:p>
            <a:pPr marL="0" indent="0">
              <a:buNone/>
            </a:pPr>
            <a:endParaRPr lang="fr-FR" dirty="0"/>
          </a:p>
        </p:txBody>
      </p:sp>
      <p:grpSp>
        <p:nvGrpSpPr>
          <p:cNvPr id="45" name="Groupe 44">
            <a:extLst>
              <a:ext uri="{FF2B5EF4-FFF2-40B4-BE49-F238E27FC236}">
                <a16:creationId xmlns:a16="http://schemas.microsoft.com/office/drawing/2014/main" xmlns="" id="{E14D17BC-CAAF-434B-94BF-8ECBF7F379DC}"/>
              </a:ext>
            </a:extLst>
          </p:cNvPr>
          <p:cNvGrpSpPr/>
          <p:nvPr/>
        </p:nvGrpSpPr>
        <p:grpSpPr>
          <a:xfrm>
            <a:off x="838200" y="1685347"/>
            <a:ext cx="3345873" cy="2664980"/>
            <a:chOff x="838200" y="1685347"/>
            <a:chExt cx="3345873" cy="2664980"/>
          </a:xfrm>
        </p:grpSpPr>
        <p:sp>
          <p:nvSpPr>
            <p:cNvPr id="4" name="Espace réservé du contenu 2">
              <a:extLst>
                <a:ext uri="{FF2B5EF4-FFF2-40B4-BE49-F238E27FC236}">
                  <a16:creationId xmlns:a16="http://schemas.microsoft.com/office/drawing/2014/main" xmlns="" id="{3B09C754-03E1-4D9E-840B-E58DC9A7A0CC}"/>
                </a:ext>
              </a:extLst>
            </p:cNvPr>
            <p:cNvSpPr txBox="1">
              <a:spLocks/>
            </p:cNvSpPr>
            <p:nvPr/>
          </p:nvSpPr>
          <p:spPr>
            <a:xfrm>
              <a:off x="838200" y="1685347"/>
              <a:ext cx="3345873" cy="266498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1200"/>
                </a:spcAft>
                <a:buFont typeface="Arial" panose="020B0604020202020204" pitchFamily="34" charset="0"/>
                <a:buNone/>
              </a:pPr>
              <a:r>
                <a:rPr lang="fr-FR" dirty="0"/>
                <a:t>        48 + 24 =</a:t>
              </a:r>
            </a:p>
            <a:p>
              <a:pPr marL="0" indent="0">
                <a:spcAft>
                  <a:spcPts val="1200"/>
                </a:spcAft>
                <a:buFont typeface="Arial" panose="020B0604020202020204" pitchFamily="34" charset="0"/>
                <a:buNone/>
              </a:pPr>
              <a:r>
                <a:rPr lang="fr-FR" dirty="0"/>
                <a:t>48 + 20 + 2 + 2 =</a:t>
              </a:r>
            </a:p>
            <a:p>
              <a:pPr marL="0" indent="0">
                <a:spcAft>
                  <a:spcPts val="1200"/>
                </a:spcAft>
                <a:buFont typeface="Arial" panose="020B0604020202020204" pitchFamily="34" charset="0"/>
                <a:buNone/>
              </a:pPr>
              <a:r>
                <a:rPr lang="fr-FR" dirty="0"/>
                <a:t>  68 + 2 + 2 =</a:t>
              </a:r>
            </a:p>
            <a:p>
              <a:pPr marL="0" indent="0">
                <a:spcAft>
                  <a:spcPts val="1200"/>
                </a:spcAft>
                <a:buFont typeface="Arial" panose="020B0604020202020204" pitchFamily="34" charset="0"/>
                <a:buNone/>
              </a:pPr>
              <a:r>
                <a:rPr lang="fr-FR" dirty="0"/>
                <a:t>       70 + 2 = 72</a:t>
              </a:r>
            </a:p>
            <a:p>
              <a:pPr marL="0" indent="0">
                <a:buFont typeface="Arial" panose="020B0604020202020204" pitchFamily="34" charset="0"/>
                <a:buNone/>
              </a:pPr>
              <a:endParaRPr lang="fr-FR" dirty="0"/>
            </a:p>
          </p:txBody>
        </p:sp>
        <p:cxnSp>
          <p:nvCxnSpPr>
            <p:cNvPr id="6" name="Connecteur droit avec flèche 5">
              <a:extLst>
                <a:ext uri="{FF2B5EF4-FFF2-40B4-BE49-F238E27FC236}">
                  <a16:creationId xmlns:a16="http://schemas.microsoft.com/office/drawing/2014/main" xmlns="" id="{A57A6CBE-76F4-4C0F-8E1F-EC7C82B839B0}"/>
                </a:ext>
              </a:extLst>
            </p:cNvPr>
            <p:cNvCxnSpPr>
              <a:cxnSpLocks/>
            </p:cNvCxnSpPr>
            <p:nvPr/>
          </p:nvCxnSpPr>
          <p:spPr>
            <a:xfrm flipH="1">
              <a:off x="1219200" y="2050473"/>
              <a:ext cx="457200" cy="36021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Connecteur droit avec flèche 6">
              <a:extLst>
                <a:ext uri="{FF2B5EF4-FFF2-40B4-BE49-F238E27FC236}">
                  <a16:creationId xmlns:a16="http://schemas.microsoft.com/office/drawing/2014/main" xmlns="" id="{4864C6CE-D9EE-44BC-9468-BA9A803F4CFB}"/>
                </a:ext>
              </a:extLst>
            </p:cNvPr>
            <p:cNvCxnSpPr>
              <a:cxnSpLocks/>
            </p:cNvCxnSpPr>
            <p:nvPr/>
          </p:nvCxnSpPr>
          <p:spPr>
            <a:xfrm flipH="1">
              <a:off x="1828800" y="2050473"/>
              <a:ext cx="457200" cy="36021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Connecteur droit avec flèche 7">
              <a:extLst>
                <a:ext uri="{FF2B5EF4-FFF2-40B4-BE49-F238E27FC236}">
                  <a16:creationId xmlns:a16="http://schemas.microsoft.com/office/drawing/2014/main" xmlns="" id="{280F98E1-339E-423A-AA13-1F92BE090721}"/>
                </a:ext>
              </a:extLst>
            </p:cNvPr>
            <p:cNvCxnSpPr>
              <a:cxnSpLocks/>
            </p:cNvCxnSpPr>
            <p:nvPr/>
          </p:nvCxnSpPr>
          <p:spPr>
            <a:xfrm>
              <a:off x="1122218" y="2770909"/>
              <a:ext cx="103909" cy="33251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Connecteur droit avec flèche 9">
              <a:extLst>
                <a:ext uri="{FF2B5EF4-FFF2-40B4-BE49-F238E27FC236}">
                  <a16:creationId xmlns:a16="http://schemas.microsoft.com/office/drawing/2014/main" xmlns="" id="{987F3C42-D5D0-4F73-B538-4AEB951D0D9F}"/>
                </a:ext>
              </a:extLst>
            </p:cNvPr>
            <p:cNvCxnSpPr>
              <a:cxnSpLocks/>
            </p:cNvCxnSpPr>
            <p:nvPr/>
          </p:nvCxnSpPr>
          <p:spPr>
            <a:xfrm>
              <a:off x="2563091" y="2050472"/>
              <a:ext cx="367145" cy="36021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Connecteur droit avec flèche 16">
              <a:extLst>
                <a:ext uri="{FF2B5EF4-FFF2-40B4-BE49-F238E27FC236}">
                  <a16:creationId xmlns:a16="http://schemas.microsoft.com/office/drawing/2014/main" xmlns="" id="{0196884F-14BC-43BC-AF9E-7150AC77ECB2}"/>
                </a:ext>
              </a:extLst>
            </p:cNvPr>
            <p:cNvCxnSpPr>
              <a:cxnSpLocks/>
            </p:cNvCxnSpPr>
            <p:nvPr/>
          </p:nvCxnSpPr>
          <p:spPr>
            <a:xfrm flipH="1">
              <a:off x="1423554" y="2694708"/>
              <a:ext cx="301337" cy="408711"/>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Connecteur droit avec flèche 18">
              <a:extLst>
                <a:ext uri="{FF2B5EF4-FFF2-40B4-BE49-F238E27FC236}">
                  <a16:creationId xmlns:a16="http://schemas.microsoft.com/office/drawing/2014/main" xmlns="" id="{A3C2CC2D-47C8-4666-B257-41BB24559298}"/>
                </a:ext>
              </a:extLst>
            </p:cNvPr>
            <p:cNvCxnSpPr>
              <a:cxnSpLocks/>
            </p:cNvCxnSpPr>
            <p:nvPr/>
          </p:nvCxnSpPr>
          <p:spPr>
            <a:xfrm flipH="1">
              <a:off x="2396836" y="2050472"/>
              <a:ext cx="31173" cy="33251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Connecteur droit avec flèche 20">
              <a:extLst>
                <a:ext uri="{FF2B5EF4-FFF2-40B4-BE49-F238E27FC236}">
                  <a16:creationId xmlns:a16="http://schemas.microsoft.com/office/drawing/2014/main" xmlns="" id="{40815A83-4F97-48A8-B86D-C9D4F86BEDB2}"/>
                </a:ext>
              </a:extLst>
            </p:cNvPr>
            <p:cNvCxnSpPr>
              <a:cxnSpLocks/>
            </p:cNvCxnSpPr>
            <p:nvPr/>
          </p:nvCxnSpPr>
          <p:spPr>
            <a:xfrm>
              <a:off x="1395845" y="3394363"/>
              <a:ext cx="280555" cy="33251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Connecteur droit avec flèche 22">
              <a:extLst>
                <a:ext uri="{FF2B5EF4-FFF2-40B4-BE49-F238E27FC236}">
                  <a16:creationId xmlns:a16="http://schemas.microsoft.com/office/drawing/2014/main" xmlns="" id="{245D8398-3B6F-4997-9A55-E49311914A36}"/>
                </a:ext>
              </a:extLst>
            </p:cNvPr>
            <p:cNvCxnSpPr>
              <a:cxnSpLocks/>
            </p:cNvCxnSpPr>
            <p:nvPr/>
          </p:nvCxnSpPr>
          <p:spPr>
            <a:xfrm flipH="1">
              <a:off x="1738746" y="3429000"/>
              <a:ext cx="90054" cy="33251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Connecteur droit avec flèche 24">
              <a:extLst>
                <a:ext uri="{FF2B5EF4-FFF2-40B4-BE49-F238E27FC236}">
                  <a16:creationId xmlns:a16="http://schemas.microsoft.com/office/drawing/2014/main" xmlns="" id="{A7B9CE2C-0278-47FC-9072-9F2516C42691}"/>
                </a:ext>
              </a:extLst>
            </p:cNvPr>
            <p:cNvCxnSpPr>
              <a:cxnSpLocks/>
            </p:cNvCxnSpPr>
            <p:nvPr/>
          </p:nvCxnSpPr>
          <p:spPr>
            <a:xfrm flipH="1">
              <a:off x="1922318" y="2770909"/>
              <a:ext cx="432956" cy="33251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Connecteur droit avec flèche 26">
              <a:extLst>
                <a:ext uri="{FF2B5EF4-FFF2-40B4-BE49-F238E27FC236}">
                  <a16:creationId xmlns:a16="http://schemas.microsoft.com/office/drawing/2014/main" xmlns="" id="{B9C79ED5-D5B2-4712-A0FA-56835FC728DB}"/>
                </a:ext>
              </a:extLst>
            </p:cNvPr>
            <p:cNvCxnSpPr>
              <a:cxnSpLocks/>
            </p:cNvCxnSpPr>
            <p:nvPr/>
          </p:nvCxnSpPr>
          <p:spPr>
            <a:xfrm flipH="1">
              <a:off x="2412422" y="2710579"/>
              <a:ext cx="432956" cy="41809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Connecteur droit avec flèche 28">
              <a:extLst>
                <a:ext uri="{FF2B5EF4-FFF2-40B4-BE49-F238E27FC236}">
                  <a16:creationId xmlns:a16="http://schemas.microsoft.com/office/drawing/2014/main" xmlns="" id="{0F90FB5D-1E4A-4828-AD0B-3D667661CDCB}"/>
                </a:ext>
              </a:extLst>
            </p:cNvPr>
            <p:cNvCxnSpPr>
              <a:cxnSpLocks/>
            </p:cNvCxnSpPr>
            <p:nvPr/>
          </p:nvCxnSpPr>
          <p:spPr>
            <a:xfrm flipH="1">
              <a:off x="2324100" y="3422072"/>
              <a:ext cx="31173" cy="33251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46" name="Groupe 45">
            <a:extLst>
              <a:ext uri="{FF2B5EF4-FFF2-40B4-BE49-F238E27FC236}">
                <a16:creationId xmlns:a16="http://schemas.microsoft.com/office/drawing/2014/main" xmlns="" id="{D1B1A166-306C-4850-AF2E-E11365781721}"/>
              </a:ext>
            </a:extLst>
          </p:cNvPr>
          <p:cNvGrpSpPr/>
          <p:nvPr/>
        </p:nvGrpSpPr>
        <p:grpSpPr>
          <a:xfrm>
            <a:off x="361344" y="3455594"/>
            <a:ext cx="10908376" cy="2543424"/>
            <a:chOff x="361344" y="3455594"/>
            <a:chExt cx="10908376" cy="2543424"/>
          </a:xfrm>
        </p:grpSpPr>
        <p:pic>
          <p:nvPicPr>
            <p:cNvPr id="30" name="Image 29">
              <a:extLst>
                <a:ext uri="{FF2B5EF4-FFF2-40B4-BE49-F238E27FC236}">
                  <a16:creationId xmlns:a16="http://schemas.microsoft.com/office/drawing/2014/main" xmlns="" id="{1E62D962-01DF-45FD-B391-E66C83B9BA06}"/>
                </a:ext>
              </a:extLst>
            </p:cNvPr>
            <p:cNvPicPr/>
            <p:nvPr/>
          </p:nvPicPr>
          <p:blipFill>
            <a:blip r:embed="rId2"/>
            <a:stretch>
              <a:fillRect/>
            </a:stretch>
          </p:blipFill>
          <p:spPr>
            <a:xfrm>
              <a:off x="361344" y="4929620"/>
              <a:ext cx="2727094" cy="595746"/>
            </a:xfrm>
            <a:prstGeom prst="rect">
              <a:avLst/>
            </a:prstGeom>
          </p:spPr>
        </p:pic>
        <p:pic>
          <p:nvPicPr>
            <p:cNvPr id="31" name="Image 30">
              <a:extLst>
                <a:ext uri="{FF2B5EF4-FFF2-40B4-BE49-F238E27FC236}">
                  <a16:creationId xmlns:a16="http://schemas.microsoft.com/office/drawing/2014/main" xmlns="" id="{23A45498-F627-454C-A647-9D626DB34DC1}"/>
                </a:ext>
              </a:extLst>
            </p:cNvPr>
            <p:cNvPicPr/>
            <p:nvPr/>
          </p:nvPicPr>
          <p:blipFill rotWithShape="1">
            <a:blip r:embed="rId3"/>
            <a:srcRect b="11138"/>
            <a:stretch/>
          </p:blipFill>
          <p:spPr bwMode="auto">
            <a:xfrm>
              <a:off x="3088438" y="4929620"/>
              <a:ext cx="2727094" cy="595746"/>
            </a:xfrm>
            <a:prstGeom prst="rect">
              <a:avLst/>
            </a:prstGeom>
            <a:ln>
              <a:noFill/>
            </a:ln>
            <a:extLst>
              <a:ext uri="{53640926-AAD7-44D8-BBD7-CCE9431645EC}">
                <a14:shadowObscured xmlns:a14="http://schemas.microsoft.com/office/drawing/2010/main"/>
              </a:ext>
            </a:extLst>
          </p:spPr>
        </p:pic>
        <p:pic>
          <p:nvPicPr>
            <p:cNvPr id="32" name="Image 31">
              <a:extLst>
                <a:ext uri="{FF2B5EF4-FFF2-40B4-BE49-F238E27FC236}">
                  <a16:creationId xmlns:a16="http://schemas.microsoft.com/office/drawing/2014/main" xmlns="" id="{679BFC08-F5F0-4C45-B93B-60F27912D4DA}"/>
                </a:ext>
              </a:extLst>
            </p:cNvPr>
            <p:cNvPicPr/>
            <p:nvPr/>
          </p:nvPicPr>
          <p:blipFill>
            <a:blip r:embed="rId4"/>
            <a:stretch>
              <a:fillRect/>
            </a:stretch>
          </p:blipFill>
          <p:spPr>
            <a:xfrm>
              <a:off x="5815531" y="4895503"/>
              <a:ext cx="2727095" cy="663979"/>
            </a:xfrm>
            <a:prstGeom prst="rect">
              <a:avLst/>
            </a:prstGeom>
          </p:spPr>
        </p:pic>
        <p:pic>
          <p:nvPicPr>
            <p:cNvPr id="33" name="Image 32">
              <a:extLst>
                <a:ext uri="{FF2B5EF4-FFF2-40B4-BE49-F238E27FC236}">
                  <a16:creationId xmlns:a16="http://schemas.microsoft.com/office/drawing/2014/main" xmlns="" id="{F1376173-B3B6-4EC2-82A2-D23F5E9DEF27}"/>
                </a:ext>
              </a:extLst>
            </p:cNvPr>
            <p:cNvPicPr/>
            <p:nvPr/>
          </p:nvPicPr>
          <p:blipFill rotWithShape="1">
            <a:blip r:embed="rId5"/>
            <a:srcRect l="1762" t="-8064" b="-1"/>
            <a:stretch/>
          </p:blipFill>
          <p:spPr bwMode="auto">
            <a:xfrm>
              <a:off x="8542625" y="4861387"/>
              <a:ext cx="2727095" cy="663979"/>
            </a:xfrm>
            <a:prstGeom prst="rect">
              <a:avLst/>
            </a:prstGeom>
            <a:ln>
              <a:noFill/>
            </a:ln>
            <a:extLst>
              <a:ext uri="{53640926-AAD7-44D8-BBD7-CCE9431645EC}">
                <a14:shadowObscured xmlns:a14="http://schemas.microsoft.com/office/drawing/2010/main"/>
              </a:ext>
            </a:extLst>
          </p:spPr>
        </p:pic>
        <p:sp>
          <p:nvSpPr>
            <p:cNvPr id="35" name="Arc 34">
              <a:extLst>
                <a:ext uri="{FF2B5EF4-FFF2-40B4-BE49-F238E27FC236}">
                  <a16:creationId xmlns:a16="http://schemas.microsoft.com/office/drawing/2014/main" xmlns="" id="{95581A9F-86A3-4997-B50D-2A7343B8EF0C}"/>
                </a:ext>
              </a:extLst>
            </p:cNvPr>
            <p:cNvSpPr/>
            <p:nvPr/>
          </p:nvSpPr>
          <p:spPr>
            <a:xfrm>
              <a:off x="2412422" y="4534471"/>
              <a:ext cx="2687783" cy="895413"/>
            </a:xfrm>
            <a:prstGeom prst="arc">
              <a:avLst>
                <a:gd name="adj1" fmla="val 10740209"/>
                <a:gd name="adj2" fmla="val 0"/>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36" name="Arc 35">
              <a:extLst>
                <a:ext uri="{FF2B5EF4-FFF2-40B4-BE49-F238E27FC236}">
                  <a16:creationId xmlns:a16="http://schemas.microsoft.com/office/drawing/2014/main" xmlns="" id="{9B4E845F-A191-40CA-A087-BB5EF9A4A514}"/>
                </a:ext>
              </a:extLst>
            </p:cNvPr>
            <p:cNvSpPr/>
            <p:nvPr/>
          </p:nvSpPr>
          <p:spPr>
            <a:xfrm>
              <a:off x="5100205" y="4534470"/>
              <a:ext cx="2687783" cy="895413"/>
            </a:xfrm>
            <a:prstGeom prst="arc">
              <a:avLst>
                <a:gd name="adj1" fmla="val 10740209"/>
                <a:gd name="adj2" fmla="val 0"/>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37" name="Arc 36">
              <a:extLst>
                <a:ext uri="{FF2B5EF4-FFF2-40B4-BE49-F238E27FC236}">
                  <a16:creationId xmlns:a16="http://schemas.microsoft.com/office/drawing/2014/main" xmlns="" id="{916C7107-8C4F-48C0-9A68-0613BDB6788E}"/>
                </a:ext>
              </a:extLst>
            </p:cNvPr>
            <p:cNvSpPr/>
            <p:nvPr/>
          </p:nvSpPr>
          <p:spPr>
            <a:xfrm>
              <a:off x="7827298" y="4587871"/>
              <a:ext cx="566303" cy="788609"/>
            </a:xfrm>
            <a:prstGeom prst="arc">
              <a:avLst>
                <a:gd name="adj1" fmla="val 10740209"/>
                <a:gd name="adj2" fmla="val 0"/>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38" name="Arc 37">
              <a:extLst>
                <a:ext uri="{FF2B5EF4-FFF2-40B4-BE49-F238E27FC236}">
                  <a16:creationId xmlns:a16="http://schemas.microsoft.com/office/drawing/2014/main" xmlns="" id="{DF980D21-4F61-4B77-9142-A2F03B07A44F}"/>
                </a:ext>
              </a:extLst>
            </p:cNvPr>
            <p:cNvSpPr/>
            <p:nvPr/>
          </p:nvSpPr>
          <p:spPr>
            <a:xfrm>
              <a:off x="8393601" y="4587871"/>
              <a:ext cx="566303" cy="788609"/>
            </a:xfrm>
            <a:prstGeom prst="arc">
              <a:avLst>
                <a:gd name="adj1" fmla="val 10740209"/>
                <a:gd name="adj2" fmla="val 0"/>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39" name="ZoneTexte 38">
              <a:extLst>
                <a:ext uri="{FF2B5EF4-FFF2-40B4-BE49-F238E27FC236}">
                  <a16:creationId xmlns:a16="http://schemas.microsoft.com/office/drawing/2014/main" xmlns="" id="{DBDCD831-6EE4-494D-B042-354C4AB7E876}"/>
                </a:ext>
              </a:extLst>
            </p:cNvPr>
            <p:cNvSpPr txBox="1"/>
            <p:nvPr/>
          </p:nvSpPr>
          <p:spPr>
            <a:xfrm>
              <a:off x="3597053" y="4130501"/>
              <a:ext cx="587020" cy="369332"/>
            </a:xfrm>
            <a:prstGeom prst="rect">
              <a:avLst/>
            </a:prstGeom>
            <a:noFill/>
          </p:spPr>
          <p:txBody>
            <a:bodyPr wrap="none" rtlCol="0">
              <a:spAutoFit/>
            </a:bodyPr>
            <a:lstStyle/>
            <a:p>
              <a:r>
                <a:rPr lang="fr-FR" dirty="0"/>
                <a:t>+ 10</a:t>
              </a:r>
            </a:p>
          </p:txBody>
        </p:sp>
        <p:sp>
          <p:nvSpPr>
            <p:cNvPr id="40" name="ZoneTexte 39">
              <a:extLst>
                <a:ext uri="{FF2B5EF4-FFF2-40B4-BE49-F238E27FC236}">
                  <a16:creationId xmlns:a16="http://schemas.microsoft.com/office/drawing/2014/main" xmlns="" id="{D0E9F66E-0C2F-4D0C-A753-F8B1146FEAE9}"/>
                </a:ext>
              </a:extLst>
            </p:cNvPr>
            <p:cNvSpPr txBox="1"/>
            <p:nvPr/>
          </p:nvSpPr>
          <p:spPr>
            <a:xfrm>
              <a:off x="6096000" y="4130501"/>
              <a:ext cx="587020" cy="369332"/>
            </a:xfrm>
            <a:prstGeom prst="rect">
              <a:avLst/>
            </a:prstGeom>
            <a:noFill/>
          </p:spPr>
          <p:txBody>
            <a:bodyPr wrap="none" rtlCol="0">
              <a:spAutoFit/>
            </a:bodyPr>
            <a:lstStyle/>
            <a:p>
              <a:r>
                <a:rPr lang="fr-FR" dirty="0"/>
                <a:t>+ 10</a:t>
              </a:r>
            </a:p>
          </p:txBody>
        </p:sp>
        <p:sp>
          <p:nvSpPr>
            <p:cNvPr id="41" name="ZoneTexte 40">
              <a:extLst>
                <a:ext uri="{FF2B5EF4-FFF2-40B4-BE49-F238E27FC236}">
                  <a16:creationId xmlns:a16="http://schemas.microsoft.com/office/drawing/2014/main" xmlns="" id="{2AB6F426-601B-4026-9B39-C93B5FD26328}"/>
                </a:ext>
              </a:extLst>
            </p:cNvPr>
            <p:cNvSpPr txBox="1"/>
            <p:nvPr/>
          </p:nvSpPr>
          <p:spPr>
            <a:xfrm>
              <a:off x="7739041" y="4143425"/>
              <a:ext cx="470000" cy="369332"/>
            </a:xfrm>
            <a:prstGeom prst="rect">
              <a:avLst/>
            </a:prstGeom>
            <a:noFill/>
          </p:spPr>
          <p:txBody>
            <a:bodyPr wrap="none" rtlCol="0">
              <a:spAutoFit/>
            </a:bodyPr>
            <a:lstStyle/>
            <a:p>
              <a:r>
                <a:rPr lang="fr-FR" dirty="0"/>
                <a:t>+ 2</a:t>
              </a:r>
            </a:p>
          </p:txBody>
        </p:sp>
        <p:sp>
          <p:nvSpPr>
            <p:cNvPr id="42" name="ZoneTexte 41">
              <a:extLst>
                <a:ext uri="{FF2B5EF4-FFF2-40B4-BE49-F238E27FC236}">
                  <a16:creationId xmlns:a16="http://schemas.microsoft.com/office/drawing/2014/main" xmlns="" id="{CB8BEBB7-CE28-4CD2-BD79-3FAFDA249D22}"/>
                </a:ext>
              </a:extLst>
            </p:cNvPr>
            <p:cNvSpPr txBox="1"/>
            <p:nvPr/>
          </p:nvSpPr>
          <p:spPr>
            <a:xfrm>
              <a:off x="8386897" y="4158042"/>
              <a:ext cx="470000" cy="369332"/>
            </a:xfrm>
            <a:prstGeom prst="rect">
              <a:avLst/>
            </a:prstGeom>
            <a:noFill/>
          </p:spPr>
          <p:txBody>
            <a:bodyPr wrap="none" rtlCol="0">
              <a:spAutoFit/>
            </a:bodyPr>
            <a:lstStyle/>
            <a:p>
              <a:r>
                <a:rPr lang="fr-FR" dirty="0"/>
                <a:t>+ 2</a:t>
              </a:r>
            </a:p>
          </p:txBody>
        </p:sp>
        <p:sp>
          <p:nvSpPr>
            <p:cNvPr id="43" name="Arc 42">
              <a:extLst>
                <a:ext uri="{FF2B5EF4-FFF2-40B4-BE49-F238E27FC236}">
                  <a16:creationId xmlns:a16="http://schemas.microsoft.com/office/drawing/2014/main" xmlns="" id="{E8500BDC-C5C8-4577-846C-BE8C43BB549E}"/>
                </a:ext>
              </a:extLst>
            </p:cNvPr>
            <p:cNvSpPr/>
            <p:nvPr/>
          </p:nvSpPr>
          <p:spPr>
            <a:xfrm>
              <a:off x="2355273" y="3895269"/>
              <a:ext cx="5432715" cy="2103749"/>
            </a:xfrm>
            <a:prstGeom prst="arc">
              <a:avLst>
                <a:gd name="adj1" fmla="val 10977466"/>
                <a:gd name="adj2" fmla="val 0"/>
              </a:avLst>
            </a:prstGeom>
            <a:ln w="28575">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solidFill>
                  <a:srgbClr val="FF0000"/>
                </a:solidFill>
              </a:endParaRPr>
            </a:p>
          </p:txBody>
        </p:sp>
        <p:sp>
          <p:nvSpPr>
            <p:cNvPr id="44" name="ZoneTexte 43">
              <a:extLst>
                <a:ext uri="{FF2B5EF4-FFF2-40B4-BE49-F238E27FC236}">
                  <a16:creationId xmlns:a16="http://schemas.microsoft.com/office/drawing/2014/main" xmlns="" id="{B910ED1E-6C50-4BE5-A638-FA27654B41CD}"/>
                </a:ext>
              </a:extLst>
            </p:cNvPr>
            <p:cNvSpPr txBox="1"/>
            <p:nvPr/>
          </p:nvSpPr>
          <p:spPr>
            <a:xfrm>
              <a:off x="4679373" y="3455594"/>
              <a:ext cx="587020" cy="369332"/>
            </a:xfrm>
            <a:prstGeom prst="rect">
              <a:avLst/>
            </a:prstGeom>
            <a:noFill/>
          </p:spPr>
          <p:txBody>
            <a:bodyPr wrap="none" rtlCol="0">
              <a:spAutoFit/>
            </a:bodyPr>
            <a:lstStyle/>
            <a:p>
              <a:r>
                <a:rPr lang="fr-FR" dirty="0">
                  <a:solidFill>
                    <a:srgbClr val="FF0000"/>
                  </a:solidFill>
                </a:rPr>
                <a:t>+ 20</a:t>
              </a:r>
            </a:p>
          </p:txBody>
        </p:sp>
      </p:grpSp>
    </p:spTree>
    <p:extLst>
      <p:ext uri="{BB962C8B-B14F-4D97-AF65-F5344CB8AC3E}">
        <p14:creationId xmlns:p14="http://schemas.microsoft.com/office/powerpoint/2010/main" val="1101671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xmlns="" id="{6CD539DA-81F3-435B-BD0E-6951C1C3CDFA}"/>
              </a:ext>
            </a:extLst>
          </p:cNvPr>
          <p:cNvPicPr>
            <a:picLocks noChangeAspect="1"/>
          </p:cNvPicPr>
          <p:nvPr/>
        </p:nvPicPr>
        <p:blipFill>
          <a:blip r:embed="rId2"/>
          <a:stretch>
            <a:fillRect/>
          </a:stretch>
        </p:blipFill>
        <p:spPr>
          <a:xfrm>
            <a:off x="4776787" y="1123950"/>
            <a:ext cx="2638425" cy="4610100"/>
          </a:xfrm>
          <a:prstGeom prst="rect">
            <a:avLst/>
          </a:prstGeom>
        </p:spPr>
      </p:pic>
    </p:spTree>
    <p:extLst>
      <p:ext uri="{BB962C8B-B14F-4D97-AF65-F5344CB8AC3E}">
        <p14:creationId xmlns:p14="http://schemas.microsoft.com/office/powerpoint/2010/main" val="31343132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04208FB-CE6C-4AF3-9216-479F964FCD79}"/>
              </a:ext>
            </a:extLst>
          </p:cNvPr>
          <p:cNvSpPr>
            <a:spLocks noGrp="1"/>
          </p:cNvSpPr>
          <p:nvPr>
            <p:ph type="title"/>
          </p:nvPr>
        </p:nvSpPr>
        <p:spPr>
          <a:xfrm>
            <a:off x="838200" y="365125"/>
            <a:ext cx="10515600" cy="743239"/>
          </a:xfrm>
        </p:spPr>
        <p:txBody>
          <a:bodyPr>
            <a:normAutofit fontScale="90000"/>
          </a:bodyPr>
          <a:lstStyle/>
          <a:p>
            <a:r>
              <a:rPr lang="fr-FR" sz="2800" dirty="0">
                <a:latin typeface="+mn-lt"/>
              </a:rPr>
              <a:t>4. Aider les PE à enseigner le calcul mental</a:t>
            </a:r>
            <a:r>
              <a:rPr lang="fr-FR" dirty="0"/>
              <a:t/>
            </a:r>
            <a:br>
              <a:rPr lang="fr-FR" dirty="0"/>
            </a:br>
            <a:endParaRPr lang="fr-FR" sz="2800" dirty="0">
              <a:latin typeface="+mn-lt"/>
            </a:endParaRPr>
          </a:p>
        </p:txBody>
      </p:sp>
      <p:sp>
        <p:nvSpPr>
          <p:cNvPr id="3" name="Espace réservé du contenu 2">
            <a:extLst>
              <a:ext uri="{FF2B5EF4-FFF2-40B4-BE49-F238E27FC236}">
                <a16:creationId xmlns:a16="http://schemas.microsoft.com/office/drawing/2014/main" xmlns="" id="{737F179A-2BBD-491E-A234-2D8CA0408418}"/>
              </a:ext>
            </a:extLst>
          </p:cNvPr>
          <p:cNvSpPr>
            <a:spLocks noGrp="1"/>
          </p:cNvSpPr>
          <p:nvPr>
            <p:ph idx="1"/>
          </p:nvPr>
        </p:nvSpPr>
        <p:spPr>
          <a:xfrm>
            <a:off x="699654" y="1108364"/>
            <a:ext cx="10515600" cy="2538557"/>
          </a:xfrm>
        </p:spPr>
        <p:txBody>
          <a:bodyPr/>
          <a:lstStyle/>
          <a:p>
            <a:pPr lvl="0"/>
            <a:r>
              <a:rPr lang="fr-FR" dirty="0"/>
              <a:t>Les types de calcul à proposer en calcul en ligne pour arriver au calcul mental</a:t>
            </a:r>
          </a:p>
          <a:p>
            <a:pPr lvl="0"/>
            <a:r>
              <a:rPr lang="fr-FR" dirty="0"/>
              <a:t>Les procédures à institutionaliser qui sont des procédures de calcul mental</a:t>
            </a:r>
          </a:p>
          <a:p>
            <a:pPr lvl="0"/>
            <a:r>
              <a:rPr lang="fr-FR" dirty="0"/>
              <a:t>Les représentations de ces procédures à proposer</a:t>
            </a:r>
          </a:p>
        </p:txBody>
      </p:sp>
    </p:spTree>
    <p:extLst>
      <p:ext uri="{BB962C8B-B14F-4D97-AF65-F5344CB8AC3E}">
        <p14:creationId xmlns:p14="http://schemas.microsoft.com/office/powerpoint/2010/main" val="11229439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11E2543F-43E3-4368-8EE7-F3334A52D18C}"/>
              </a:ext>
            </a:extLst>
          </p:cNvPr>
          <p:cNvSpPr>
            <a:spLocks noGrp="1"/>
          </p:cNvSpPr>
          <p:nvPr>
            <p:ph type="title"/>
          </p:nvPr>
        </p:nvSpPr>
        <p:spPr>
          <a:xfrm>
            <a:off x="838200" y="365125"/>
            <a:ext cx="10515600" cy="812511"/>
          </a:xfrm>
        </p:spPr>
        <p:txBody>
          <a:bodyPr>
            <a:normAutofit/>
          </a:bodyPr>
          <a:lstStyle/>
          <a:p>
            <a:r>
              <a:rPr lang="fr-FR" sz="2800" dirty="0">
                <a:latin typeface="+mn-lt"/>
              </a:rPr>
              <a:t>III. La formation par l’étude du calcul mental dans les manuels</a:t>
            </a:r>
          </a:p>
        </p:txBody>
      </p:sp>
      <p:sp>
        <p:nvSpPr>
          <p:cNvPr id="3" name="Espace réservé du contenu 2">
            <a:extLst>
              <a:ext uri="{FF2B5EF4-FFF2-40B4-BE49-F238E27FC236}">
                <a16:creationId xmlns:a16="http://schemas.microsoft.com/office/drawing/2014/main" xmlns="" id="{6D84738A-CB7A-4FFE-8A9E-A38B1D7DCC83}"/>
              </a:ext>
            </a:extLst>
          </p:cNvPr>
          <p:cNvSpPr>
            <a:spLocks noGrp="1"/>
          </p:cNvSpPr>
          <p:nvPr>
            <p:ph idx="1"/>
          </p:nvPr>
        </p:nvSpPr>
        <p:spPr>
          <a:xfrm>
            <a:off x="838200" y="1177637"/>
            <a:ext cx="10515600" cy="540327"/>
          </a:xfrm>
        </p:spPr>
        <p:txBody>
          <a:bodyPr/>
          <a:lstStyle/>
          <a:p>
            <a:pPr marL="0" indent="0">
              <a:buNone/>
            </a:pPr>
            <a:r>
              <a:rPr lang="fr-FR" dirty="0"/>
              <a:t>1. L’étude de la progression</a:t>
            </a:r>
          </a:p>
          <a:p>
            <a:pPr marL="0" indent="0">
              <a:buNone/>
            </a:pPr>
            <a:endParaRPr lang="fr-FR" dirty="0"/>
          </a:p>
        </p:txBody>
      </p:sp>
      <p:sp>
        <p:nvSpPr>
          <p:cNvPr id="4" name="Espace réservé du contenu 2">
            <a:extLst>
              <a:ext uri="{FF2B5EF4-FFF2-40B4-BE49-F238E27FC236}">
                <a16:creationId xmlns:a16="http://schemas.microsoft.com/office/drawing/2014/main" xmlns="" id="{311CFBC6-1712-4A13-9A45-5140B963C0A0}"/>
              </a:ext>
            </a:extLst>
          </p:cNvPr>
          <p:cNvSpPr txBox="1">
            <a:spLocks/>
          </p:cNvSpPr>
          <p:nvPr/>
        </p:nvSpPr>
        <p:spPr>
          <a:xfrm>
            <a:off x="699654" y="1717964"/>
            <a:ext cx="10515600" cy="2216726"/>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dirty="0"/>
              <a:t>Exemples dans 3 méthodes de CP :</a:t>
            </a:r>
          </a:p>
          <a:p>
            <a:r>
              <a:rPr lang="fr-FR" dirty="0"/>
              <a:t>Ajouter un petit nombre à un nombre de deux chiffres sans franchir la dizaine (nombres &lt; 70).</a:t>
            </a:r>
          </a:p>
          <a:p>
            <a:r>
              <a:rPr lang="fr-FR" dirty="0"/>
              <a:t>Somme de deux nombres (nombres inférieurs à 100).</a:t>
            </a:r>
          </a:p>
          <a:p>
            <a:r>
              <a:rPr lang="fr-FR" dirty="0"/>
              <a:t>Calculer mentalement des sommes et des différences.</a:t>
            </a:r>
          </a:p>
          <a:p>
            <a:pPr marL="0" indent="0">
              <a:buFont typeface="Arial" panose="020B0604020202020204" pitchFamily="34" charset="0"/>
              <a:buNone/>
            </a:pPr>
            <a:endParaRPr lang="fr-FR" dirty="0"/>
          </a:p>
        </p:txBody>
      </p:sp>
    </p:spTree>
    <p:extLst>
      <p:ext uri="{BB962C8B-B14F-4D97-AF65-F5344CB8AC3E}">
        <p14:creationId xmlns:p14="http://schemas.microsoft.com/office/powerpoint/2010/main" val="2409013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a:extLst>
              <a:ext uri="{FF2B5EF4-FFF2-40B4-BE49-F238E27FC236}">
                <a16:creationId xmlns:a16="http://schemas.microsoft.com/office/drawing/2014/main" xmlns="" id="{1050923E-203F-4931-B49F-B9A08FA6F0A0}"/>
              </a:ext>
            </a:extLst>
          </p:cNvPr>
          <p:cNvSpPr txBox="1">
            <a:spLocks/>
          </p:cNvSpPr>
          <p:nvPr/>
        </p:nvSpPr>
        <p:spPr>
          <a:xfrm>
            <a:off x="1129145" y="706581"/>
            <a:ext cx="10515600" cy="54032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fr-FR" dirty="0"/>
              <a:t>2. L’étude des activités proposées</a:t>
            </a:r>
          </a:p>
          <a:p>
            <a:pPr marL="0" indent="0">
              <a:buFont typeface="Arial" panose="020B0604020202020204" pitchFamily="34" charset="0"/>
              <a:buNone/>
            </a:pPr>
            <a:endParaRPr lang="fr-FR" dirty="0"/>
          </a:p>
        </p:txBody>
      </p:sp>
      <p:sp>
        <p:nvSpPr>
          <p:cNvPr id="5" name="Espace réservé du contenu 2">
            <a:extLst>
              <a:ext uri="{FF2B5EF4-FFF2-40B4-BE49-F238E27FC236}">
                <a16:creationId xmlns:a16="http://schemas.microsoft.com/office/drawing/2014/main" xmlns="" id="{8AF4EFB2-CAF7-450D-AE39-71EE234E5A33}"/>
              </a:ext>
            </a:extLst>
          </p:cNvPr>
          <p:cNvSpPr txBox="1">
            <a:spLocks/>
          </p:cNvSpPr>
          <p:nvPr/>
        </p:nvSpPr>
        <p:spPr>
          <a:xfrm>
            <a:off x="838200" y="1385452"/>
            <a:ext cx="10515600" cy="1191493"/>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dirty="0"/>
              <a:t>Exemples d’activités proposées dans des méthodes de CP :</a:t>
            </a:r>
          </a:p>
          <a:p>
            <a:pPr lvl="0"/>
            <a:r>
              <a:rPr lang="fr-FR" dirty="0"/>
              <a:t>Dictée de nombres : le PE dit un nombre, les élèves l’écrivent en chiffres sur leur ardoise.</a:t>
            </a:r>
          </a:p>
          <a:p>
            <a:pPr marL="0" indent="0">
              <a:buFont typeface="Arial" panose="020B0604020202020204" pitchFamily="34" charset="0"/>
              <a:buNone/>
            </a:pPr>
            <a:endParaRPr lang="fr-FR" dirty="0"/>
          </a:p>
        </p:txBody>
      </p:sp>
      <p:sp>
        <p:nvSpPr>
          <p:cNvPr id="6" name="Espace réservé du contenu 2">
            <a:extLst>
              <a:ext uri="{FF2B5EF4-FFF2-40B4-BE49-F238E27FC236}">
                <a16:creationId xmlns:a16="http://schemas.microsoft.com/office/drawing/2014/main" xmlns="" id="{6B5548D9-84BA-4B0E-8108-F25BF2239F35}"/>
              </a:ext>
            </a:extLst>
          </p:cNvPr>
          <p:cNvSpPr txBox="1">
            <a:spLocks/>
          </p:cNvSpPr>
          <p:nvPr/>
        </p:nvSpPr>
        <p:spPr>
          <a:xfrm>
            <a:off x="699655" y="2576945"/>
            <a:ext cx="10515600" cy="9698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r>
              <a:rPr lang="fr-FR" dirty="0"/>
              <a:t>Jeu de la dizaine : dessiner au tableau des plaques dizaine et des carreaux. Les élèves écrivent le nombre correspondant.</a:t>
            </a:r>
          </a:p>
        </p:txBody>
      </p:sp>
      <p:sp>
        <p:nvSpPr>
          <p:cNvPr id="7" name="Espace réservé du contenu 2">
            <a:extLst>
              <a:ext uri="{FF2B5EF4-FFF2-40B4-BE49-F238E27FC236}">
                <a16:creationId xmlns:a16="http://schemas.microsoft.com/office/drawing/2014/main" xmlns="" id="{44A16DDD-16A7-4E32-83D3-5C8F1C1DFD47}"/>
              </a:ext>
            </a:extLst>
          </p:cNvPr>
          <p:cNvSpPr txBox="1">
            <a:spLocks/>
          </p:cNvSpPr>
          <p:nvPr/>
        </p:nvSpPr>
        <p:spPr>
          <a:xfrm>
            <a:off x="561110" y="3453249"/>
            <a:ext cx="10515600" cy="969820"/>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r>
              <a:rPr lang="fr-FR" dirty="0"/>
              <a:t>Lire les heures pleines sur un cadran à aiguilles. Afficher une heure pleine sur un cadran à aiguilles, les élèves écrivent l’heure sur leur ardoise.</a:t>
            </a:r>
          </a:p>
        </p:txBody>
      </p:sp>
      <p:sp>
        <p:nvSpPr>
          <p:cNvPr id="8" name="Espace réservé du contenu 2">
            <a:extLst>
              <a:ext uri="{FF2B5EF4-FFF2-40B4-BE49-F238E27FC236}">
                <a16:creationId xmlns:a16="http://schemas.microsoft.com/office/drawing/2014/main" xmlns="" id="{9E307CF5-AA92-45D7-B351-11734BCD4797}"/>
              </a:ext>
            </a:extLst>
          </p:cNvPr>
          <p:cNvSpPr txBox="1">
            <a:spLocks/>
          </p:cNvSpPr>
          <p:nvPr/>
        </p:nvSpPr>
        <p:spPr>
          <a:xfrm>
            <a:off x="630383" y="4353816"/>
            <a:ext cx="10515600" cy="647675"/>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r>
              <a:rPr lang="fr-FR" dirty="0"/>
              <a:t>Demander le chiffre des dizaines dans un nombre à deux chiffres. Exemple : 34</a:t>
            </a:r>
          </a:p>
        </p:txBody>
      </p:sp>
      <p:sp>
        <p:nvSpPr>
          <p:cNvPr id="9" name="Espace réservé du contenu 2">
            <a:extLst>
              <a:ext uri="{FF2B5EF4-FFF2-40B4-BE49-F238E27FC236}">
                <a16:creationId xmlns:a16="http://schemas.microsoft.com/office/drawing/2014/main" xmlns="" id="{A8890B21-70FA-41C2-8DA8-BB4F3E48B994}"/>
              </a:ext>
            </a:extLst>
          </p:cNvPr>
          <p:cNvSpPr txBox="1">
            <a:spLocks/>
          </p:cNvSpPr>
          <p:nvPr/>
        </p:nvSpPr>
        <p:spPr>
          <a:xfrm>
            <a:off x="699655" y="5427564"/>
            <a:ext cx="10515600" cy="647675"/>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dirty="0"/>
              <a:t>Ecrire quatre nombres. Demander de les recopier en les rangeant du plus petit au plus grand nombre.</a:t>
            </a:r>
          </a:p>
          <a:p>
            <a:pPr lvl="0"/>
            <a:endParaRPr lang="fr-FR" dirty="0"/>
          </a:p>
        </p:txBody>
      </p:sp>
      <p:sp>
        <p:nvSpPr>
          <p:cNvPr id="10" name="Espace réservé du contenu 2">
            <a:extLst>
              <a:ext uri="{FF2B5EF4-FFF2-40B4-BE49-F238E27FC236}">
                <a16:creationId xmlns:a16="http://schemas.microsoft.com/office/drawing/2014/main" xmlns="" id="{9174634B-7933-47C0-ACB0-564A11F570C7}"/>
              </a:ext>
            </a:extLst>
          </p:cNvPr>
          <p:cNvSpPr txBox="1">
            <a:spLocks/>
          </p:cNvSpPr>
          <p:nvPr/>
        </p:nvSpPr>
        <p:spPr>
          <a:xfrm>
            <a:off x="630383" y="4849095"/>
            <a:ext cx="10515600" cy="474541"/>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r>
              <a:rPr lang="fr-FR" dirty="0"/>
              <a:t>Dire 2 dizaines et 5 unités. Les élèves écrivent 25.</a:t>
            </a:r>
          </a:p>
        </p:txBody>
      </p:sp>
    </p:spTree>
    <p:extLst>
      <p:ext uri="{BB962C8B-B14F-4D97-AF65-F5344CB8AC3E}">
        <p14:creationId xmlns:p14="http://schemas.microsoft.com/office/powerpoint/2010/main" val="1852397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9FD32C6-44E5-40E9-9CD2-51A7DD9A2ECF}"/>
              </a:ext>
            </a:extLst>
          </p:cNvPr>
          <p:cNvSpPr>
            <a:spLocks noGrp="1"/>
          </p:cNvSpPr>
          <p:nvPr>
            <p:ph type="title"/>
          </p:nvPr>
        </p:nvSpPr>
        <p:spPr/>
        <p:txBody>
          <a:bodyPr/>
          <a:lstStyle/>
          <a:p>
            <a:r>
              <a:rPr lang="fr-FR" dirty="0"/>
              <a:t>I. Le calcul posé</a:t>
            </a:r>
            <a:br>
              <a:rPr lang="fr-FR" dirty="0"/>
            </a:br>
            <a:r>
              <a:rPr lang="fr-FR" sz="2800" dirty="0">
                <a:latin typeface="+mn-lt"/>
              </a:rPr>
              <a:t>1. Définition</a:t>
            </a:r>
            <a:endParaRPr lang="fr-FR" dirty="0">
              <a:latin typeface="+mn-lt"/>
            </a:endParaRPr>
          </a:p>
        </p:txBody>
      </p:sp>
      <p:sp>
        <p:nvSpPr>
          <p:cNvPr id="3" name="Espace réservé du contenu 2">
            <a:extLst>
              <a:ext uri="{FF2B5EF4-FFF2-40B4-BE49-F238E27FC236}">
                <a16:creationId xmlns:a16="http://schemas.microsoft.com/office/drawing/2014/main" xmlns="" id="{2A150FAC-6E3A-4442-AFB9-2260ECD6C157}"/>
              </a:ext>
            </a:extLst>
          </p:cNvPr>
          <p:cNvSpPr>
            <a:spLocks noGrp="1"/>
          </p:cNvSpPr>
          <p:nvPr>
            <p:ph idx="1"/>
          </p:nvPr>
        </p:nvSpPr>
        <p:spPr>
          <a:xfrm>
            <a:off x="838200" y="1825625"/>
            <a:ext cx="8279296" cy="3236705"/>
          </a:xfrm>
        </p:spPr>
        <p:txBody>
          <a:bodyPr>
            <a:normAutofit/>
          </a:bodyPr>
          <a:lstStyle/>
          <a:p>
            <a:r>
              <a:rPr lang="fr-FR" sz="2400" dirty="0"/>
              <a:t>« Le calcul posé est une modalité de calcul écrit consistant à l’application d’un algorithme opératoire. » (Eduscol, le calcul aux cycles 2 et 3, p. 1)</a:t>
            </a:r>
          </a:p>
          <a:p>
            <a:r>
              <a:rPr lang="fr-FR" sz="2400" dirty="0"/>
              <a:t>« Le calcul en ligne est une modalité de calcul écrit ou partiellement écrit. Il se distingue […] du calcul posé, dans le sens où il ne consiste pas en la mise en œuvre d’un algorithme, c’est-à-dire d’une succession d’étapes utilisées tout le temps dans le même ordre et de la même manière indépendamment des nombres en jeu. » (Eduscol, le calcul aux cycles 2 et 3, p. 1)</a:t>
            </a:r>
          </a:p>
        </p:txBody>
      </p:sp>
      <p:sp>
        <p:nvSpPr>
          <p:cNvPr id="8" name="ZoneTexte 7">
            <a:extLst>
              <a:ext uri="{FF2B5EF4-FFF2-40B4-BE49-F238E27FC236}">
                <a16:creationId xmlns:a16="http://schemas.microsoft.com/office/drawing/2014/main" xmlns="" id="{F9B72AEB-7023-4376-B068-3812528FD693}"/>
              </a:ext>
            </a:extLst>
          </p:cNvPr>
          <p:cNvSpPr txBox="1"/>
          <p:nvPr/>
        </p:nvSpPr>
        <p:spPr>
          <a:xfrm>
            <a:off x="1076738" y="5106917"/>
            <a:ext cx="8822635" cy="1569660"/>
          </a:xfrm>
          <a:prstGeom prst="rect">
            <a:avLst/>
          </a:prstGeom>
          <a:noFill/>
        </p:spPr>
        <p:txBody>
          <a:bodyPr wrap="square" rtlCol="0">
            <a:spAutoFit/>
          </a:bodyPr>
          <a:lstStyle/>
          <a:p>
            <a:r>
              <a:rPr lang="fr-FR" sz="2400" dirty="0"/>
              <a:t>« Le calcul posé donne l’occasion de réinvestir les faits numériques (tables d’addition et de multiplication en particulier) et les connaissances sur la numération. » (Eduscol, le calcul aux cycles 2 et 3, p. 2) </a:t>
            </a:r>
          </a:p>
        </p:txBody>
      </p:sp>
    </p:spTree>
    <p:extLst>
      <p:ext uri="{BB962C8B-B14F-4D97-AF65-F5344CB8AC3E}">
        <p14:creationId xmlns:p14="http://schemas.microsoft.com/office/powerpoint/2010/main" val="1715305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32EFC0E8-74DC-421E-A698-B23F8A035922}"/>
              </a:ext>
            </a:extLst>
          </p:cNvPr>
          <p:cNvSpPr>
            <a:spLocks noGrp="1"/>
          </p:cNvSpPr>
          <p:nvPr>
            <p:ph type="title"/>
          </p:nvPr>
        </p:nvSpPr>
        <p:spPr>
          <a:xfrm>
            <a:off x="838200" y="365126"/>
            <a:ext cx="10515600" cy="1131166"/>
          </a:xfrm>
        </p:spPr>
        <p:txBody>
          <a:bodyPr>
            <a:normAutofit/>
          </a:bodyPr>
          <a:lstStyle/>
          <a:p>
            <a:r>
              <a:rPr lang="fr-FR" sz="2800" dirty="0">
                <a:latin typeface="+mn-lt"/>
              </a:rPr>
              <a:t>3. L’étude du nombre d’activités proposées dans une séance de calcul mental</a:t>
            </a:r>
          </a:p>
        </p:txBody>
      </p:sp>
      <p:sp>
        <p:nvSpPr>
          <p:cNvPr id="4" name="Titre 1">
            <a:extLst>
              <a:ext uri="{FF2B5EF4-FFF2-40B4-BE49-F238E27FC236}">
                <a16:creationId xmlns:a16="http://schemas.microsoft.com/office/drawing/2014/main" xmlns="" id="{F87F5E8C-27D3-4E5B-8695-D36D25D00758}"/>
              </a:ext>
            </a:extLst>
          </p:cNvPr>
          <p:cNvSpPr txBox="1">
            <a:spLocks/>
          </p:cNvSpPr>
          <p:nvPr/>
        </p:nvSpPr>
        <p:spPr>
          <a:xfrm>
            <a:off x="838200" y="1736726"/>
            <a:ext cx="10515600" cy="64625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800" dirty="0">
                <a:latin typeface="+mn-lt"/>
              </a:rPr>
              <a:t>4. </a:t>
            </a:r>
            <a:r>
              <a:rPr lang="fr-FR" sz="3000" dirty="0">
                <a:latin typeface="+mn-lt"/>
              </a:rPr>
              <a:t>La description de la mise en commun dans les manuels</a:t>
            </a:r>
          </a:p>
          <a:p>
            <a:endParaRPr lang="fr-FR" sz="2800" dirty="0">
              <a:latin typeface="+mn-lt"/>
            </a:endParaRPr>
          </a:p>
        </p:txBody>
      </p:sp>
      <p:sp>
        <p:nvSpPr>
          <p:cNvPr id="5" name="Titre 1">
            <a:extLst>
              <a:ext uri="{FF2B5EF4-FFF2-40B4-BE49-F238E27FC236}">
                <a16:creationId xmlns:a16="http://schemas.microsoft.com/office/drawing/2014/main" xmlns="" id="{50FF9DD3-79C5-4A7F-A64C-234E74A80435}"/>
              </a:ext>
            </a:extLst>
          </p:cNvPr>
          <p:cNvSpPr txBox="1">
            <a:spLocks/>
          </p:cNvSpPr>
          <p:nvPr/>
        </p:nvSpPr>
        <p:spPr>
          <a:xfrm>
            <a:off x="4426528" y="2300287"/>
            <a:ext cx="1253836" cy="64625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800" dirty="0">
                <a:latin typeface="+mn-lt"/>
              </a:rPr>
              <a:t>8 + 6 = </a:t>
            </a:r>
            <a:endParaRPr lang="fr-FR" sz="3000" dirty="0">
              <a:latin typeface="+mn-lt"/>
            </a:endParaRPr>
          </a:p>
          <a:p>
            <a:endParaRPr lang="fr-FR" sz="2800" dirty="0">
              <a:latin typeface="+mn-lt"/>
            </a:endParaRPr>
          </a:p>
        </p:txBody>
      </p:sp>
      <p:pic>
        <p:nvPicPr>
          <p:cNvPr id="6" name="Image 5">
            <a:extLst>
              <a:ext uri="{FF2B5EF4-FFF2-40B4-BE49-F238E27FC236}">
                <a16:creationId xmlns:a16="http://schemas.microsoft.com/office/drawing/2014/main" xmlns="" id="{1EC267D5-7D76-4031-857F-6085972C6266}"/>
              </a:ext>
            </a:extLst>
          </p:cNvPr>
          <p:cNvPicPr>
            <a:picLocks noChangeAspect="1"/>
          </p:cNvPicPr>
          <p:nvPr/>
        </p:nvPicPr>
        <p:blipFill>
          <a:blip r:embed="rId2"/>
          <a:stretch>
            <a:fillRect/>
          </a:stretch>
        </p:blipFill>
        <p:spPr>
          <a:xfrm>
            <a:off x="2985655" y="3327545"/>
            <a:ext cx="1676400" cy="1371600"/>
          </a:xfrm>
          <a:prstGeom prst="rect">
            <a:avLst/>
          </a:prstGeom>
        </p:spPr>
      </p:pic>
      <p:cxnSp>
        <p:nvCxnSpPr>
          <p:cNvPr id="8" name="Connecteur droit avec flèche 7">
            <a:extLst>
              <a:ext uri="{FF2B5EF4-FFF2-40B4-BE49-F238E27FC236}">
                <a16:creationId xmlns:a16="http://schemas.microsoft.com/office/drawing/2014/main" xmlns="" id="{06BE46D2-91F9-4AEF-BA9E-A9E30830E18B}"/>
              </a:ext>
            </a:extLst>
          </p:cNvPr>
          <p:cNvCxnSpPr>
            <a:cxnSpLocks/>
          </p:cNvCxnSpPr>
          <p:nvPr/>
        </p:nvCxnSpPr>
        <p:spPr>
          <a:xfrm flipH="1">
            <a:off x="3823855" y="2623414"/>
            <a:ext cx="838200" cy="907041"/>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9" name="Image 8">
            <a:extLst>
              <a:ext uri="{FF2B5EF4-FFF2-40B4-BE49-F238E27FC236}">
                <a16:creationId xmlns:a16="http://schemas.microsoft.com/office/drawing/2014/main" xmlns="" id="{005C1C2E-84C0-4F1F-A09E-29ED3E2EBFAA}"/>
              </a:ext>
            </a:extLst>
          </p:cNvPr>
          <p:cNvPicPr>
            <a:picLocks noChangeAspect="1"/>
          </p:cNvPicPr>
          <p:nvPr/>
        </p:nvPicPr>
        <p:blipFill>
          <a:blip r:embed="rId3"/>
          <a:stretch>
            <a:fillRect/>
          </a:stretch>
        </p:blipFill>
        <p:spPr>
          <a:xfrm>
            <a:off x="913101" y="5798126"/>
            <a:ext cx="9534525" cy="809625"/>
          </a:xfrm>
          <a:prstGeom prst="rect">
            <a:avLst/>
          </a:prstGeom>
        </p:spPr>
      </p:pic>
      <p:pic>
        <p:nvPicPr>
          <p:cNvPr id="10" name="Image 9">
            <a:extLst>
              <a:ext uri="{FF2B5EF4-FFF2-40B4-BE49-F238E27FC236}">
                <a16:creationId xmlns:a16="http://schemas.microsoft.com/office/drawing/2014/main" xmlns="" id="{AA101D22-FD2E-423C-AD9E-75763FD8FD40}"/>
              </a:ext>
            </a:extLst>
          </p:cNvPr>
          <p:cNvPicPr>
            <a:picLocks noChangeAspect="1"/>
          </p:cNvPicPr>
          <p:nvPr/>
        </p:nvPicPr>
        <p:blipFill>
          <a:blip r:embed="rId4"/>
          <a:stretch>
            <a:fillRect/>
          </a:stretch>
        </p:blipFill>
        <p:spPr>
          <a:xfrm>
            <a:off x="4298373" y="3530455"/>
            <a:ext cx="1352550" cy="1171575"/>
          </a:xfrm>
          <a:prstGeom prst="rect">
            <a:avLst/>
          </a:prstGeom>
        </p:spPr>
      </p:pic>
      <p:cxnSp>
        <p:nvCxnSpPr>
          <p:cNvPr id="11" name="Connecteur droit avec flèche 10">
            <a:extLst>
              <a:ext uri="{FF2B5EF4-FFF2-40B4-BE49-F238E27FC236}">
                <a16:creationId xmlns:a16="http://schemas.microsoft.com/office/drawing/2014/main" xmlns="" id="{2EF366E5-87AA-4431-8A53-50894046E057}"/>
              </a:ext>
            </a:extLst>
          </p:cNvPr>
          <p:cNvCxnSpPr>
            <a:cxnSpLocks/>
          </p:cNvCxnSpPr>
          <p:nvPr/>
        </p:nvCxnSpPr>
        <p:spPr>
          <a:xfrm flipH="1">
            <a:off x="4920961" y="2623414"/>
            <a:ext cx="208685" cy="302058"/>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Connecteur droit avec flèche 14">
            <a:extLst>
              <a:ext uri="{FF2B5EF4-FFF2-40B4-BE49-F238E27FC236}">
                <a16:creationId xmlns:a16="http://schemas.microsoft.com/office/drawing/2014/main" xmlns="" id="{C63291E1-7B26-480E-B922-0F980DF50E9B}"/>
              </a:ext>
            </a:extLst>
          </p:cNvPr>
          <p:cNvCxnSpPr>
            <a:cxnSpLocks/>
          </p:cNvCxnSpPr>
          <p:nvPr/>
        </p:nvCxnSpPr>
        <p:spPr>
          <a:xfrm>
            <a:off x="5153892" y="2623414"/>
            <a:ext cx="234660" cy="25429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Titre 1">
            <a:extLst>
              <a:ext uri="{FF2B5EF4-FFF2-40B4-BE49-F238E27FC236}">
                <a16:creationId xmlns:a16="http://schemas.microsoft.com/office/drawing/2014/main" xmlns="" id="{2829DD65-8F02-4F8F-B30C-16BC748ECBD1}"/>
              </a:ext>
            </a:extLst>
          </p:cNvPr>
          <p:cNvSpPr txBox="1">
            <a:spLocks/>
          </p:cNvSpPr>
          <p:nvPr/>
        </p:nvSpPr>
        <p:spPr>
          <a:xfrm>
            <a:off x="4761634" y="2987964"/>
            <a:ext cx="1253836" cy="64625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800" dirty="0">
                <a:latin typeface="+mn-lt"/>
              </a:rPr>
              <a:t>2 + 4 </a:t>
            </a:r>
            <a:endParaRPr lang="fr-FR" sz="3000" dirty="0">
              <a:latin typeface="+mn-lt"/>
            </a:endParaRPr>
          </a:p>
          <a:p>
            <a:endParaRPr lang="fr-FR" sz="2800" dirty="0">
              <a:latin typeface="+mn-lt"/>
            </a:endParaRPr>
          </a:p>
        </p:txBody>
      </p:sp>
      <p:cxnSp>
        <p:nvCxnSpPr>
          <p:cNvPr id="20" name="Connecteur droit avec flèche 19">
            <a:extLst>
              <a:ext uri="{FF2B5EF4-FFF2-40B4-BE49-F238E27FC236}">
                <a16:creationId xmlns:a16="http://schemas.microsoft.com/office/drawing/2014/main" xmlns="" id="{A1CCE09F-777D-48FC-BFAF-858D4A6D08B0}"/>
              </a:ext>
            </a:extLst>
          </p:cNvPr>
          <p:cNvCxnSpPr>
            <a:cxnSpLocks/>
          </p:cNvCxnSpPr>
          <p:nvPr/>
        </p:nvCxnSpPr>
        <p:spPr>
          <a:xfrm flipH="1">
            <a:off x="4503160" y="3236263"/>
            <a:ext cx="413470" cy="51283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Connecteur droit avec flèche 21">
            <a:extLst>
              <a:ext uri="{FF2B5EF4-FFF2-40B4-BE49-F238E27FC236}">
                <a16:creationId xmlns:a16="http://schemas.microsoft.com/office/drawing/2014/main" xmlns="" id="{C36420AD-3A90-455D-B1F0-E463CA746E96}"/>
              </a:ext>
            </a:extLst>
          </p:cNvPr>
          <p:cNvCxnSpPr>
            <a:cxnSpLocks/>
          </p:cNvCxnSpPr>
          <p:nvPr/>
        </p:nvCxnSpPr>
        <p:spPr>
          <a:xfrm flipH="1">
            <a:off x="5249144" y="3234743"/>
            <a:ext cx="167119" cy="440898"/>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24" name="Image 23">
            <a:extLst>
              <a:ext uri="{FF2B5EF4-FFF2-40B4-BE49-F238E27FC236}">
                <a16:creationId xmlns:a16="http://schemas.microsoft.com/office/drawing/2014/main" xmlns="" id="{2745147C-B380-4C09-B78E-638F50326DD8}"/>
              </a:ext>
            </a:extLst>
          </p:cNvPr>
          <p:cNvPicPr>
            <a:picLocks noChangeAspect="1"/>
          </p:cNvPicPr>
          <p:nvPr/>
        </p:nvPicPr>
        <p:blipFill>
          <a:blip r:embed="rId5"/>
          <a:stretch>
            <a:fillRect/>
          </a:stretch>
        </p:blipFill>
        <p:spPr>
          <a:xfrm>
            <a:off x="4529137" y="4727070"/>
            <a:ext cx="3133725" cy="1143000"/>
          </a:xfrm>
          <a:prstGeom prst="rect">
            <a:avLst/>
          </a:prstGeom>
        </p:spPr>
      </p:pic>
      <p:sp>
        <p:nvSpPr>
          <p:cNvPr id="25" name="Titre 1">
            <a:extLst>
              <a:ext uri="{FF2B5EF4-FFF2-40B4-BE49-F238E27FC236}">
                <a16:creationId xmlns:a16="http://schemas.microsoft.com/office/drawing/2014/main" xmlns="" id="{D4BC90DA-A2B7-49BD-92CA-9A359F0BF8FE}"/>
              </a:ext>
            </a:extLst>
          </p:cNvPr>
          <p:cNvSpPr txBox="1">
            <a:spLocks/>
          </p:cNvSpPr>
          <p:nvPr/>
        </p:nvSpPr>
        <p:spPr>
          <a:xfrm>
            <a:off x="7171458" y="2478339"/>
            <a:ext cx="1833995" cy="1996681"/>
          </a:xfrm>
          <a:prstGeom prst="rect">
            <a:avLst/>
          </a:prstGeom>
        </p:spPr>
        <p:txBody>
          <a:bodyPr vert="horz" lIns="91440" tIns="45720" rIns="91440" bIns="45720" rtlCol="0" anchor="ctr">
            <a:normAutofit fontScale="9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Bef>
                <a:spcPts val="1200"/>
              </a:spcBef>
              <a:spcAft>
                <a:spcPts val="1200"/>
              </a:spcAft>
            </a:pPr>
            <a:r>
              <a:rPr lang="fr-FR" sz="2800" dirty="0">
                <a:latin typeface="+mn-lt"/>
              </a:rPr>
              <a:t>   8 + 6 =</a:t>
            </a:r>
          </a:p>
          <a:p>
            <a:pPr>
              <a:spcAft>
                <a:spcPts val="1200"/>
              </a:spcAft>
            </a:pPr>
            <a:r>
              <a:rPr lang="fr-FR" sz="2800" dirty="0">
                <a:latin typeface="+mn-lt"/>
              </a:rPr>
              <a:t>8 + 2 + 4 =</a:t>
            </a:r>
          </a:p>
          <a:p>
            <a:pPr>
              <a:spcAft>
                <a:spcPts val="1200"/>
              </a:spcAft>
            </a:pPr>
            <a:r>
              <a:rPr lang="fr-FR" sz="2800" dirty="0">
                <a:latin typeface="+mn-lt"/>
              </a:rPr>
              <a:t>   10 + 4 =</a:t>
            </a:r>
          </a:p>
          <a:p>
            <a:r>
              <a:rPr lang="fr-FR" sz="2800" dirty="0">
                <a:latin typeface="+mn-lt"/>
              </a:rPr>
              <a:t>       14</a:t>
            </a:r>
            <a:endParaRPr lang="fr-FR" sz="3000" dirty="0">
              <a:latin typeface="+mn-lt"/>
            </a:endParaRPr>
          </a:p>
          <a:p>
            <a:r>
              <a:rPr lang="fr-FR" sz="2800" dirty="0">
                <a:latin typeface="+mn-lt"/>
              </a:rPr>
              <a:t> </a:t>
            </a:r>
            <a:endParaRPr lang="fr-FR" sz="3000" dirty="0">
              <a:latin typeface="+mn-lt"/>
            </a:endParaRPr>
          </a:p>
          <a:p>
            <a:endParaRPr lang="fr-FR" sz="2800" dirty="0">
              <a:latin typeface="+mn-lt"/>
            </a:endParaRPr>
          </a:p>
        </p:txBody>
      </p:sp>
    </p:spTree>
    <p:extLst>
      <p:ext uri="{BB962C8B-B14F-4D97-AF65-F5344CB8AC3E}">
        <p14:creationId xmlns:p14="http://schemas.microsoft.com/office/powerpoint/2010/main" val="4265842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0"/>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8" grpId="0"/>
      <p:bldP spid="2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98270B0-80B1-41AA-87C0-475C241AF2C1}"/>
              </a:ext>
            </a:extLst>
          </p:cNvPr>
          <p:cNvSpPr>
            <a:spLocks noGrp="1"/>
          </p:cNvSpPr>
          <p:nvPr>
            <p:ph type="title"/>
          </p:nvPr>
        </p:nvSpPr>
        <p:spPr>
          <a:xfrm>
            <a:off x="838200" y="365125"/>
            <a:ext cx="10515600" cy="883383"/>
          </a:xfrm>
        </p:spPr>
        <p:txBody>
          <a:bodyPr>
            <a:normAutofit/>
          </a:bodyPr>
          <a:lstStyle/>
          <a:p>
            <a:pPr algn="ctr"/>
            <a:r>
              <a:rPr lang="fr-FR" sz="3200" dirty="0">
                <a:latin typeface="+mn-lt"/>
              </a:rPr>
              <a:t>Conclusion</a:t>
            </a:r>
          </a:p>
        </p:txBody>
      </p:sp>
      <p:sp>
        <p:nvSpPr>
          <p:cNvPr id="3" name="Espace réservé du contenu 2">
            <a:extLst>
              <a:ext uri="{FF2B5EF4-FFF2-40B4-BE49-F238E27FC236}">
                <a16:creationId xmlns:a16="http://schemas.microsoft.com/office/drawing/2014/main" xmlns="" id="{61CCF7B9-E086-41E4-8C08-98F71F57A149}"/>
              </a:ext>
            </a:extLst>
          </p:cNvPr>
          <p:cNvSpPr>
            <a:spLocks noGrp="1"/>
          </p:cNvSpPr>
          <p:nvPr>
            <p:ph idx="1"/>
          </p:nvPr>
        </p:nvSpPr>
        <p:spPr>
          <a:xfrm>
            <a:off x="4668715" y="1248508"/>
            <a:ext cx="2854569" cy="615461"/>
          </a:xfrm>
        </p:spPr>
        <p:txBody>
          <a:bodyPr/>
          <a:lstStyle/>
          <a:p>
            <a:pPr marL="0" indent="0">
              <a:buNone/>
            </a:pPr>
            <a:r>
              <a:rPr lang="fr-FR" dirty="0"/>
              <a:t>Calculs en ligne</a:t>
            </a:r>
          </a:p>
        </p:txBody>
      </p:sp>
      <p:sp>
        <p:nvSpPr>
          <p:cNvPr id="4" name="Espace réservé du contenu 2">
            <a:extLst>
              <a:ext uri="{FF2B5EF4-FFF2-40B4-BE49-F238E27FC236}">
                <a16:creationId xmlns:a16="http://schemas.microsoft.com/office/drawing/2014/main" xmlns="" id="{6F99C406-6E31-4119-A513-D2A81B7B0192}"/>
              </a:ext>
            </a:extLst>
          </p:cNvPr>
          <p:cNvSpPr txBox="1">
            <a:spLocks/>
          </p:cNvSpPr>
          <p:nvPr/>
        </p:nvSpPr>
        <p:spPr>
          <a:xfrm>
            <a:off x="1014047" y="4598377"/>
            <a:ext cx="2203938" cy="61546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fr-FR" dirty="0"/>
              <a:t>Calcul posé</a:t>
            </a:r>
          </a:p>
        </p:txBody>
      </p:sp>
      <p:sp>
        <p:nvSpPr>
          <p:cNvPr id="5" name="Espace réservé du contenu 2">
            <a:extLst>
              <a:ext uri="{FF2B5EF4-FFF2-40B4-BE49-F238E27FC236}">
                <a16:creationId xmlns:a16="http://schemas.microsoft.com/office/drawing/2014/main" xmlns="" id="{85E9B935-34A0-4AB4-AA15-1721E6893B26}"/>
              </a:ext>
            </a:extLst>
          </p:cNvPr>
          <p:cNvSpPr txBox="1">
            <a:spLocks/>
          </p:cNvSpPr>
          <p:nvPr/>
        </p:nvSpPr>
        <p:spPr>
          <a:xfrm>
            <a:off x="7535008" y="4598377"/>
            <a:ext cx="2203938" cy="61546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fr-FR" dirty="0"/>
              <a:t>Calcul mental</a:t>
            </a:r>
          </a:p>
        </p:txBody>
      </p:sp>
      <p:cxnSp>
        <p:nvCxnSpPr>
          <p:cNvPr id="7" name="Connecteur droit avec flèche 6">
            <a:extLst>
              <a:ext uri="{FF2B5EF4-FFF2-40B4-BE49-F238E27FC236}">
                <a16:creationId xmlns:a16="http://schemas.microsoft.com/office/drawing/2014/main" xmlns="" id="{971F2CD3-5653-460A-8925-8BAA3F56C3BE}"/>
              </a:ext>
            </a:extLst>
          </p:cNvPr>
          <p:cNvCxnSpPr>
            <a:cxnSpLocks/>
            <a:endCxn id="4" idx="0"/>
          </p:cNvCxnSpPr>
          <p:nvPr/>
        </p:nvCxnSpPr>
        <p:spPr>
          <a:xfrm flipH="1">
            <a:off x="2116016" y="1877158"/>
            <a:ext cx="3475892" cy="272121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Espace réservé du contenu 2">
            <a:extLst>
              <a:ext uri="{FF2B5EF4-FFF2-40B4-BE49-F238E27FC236}">
                <a16:creationId xmlns:a16="http://schemas.microsoft.com/office/drawing/2014/main" xmlns="" id="{18407EA5-FB09-47F0-A283-136A4445AF80}"/>
              </a:ext>
            </a:extLst>
          </p:cNvPr>
          <p:cNvSpPr txBox="1">
            <a:spLocks/>
          </p:cNvSpPr>
          <p:nvPr/>
        </p:nvSpPr>
        <p:spPr>
          <a:xfrm>
            <a:off x="1043354" y="1870198"/>
            <a:ext cx="3094893" cy="2149475"/>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fr-FR" dirty="0"/>
              <a:t>faisant intervenir : </a:t>
            </a:r>
          </a:p>
          <a:p>
            <a:pPr marL="0" indent="0">
              <a:buFont typeface="Arial" panose="020B0604020202020204" pitchFamily="34" charset="0"/>
              <a:buNone/>
            </a:pPr>
            <a:r>
              <a:rPr lang="fr-FR" dirty="0"/>
              <a:t>- les unités de numération</a:t>
            </a:r>
          </a:p>
          <a:p>
            <a:pPr marL="0" indent="0">
              <a:buFont typeface="Arial" panose="020B0604020202020204" pitchFamily="34" charset="0"/>
              <a:buNone/>
            </a:pPr>
            <a:r>
              <a:rPr lang="fr-FR" dirty="0"/>
              <a:t>- des calculs mémorisés</a:t>
            </a:r>
          </a:p>
          <a:p>
            <a:pPr marL="0" indent="0">
              <a:buFont typeface="Arial" panose="020B0604020202020204" pitchFamily="34" charset="0"/>
              <a:buNone/>
            </a:pPr>
            <a:r>
              <a:rPr lang="fr-FR" dirty="0"/>
              <a:t>- des propriétés des opérations</a:t>
            </a:r>
          </a:p>
        </p:txBody>
      </p:sp>
      <p:sp>
        <p:nvSpPr>
          <p:cNvPr id="9" name="Espace réservé du contenu 2">
            <a:extLst>
              <a:ext uri="{FF2B5EF4-FFF2-40B4-BE49-F238E27FC236}">
                <a16:creationId xmlns:a16="http://schemas.microsoft.com/office/drawing/2014/main" xmlns="" id="{FBF6EBE5-B961-4D63-A54B-29BE617E5F2A}"/>
              </a:ext>
            </a:extLst>
          </p:cNvPr>
          <p:cNvSpPr txBox="1">
            <a:spLocks/>
          </p:cNvSpPr>
          <p:nvPr/>
        </p:nvSpPr>
        <p:spPr>
          <a:xfrm>
            <a:off x="7832481" y="1820252"/>
            <a:ext cx="3316165" cy="2149474"/>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fr-FR" dirty="0"/>
              <a:t>faisant intervenir : </a:t>
            </a:r>
          </a:p>
          <a:p>
            <a:pPr marL="0" indent="0">
              <a:buFont typeface="Arial" panose="020B0604020202020204" pitchFamily="34" charset="0"/>
              <a:buNone/>
            </a:pPr>
            <a:r>
              <a:rPr lang="fr-FR" dirty="0"/>
              <a:t>- les décompositions additives issues de la numération orale ou écrite</a:t>
            </a:r>
          </a:p>
          <a:p>
            <a:pPr marL="0" indent="0">
              <a:buFont typeface="Arial" panose="020B0604020202020204" pitchFamily="34" charset="0"/>
              <a:buNone/>
            </a:pPr>
            <a:r>
              <a:rPr lang="fr-FR" dirty="0"/>
              <a:t>- des calculs mémorisés</a:t>
            </a:r>
          </a:p>
          <a:p>
            <a:pPr marL="0" indent="0">
              <a:buFont typeface="Arial" panose="020B0604020202020204" pitchFamily="34" charset="0"/>
              <a:buNone/>
            </a:pPr>
            <a:endParaRPr lang="fr-FR" dirty="0"/>
          </a:p>
        </p:txBody>
      </p:sp>
      <p:cxnSp>
        <p:nvCxnSpPr>
          <p:cNvPr id="11" name="Connecteur droit avec flèche 10">
            <a:extLst>
              <a:ext uri="{FF2B5EF4-FFF2-40B4-BE49-F238E27FC236}">
                <a16:creationId xmlns:a16="http://schemas.microsoft.com/office/drawing/2014/main" xmlns="" id="{9BC2F471-7759-411D-8429-D47769C25EA3}"/>
              </a:ext>
            </a:extLst>
          </p:cNvPr>
          <p:cNvCxnSpPr>
            <a:cxnSpLocks/>
          </p:cNvCxnSpPr>
          <p:nvPr/>
        </p:nvCxnSpPr>
        <p:spPr>
          <a:xfrm>
            <a:off x="6277708" y="1797539"/>
            <a:ext cx="2215661" cy="259861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Connecteur droit avec flèche 15">
            <a:extLst>
              <a:ext uri="{FF2B5EF4-FFF2-40B4-BE49-F238E27FC236}">
                <a16:creationId xmlns:a16="http://schemas.microsoft.com/office/drawing/2014/main" xmlns="" id="{FB6FDB05-3344-4F70-BAD2-67E0F6D58D4D}"/>
              </a:ext>
            </a:extLst>
          </p:cNvPr>
          <p:cNvCxnSpPr>
            <a:cxnSpLocks/>
          </p:cNvCxnSpPr>
          <p:nvPr/>
        </p:nvCxnSpPr>
        <p:spPr>
          <a:xfrm>
            <a:off x="5901105" y="1898650"/>
            <a:ext cx="2215661" cy="2598615"/>
          </a:xfrm>
          <a:prstGeom prst="straightConnector1">
            <a:avLst/>
          </a:pr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24399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65517C9D-B6A7-4D2B-9FEA-3D1072D918A3}"/>
              </a:ext>
            </a:extLst>
          </p:cNvPr>
          <p:cNvSpPr>
            <a:spLocks noGrp="1"/>
          </p:cNvSpPr>
          <p:nvPr>
            <p:ph type="title"/>
          </p:nvPr>
        </p:nvSpPr>
        <p:spPr>
          <a:xfrm>
            <a:off x="838200" y="365126"/>
            <a:ext cx="10515600" cy="944080"/>
          </a:xfrm>
        </p:spPr>
        <p:txBody>
          <a:bodyPr>
            <a:normAutofit/>
          </a:bodyPr>
          <a:lstStyle/>
          <a:p>
            <a:r>
              <a:rPr lang="fr-FR" sz="2800" dirty="0">
                <a:latin typeface="+mn-lt"/>
              </a:rPr>
              <a:t>2. L’addition posée</a:t>
            </a:r>
          </a:p>
        </p:txBody>
      </p:sp>
      <p:sp>
        <p:nvSpPr>
          <p:cNvPr id="3" name="Espace réservé du contenu 2">
            <a:extLst>
              <a:ext uri="{FF2B5EF4-FFF2-40B4-BE49-F238E27FC236}">
                <a16:creationId xmlns:a16="http://schemas.microsoft.com/office/drawing/2014/main" xmlns="" id="{CF457349-25CE-4DC5-A33B-E600A396707B}"/>
              </a:ext>
            </a:extLst>
          </p:cNvPr>
          <p:cNvSpPr>
            <a:spLocks noGrp="1"/>
          </p:cNvSpPr>
          <p:nvPr>
            <p:ph idx="1"/>
          </p:nvPr>
        </p:nvSpPr>
        <p:spPr>
          <a:xfrm>
            <a:off x="838200" y="1242773"/>
            <a:ext cx="10515600" cy="944079"/>
          </a:xfrm>
        </p:spPr>
        <p:txBody>
          <a:bodyPr/>
          <a:lstStyle/>
          <a:p>
            <a:pPr marL="0" indent="0">
              <a:buNone/>
            </a:pPr>
            <a:r>
              <a:rPr lang="fr-FR" dirty="0"/>
              <a:t>Quelques calculs en ligne issus des fichiers proposés pour introduire l’addition posée sur l’exemple 48 + 24 :</a:t>
            </a:r>
          </a:p>
          <a:p>
            <a:pPr marL="0" indent="0">
              <a:buNone/>
            </a:pPr>
            <a:endParaRPr lang="fr-FR" dirty="0"/>
          </a:p>
          <a:p>
            <a:pPr marL="0" indent="0">
              <a:buNone/>
            </a:pPr>
            <a:endParaRPr lang="fr-FR" dirty="0"/>
          </a:p>
        </p:txBody>
      </p:sp>
      <p:sp>
        <p:nvSpPr>
          <p:cNvPr id="4" name="Espace réservé du contenu 2">
            <a:extLst>
              <a:ext uri="{FF2B5EF4-FFF2-40B4-BE49-F238E27FC236}">
                <a16:creationId xmlns:a16="http://schemas.microsoft.com/office/drawing/2014/main" xmlns="" id="{B70EDAAD-93E9-463C-960B-BBD623D531DF}"/>
              </a:ext>
            </a:extLst>
          </p:cNvPr>
          <p:cNvSpPr txBox="1">
            <a:spLocks/>
          </p:cNvSpPr>
          <p:nvPr/>
        </p:nvSpPr>
        <p:spPr>
          <a:xfrm>
            <a:off x="885891" y="2223603"/>
            <a:ext cx="5562601" cy="71779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dirty="0">
                <a:solidFill>
                  <a:srgbClr val="FF0000"/>
                </a:solidFill>
              </a:rPr>
              <a:t>48 + 24 = 48 + 20 + 4 = 68 + 4 = 72</a:t>
            </a:r>
          </a:p>
          <a:p>
            <a:pPr marL="0" indent="0">
              <a:buFont typeface="Arial" panose="020B0604020202020204" pitchFamily="34" charset="0"/>
              <a:buNone/>
            </a:pPr>
            <a:endParaRPr lang="fr-FR" dirty="0"/>
          </a:p>
          <a:p>
            <a:pPr marL="0" indent="0">
              <a:buFont typeface="Arial" panose="020B0604020202020204" pitchFamily="34" charset="0"/>
              <a:buNone/>
            </a:pPr>
            <a:endParaRPr lang="fr-FR" dirty="0"/>
          </a:p>
        </p:txBody>
      </p:sp>
      <p:sp>
        <p:nvSpPr>
          <p:cNvPr id="5" name="Espace réservé du contenu 2">
            <a:extLst>
              <a:ext uri="{FF2B5EF4-FFF2-40B4-BE49-F238E27FC236}">
                <a16:creationId xmlns:a16="http://schemas.microsoft.com/office/drawing/2014/main" xmlns="" id="{F22A300B-AC95-4037-93ED-DA9D0980D5A8}"/>
              </a:ext>
            </a:extLst>
          </p:cNvPr>
          <p:cNvSpPr txBox="1">
            <a:spLocks/>
          </p:cNvSpPr>
          <p:nvPr/>
        </p:nvSpPr>
        <p:spPr>
          <a:xfrm>
            <a:off x="745214" y="3103681"/>
            <a:ext cx="5843954" cy="71779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dirty="0">
                <a:solidFill>
                  <a:srgbClr val="002060"/>
                </a:solidFill>
              </a:rPr>
              <a:t>48 + 24 = 40 + 20 + 8 + 4 = 60 + 12 = 72</a:t>
            </a:r>
          </a:p>
          <a:p>
            <a:pPr marL="0" indent="0">
              <a:buNone/>
            </a:pPr>
            <a:endParaRPr lang="fr-FR" dirty="0"/>
          </a:p>
          <a:p>
            <a:pPr marL="0" indent="0">
              <a:buFont typeface="Arial" panose="020B0604020202020204" pitchFamily="34" charset="0"/>
              <a:buNone/>
            </a:pPr>
            <a:endParaRPr lang="fr-FR" dirty="0"/>
          </a:p>
          <a:p>
            <a:pPr marL="0" indent="0">
              <a:buFont typeface="Arial" panose="020B0604020202020204" pitchFamily="34" charset="0"/>
              <a:buNone/>
            </a:pPr>
            <a:endParaRPr lang="fr-FR" dirty="0"/>
          </a:p>
        </p:txBody>
      </p:sp>
      <p:sp>
        <p:nvSpPr>
          <p:cNvPr id="6" name="Espace réservé du contenu 2">
            <a:extLst>
              <a:ext uri="{FF2B5EF4-FFF2-40B4-BE49-F238E27FC236}">
                <a16:creationId xmlns:a16="http://schemas.microsoft.com/office/drawing/2014/main" xmlns="" id="{B5C84CE9-9192-4C15-80BD-818E3DCCB076}"/>
              </a:ext>
            </a:extLst>
          </p:cNvPr>
          <p:cNvSpPr txBox="1">
            <a:spLocks/>
          </p:cNvSpPr>
          <p:nvPr/>
        </p:nvSpPr>
        <p:spPr>
          <a:xfrm>
            <a:off x="814620" y="4074856"/>
            <a:ext cx="5562600" cy="132202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dirty="0">
                <a:solidFill>
                  <a:srgbClr val="00B050"/>
                </a:solidFill>
              </a:rPr>
              <a:t>48 + 24                  8 + 4 = 10 + 2              </a:t>
            </a:r>
          </a:p>
          <a:p>
            <a:pPr marL="0" indent="0">
              <a:buNone/>
            </a:pPr>
            <a:r>
              <a:rPr lang="fr-FR" dirty="0">
                <a:solidFill>
                  <a:srgbClr val="00B050"/>
                </a:solidFill>
              </a:rPr>
              <a:t>40 + 20 + 10 = 70             70 + 2 = 72</a:t>
            </a:r>
          </a:p>
          <a:p>
            <a:pPr marL="0" indent="0">
              <a:buNone/>
            </a:pPr>
            <a:endParaRPr lang="fr-FR" dirty="0"/>
          </a:p>
          <a:p>
            <a:pPr marL="0" indent="0">
              <a:buNone/>
            </a:pPr>
            <a:endParaRPr lang="fr-FR" dirty="0"/>
          </a:p>
          <a:p>
            <a:pPr marL="0" indent="0">
              <a:buFont typeface="Arial" panose="020B0604020202020204" pitchFamily="34" charset="0"/>
              <a:buNone/>
            </a:pPr>
            <a:endParaRPr lang="fr-FR" dirty="0"/>
          </a:p>
          <a:p>
            <a:pPr marL="0" indent="0">
              <a:buFont typeface="Arial" panose="020B0604020202020204" pitchFamily="34" charset="0"/>
              <a:buNone/>
            </a:pPr>
            <a:endParaRPr lang="fr-FR" dirty="0"/>
          </a:p>
        </p:txBody>
      </p:sp>
      <p:pic>
        <p:nvPicPr>
          <p:cNvPr id="2053" name="Image 4">
            <a:extLst>
              <a:ext uri="{FF2B5EF4-FFF2-40B4-BE49-F238E27FC236}">
                <a16:creationId xmlns:a16="http://schemas.microsoft.com/office/drawing/2014/main" xmlns="" id="{F46CBA21-4872-4ADE-B8D7-285A0388FE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r="32672"/>
          <a:stretch>
            <a:fillRect/>
          </a:stretch>
        </p:blipFill>
        <p:spPr bwMode="auto">
          <a:xfrm>
            <a:off x="6956047" y="2186852"/>
            <a:ext cx="4835769" cy="35605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5388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0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D92CC168-E026-4437-8050-EA53F7B359D5}"/>
              </a:ext>
            </a:extLst>
          </p:cNvPr>
          <p:cNvSpPr>
            <a:spLocks noGrp="1"/>
          </p:cNvSpPr>
          <p:nvPr>
            <p:ph type="title"/>
          </p:nvPr>
        </p:nvSpPr>
        <p:spPr>
          <a:xfrm>
            <a:off x="838200" y="365126"/>
            <a:ext cx="10515600" cy="918552"/>
          </a:xfrm>
        </p:spPr>
        <p:txBody>
          <a:bodyPr>
            <a:normAutofit/>
          </a:bodyPr>
          <a:lstStyle/>
          <a:p>
            <a:r>
              <a:rPr lang="fr-FR" sz="3200" dirty="0"/>
              <a:t>Posons l’addition 48 + 24</a:t>
            </a:r>
          </a:p>
        </p:txBody>
      </p:sp>
      <p:sp>
        <p:nvSpPr>
          <p:cNvPr id="3" name="Espace réservé du contenu 2">
            <a:extLst>
              <a:ext uri="{FF2B5EF4-FFF2-40B4-BE49-F238E27FC236}">
                <a16:creationId xmlns:a16="http://schemas.microsoft.com/office/drawing/2014/main" xmlns="" id="{D2B439C9-8F10-417D-87BD-65E3FC4B865B}"/>
              </a:ext>
            </a:extLst>
          </p:cNvPr>
          <p:cNvSpPr>
            <a:spLocks noGrp="1"/>
          </p:cNvSpPr>
          <p:nvPr>
            <p:ph idx="1"/>
          </p:nvPr>
        </p:nvSpPr>
        <p:spPr>
          <a:xfrm>
            <a:off x="3238499" y="2039816"/>
            <a:ext cx="1113692" cy="1055076"/>
          </a:xfrm>
        </p:spPr>
        <p:txBody>
          <a:bodyPr/>
          <a:lstStyle/>
          <a:p>
            <a:pPr marL="0" indent="0">
              <a:buNone/>
            </a:pPr>
            <a:r>
              <a:rPr lang="fr-FR" dirty="0"/>
              <a:t>   4 8</a:t>
            </a:r>
          </a:p>
          <a:p>
            <a:pPr marL="0" indent="0">
              <a:buNone/>
            </a:pPr>
            <a:r>
              <a:rPr lang="fr-FR" u="sng" dirty="0"/>
              <a:t>+ 2 4</a:t>
            </a:r>
          </a:p>
        </p:txBody>
      </p:sp>
      <p:sp>
        <p:nvSpPr>
          <p:cNvPr id="4" name="ZoneTexte 3">
            <a:extLst>
              <a:ext uri="{FF2B5EF4-FFF2-40B4-BE49-F238E27FC236}">
                <a16:creationId xmlns:a16="http://schemas.microsoft.com/office/drawing/2014/main" xmlns="" id="{1039322B-8693-42B3-A5C3-241FDFA77575}"/>
              </a:ext>
            </a:extLst>
          </p:cNvPr>
          <p:cNvSpPr txBox="1"/>
          <p:nvPr/>
        </p:nvSpPr>
        <p:spPr>
          <a:xfrm>
            <a:off x="488848" y="3662074"/>
            <a:ext cx="5029200" cy="523220"/>
          </a:xfrm>
          <a:prstGeom prst="rect">
            <a:avLst/>
          </a:prstGeom>
          <a:noFill/>
        </p:spPr>
        <p:txBody>
          <a:bodyPr wrap="square" rtlCol="0">
            <a:spAutoFit/>
          </a:bodyPr>
          <a:lstStyle/>
          <a:p>
            <a:r>
              <a:rPr lang="fr-FR" sz="2800" dirty="0"/>
              <a:t>8u + 4u = 12u et 12u = 1d + 2u </a:t>
            </a:r>
          </a:p>
        </p:txBody>
      </p:sp>
      <p:sp>
        <p:nvSpPr>
          <p:cNvPr id="5" name="ZoneTexte 4">
            <a:extLst>
              <a:ext uri="{FF2B5EF4-FFF2-40B4-BE49-F238E27FC236}">
                <a16:creationId xmlns:a16="http://schemas.microsoft.com/office/drawing/2014/main" xmlns="" id="{3C53D84A-254A-445F-A299-65FB95D34382}"/>
              </a:ext>
            </a:extLst>
          </p:cNvPr>
          <p:cNvSpPr txBox="1"/>
          <p:nvPr/>
        </p:nvSpPr>
        <p:spPr>
          <a:xfrm>
            <a:off x="3068514" y="2905780"/>
            <a:ext cx="1283677" cy="523220"/>
          </a:xfrm>
          <a:prstGeom prst="rect">
            <a:avLst/>
          </a:prstGeom>
          <a:noFill/>
        </p:spPr>
        <p:txBody>
          <a:bodyPr wrap="square" rtlCol="0">
            <a:spAutoFit/>
          </a:bodyPr>
          <a:lstStyle/>
          <a:p>
            <a:r>
              <a:rPr lang="fr-FR" sz="2800" dirty="0"/>
              <a:t>         2</a:t>
            </a:r>
          </a:p>
        </p:txBody>
      </p:sp>
      <p:sp>
        <p:nvSpPr>
          <p:cNvPr id="6" name="ZoneTexte 5">
            <a:extLst>
              <a:ext uri="{FF2B5EF4-FFF2-40B4-BE49-F238E27FC236}">
                <a16:creationId xmlns:a16="http://schemas.microsoft.com/office/drawing/2014/main" xmlns="" id="{B4DEFE19-2BDB-4355-B225-D257D0240D62}"/>
              </a:ext>
            </a:extLst>
          </p:cNvPr>
          <p:cNvSpPr txBox="1"/>
          <p:nvPr/>
        </p:nvSpPr>
        <p:spPr>
          <a:xfrm>
            <a:off x="3493659" y="1705708"/>
            <a:ext cx="340158" cy="461665"/>
          </a:xfrm>
          <a:prstGeom prst="rect">
            <a:avLst/>
          </a:prstGeom>
          <a:noFill/>
        </p:spPr>
        <p:txBody>
          <a:bodyPr wrap="none" rtlCol="0">
            <a:spAutoFit/>
          </a:bodyPr>
          <a:lstStyle/>
          <a:p>
            <a:r>
              <a:rPr lang="fr-FR" sz="2400" dirty="0"/>
              <a:t>1</a:t>
            </a:r>
          </a:p>
        </p:txBody>
      </p:sp>
      <p:sp>
        <p:nvSpPr>
          <p:cNvPr id="7" name="ZoneTexte 6">
            <a:extLst>
              <a:ext uri="{FF2B5EF4-FFF2-40B4-BE49-F238E27FC236}">
                <a16:creationId xmlns:a16="http://schemas.microsoft.com/office/drawing/2014/main" xmlns="" id="{3B9CCAFB-8876-4B01-B6BC-76735ED8B093}"/>
              </a:ext>
            </a:extLst>
          </p:cNvPr>
          <p:cNvSpPr txBox="1"/>
          <p:nvPr/>
        </p:nvSpPr>
        <p:spPr>
          <a:xfrm>
            <a:off x="553914" y="4437799"/>
            <a:ext cx="5029200" cy="523220"/>
          </a:xfrm>
          <a:prstGeom prst="rect">
            <a:avLst/>
          </a:prstGeom>
          <a:noFill/>
        </p:spPr>
        <p:txBody>
          <a:bodyPr wrap="square" rtlCol="0">
            <a:spAutoFit/>
          </a:bodyPr>
          <a:lstStyle/>
          <a:p>
            <a:r>
              <a:rPr lang="fr-FR" sz="2800" dirty="0"/>
              <a:t>1d + 4d + 2d = 7d</a:t>
            </a:r>
          </a:p>
        </p:txBody>
      </p:sp>
      <p:sp>
        <p:nvSpPr>
          <p:cNvPr id="8" name="ZoneTexte 7">
            <a:extLst>
              <a:ext uri="{FF2B5EF4-FFF2-40B4-BE49-F238E27FC236}">
                <a16:creationId xmlns:a16="http://schemas.microsoft.com/office/drawing/2014/main" xmlns="" id="{ED0D2898-4FC3-492D-9F79-69E572C0E917}"/>
              </a:ext>
            </a:extLst>
          </p:cNvPr>
          <p:cNvSpPr txBox="1"/>
          <p:nvPr/>
        </p:nvSpPr>
        <p:spPr>
          <a:xfrm>
            <a:off x="3526648" y="2903621"/>
            <a:ext cx="367408" cy="523220"/>
          </a:xfrm>
          <a:prstGeom prst="rect">
            <a:avLst/>
          </a:prstGeom>
          <a:noFill/>
        </p:spPr>
        <p:txBody>
          <a:bodyPr wrap="none" rtlCol="0">
            <a:spAutoFit/>
          </a:bodyPr>
          <a:lstStyle/>
          <a:p>
            <a:r>
              <a:rPr lang="fr-FR" sz="2800" dirty="0"/>
              <a:t>7</a:t>
            </a:r>
          </a:p>
        </p:txBody>
      </p:sp>
      <p:sp>
        <p:nvSpPr>
          <p:cNvPr id="9" name="ZoneTexte 8">
            <a:extLst>
              <a:ext uri="{FF2B5EF4-FFF2-40B4-BE49-F238E27FC236}">
                <a16:creationId xmlns:a16="http://schemas.microsoft.com/office/drawing/2014/main" xmlns="" id="{3DC3F249-2C00-4E31-9511-9CA5819E5243}"/>
              </a:ext>
            </a:extLst>
          </p:cNvPr>
          <p:cNvSpPr txBox="1"/>
          <p:nvPr/>
        </p:nvSpPr>
        <p:spPr>
          <a:xfrm>
            <a:off x="6705069" y="1688123"/>
            <a:ext cx="4200189" cy="3816429"/>
          </a:xfrm>
          <a:prstGeom prst="rect">
            <a:avLst/>
          </a:prstGeom>
          <a:noFill/>
        </p:spPr>
        <p:txBody>
          <a:bodyPr wrap="none" rtlCol="0">
            <a:spAutoFit/>
          </a:bodyPr>
          <a:lstStyle/>
          <a:p>
            <a:r>
              <a:rPr lang="fr-FR" sz="2800" dirty="0"/>
              <a:t>48 + 24 = 4d + 8u + 2d + 4u </a:t>
            </a:r>
          </a:p>
          <a:p>
            <a:endParaRPr lang="fr-FR" sz="2800" dirty="0"/>
          </a:p>
          <a:p>
            <a:r>
              <a:rPr lang="fr-FR" sz="2800" dirty="0"/>
              <a:t>               = 4d + 2d + 12u</a:t>
            </a:r>
          </a:p>
          <a:p>
            <a:endParaRPr lang="fr-FR" sz="2800" dirty="0"/>
          </a:p>
          <a:p>
            <a:r>
              <a:rPr lang="fr-FR" sz="2800" dirty="0"/>
              <a:t>               = 4d + 2d + 1d + 2u</a:t>
            </a:r>
          </a:p>
          <a:p>
            <a:r>
              <a:rPr lang="fr-FR" sz="2800" dirty="0"/>
              <a:t>   </a:t>
            </a:r>
          </a:p>
          <a:p>
            <a:r>
              <a:rPr lang="fr-FR" sz="2800" dirty="0"/>
              <a:t>                = 7d + 2u</a:t>
            </a:r>
          </a:p>
          <a:p>
            <a:r>
              <a:rPr lang="fr-FR" sz="2800" dirty="0"/>
              <a:t>48 + 24 = 72</a:t>
            </a:r>
          </a:p>
          <a:p>
            <a:endParaRPr lang="fr-FR" dirty="0"/>
          </a:p>
        </p:txBody>
      </p:sp>
      <p:cxnSp>
        <p:nvCxnSpPr>
          <p:cNvPr id="13" name="Connecteur droit avec flèche 12">
            <a:extLst>
              <a:ext uri="{FF2B5EF4-FFF2-40B4-BE49-F238E27FC236}">
                <a16:creationId xmlns:a16="http://schemas.microsoft.com/office/drawing/2014/main" xmlns="" id="{7E2764E0-FF5B-44B9-A066-41FE5D167292}"/>
              </a:ext>
            </a:extLst>
          </p:cNvPr>
          <p:cNvCxnSpPr>
            <a:cxnSpLocks/>
          </p:cNvCxnSpPr>
          <p:nvPr/>
        </p:nvCxnSpPr>
        <p:spPr>
          <a:xfrm>
            <a:off x="9033034" y="2156264"/>
            <a:ext cx="677009" cy="452881"/>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Connecteur droit avec flèche 13">
            <a:extLst>
              <a:ext uri="{FF2B5EF4-FFF2-40B4-BE49-F238E27FC236}">
                <a16:creationId xmlns:a16="http://schemas.microsoft.com/office/drawing/2014/main" xmlns="" id="{59480105-CC1F-46AA-972E-4F7DFC029B9B}"/>
              </a:ext>
            </a:extLst>
          </p:cNvPr>
          <p:cNvCxnSpPr>
            <a:cxnSpLocks/>
          </p:cNvCxnSpPr>
          <p:nvPr/>
        </p:nvCxnSpPr>
        <p:spPr>
          <a:xfrm flipH="1">
            <a:off x="10133623" y="2188128"/>
            <a:ext cx="348055" cy="448407"/>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Connecteur droit avec flèche 17">
            <a:extLst>
              <a:ext uri="{FF2B5EF4-FFF2-40B4-BE49-F238E27FC236}">
                <a16:creationId xmlns:a16="http://schemas.microsoft.com/office/drawing/2014/main" xmlns="" id="{4EE1CEA4-D899-4794-9F76-8B0DD79B535F}"/>
              </a:ext>
            </a:extLst>
          </p:cNvPr>
          <p:cNvCxnSpPr>
            <a:cxnSpLocks/>
          </p:cNvCxnSpPr>
          <p:nvPr/>
        </p:nvCxnSpPr>
        <p:spPr>
          <a:xfrm flipH="1">
            <a:off x="9864970" y="2976180"/>
            <a:ext cx="79889" cy="448407"/>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Connecteur droit avec flèche 19">
            <a:extLst>
              <a:ext uri="{FF2B5EF4-FFF2-40B4-BE49-F238E27FC236}">
                <a16:creationId xmlns:a16="http://schemas.microsoft.com/office/drawing/2014/main" xmlns="" id="{782B1B22-DC0B-484C-8219-506054EEA532}"/>
              </a:ext>
            </a:extLst>
          </p:cNvPr>
          <p:cNvCxnSpPr>
            <a:cxnSpLocks/>
          </p:cNvCxnSpPr>
          <p:nvPr/>
        </p:nvCxnSpPr>
        <p:spPr>
          <a:xfrm>
            <a:off x="10099556" y="2948085"/>
            <a:ext cx="416187" cy="476502"/>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Connecteur droit avec flèche 21">
            <a:extLst>
              <a:ext uri="{FF2B5EF4-FFF2-40B4-BE49-F238E27FC236}">
                <a16:creationId xmlns:a16="http://schemas.microsoft.com/office/drawing/2014/main" xmlns="" id="{11EEDD31-1F49-4057-8D71-DDE6E1D8C289}"/>
              </a:ext>
            </a:extLst>
          </p:cNvPr>
          <p:cNvCxnSpPr>
            <a:cxnSpLocks/>
          </p:cNvCxnSpPr>
          <p:nvPr/>
        </p:nvCxnSpPr>
        <p:spPr>
          <a:xfrm flipH="1">
            <a:off x="8429244" y="3839282"/>
            <a:ext cx="1" cy="448407"/>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Connecteur droit avec flèche 23">
            <a:extLst>
              <a:ext uri="{FF2B5EF4-FFF2-40B4-BE49-F238E27FC236}">
                <a16:creationId xmlns:a16="http://schemas.microsoft.com/office/drawing/2014/main" xmlns="" id="{E913FE14-E6B3-4BD1-8CFE-59888F5AD7A1}"/>
              </a:ext>
            </a:extLst>
          </p:cNvPr>
          <p:cNvCxnSpPr>
            <a:cxnSpLocks/>
          </p:cNvCxnSpPr>
          <p:nvPr/>
        </p:nvCxnSpPr>
        <p:spPr>
          <a:xfrm flipH="1">
            <a:off x="8505798" y="3768927"/>
            <a:ext cx="527238" cy="518762"/>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Connecteur droit avec flèche 25">
            <a:extLst>
              <a:ext uri="{FF2B5EF4-FFF2-40B4-BE49-F238E27FC236}">
                <a16:creationId xmlns:a16="http://schemas.microsoft.com/office/drawing/2014/main" xmlns="" id="{3143E98F-6D8B-4CDB-BFEC-92AD78805D6B}"/>
              </a:ext>
            </a:extLst>
          </p:cNvPr>
          <p:cNvCxnSpPr>
            <a:cxnSpLocks/>
          </p:cNvCxnSpPr>
          <p:nvPr/>
        </p:nvCxnSpPr>
        <p:spPr>
          <a:xfrm flipH="1">
            <a:off x="8594717" y="3800449"/>
            <a:ext cx="1195216" cy="48724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9" name="Espace réservé du contenu 2">
            <a:extLst>
              <a:ext uri="{FF2B5EF4-FFF2-40B4-BE49-F238E27FC236}">
                <a16:creationId xmlns:a16="http://schemas.microsoft.com/office/drawing/2014/main" xmlns="" id="{AA347280-A491-4FC1-97C1-D066F1349664}"/>
              </a:ext>
            </a:extLst>
          </p:cNvPr>
          <p:cNvSpPr txBox="1">
            <a:spLocks/>
          </p:cNvSpPr>
          <p:nvPr/>
        </p:nvSpPr>
        <p:spPr>
          <a:xfrm>
            <a:off x="5583114" y="5373832"/>
            <a:ext cx="5562600" cy="132202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dirty="0">
                <a:solidFill>
                  <a:srgbClr val="00B050"/>
                </a:solidFill>
              </a:rPr>
              <a:t>48 + 24                  8 + 4 = 10 + 2              </a:t>
            </a:r>
          </a:p>
          <a:p>
            <a:pPr marL="0" indent="0">
              <a:buNone/>
            </a:pPr>
            <a:r>
              <a:rPr lang="fr-FR" dirty="0">
                <a:solidFill>
                  <a:srgbClr val="00B050"/>
                </a:solidFill>
              </a:rPr>
              <a:t>40 + 20 + 10 = 70             70 + 2 = 72</a:t>
            </a:r>
          </a:p>
          <a:p>
            <a:pPr marL="0" indent="0">
              <a:buNone/>
            </a:pPr>
            <a:endParaRPr lang="fr-FR" dirty="0"/>
          </a:p>
          <a:p>
            <a:pPr marL="0" indent="0">
              <a:buNone/>
            </a:pPr>
            <a:endParaRPr lang="fr-FR" dirty="0"/>
          </a:p>
          <a:p>
            <a:pPr marL="0" indent="0">
              <a:buFont typeface="Arial" panose="020B0604020202020204" pitchFamily="34" charset="0"/>
              <a:buNone/>
            </a:pPr>
            <a:endParaRPr lang="fr-FR" dirty="0"/>
          </a:p>
          <a:p>
            <a:pPr marL="0" indent="0">
              <a:buFont typeface="Arial" panose="020B0604020202020204" pitchFamily="34" charset="0"/>
              <a:buNone/>
            </a:pPr>
            <a:endParaRPr lang="fr-FR" dirty="0"/>
          </a:p>
        </p:txBody>
      </p:sp>
    </p:spTree>
    <p:extLst>
      <p:ext uri="{BB962C8B-B14F-4D97-AF65-F5344CB8AC3E}">
        <p14:creationId xmlns:p14="http://schemas.microsoft.com/office/powerpoint/2010/main" val="1411259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4"/>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8"/>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0"/>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6"/>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4"/>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2"/>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9"/>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P spid="7" grpId="0"/>
      <p:bldP spid="8" grpId="0"/>
      <p:bldP spid="9" grpId="0"/>
      <p:bldP spid="2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66BC6941-5042-41FF-8C5A-AF7A55677CC4}"/>
              </a:ext>
            </a:extLst>
          </p:cNvPr>
          <p:cNvSpPr>
            <a:spLocks noGrp="1"/>
          </p:cNvSpPr>
          <p:nvPr>
            <p:ph type="title"/>
          </p:nvPr>
        </p:nvSpPr>
        <p:spPr>
          <a:xfrm>
            <a:off x="838200" y="365126"/>
            <a:ext cx="10515600" cy="971306"/>
          </a:xfrm>
        </p:spPr>
        <p:txBody>
          <a:bodyPr>
            <a:normAutofit/>
          </a:bodyPr>
          <a:lstStyle/>
          <a:p>
            <a:r>
              <a:rPr lang="fr-FR" sz="2800" dirty="0"/>
              <a:t>Quelques représentations du calcul posé dans des fichiers</a:t>
            </a:r>
          </a:p>
        </p:txBody>
      </p:sp>
      <p:pic>
        <p:nvPicPr>
          <p:cNvPr id="4" name="Espace réservé du contenu 3">
            <a:extLst>
              <a:ext uri="{FF2B5EF4-FFF2-40B4-BE49-F238E27FC236}">
                <a16:creationId xmlns:a16="http://schemas.microsoft.com/office/drawing/2014/main" xmlns="" id="{58F8BD9C-2E0F-4D73-AB64-B45BC8673591}"/>
              </a:ext>
            </a:extLst>
          </p:cNvPr>
          <p:cNvPicPr>
            <a:picLocks noGrp="1" noChangeAspect="1"/>
          </p:cNvPicPr>
          <p:nvPr>
            <p:ph idx="1"/>
          </p:nvPr>
        </p:nvPicPr>
        <p:blipFill>
          <a:blip r:embed="rId2"/>
          <a:stretch>
            <a:fillRect/>
          </a:stretch>
        </p:blipFill>
        <p:spPr>
          <a:xfrm>
            <a:off x="838200" y="1318848"/>
            <a:ext cx="6154608" cy="2461843"/>
          </a:xfrm>
          <a:prstGeom prst="rect">
            <a:avLst/>
          </a:prstGeom>
          <a:ln>
            <a:solidFill>
              <a:schemeClr val="tx1"/>
            </a:solidFill>
          </a:ln>
        </p:spPr>
      </p:pic>
      <p:pic>
        <p:nvPicPr>
          <p:cNvPr id="5" name="Image 4">
            <a:extLst>
              <a:ext uri="{FF2B5EF4-FFF2-40B4-BE49-F238E27FC236}">
                <a16:creationId xmlns:a16="http://schemas.microsoft.com/office/drawing/2014/main" xmlns="" id="{5E86763C-41AB-4D81-8F96-4FF04B7551A4}"/>
              </a:ext>
            </a:extLst>
          </p:cNvPr>
          <p:cNvPicPr>
            <a:picLocks noChangeAspect="1"/>
          </p:cNvPicPr>
          <p:nvPr/>
        </p:nvPicPr>
        <p:blipFill>
          <a:blip r:embed="rId3"/>
          <a:stretch>
            <a:fillRect/>
          </a:stretch>
        </p:blipFill>
        <p:spPr>
          <a:xfrm>
            <a:off x="7578969" y="1310894"/>
            <a:ext cx="3605947" cy="3189478"/>
          </a:xfrm>
          <a:prstGeom prst="rect">
            <a:avLst/>
          </a:prstGeom>
          <a:ln>
            <a:solidFill>
              <a:schemeClr val="tx1"/>
            </a:solidFill>
          </a:ln>
        </p:spPr>
      </p:pic>
      <p:pic>
        <p:nvPicPr>
          <p:cNvPr id="6" name="Image 5">
            <a:extLst>
              <a:ext uri="{FF2B5EF4-FFF2-40B4-BE49-F238E27FC236}">
                <a16:creationId xmlns:a16="http://schemas.microsoft.com/office/drawing/2014/main" xmlns="" id="{58AE849B-86FE-4DD9-A5A7-31B8540EEA65}"/>
              </a:ext>
            </a:extLst>
          </p:cNvPr>
          <p:cNvPicPr>
            <a:picLocks noChangeAspect="1"/>
          </p:cNvPicPr>
          <p:nvPr/>
        </p:nvPicPr>
        <p:blipFill>
          <a:blip r:embed="rId4"/>
          <a:stretch>
            <a:fillRect/>
          </a:stretch>
        </p:blipFill>
        <p:spPr>
          <a:xfrm>
            <a:off x="862747" y="3986577"/>
            <a:ext cx="5195546" cy="2461843"/>
          </a:xfrm>
          <a:prstGeom prst="rect">
            <a:avLst/>
          </a:prstGeom>
          <a:ln>
            <a:solidFill>
              <a:schemeClr val="tx1"/>
            </a:solidFill>
          </a:ln>
        </p:spPr>
      </p:pic>
    </p:spTree>
    <p:extLst>
      <p:ext uri="{BB962C8B-B14F-4D97-AF65-F5344CB8AC3E}">
        <p14:creationId xmlns:p14="http://schemas.microsoft.com/office/powerpoint/2010/main" val="2251698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xmlns="" id="{0DDF925D-38B9-4B35-AA2E-5BD9B81A410B}"/>
              </a:ext>
            </a:extLst>
          </p:cNvPr>
          <p:cNvSpPr txBox="1"/>
          <p:nvPr/>
        </p:nvSpPr>
        <p:spPr>
          <a:xfrm>
            <a:off x="2493818" y="665018"/>
            <a:ext cx="7204364" cy="461665"/>
          </a:xfrm>
          <a:prstGeom prst="rect">
            <a:avLst/>
          </a:prstGeom>
          <a:noFill/>
        </p:spPr>
        <p:txBody>
          <a:bodyPr wrap="square" rtlCol="0">
            <a:spAutoFit/>
          </a:bodyPr>
          <a:lstStyle/>
          <a:p>
            <a:r>
              <a:rPr lang="fr-FR" sz="2400" dirty="0"/>
              <a:t>Progression dans le matériel utilisé pour l’addition posée</a:t>
            </a:r>
          </a:p>
        </p:txBody>
      </p:sp>
      <p:sp>
        <p:nvSpPr>
          <p:cNvPr id="3" name="ZoneTexte 2">
            <a:extLst>
              <a:ext uri="{FF2B5EF4-FFF2-40B4-BE49-F238E27FC236}">
                <a16:creationId xmlns:a16="http://schemas.microsoft.com/office/drawing/2014/main" xmlns="" id="{B8BF595E-14CF-427A-AFBA-FADD74B87655}"/>
              </a:ext>
            </a:extLst>
          </p:cNvPr>
          <p:cNvSpPr txBox="1"/>
          <p:nvPr/>
        </p:nvSpPr>
        <p:spPr>
          <a:xfrm>
            <a:off x="5461937" y="1249371"/>
            <a:ext cx="1268125" cy="461665"/>
          </a:xfrm>
          <a:prstGeom prst="rect">
            <a:avLst/>
          </a:prstGeom>
          <a:noFill/>
        </p:spPr>
        <p:txBody>
          <a:bodyPr wrap="square" rtlCol="0">
            <a:spAutoFit/>
          </a:bodyPr>
          <a:lstStyle/>
          <a:p>
            <a:r>
              <a:rPr lang="fr-FR" sz="2400" dirty="0"/>
              <a:t>48 + 24</a:t>
            </a:r>
          </a:p>
        </p:txBody>
      </p:sp>
      <p:sp>
        <p:nvSpPr>
          <p:cNvPr id="5" name="ZoneTexte 4">
            <a:extLst>
              <a:ext uri="{FF2B5EF4-FFF2-40B4-BE49-F238E27FC236}">
                <a16:creationId xmlns:a16="http://schemas.microsoft.com/office/drawing/2014/main" xmlns="" id="{E177E6C9-4EE6-407C-B811-7247534FA0D3}"/>
              </a:ext>
            </a:extLst>
          </p:cNvPr>
          <p:cNvSpPr txBox="1"/>
          <p:nvPr/>
        </p:nvSpPr>
        <p:spPr>
          <a:xfrm>
            <a:off x="1173018" y="2006576"/>
            <a:ext cx="3131127" cy="369332"/>
          </a:xfrm>
          <a:prstGeom prst="rect">
            <a:avLst/>
          </a:prstGeom>
          <a:noFill/>
        </p:spPr>
        <p:txBody>
          <a:bodyPr wrap="square" rtlCol="0">
            <a:spAutoFit/>
          </a:bodyPr>
          <a:lstStyle/>
          <a:p>
            <a:r>
              <a:rPr lang="fr-FR" dirty="0"/>
              <a:t>Dizaines détachables</a:t>
            </a:r>
          </a:p>
        </p:txBody>
      </p:sp>
      <p:sp>
        <p:nvSpPr>
          <p:cNvPr id="6" name="ZoneTexte 5">
            <a:extLst>
              <a:ext uri="{FF2B5EF4-FFF2-40B4-BE49-F238E27FC236}">
                <a16:creationId xmlns:a16="http://schemas.microsoft.com/office/drawing/2014/main" xmlns="" id="{CCD89EC1-1DE7-41CF-B94E-16DDEA176A16}"/>
              </a:ext>
            </a:extLst>
          </p:cNvPr>
          <p:cNvSpPr txBox="1"/>
          <p:nvPr/>
        </p:nvSpPr>
        <p:spPr>
          <a:xfrm>
            <a:off x="7621155" y="1766669"/>
            <a:ext cx="3131127" cy="369332"/>
          </a:xfrm>
          <a:prstGeom prst="rect">
            <a:avLst/>
          </a:prstGeom>
          <a:noFill/>
        </p:spPr>
        <p:txBody>
          <a:bodyPr wrap="square" rtlCol="0">
            <a:spAutoFit/>
          </a:bodyPr>
          <a:lstStyle/>
          <a:p>
            <a:r>
              <a:rPr lang="fr-FR" dirty="0"/>
              <a:t>Dizaines écrites</a:t>
            </a:r>
          </a:p>
        </p:txBody>
      </p:sp>
      <p:pic>
        <p:nvPicPr>
          <p:cNvPr id="8" name="Image 7" descr="Une image contenant objet&#10;&#10;Description générée avec un niveau de confiance très élevé">
            <a:extLst>
              <a:ext uri="{FF2B5EF4-FFF2-40B4-BE49-F238E27FC236}">
                <a16:creationId xmlns:a16="http://schemas.microsoft.com/office/drawing/2014/main" xmlns="" id="{AB5AE1DF-B525-497D-885F-0420DF1D642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6636437" y="2663247"/>
            <a:ext cx="4033982" cy="3025487"/>
          </a:xfrm>
          <a:prstGeom prst="rect">
            <a:avLst/>
          </a:prstGeom>
        </p:spPr>
      </p:pic>
      <p:pic>
        <p:nvPicPr>
          <p:cNvPr id="10" name="Image 9" descr="Une image contenant objet, horloge&#10;&#10;Description générée avec un niveau de confiance très élevé">
            <a:extLst>
              <a:ext uri="{FF2B5EF4-FFF2-40B4-BE49-F238E27FC236}">
                <a16:creationId xmlns:a16="http://schemas.microsoft.com/office/drawing/2014/main" xmlns="" id="{25F1621C-B9B3-4266-8D0D-0B929EC0250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3597968" y="3042406"/>
            <a:ext cx="3727938" cy="2795954"/>
          </a:xfrm>
          <a:prstGeom prst="rect">
            <a:avLst/>
          </a:prstGeom>
        </p:spPr>
      </p:pic>
      <p:pic>
        <p:nvPicPr>
          <p:cNvPr id="12" name="Image 11" descr="Une image contenant rouge, instrument d’écriture, intérieur, stationnaire&#10;&#10;Description générée avec un niveau de confiance élevé">
            <a:extLst>
              <a:ext uri="{FF2B5EF4-FFF2-40B4-BE49-F238E27FC236}">
                <a16:creationId xmlns:a16="http://schemas.microsoft.com/office/drawing/2014/main" xmlns="" id="{0B51877A-6C91-4BC7-8B51-045FD2BCCCB7}"/>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6431"/>
          <a:stretch/>
        </p:blipFill>
        <p:spPr>
          <a:xfrm rot="5400000">
            <a:off x="606356" y="2941150"/>
            <a:ext cx="3675766" cy="2946297"/>
          </a:xfrm>
          <a:prstGeom prst="rect">
            <a:avLst/>
          </a:prstGeom>
        </p:spPr>
      </p:pic>
      <p:sp>
        <p:nvSpPr>
          <p:cNvPr id="13" name="ZoneTexte 12">
            <a:extLst>
              <a:ext uri="{FF2B5EF4-FFF2-40B4-BE49-F238E27FC236}">
                <a16:creationId xmlns:a16="http://schemas.microsoft.com/office/drawing/2014/main" xmlns="" id="{B1817A87-63E6-4274-824D-0A79C1233AA2}"/>
              </a:ext>
            </a:extLst>
          </p:cNvPr>
          <p:cNvSpPr txBox="1"/>
          <p:nvPr/>
        </p:nvSpPr>
        <p:spPr>
          <a:xfrm>
            <a:off x="4257963" y="1992061"/>
            <a:ext cx="3131127" cy="369332"/>
          </a:xfrm>
          <a:prstGeom prst="rect">
            <a:avLst/>
          </a:prstGeom>
          <a:noFill/>
        </p:spPr>
        <p:txBody>
          <a:bodyPr wrap="square" rtlCol="0">
            <a:spAutoFit/>
          </a:bodyPr>
          <a:lstStyle/>
          <a:p>
            <a:r>
              <a:rPr lang="fr-FR" dirty="0"/>
              <a:t>Dizaines non détachables</a:t>
            </a:r>
          </a:p>
        </p:txBody>
      </p:sp>
    </p:spTree>
    <p:extLst>
      <p:ext uri="{BB962C8B-B14F-4D97-AF65-F5344CB8AC3E}">
        <p14:creationId xmlns:p14="http://schemas.microsoft.com/office/powerpoint/2010/main" val="2497351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B347EA52-767E-4D2C-92BB-7257A0BCB3F9}"/>
              </a:ext>
            </a:extLst>
          </p:cNvPr>
          <p:cNvSpPr>
            <a:spLocks noGrp="1"/>
          </p:cNvSpPr>
          <p:nvPr>
            <p:ph type="title"/>
          </p:nvPr>
        </p:nvSpPr>
        <p:spPr>
          <a:xfrm>
            <a:off x="838200" y="365125"/>
            <a:ext cx="10515600" cy="743239"/>
          </a:xfrm>
        </p:spPr>
        <p:txBody>
          <a:bodyPr>
            <a:normAutofit/>
          </a:bodyPr>
          <a:lstStyle/>
          <a:p>
            <a:r>
              <a:rPr lang="fr-FR" sz="2800" dirty="0">
                <a:latin typeface="+mn-lt"/>
              </a:rPr>
              <a:t>3. La soustraction posée</a:t>
            </a:r>
          </a:p>
        </p:txBody>
      </p:sp>
      <p:sp>
        <p:nvSpPr>
          <p:cNvPr id="3" name="Espace réservé du contenu 2">
            <a:extLst>
              <a:ext uri="{FF2B5EF4-FFF2-40B4-BE49-F238E27FC236}">
                <a16:creationId xmlns:a16="http://schemas.microsoft.com/office/drawing/2014/main" xmlns="" id="{8DB447CE-103B-4713-B6BB-DBCA430690CD}"/>
              </a:ext>
            </a:extLst>
          </p:cNvPr>
          <p:cNvSpPr>
            <a:spLocks noGrp="1"/>
          </p:cNvSpPr>
          <p:nvPr>
            <p:ph idx="1"/>
          </p:nvPr>
        </p:nvSpPr>
        <p:spPr>
          <a:xfrm>
            <a:off x="838200" y="1108364"/>
            <a:ext cx="3664527" cy="3228109"/>
          </a:xfrm>
        </p:spPr>
        <p:txBody>
          <a:bodyPr/>
          <a:lstStyle/>
          <a:p>
            <a:pPr marL="0" indent="0">
              <a:buNone/>
            </a:pPr>
            <a:r>
              <a:rPr lang="fr-FR" dirty="0"/>
              <a:t>72 – 25</a:t>
            </a:r>
          </a:p>
          <a:p>
            <a:pPr marL="0" indent="0">
              <a:buNone/>
            </a:pPr>
            <a:r>
              <a:rPr lang="fr-FR" dirty="0"/>
              <a:t>Méthode par cassage :</a:t>
            </a:r>
          </a:p>
          <a:p>
            <a:pPr marL="0" indent="0">
              <a:buNone/>
            </a:pPr>
            <a:endParaRPr lang="fr-FR" dirty="0"/>
          </a:p>
          <a:p>
            <a:pPr marL="0" indent="0">
              <a:buNone/>
            </a:pPr>
            <a:r>
              <a:rPr lang="fr-FR" dirty="0"/>
              <a:t>     7 2</a:t>
            </a:r>
          </a:p>
          <a:p>
            <a:pPr marL="0" indent="0">
              <a:buNone/>
            </a:pPr>
            <a:r>
              <a:rPr lang="fr-FR" u="sng" dirty="0"/>
              <a:t>  -  2 5</a:t>
            </a:r>
          </a:p>
          <a:p>
            <a:pPr marL="0" indent="0">
              <a:buNone/>
            </a:pPr>
            <a:r>
              <a:rPr lang="fr-FR" dirty="0"/>
              <a:t>     </a:t>
            </a:r>
          </a:p>
        </p:txBody>
      </p:sp>
      <p:cxnSp>
        <p:nvCxnSpPr>
          <p:cNvPr id="5" name="Connecteur droit 4">
            <a:extLst>
              <a:ext uri="{FF2B5EF4-FFF2-40B4-BE49-F238E27FC236}">
                <a16:creationId xmlns:a16="http://schemas.microsoft.com/office/drawing/2014/main" xmlns="" id="{E840F2C5-4B08-4BDE-9388-F1155117D5A6}"/>
              </a:ext>
            </a:extLst>
          </p:cNvPr>
          <p:cNvCxnSpPr/>
          <p:nvPr/>
        </p:nvCxnSpPr>
        <p:spPr>
          <a:xfrm flipV="1">
            <a:off x="1274618" y="2687782"/>
            <a:ext cx="290946" cy="27709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xmlns="" id="{3500B21F-D3C2-4F60-8581-1B3D89E56676}"/>
              </a:ext>
            </a:extLst>
          </p:cNvPr>
          <p:cNvCxnSpPr/>
          <p:nvPr/>
        </p:nvCxnSpPr>
        <p:spPr>
          <a:xfrm flipV="1">
            <a:off x="1565564" y="2687782"/>
            <a:ext cx="290946" cy="27709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ZoneTexte 6">
            <a:extLst>
              <a:ext uri="{FF2B5EF4-FFF2-40B4-BE49-F238E27FC236}">
                <a16:creationId xmlns:a16="http://schemas.microsoft.com/office/drawing/2014/main" xmlns="" id="{5B9E9422-157F-4171-B6C5-E0400089E2E8}"/>
              </a:ext>
            </a:extLst>
          </p:cNvPr>
          <p:cNvSpPr txBox="1"/>
          <p:nvPr/>
        </p:nvSpPr>
        <p:spPr>
          <a:xfrm>
            <a:off x="1143000" y="2164562"/>
            <a:ext cx="1136073" cy="523220"/>
          </a:xfrm>
          <a:prstGeom prst="rect">
            <a:avLst/>
          </a:prstGeom>
          <a:noFill/>
        </p:spPr>
        <p:txBody>
          <a:bodyPr wrap="square" rtlCol="0">
            <a:spAutoFit/>
          </a:bodyPr>
          <a:lstStyle/>
          <a:p>
            <a:r>
              <a:rPr lang="fr-FR" sz="2800" dirty="0"/>
              <a:t>6  12</a:t>
            </a:r>
          </a:p>
        </p:txBody>
      </p:sp>
      <p:sp>
        <p:nvSpPr>
          <p:cNvPr id="8" name="ZoneTexte 7">
            <a:extLst>
              <a:ext uri="{FF2B5EF4-FFF2-40B4-BE49-F238E27FC236}">
                <a16:creationId xmlns:a16="http://schemas.microsoft.com/office/drawing/2014/main" xmlns="" id="{9F2A032D-7CE4-4B4C-909C-B54E3BD2DF5F}"/>
              </a:ext>
            </a:extLst>
          </p:cNvPr>
          <p:cNvSpPr txBox="1"/>
          <p:nvPr/>
        </p:nvSpPr>
        <p:spPr>
          <a:xfrm>
            <a:off x="1274618" y="3664107"/>
            <a:ext cx="810491" cy="523220"/>
          </a:xfrm>
          <a:prstGeom prst="rect">
            <a:avLst/>
          </a:prstGeom>
          <a:noFill/>
        </p:spPr>
        <p:txBody>
          <a:bodyPr wrap="square" rtlCol="0">
            <a:spAutoFit/>
          </a:bodyPr>
          <a:lstStyle/>
          <a:p>
            <a:r>
              <a:rPr lang="fr-FR" sz="2800" dirty="0"/>
              <a:t>4 7</a:t>
            </a:r>
          </a:p>
        </p:txBody>
      </p:sp>
      <p:sp>
        <p:nvSpPr>
          <p:cNvPr id="9" name="ZoneTexte 8">
            <a:extLst>
              <a:ext uri="{FF2B5EF4-FFF2-40B4-BE49-F238E27FC236}">
                <a16:creationId xmlns:a16="http://schemas.microsoft.com/office/drawing/2014/main" xmlns="" id="{495985C3-5179-4542-8C01-7A73C3D4689A}"/>
              </a:ext>
            </a:extLst>
          </p:cNvPr>
          <p:cNvSpPr txBox="1"/>
          <p:nvPr/>
        </p:nvSpPr>
        <p:spPr>
          <a:xfrm>
            <a:off x="630384" y="4230049"/>
            <a:ext cx="4502728" cy="1815882"/>
          </a:xfrm>
          <a:prstGeom prst="rect">
            <a:avLst/>
          </a:prstGeom>
          <a:noFill/>
        </p:spPr>
        <p:txBody>
          <a:bodyPr wrap="square" rtlCol="0">
            <a:spAutoFit/>
          </a:bodyPr>
          <a:lstStyle/>
          <a:p>
            <a:r>
              <a:rPr lang="fr-FR" sz="2800" dirty="0"/>
              <a:t>72 – 25 = 7d + 2u – 2d - 5u </a:t>
            </a:r>
          </a:p>
          <a:p>
            <a:r>
              <a:rPr lang="fr-FR" sz="2800" dirty="0"/>
              <a:t>72 – 25 = 6d + 12 u – 2d - 5u </a:t>
            </a:r>
          </a:p>
          <a:p>
            <a:r>
              <a:rPr lang="fr-FR" sz="2800" dirty="0"/>
              <a:t>72 – 25 = 4d + 7u</a:t>
            </a:r>
          </a:p>
          <a:p>
            <a:r>
              <a:rPr lang="fr-FR" sz="2800" dirty="0"/>
              <a:t>72 – 25 = 47</a:t>
            </a:r>
          </a:p>
        </p:txBody>
      </p:sp>
    </p:spTree>
    <p:extLst>
      <p:ext uri="{BB962C8B-B14F-4D97-AF65-F5344CB8AC3E}">
        <p14:creationId xmlns:p14="http://schemas.microsoft.com/office/powerpoint/2010/main" val="1799864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P spid="8"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a:extLst>
              <a:ext uri="{FF2B5EF4-FFF2-40B4-BE49-F238E27FC236}">
                <a16:creationId xmlns:a16="http://schemas.microsoft.com/office/drawing/2014/main" xmlns="" id="{575DEE66-E53C-4533-A26D-B49DC4AE29AE}"/>
              </a:ext>
            </a:extLst>
          </p:cNvPr>
          <p:cNvSpPr>
            <a:spLocks noGrp="1"/>
          </p:cNvSpPr>
          <p:nvPr>
            <p:ph idx="1"/>
          </p:nvPr>
        </p:nvSpPr>
        <p:spPr>
          <a:xfrm>
            <a:off x="796637" y="928399"/>
            <a:ext cx="3816927" cy="3227964"/>
          </a:xfrm>
        </p:spPr>
        <p:txBody>
          <a:bodyPr>
            <a:normAutofit/>
          </a:bodyPr>
          <a:lstStyle/>
          <a:p>
            <a:pPr marL="0" indent="0">
              <a:buNone/>
            </a:pPr>
            <a:r>
              <a:rPr lang="fr-FR" dirty="0"/>
              <a:t>72 – 25</a:t>
            </a:r>
          </a:p>
          <a:p>
            <a:pPr marL="0" indent="0">
              <a:buNone/>
            </a:pPr>
            <a:r>
              <a:rPr lang="fr-FR" dirty="0"/>
              <a:t>Méthode « française » :</a:t>
            </a:r>
          </a:p>
          <a:p>
            <a:pPr marL="0" indent="0">
              <a:buNone/>
            </a:pPr>
            <a:endParaRPr lang="fr-FR" dirty="0"/>
          </a:p>
          <a:p>
            <a:pPr marL="0" indent="0">
              <a:buNone/>
            </a:pPr>
            <a:r>
              <a:rPr lang="fr-FR" dirty="0"/>
              <a:t>     7 2</a:t>
            </a:r>
          </a:p>
          <a:p>
            <a:pPr marL="0" indent="0">
              <a:buNone/>
            </a:pPr>
            <a:r>
              <a:rPr lang="fr-FR" u="sng" dirty="0"/>
              <a:t>  -  2 5</a:t>
            </a:r>
          </a:p>
          <a:p>
            <a:pPr marL="0" indent="0">
              <a:buNone/>
            </a:pPr>
            <a:r>
              <a:rPr lang="fr-FR" dirty="0"/>
              <a:t>     </a:t>
            </a:r>
          </a:p>
        </p:txBody>
      </p:sp>
      <p:sp>
        <p:nvSpPr>
          <p:cNvPr id="5" name="ZoneTexte 4">
            <a:extLst>
              <a:ext uri="{FF2B5EF4-FFF2-40B4-BE49-F238E27FC236}">
                <a16:creationId xmlns:a16="http://schemas.microsoft.com/office/drawing/2014/main" xmlns="" id="{B37D545F-C90A-47D8-821E-E4E7CD1E1227}"/>
              </a:ext>
            </a:extLst>
          </p:cNvPr>
          <p:cNvSpPr txBox="1"/>
          <p:nvPr/>
        </p:nvSpPr>
        <p:spPr>
          <a:xfrm>
            <a:off x="1136074" y="3050370"/>
            <a:ext cx="277090" cy="369332"/>
          </a:xfrm>
          <a:prstGeom prst="rect">
            <a:avLst/>
          </a:prstGeom>
          <a:noFill/>
        </p:spPr>
        <p:txBody>
          <a:bodyPr wrap="square" rtlCol="0">
            <a:spAutoFit/>
          </a:bodyPr>
          <a:lstStyle/>
          <a:p>
            <a:r>
              <a:rPr lang="fr-FR" dirty="0"/>
              <a:t>1</a:t>
            </a:r>
          </a:p>
        </p:txBody>
      </p:sp>
      <p:sp>
        <p:nvSpPr>
          <p:cNvPr id="6" name="ZoneTexte 5">
            <a:extLst>
              <a:ext uri="{FF2B5EF4-FFF2-40B4-BE49-F238E27FC236}">
                <a16:creationId xmlns:a16="http://schemas.microsoft.com/office/drawing/2014/main" xmlns="" id="{2D641B32-2A2A-41E3-87FB-B9046C4DC5BB}"/>
              </a:ext>
            </a:extLst>
          </p:cNvPr>
          <p:cNvSpPr txBox="1"/>
          <p:nvPr/>
        </p:nvSpPr>
        <p:spPr>
          <a:xfrm>
            <a:off x="1413164" y="2313709"/>
            <a:ext cx="277090" cy="369332"/>
          </a:xfrm>
          <a:prstGeom prst="rect">
            <a:avLst/>
          </a:prstGeom>
          <a:noFill/>
        </p:spPr>
        <p:txBody>
          <a:bodyPr wrap="square" rtlCol="0">
            <a:spAutoFit/>
          </a:bodyPr>
          <a:lstStyle/>
          <a:p>
            <a:r>
              <a:rPr lang="fr-FR" dirty="0"/>
              <a:t>1</a:t>
            </a:r>
          </a:p>
        </p:txBody>
      </p:sp>
      <p:sp>
        <p:nvSpPr>
          <p:cNvPr id="7" name="ZoneTexte 6">
            <a:extLst>
              <a:ext uri="{FF2B5EF4-FFF2-40B4-BE49-F238E27FC236}">
                <a16:creationId xmlns:a16="http://schemas.microsoft.com/office/drawing/2014/main" xmlns="" id="{8D82DA08-8BC0-4454-BE56-DC90D0291114}"/>
              </a:ext>
            </a:extLst>
          </p:cNvPr>
          <p:cNvSpPr txBox="1"/>
          <p:nvPr/>
        </p:nvSpPr>
        <p:spPr>
          <a:xfrm>
            <a:off x="1274619" y="3438299"/>
            <a:ext cx="810491" cy="523220"/>
          </a:xfrm>
          <a:prstGeom prst="rect">
            <a:avLst/>
          </a:prstGeom>
          <a:noFill/>
        </p:spPr>
        <p:txBody>
          <a:bodyPr wrap="square" rtlCol="0">
            <a:spAutoFit/>
          </a:bodyPr>
          <a:lstStyle/>
          <a:p>
            <a:r>
              <a:rPr lang="fr-FR" sz="2800" dirty="0"/>
              <a:t>4 7</a:t>
            </a:r>
          </a:p>
        </p:txBody>
      </p:sp>
      <p:sp>
        <p:nvSpPr>
          <p:cNvPr id="8" name="ZoneTexte 7">
            <a:extLst>
              <a:ext uri="{FF2B5EF4-FFF2-40B4-BE49-F238E27FC236}">
                <a16:creationId xmlns:a16="http://schemas.microsoft.com/office/drawing/2014/main" xmlns="" id="{E35394EA-2F2E-4984-BFCF-FFA2F139F132}"/>
              </a:ext>
            </a:extLst>
          </p:cNvPr>
          <p:cNvSpPr txBox="1"/>
          <p:nvPr/>
        </p:nvSpPr>
        <p:spPr>
          <a:xfrm>
            <a:off x="498764" y="4156363"/>
            <a:ext cx="6262254" cy="1815882"/>
          </a:xfrm>
          <a:prstGeom prst="rect">
            <a:avLst/>
          </a:prstGeom>
          <a:noFill/>
        </p:spPr>
        <p:txBody>
          <a:bodyPr wrap="square" rtlCol="0">
            <a:spAutoFit/>
          </a:bodyPr>
          <a:lstStyle/>
          <a:p>
            <a:r>
              <a:rPr lang="fr-FR" sz="2800" dirty="0"/>
              <a:t>72 – 25 = 7d + 2u – (2d + 5u)</a:t>
            </a:r>
          </a:p>
          <a:p>
            <a:r>
              <a:rPr lang="fr-FR" sz="2800" dirty="0"/>
              <a:t>72 – 25 = (7d + 2u + 10u) – (2d + 5u + 1d)</a:t>
            </a:r>
          </a:p>
          <a:p>
            <a:r>
              <a:rPr lang="fr-FR" sz="2800" dirty="0"/>
              <a:t>72 – 25 = 7d + 12u – 3d – 5u</a:t>
            </a:r>
          </a:p>
          <a:p>
            <a:r>
              <a:rPr lang="fr-FR" sz="2800" dirty="0"/>
              <a:t>72 – 25 = 4d + 7u</a:t>
            </a:r>
          </a:p>
        </p:txBody>
      </p:sp>
    </p:spTree>
    <p:extLst>
      <p:ext uri="{BB962C8B-B14F-4D97-AF65-F5344CB8AC3E}">
        <p14:creationId xmlns:p14="http://schemas.microsoft.com/office/powerpoint/2010/main" val="1829427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p:bldP spid="6" grpId="0"/>
      <p:bldP spid="7"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Espace réservé du contenu 3">
            <a:extLst>
              <a:ext uri="{FF2B5EF4-FFF2-40B4-BE49-F238E27FC236}">
                <a16:creationId xmlns:a16="http://schemas.microsoft.com/office/drawing/2014/main" xmlns="" id="{EC4DE565-BFFE-4E79-A620-54C383B5108A}"/>
              </a:ext>
            </a:extLst>
          </p:cNvPr>
          <p:cNvPicPr>
            <a:picLocks noChangeAspect="1"/>
          </p:cNvPicPr>
          <p:nvPr/>
        </p:nvPicPr>
        <p:blipFill>
          <a:blip r:embed="rId2"/>
          <a:stretch>
            <a:fillRect/>
          </a:stretch>
        </p:blipFill>
        <p:spPr>
          <a:xfrm>
            <a:off x="2056101" y="947089"/>
            <a:ext cx="1407536" cy="600970"/>
          </a:xfrm>
          <a:prstGeom prst="rect">
            <a:avLst/>
          </a:prstGeom>
        </p:spPr>
      </p:pic>
      <p:pic>
        <p:nvPicPr>
          <p:cNvPr id="8" name="Espace réservé du contenu 3">
            <a:extLst>
              <a:ext uri="{FF2B5EF4-FFF2-40B4-BE49-F238E27FC236}">
                <a16:creationId xmlns:a16="http://schemas.microsoft.com/office/drawing/2014/main" xmlns="" id="{4A194B5B-3AB1-4591-BBC6-21F5C4D989BA}"/>
              </a:ext>
            </a:extLst>
          </p:cNvPr>
          <p:cNvPicPr>
            <a:picLocks noChangeAspect="1"/>
          </p:cNvPicPr>
          <p:nvPr/>
        </p:nvPicPr>
        <p:blipFill>
          <a:blip r:embed="rId2"/>
          <a:stretch>
            <a:fillRect/>
          </a:stretch>
        </p:blipFill>
        <p:spPr>
          <a:xfrm>
            <a:off x="518246" y="947089"/>
            <a:ext cx="1407536" cy="600970"/>
          </a:xfrm>
          <a:prstGeom prst="rect">
            <a:avLst/>
          </a:prstGeom>
        </p:spPr>
      </p:pic>
      <p:pic>
        <p:nvPicPr>
          <p:cNvPr id="9" name="Espace réservé du contenu 3">
            <a:extLst>
              <a:ext uri="{FF2B5EF4-FFF2-40B4-BE49-F238E27FC236}">
                <a16:creationId xmlns:a16="http://schemas.microsoft.com/office/drawing/2014/main" xmlns="" id="{91D74209-73C9-4C03-AAB3-3031A6486CDC}"/>
              </a:ext>
            </a:extLst>
          </p:cNvPr>
          <p:cNvPicPr>
            <a:picLocks noChangeAspect="1"/>
          </p:cNvPicPr>
          <p:nvPr/>
        </p:nvPicPr>
        <p:blipFill>
          <a:blip r:embed="rId2"/>
          <a:stretch>
            <a:fillRect/>
          </a:stretch>
        </p:blipFill>
        <p:spPr>
          <a:xfrm>
            <a:off x="3593956" y="947089"/>
            <a:ext cx="1407536" cy="600970"/>
          </a:xfrm>
          <a:prstGeom prst="rect">
            <a:avLst/>
          </a:prstGeom>
        </p:spPr>
      </p:pic>
      <p:pic>
        <p:nvPicPr>
          <p:cNvPr id="10" name="Espace réservé du contenu 3">
            <a:extLst>
              <a:ext uri="{FF2B5EF4-FFF2-40B4-BE49-F238E27FC236}">
                <a16:creationId xmlns:a16="http://schemas.microsoft.com/office/drawing/2014/main" xmlns="" id="{6D1BC760-7B01-48A9-88A7-BA13AAE1D957}"/>
              </a:ext>
            </a:extLst>
          </p:cNvPr>
          <p:cNvPicPr>
            <a:picLocks noChangeAspect="1"/>
          </p:cNvPicPr>
          <p:nvPr/>
        </p:nvPicPr>
        <p:blipFill>
          <a:blip r:embed="rId2"/>
          <a:stretch>
            <a:fillRect/>
          </a:stretch>
        </p:blipFill>
        <p:spPr>
          <a:xfrm>
            <a:off x="5131811" y="947089"/>
            <a:ext cx="1407536" cy="600970"/>
          </a:xfrm>
          <a:prstGeom prst="rect">
            <a:avLst/>
          </a:prstGeom>
        </p:spPr>
      </p:pic>
      <p:pic>
        <p:nvPicPr>
          <p:cNvPr id="11" name="Espace réservé du contenu 3">
            <a:extLst>
              <a:ext uri="{FF2B5EF4-FFF2-40B4-BE49-F238E27FC236}">
                <a16:creationId xmlns:a16="http://schemas.microsoft.com/office/drawing/2014/main" xmlns="" id="{1FA1C725-47CE-41F2-BBF2-D93C178695DF}"/>
              </a:ext>
            </a:extLst>
          </p:cNvPr>
          <p:cNvPicPr>
            <a:picLocks noChangeAspect="1"/>
          </p:cNvPicPr>
          <p:nvPr/>
        </p:nvPicPr>
        <p:blipFill>
          <a:blip r:embed="rId2"/>
          <a:stretch>
            <a:fillRect/>
          </a:stretch>
        </p:blipFill>
        <p:spPr>
          <a:xfrm>
            <a:off x="6580911" y="947089"/>
            <a:ext cx="1407536" cy="600970"/>
          </a:xfrm>
          <a:prstGeom prst="rect">
            <a:avLst/>
          </a:prstGeom>
        </p:spPr>
      </p:pic>
      <p:pic>
        <p:nvPicPr>
          <p:cNvPr id="12" name="Espace réservé du contenu 3">
            <a:extLst>
              <a:ext uri="{FF2B5EF4-FFF2-40B4-BE49-F238E27FC236}">
                <a16:creationId xmlns:a16="http://schemas.microsoft.com/office/drawing/2014/main" xmlns="" id="{2B27AD78-44CD-4722-8712-1EB7FC2D105A}"/>
              </a:ext>
            </a:extLst>
          </p:cNvPr>
          <p:cNvPicPr>
            <a:picLocks noChangeAspect="1"/>
          </p:cNvPicPr>
          <p:nvPr/>
        </p:nvPicPr>
        <p:blipFill>
          <a:blip r:embed="rId2"/>
          <a:stretch>
            <a:fillRect/>
          </a:stretch>
        </p:blipFill>
        <p:spPr>
          <a:xfrm>
            <a:off x="8146474" y="947089"/>
            <a:ext cx="1407536" cy="600970"/>
          </a:xfrm>
          <a:prstGeom prst="rect">
            <a:avLst/>
          </a:prstGeom>
        </p:spPr>
      </p:pic>
      <p:pic>
        <p:nvPicPr>
          <p:cNvPr id="13" name="Espace réservé du contenu 3">
            <a:extLst>
              <a:ext uri="{FF2B5EF4-FFF2-40B4-BE49-F238E27FC236}">
                <a16:creationId xmlns:a16="http://schemas.microsoft.com/office/drawing/2014/main" xmlns="" id="{79CA5BD6-DD4A-4795-A4F1-A2B921E31DC3}"/>
              </a:ext>
            </a:extLst>
          </p:cNvPr>
          <p:cNvPicPr>
            <a:picLocks noChangeAspect="1"/>
          </p:cNvPicPr>
          <p:nvPr/>
        </p:nvPicPr>
        <p:blipFill>
          <a:blip r:embed="rId2"/>
          <a:stretch>
            <a:fillRect/>
          </a:stretch>
        </p:blipFill>
        <p:spPr>
          <a:xfrm>
            <a:off x="518246" y="1681380"/>
            <a:ext cx="1407536" cy="600970"/>
          </a:xfrm>
          <a:prstGeom prst="rect">
            <a:avLst/>
          </a:prstGeom>
        </p:spPr>
      </p:pic>
      <p:pic>
        <p:nvPicPr>
          <p:cNvPr id="14" name="Image 13">
            <a:extLst>
              <a:ext uri="{FF2B5EF4-FFF2-40B4-BE49-F238E27FC236}">
                <a16:creationId xmlns:a16="http://schemas.microsoft.com/office/drawing/2014/main" xmlns="" id="{ED719AFD-BE1F-4E1E-A06E-613A83EFA714}"/>
              </a:ext>
            </a:extLst>
          </p:cNvPr>
          <p:cNvPicPr>
            <a:picLocks noChangeAspect="1"/>
          </p:cNvPicPr>
          <p:nvPr/>
        </p:nvPicPr>
        <p:blipFill>
          <a:blip r:embed="rId3"/>
          <a:stretch>
            <a:fillRect/>
          </a:stretch>
        </p:blipFill>
        <p:spPr>
          <a:xfrm>
            <a:off x="2540794" y="1981865"/>
            <a:ext cx="219075" cy="257175"/>
          </a:xfrm>
          <a:prstGeom prst="rect">
            <a:avLst/>
          </a:prstGeom>
        </p:spPr>
      </p:pic>
      <p:pic>
        <p:nvPicPr>
          <p:cNvPr id="15" name="Image 14">
            <a:extLst>
              <a:ext uri="{FF2B5EF4-FFF2-40B4-BE49-F238E27FC236}">
                <a16:creationId xmlns:a16="http://schemas.microsoft.com/office/drawing/2014/main" xmlns="" id="{E545F96F-B4C4-4A8E-8830-7F0EAEE57E67}"/>
              </a:ext>
            </a:extLst>
          </p:cNvPr>
          <p:cNvPicPr>
            <a:picLocks noChangeAspect="1"/>
          </p:cNvPicPr>
          <p:nvPr/>
        </p:nvPicPr>
        <p:blipFill>
          <a:blip r:embed="rId3"/>
          <a:stretch>
            <a:fillRect/>
          </a:stretch>
        </p:blipFill>
        <p:spPr>
          <a:xfrm>
            <a:off x="2997994" y="1981865"/>
            <a:ext cx="219075" cy="257175"/>
          </a:xfrm>
          <a:prstGeom prst="rect">
            <a:avLst/>
          </a:prstGeom>
        </p:spPr>
      </p:pic>
      <p:sp>
        <p:nvSpPr>
          <p:cNvPr id="26" name="Rectangle 25">
            <a:extLst>
              <a:ext uri="{FF2B5EF4-FFF2-40B4-BE49-F238E27FC236}">
                <a16:creationId xmlns:a16="http://schemas.microsoft.com/office/drawing/2014/main" xmlns="" id="{32ED70FA-1B89-4E2C-A507-867CB5E4D6F0}"/>
              </a:ext>
            </a:extLst>
          </p:cNvPr>
          <p:cNvSpPr/>
          <p:nvPr/>
        </p:nvSpPr>
        <p:spPr>
          <a:xfrm>
            <a:off x="468240" y="1681377"/>
            <a:ext cx="1537855" cy="60097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8" name="Connecteur droit 27">
            <a:extLst>
              <a:ext uri="{FF2B5EF4-FFF2-40B4-BE49-F238E27FC236}">
                <a16:creationId xmlns:a16="http://schemas.microsoft.com/office/drawing/2014/main" xmlns="" id="{86F1E337-3C8C-4EB3-A99D-F94638FA6F22}"/>
              </a:ext>
            </a:extLst>
          </p:cNvPr>
          <p:cNvCxnSpPr/>
          <p:nvPr/>
        </p:nvCxnSpPr>
        <p:spPr>
          <a:xfrm flipV="1">
            <a:off x="6580911" y="706582"/>
            <a:ext cx="1136071" cy="127528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Connecteur droit 28">
            <a:extLst>
              <a:ext uri="{FF2B5EF4-FFF2-40B4-BE49-F238E27FC236}">
                <a16:creationId xmlns:a16="http://schemas.microsoft.com/office/drawing/2014/main" xmlns="" id="{591F22BB-1860-4AD7-ABA7-6F10C62D8D83}"/>
              </a:ext>
            </a:extLst>
          </p:cNvPr>
          <p:cNvCxnSpPr/>
          <p:nvPr/>
        </p:nvCxnSpPr>
        <p:spPr>
          <a:xfrm flipV="1">
            <a:off x="8365334" y="661368"/>
            <a:ext cx="1136071" cy="127528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Image 15">
            <a:extLst>
              <a:ext uri="{FF2B5EF4-FFF2-40B4-BE49-F238E27FC236}">
                <a16:creationId xmlns:a16="http://schemas.microsoft.com/office/drawing/2014/main" xmlns="" id="{50E61891-2F56-4C5F-8D52-1063C893111D}"/>
              </a:ext>
            </a:extLst>
          </p:cNvPr>
          <p:cNvPicPr>
            <a:picLocks noChangeAspect="1"/>
          </p:cNvPicPr>
          <p:nvPr/>
        </p:nvPicPr>
        <p:blipFill>
          <a:blip r:embed="rId3"/>
          <a:stretch>
            <a:fillRect/>
          </a:stretch>
        </p:blipFill>
        <p:spPr>
          <a:xfrm>
            <a:off x="578861" y="1719960"/>
            <a:ext cx="219075" cy="257175"/>
          </a:xfrm>
          <a:prstGeom prst="rect">
            <a:avLst/>
          </a:prstGeom>
        </p:spPr>
      </p:pic>
      <p:pic>
        <p:nvPicPr>
          <p:cNvPr id="17" name="Image 16">
            <a:extLst>
              <a:ext uri="{FF2B5EF4-FFF2-40B4-BE49-F238E27FC236}">
                <a16:creationId xmlns:a16="http://schemas.microsoft.com/office/drawing/2014/main" xmlns="" id="{037AD50A-7893-4DCF-89F0-0AB274E34CFB}"/>
              </a:ext>
            </a:extLst>
          </p:cNvPr>
          <p:cNvPicPr>
            <a:picLocks noChangeAspect="1"/>
          </p:cNvPicPr>
          <p:nvPr/>
        </p:nvPicPr>
        <p:blipFill>
          <a:blip r:embed="rId3"/>
          <a:stretch>
            <a:fillRect/>
          </a:stretch>
        </p:blipFill>
        <p:spPr>
          <a:xfrm>
            <a:off x="902927" y="1719959"/>
            <a:ext cx="219075" cy="257175"/>
          </a:xfrm>
          <a:prstGeom prst="rect">
            <a:avLst/>
          </a:prstGeom>
        </p:spPr>
      </p:pic>
      <p:pic>
        <p:nvPicPr>
          <p:cNvPr id="18" name="Image 17">
            <a:extLst>
              <a:ext uri="{FF2B5EF4-FFF2-40B4-BE49-F238E27FC236}">
                <a16:creationId xmlns:a16="http://schemas.microsoft.com/office/drawing/2014/main" xmlns="" id="{41F0826C-9AFD-4F3A-B2F2-FCB2D761CDF9}"/>
              </a:ext>
            </a:extLst>
          </p:cNvPr>
          <p:cNvPicPr>
            <a:picLocks noChangeAspect="1"/>
          </p:cNvPicPr>
          <p:nvPr/>
        </p:nvPicPr>
        <p:blipFill>
          <a:blip r:embed="rId3"/>
          <a:stretch>
            <a:fillRect/>
          </a:stretch>
        </p:blipFill>
        <p:spPr>
          <a:xfrm>
            <a:off x="1172008" y="1719959"/>
            <a:ext cx="219075" cy="257175"/>
          </a:xfrm>
          <a:prstGeom prst="rect">
            <a:avLst/>
          </a:prstGeom>
        </p:spPr>
      </p:pic>
      <p:pic>
        <p:nvPicPr>
          <p:cNvPr id="19" name="Image 18">
            <a:extLst>
              <a:ext uri="{FF2B5EF4-FFF2-40B4-BE49-F238E27FC236}">
                <a16:creationId xmlns:a16="http://schemas.microsoft.com/office/drawing/2014/main" xmlns="" id="{6FD46479-14FE-40B1-AF90-5E971873274A}"/>
              </a:ext>
            </a:extLst>
          </p:cNvPr>
          <p:cNvPicPr>
            <a:picLocks noChangeAspect="1"/>
          </p:cNvPicPr>
          <p:nvPr/>
        </p:nvPicPr>
        <p:blipFill>
          <a:blip r:embed="rId3"/>
          <a:stretch>
            <a:fillRect/>
          </a:stretch>
        </p:blipFill>
        <p:spPr>
          <a:xfrm>
            <a:off x="1441089" y="1719959"/>
            <a:ext cx="219075" cy="257175"/>
          </a:xfrm>
          <a:prstGeom prst="rect">
            <a:avLst/>
          </a:prstGeom>
        </p:spPr>
      </p:pic>
      <p:pic>
        <p:nvPicPr>
          <p:cNvPr id="20" name="Image 19">
            <a:extLst>
              <a:ext uri="{FF2B5EF4-FFF2-40B4-BE49-F238E27FC236}">
                <a16:creationId xmlns:a16="http://schemas.microsoft.com/office/drawing/2014/main" xmlns="" id="{D5D52570-B802-4D37-B90C-3947A83B7EE9}"/>
              </a:ext>
            </a:extLst>
          </p:cNvPr>
          <p:cNvPicPr>
            <a:picLocks noChangeAspect="1"/>
          </p:cNvPicPr>
          <p:nvPr/>
        </p:nvPicPr>
        <p:blipFill>
          <a:blip r:embed="rId3"/>
          <a:stretch>
            <a:fillRect/>
          </a:stretch>
        </p:blipFill>
        <p:spPr>
          <a:xfrm>
            <a:off x="1787020" y="1719958"/>
            <a:ext cx="219075" cy="257175"/>
          </a:xfrm>
          <a:prstGeom prst="rect">
            <a:avLst/>
          </a:prstGeom>
        </p:spPr>
      </p:pic>
      <p:pic>
        <p:nvPicPr>
          <p:cNvPr id="21" name="Image 20">
            <a:extLst>
              <a:ext uri="{FF2B5EF4-FFF2-40B4-BE49-F238E27FC236}">
                <a16:creationId xmlns:a16="http://schemas.microsoft.com/office/drawing/2014/main" xmlns="" id="{D707E355-6C14-4820-AF04-FEB509AC6037}"/>
              </a:ext>
            </a:extLst>
          </p:cNvPr>
          <p:cNvPicPr>
            <a:picLocks noChangeAspect="1"/>
          </p:cNvPicPr>
          <p:nvPr/>
        </p:nvPicPr>
        <p:blipFill>
          <a:blip r:embed="rId3"/>
          <a:stretch>
            <a:fillRect/>
          </a:stretch>
        </p:blipFill>
        <p:spPr>
          <a:xfrm>
            <a:off x="528855" y="2110453"/>
            <a:ext cx="219075" cy="257175"/>
          </a:xfrm>
          <a:prstGeom prst="rect">
            <a:avLst/>
          </a:prstGeom>
        </p:spPr>
      </p:pic>
      <p:pic>
        <p:nvPicPr>
          <p:cNvPr id="22" name="Image 21">
            <a:extLst>
              <a:ext uri="{FF2B5EF4-FFF2-40B4-BE49-F238E27FC236}">
                <a16:creationId xmlns:a16="http://schemas.microsoft.com/office/drawing/2014/main" xmlns="" id="{BAC840EB-7E28-4A66-A436-349901D3C953}"/>
              </a:ext>
            </a:extLst>
          </p:cNvPr>
          <p:cNvPicPr>
            <a:picLocks noChangeAspect="1"/>
          </p:cNvPicPr>
          <p:nvPr/>
        </p:nvPicPr>
        <p:blipFill>
          <a:blip r:embed="rId3"/>
          <a:stretch>
            <a:fillRect/>
          </a:stretch>
        </p:blipFill>
        <p:spPr>
          <a:xfrm>
            <a:off x="852921" y="2110452"/>
            <a:ext cx="219075" cy="257175"/>
          </a:xfrm>
          <a:prstGeom prst="rect">
            <a:avLst/>
          </a:prstGeom>
        </p:spPr>
      </p:pic>
      <p:pic>
        <p:nvPicPr>
          <p:cNvPr id="23" name="Image 22">
            <a:extLst>
              <a:ext uri="{FF2B5EF4-FFF2-40B4-BE49-F238E27FC236}">
                <a16:creationId xmlns:a16="http://schemas.microsoft.com/office/drawing/2014/main" xmlns="" id="{CDDD1B30-2A58-4D25-B305-44EC91003DD5}"/>
              </a:ext>
            </a:extLst>
          </p:cNvPr>
          <p:cNvPicPr>
            <a:picLocks noChangeAspect="1"/>
          </p:cNvPicPr>
          <p:nvPr/>
        </p:nvPicPr>
        <p:blipFill>
          <a:blip r:embed="rId3"/>
          <a:stretch>
            <a:fillRect/>
          </a:stretch>
        </p:blipFill>
        <p:spPr>
          <a:xfrm>
            <a:off x="1122002" y="2110452"/>
            <a:ext cx="219075" cy="257175"/>
          </a:xfrm>
          <a:prstGeom prst="rect">
            <a:avLst/>
          </a:prstGeom>
        </p:spPr>
      </p:pic>
      <p:pic>
        <p:nvPicPr>
          <p:cNvPr id="24" name="Image 23">
            <a:extLst>
              <a:ext uri="{FF2B5EF4-FFF2-40B4-BE49-F238E27FC236}">
                <a16:creationId xmlns:a16="http://schemas.microsoft.com/office/drawing/2014/main" xmlns="" id="{F916070C-83D1-4BBE-A528-8F9984E5853B}"/>
              </a:ext>
            </a:extLst>
          </p:cNvPr>
          <p:cNvPicPr>
            <a:picLocks noChangeAspect="1"/>
          </p:cNvPicPr>
          <p:nvPr/>
        </p:nvPicPr>
        <p:blipFill>
          <a:blip r:embed="rId3"/>
          <a:stretch>
            <a:fillRect/>
          </a:stretch>
        </p:blipFill>
        <p:spPr>
          <a:xfrm>
            <a:off x="1391083" y="2110452"/>
            <a:ext cx="219075" cy="257175"/>
          </a:xfrm>
          <a:prstGeom prst="rect">
            <a:avLst/>
          </a:prstGeom>
        </p:spPr>
      </p:pic>
      <p:pic>
        <p:nvPicPr>
          <p:cNvPr id="25" name="Image 24">
            <a:extLst>
              <a:ext uri="{FF2B5EF4-FFF2-40B4-BE49-F238E27FC236}">
                <a16:creationId xmlns:a16="http://schemas.microsoft.com/office/drawing/2014/main" xmlns="" id="{086E7E9E-5010-42FF-8ADD-E83808305D23}"/>
              </a:ext>
            </a:extLst>
          </p:cNvPr>
          <p:cNvPicPr>
            <a:picLocks noChangeAspect="1"/>
          </p:cNvPicPr>
          <p:nvPr/>
        </p:nvPicPr>
        <p:blipFill>
          <a:blip r:embed="rId3"/>
          <a:stretch>
            <a:fillRect/>
          </a:stretch>
        </p:blipFill>
        <p:spPr>
          <a:xfrm>
            <a:off x="1737014" y="2110451"/>
            <a:ext cx="219075" cy="257175"/>
          </a:xfrm>
          <a:prstGeom prst="rect">
            <a:avLst/>
          </a:prstGeom>
        </p:spPr>
      </p:pic>
      <p:cxnSp>
        <p:nvCxnSpPr>
          <p:cNvPr id="30" name="Connecteur droit 29">
            <a:extLst>
              <a:ext uri="{FF2B5EF4-FFF2-40B4-BE49-F238E27FC236}">
                <a16:creationId xmlns:a16="http://schemas.microsoft.com/office/drawing/2014/main" xmlns="" id="{30464487-48AA-47CE-BB1F-BC8331D2595C}"/>
              </a:ext>
            </a:extLst>
          </p:cNvPr>
          <p:cNvCxnSpPr>
            <a:cxnSpLocks/>
          </p:cNvCxnSpPr>
          <p:nvPr/>
        </p:nvCxnSpPr>
        <p:spPr>
          <a:xfrm>
            <a:off x="239908" y="2239035"/>
            <a:ext cx="1983261" cy="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27" name="Tableau 26">
            <a:extLst>
              <a:ext uri="{FF2B5EF4-FFF2-40B4-BE49-F238E27FC236}">
                <a16:creationId xmlns:a16="http://schemas.microsoft.com/office/drawing/2014/main" xmlns="" id="{24592418-1C9F-455C-B7C3-D6854D97CF56}"/>
              </a:ext>
            </a:extLst>
          </p:cNvPr>
          <p:cNvGraphicFramePr>
            <a:graphicFrameLocks noGrp="1"/>
          </p:cNvGraphicFramePr>
          <p:nvPr>
            <p:extLst>
              <p:ext uri="{D42A27DB-BD31-4B8C-83A1-F6EECF244321}">
                <p14:modId xmlns:p14="http://schemas.microsoft.com/office/powerpoint/2010/main" val="3355523048"/>
              </p:ext>
            </p:extLst>
          </p:nvPr>
        </p:nvGraphicFramePr>
        <p:xfrm>
          <a:off x="419373" y="4390636"/>
          <a:ext cx="5340924" cy="1010920"/>
        </p:xfrm>
        <a:graphic>
          <a:graphicData uri="http://schemas.openxmlformats.org/drawingml/2006/table">
            <a:tbl>
              <a:tblPr firstRow="1" bandRow="1">
                <a:tableStyleId>{5C22544A-7EE6-4342-B048-85BDC9FD1C3A}</a:tableStyleId>
              </a:tblPr>
              <a:tblGrid>
                <a:gridCol w="2695574">
                  <a:extLst>
                    <a:ext uri="{9D8B030D-6E8A-4147-A177-3AD203B41FA5}">
                      <a16:colId xmlns:a16="http://schemas.microsoft.com/office/drawing/2014/main" xmlns="" val="3885501561"/>
                    </a:ext>
                  </a:extLst>
                </a:gridCol>
                <a:gridCol w="2645350">
                  <a:extLst>
                    <a:ext uri="{9D8B030D-6E8A-4147-A177-3AD203B41FA5}">
                      <a16:colId xmlns:a16="http://schemas.microsoft.com/office/drawing/2014/main" xmlns="" val="1511352901"/>
                    </a:ext>
                  </a:extLst>
                </a:gridCol>
              </a:tblGrid>
              <a:tr h="370840">
                <a:tc gridSpan="2">
                  <a:txBody>
                    <a:bodyPr/>
                    <a:lstStyle/>
                    <a:p>
                      <a:pPr algn="ctr"/>
                      <a:r>
                        <a:rPr lang="fr-FR" b="1" dirty="0">
                          <a:solidFill>
                            <a:schemeClr val="tx1"/>
                          </a:solidFill>
                        </a:rPr>
                        <a:t>Comparaison de quantités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517169594"/>
                  </a:ext>
                </a:extLst>
              </a:tr>
              <a:tr h="370840">
                <a:tc>
                  <a:txBody>
                    <a:bodyPr/>
                    <a:lstStyle/>
                    <a:p>
                      <a:r>
                        <a:rPr lang="fr-FR" dirty="0"/>
                        <a:t>Recherche d’une des quantités comparées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dirty="0"/>
                        <a:t>Recherche de la comparaison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78973066"/>
                  </a:ext>
                </a:extLst>
              </a:tr>
            </a:tbl>
          </a:graphicData>
        </a:graphic>
      </p:graphicFrame>
      <p:graphicFrame>
        <p:nvGraphicFramePr>
          <p:cNvPr id="31" name="Tableau 30">
            <a:extLst>
              <a:ext uri="{FF2B5EF4-FFF2-40B4-BE49-F238E27FC236}">
                <a16:creationId xmlns:a16="http://schemas.microsoft.com/office/drawing/2014/main" xmlns="" id="{06E60A51-DD8B-4CEA-A307-AFAE1B50E2CA}"/>
              </a:ext>
            </a:extLst>
          </p:cNvPr>
          <p:cNvGraphicFramePr>
            <a:graphicFrameLocks noGrp="1"/>
          </p:cNvGraphicFramePr>
          <p:nvPr>
            <p:extLst>
              <p:ext uri="{D42A27DB-BD31-4B8C-83A1-F6EECF244321}">
                <p14:modId xmlns:p14="http://schemas.microsoft.com/office/powerpoint/2010/main" val="4228023083"/>
              </p:ext>
            </p:extLst>
          </p:nvPr>
        </p:nvGraphicFramePr>
        <p:xfrm>
          <a:off x="5920050" y="2916884"/>
          <a:ext cx="5340924" cy="1828800"/>
        </p:xfrm>
        <a:graphic>
          <a:graphicData uri="http://schemas.openxmlformats.org/drawingml/2006/table">
            <a:tbl>
              <a:tblPr firstRow="1" bandRow="1">
                <a:tableStyleId>{5C22544A-7EE6-4342-B048-85BDC9FD1C3A}</a:tableStyleId>
              </a:tblPr>
              <a:tblGrid>
                <a:gridCol w="1780308">
                  <a:extLst>
                    <a:ext uri="{9D8B030D-6E8A-4147-A177-3AD203B41FA5}">
                      <a16:colId xmlns:a16="http://schemas.microsoft.com/office/drawing/2014/main" xmlns="" val="1609193463"/>
                    </a:ext>
                  </a:extLst>
                </a:gridCol>
                <a:gridCol w="1780308">
                  <a:extLst>
                    <a:ext uri="{9D8B030D-6E8A-4147-A177-3AD203B41FA5}">
                      <a16:colId xmlns:a16="http://schemas.microsoft.com/office/drawing/2014/main" xmlns="" val="3678929544"/>
                    </a:ext>
                  </a:extLst>
                </a:gridCol>
                <a:gridCol w="1780308">
                  <a:extLst>
                    <a:ext uri="{9D8B030D-6E8A-4147-A177-3AD203B41FA5}">
                      <a16:colId xmlns:a16="http://schemas.microsoft.com/office/drawing/2014/main" xmlns="" val="1769692551"/>
                    </a:ext>
                  </a:extLst>
                </a:gridCol>
              </a:tblGrid>
              <a:tr h="318044">
                <a:tc gridSpan="3">
                  <a:txBody>
                    <a:bodyPr/>
                    <a:lstStyle/>
                    <a:p>
                      <a:pPr algn="ctr"/>
                      <a:r>
                        <a:rPr lang="fr-FR" b="0" dirty="0">
                          <a:ln>
                            <a:solidFill>
                              <a:schemeClr val="tx1"/>
                            </a:solidFill>
                          </a:ln>
                          <a:solidFill>
                            <a:schemeClr val="tx1"/>
                          </a:solidFill>
                          <a:latin typeface="+mn-lt"/>
                        </a:rPr>
                        <a:t>Transformation de quantités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477609968"/>
                  </a:ext>
                </a:extLst>
              </a:tr>
              <a:tr h="1019484">
                <a:tc>
                  <a:txBody>
                    <a:bodyPr/>
                    <a:lstStyle/>
                    <a:p>
                      <a:r>
                        <a:rPr lang="fr-FR" b="0" dirty="0">
                          <a:ln>
                            <a:noFill/>
                          </a:ln>
                          <a:solidFill>
                            <a:schemeClr val="tx1"/>
                          </a:solidFill>
                        </a:rPr>
                        <a:t>Recherche de la quantité finale pour une transformation négative</a:t>
                      </a:r>
                      <a:endParaRPr lang="fr-FR" b="0" dirty="0">
                        <a:ln>
                          <a:solidFill>
                            <a:schemeClr val="tx1"/>
                          </a:solidFill>
                        </a:ln>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b="0" dirty="0">
                          <a:solidFill>
                            <a:schemeClr val="tx1"/>
                          </a:solidFill>
                        </a:rPr>
                        <a:t>Recherche de la transformation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b="0" dirty="0">
                          <a:solidFill>
                            <a:schemeClr val="tx1"/>
                          </a:solidFill>
                        </a:rPr>
                        <a:t>Recherche de la quantité initiale pour une transformation positive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115257761"/>
                  </a:ext>
                </a:extLst>
              </a:tr>
            </a:tbl>
          </a:graphicData>
        </a:graphic>
      </p:graphicFrame>
      <p:graphicFrame>
        <p:nvGraphicFramePr>
          <p:cNvPr id="32" name="Tableau 31">
            <a:extLst>
              <a:ext uri="{FF2B5EF4-FFF2-40B4-BE49-F238E27FC236}">
                <a16:creationId xmlns:a16="http://schemas.microsoft.com/office/drawing/2014/main" xmlns="" id="{153D662B-0710-4D13-B764-3B3BA5F23951}"/>
              </a:ext>
            </a:extLst>
          </p:cNvPr>
          <p:cNvGraphicFramePr>
            <a:graphicFrameLocks noGrp="1"/>
          </p:cNvGraphicFramePr>
          <p:nvPr>
            <p:extLst>
              <p:ext uri="{D42A27DB-BD31-4B8C-83A1-F6EECF244321}">
                <p14:modId xmlns:p14="http://schemas.microsoft.com/office/powerpoint/2010/main" val="2990579660"/>
              </p:ext>
            </p:extLst>
          </p:nvPr>
        </p:nvGraphicFramePr>
        <p:xfrm>
          <a:off x="446731" y="3072585"/>
          <a:ext cx="5286208" cy="741680"/>
        </p:xfrm>
        <a:graphic>
          <a:graphicData uri="http://schemas.openxmlformats.org/drawingml/2006/table">
            <a:tbl>
              <a:tblPr firstRow="1" bandRow="1">
                <a:tableStyleId>{5C22544A-7EE6-4342-B048-85BDC9FD1C3A}</a:tableStyleId>
              </a:tblPr>
              <a:tblGrid>
                <a:gridCol w="5286208">
                  <a:extLst>
                    <a:ext uri="{9D8B030D-6E8A-4147-A177-3AD203B41FA5}">
                      <a16:colId xmlns:a16="http://schemas.microsoft.com/office/drawing/2014/main" xmlns="" val="1595293431"/>
                    </a:ext>
                  </a:extLst>
                </a:gridCol>
              </a:tblGrid>
              <a:tr h="370840">
                <a:tc>
                  <a:txBody>
                    <a:bodyPr/>
                    <a:lstStyle/>
                    <a:p>
                      <a:pPr algn="ctr"/>
                      <a:r>
                        <a:rPr lang="fr-FR" b="1" dirty="0">
                          <a:solidFill>
                            <a:schemeClr val="tx1"/>
                          </a:solidFill>
                        </a:rPr>
                        <a:t>Réunion de quantités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399749533"/>
                  </a:ext>
                </a:extLst>
              </a:tr>
              <a:tr h="370840">
                <a:tc>
                  <a:txBody>
                    <a:bodyPr/>
                    <a:lstStyle/>
                    <a:p>
                      <a:r>
                        <a:rPr lang="fr-FR" b="0" dirty="0">
                          <a:solidFill>
                            <a:schemeClr val="tx1"/>
                          </a:solidFill>
                        </a:rPr>
                        <a:t>Recherche d’une des quantités initiales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899760056"/>
                  </a:ext>
                </a:extLst>
              </a:tr>
            </a:tbl>
          </a:graphicData>
        </a:graphic>
      </p:graphicFrame>
    </p:spTree>
    <p:extLst>
      <p:ext uri="{BB962C8B-B14F-4D97-AF65-F5344CB8AC3E}">
        <p14:creationId xmlns:p14="http://schemas.microsoft.com/office/powerpoint/2010/main" val="1122406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8"/>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1"/>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7"/>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1990</TotalTime>
  <Words>960</Words>
  <Application>Microsoft Office PowerPoint</Application>
  <PresentationFormat>Personnalisé</PresentationFormat>
  <Paragraphs>172</Paragraphs>
  <Slides>21</Slides>
  <Notes>0</Notes>
  <HiddenSlides>0</HiddenSlides>
  <MMClips>0</MMClips>
  <ScaleCrop>false</ScaleCrop>
  <HeadingPairs>
    <vt:vector size="4" baseType="variant">
      <vt:variant>
        <vt:lpstr>Thème</vt:lpstr>
      </vt:variant>
      <vt:variant>
        <vt:i4>1</vt:i4>
      </vt:variant>
      <vt:variant>
        <vt:lpstr>Titres des diapositives</vt:lpstr>
      </vt:variant>
      <vt:variant>
        <vt:i4>21</vt:i4>
      </vt:variant>
    </vt:vector>
  </HeadingPairs>
  <TitlesOfParts>
    <vt:vector size="22" baseType="lpstr">
      <vt:lpstr>Thème Office</vt:lpstr>
      <vt:lpstr>Les différents types de calcul en lien avec les numérations orale et écrite</vt:lpstr>
      <vt:lpstr>I. Le calcul posé 1. Définition</vt:lpstr>
      <vt:lpstr>2. L’addition posée</vt:lpstr>
      <vt:lpstr>Posons l’addition 48 + 24</vt:lpstr>
      <vt:lpstr>Quelques représentations du calcul posé dans des fichiers</vt:lpstr>
      <vt:lpstr>Présentation PowerPoint</vt:lpstr>
      <vt:lpstr>3. La soustraction posée</vt:lpstr>
      <vt:lpstr>Présentation PowerPoint</vt:lpstr>
      <vt:lpstr>Présentation PowerPoint</vt:lpstr>
      <vt:lpstr>Présentation PowerPoint</vt:lpstr>
      <vt:lpstr>Présentation PowerPoint</vt:lpstr>
      <vt:lpstr>II. Le calcul mental</vt:lpstr>
      <vt:lpstr>Le calcul 18 + 5 est-il à proposer en calcul mental en CP ? </vt:lpstr>
      <vt:lpstr>2. L’addition en calcul mental</vt:lpstr>
      <vt:lpstr>3. L’enseignement d’une procédure de calcul mental</vt:lpstr>
      <vt:lpstr>Présentation PowerPoint</vt:lpstr>
      <vt:lpstr>4. Aider les PE à enseigner le calcul mental </vt:lpstr>
      <vt:lpstr>III. La formation par l’étude du calcul mental dans les manuels</vt:lpstr>
      <vt:lpstr>Présentation PowerPoint</vt:lpstr>
      <vt:lpstr>3. L’étude du nombre d’activités proposées dans une séance de calcul mental</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différents types de calcul en lien avec les numérations orale et écrite</dc:title>
  <dc:creator>Nathalie PFAFF</dc:creator>
  <cp:lastModifiedBy>Ollivier HUNAULT</cp:lastModifiedBy>
  <cp:revision>52</cp:revision>
  <dcterms:created xsi:type="dcterms:W3CDTF">2018-09-07T07:30:16Z</dcterms:created>
  <dcterms:modified xsi:type="dcterms:W3CDTF">2018-09-27T21:31:08Z</dcterms:modified>
</cp:coreProperties>
</file>