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355" r:id="rId4"/>
    <p:sldId id="342" r:id="rId5"/>
    <p:sldId id="343" r:id="rId6"/>
    <p:sldId id="375" r:id="rId7"/>
    <p:sldId id="356" r:id="rId8"/>
    <p:sldId id="344" r:id="rId9"/>
    <p:sldId id="357" r:id="rId10"/>
    <p:sldId id="359" r:id="rId11"/>
    <p:sldId id="360" r:id="rId12"/>
    <p:sldId id="361"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04" autoAdjust="0"/>
    <p:restoredTop sz="80845" autoAdjust="0"/>
  </p:normalViewPr>
  <p:slideViewPr>
    <p:cSldViewPr>
      <p:cViewPr varScale="1">
        <p:scale>
          <a:sx n="75" d="100"/>
          <a:sy n="75" d="100"/>
        </p:scale>
        <p:origin x="2032" y="176"/>
      </p:cViewPr>
      <p:guideLst>
        <p:guide orient="horz" pos="2160"/>
        <p:guide pos="2880"/>
      </p:guideLst>
    </p:cSldViewPr>
  </p:slideViewPr>
  <p:notesTextViewPr>
    <p:cViewPr>
      <p:scale>
        <a:sx n="1" d="1"/>
        <a:sy n="1" d="1"/>
      </p:scale>
      <p:origin x="0" y="0"/>
    </p:cViewPr>
  </p:notesTextViewPr>
  <p:sorterViewPr>
    <p:cViewPr>
      <p:scale>
        <a:sx n="80" d="100"/>
        <a:sy n="80" d="100"/>
      </p:scale>
      <p:origin x="0" y="9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790A85-CBB2-47FC-854A-E7395EE02A7D}" type="datetimeFigureOut">
              <a:rPr lang="fr-FR" smtClean="0"/>
              <a:pPr/>
              <a:t>10/10/2018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293F5-8B45-4B3E-91FE-B24E5D0B77F4}" type="slidenum">
              <a:rPr lang="fr-FR" smtClean="0"/>
              <a:pPr/>
              <a:t>‹N°›</a:t>
            </a:fld>
            <a:endParaRPr lang="fr-FR" dirty="0"/>
          </a:p>
        </p:txBody>
      </p:sp>
    </p:spTree>
    <p:extLst>
      <p:ext uri="{BB962C8B-B14F-4D97-AF65-F5344CB8AC3E}">
        <p14:creationId xmlns:p14="http://schemas.microsoft.com/office/powerpoint/2010/main" val="244509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E293F5-8B45-4B3E-91FE-B24E5D0B77F4}" type="slidenum">
              <a:rPr lang="fr-FR" smtClean="0"/>
              <a:pPr/>
              <a:t>1</a:t>
            </a:fld>
            <a:endParaRPr lang="fr-FR" dirty="0"/>
          </a:p>
        </p:txBody>
      </p:sp>
    </p:spTree>
    <p:extLst>
      <p:ext uri="{BB962C8B-B14F-4D97-AF65-F5344CB8AC3E}">
        <p14:creationId xmlns:p14="http://schemas.microsoft.com/office/powerpoint/2010/main" val="3726924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E293F5-8B45-4B3E-91FE-B24E5D0B77F4}" type="slidenum">
              <a:rPr lang="fr-FR" smtClean="0"/>
              <a:pPr/>
              <a:t>2</a:t>
            </a:fld>
            <a:endParaRPr lang="fr-FR" dirty="0"/>
          </a:p>
        </p:txBody>
      </p:sp>
    </p:spTree>
    <p:extLst>
      <p:ext uri="{BB962C8B-B14F-4D97-AF65-F5344CB8AC3E}">
        <p14:creationId xmlns:p14="http://schemas.microsoft.com/office/powerpoint/2010/main" val="3576736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E293F5-8B45-4B3E-91FE-B24E5D0B77F4}" type="slidenum">
              <a:rPr lang="fr-FR" smtClean="0"/>
              <a:pPr/>
              <a:t>3</a:t>
            </a:fld>
            <a:endParaRPr lang="fr-FR" dirty="0"/>
          </a:p>
        </p:txBody>
      </p:sp>
    </p:spTree>
    <p:extLst>
      <p:ext uri="{BB962C8B-B14F-4D97-AF65-F5344CB8AC3E}">
        <p14:creationId xmlns:p14="http://schemas.microsoft.com/office/powerpoint/2010/main" val="1411827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Ordre de présentation des unités </a:t>
            </a:r>
          </a:p>
          <a:p>
            <a:r>
              <a:rPr lang="fr-FR" dirty="0"/>
              <a:t>Présence / absence d’unités isolées à chaque rang</a:t>
            </a:r>
          </a:p>
          <a:p>
            <a:r>
              <a:rPr lang="fr-FR" dirty="0"/>
              <a:t>Présence d’un groupement supérieur à 9 unités à un certain rang</a:t>
            </a:r>
          </a:p>
          <a:p>
            <a:endParaRPr lang="fr-FR" dirty="0"/>
          </a:p>
          <a:p>
            <a:r>
              <a:rPr lang="fr-FR" dirty="0"/>
              <a:t> </a:t>
            </a:r>
          </a:p>
          <a:p>
            <a:endParaRPr lang="fr-FR" dirty="0"/>
          </a:p>
        </p:txBody>
      </p:sp>
      <p:sp>
        <p:nvSpPr>
          <p:cNvPr id="4" name="Espace réservé du numéro de diapositive 3"/>
          <p:cNvSpPr>
            <a:spLocks noGrp="1"/>
          </p:cNvSpPr>
          <p:nvPr>
            <p:ph type="sldNum" sz="quarter" idx="10"/>
          </p:nvPr>
        </p:nvSpPr>
        <p:spPr/>
        <p:txBody>
          <a:bodyPr/>
          <a:lstStyle/>
          <a:p>
            <a:fld id="{95E293F5-8B45-4B3E-91FE-B24E5D0B77F4}" type="slidenum">
              <a:rPr lang="fr-FR" smtClean="0">
                <a:solidFill>
                  <a:prstClr val="black"/>
                </a:solidFill>
              </a:rPr>
              <a:pPr/>
              <a:t>4</a:t>
            </a:fld>
            <a:endParaRPr lang="fr-FR" dirty="0">
              <a:solidFill>
                <a:prstClr val="black"/>
              </a:solidFill>
            </a:endParaRPr>
          </a:p>
        </p:txBody>
      </p:sp>
    </p:spTree>
    <p:extLst>
      <p:ext uri="{BB962C8B-B14F-4D97-AF65-F5344CB8AC3E}">
        <p14:creationId xmlns:p14="http://schemas.microsoft.com/office/powerpoint/2010/main" val="1298240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Des interrelations entre collection,</a:t>
            </a:r>
            <a:r>
              <a:rPr lang="fr-FR" baseline="0" dirty="0"/>
              <a:t> écriture chiffrée et nombre parlé</a:t>
            </a:r>
          </a:p>
          <a:p>
            <a:r>
              <a:rPr lang="fr-FR" baseline="0" dirty="0"/>
              <a:t>Le triangle extérieur correspond à des tâches réalisées dans les classes. Par contre, les flèches situées à l’intérieur du triangle correspondent à des tâches qui ne sont pas assez proposées (voire pas proposées) dans les classes. </a:t>
            </a:r>
          </a:p>
          <a:p>
            <a:endParaRPr lang="fr-FR" dirty="0"/>
          </a:p>
        </p:txBody>
      </p:sp>
      <p:sp>
        <p:nvSpPr>
          <p:cNvPr id="4" name="Espace réservé du numéro de diapositive 3"/>
          <p:cNvSpPr>
            <a:spLocks noGrp="1"/>
          </p:cNvSpPr>
          <p:nvPr>
            <p:ph type="sldNum" sz="quarter" idx="10"/>
          </p:nvPr>
        </p:nvSpPr>
        <p:spPr/>
        <p:txBody>
          <a:bodyPr/>
          <a:lstStyle/>
          <a:p>
            <a:fld id="{95E293F5-8B45-4B3E-91FE-B24E5D0B77F4}" type="slidenum">
              <a:rPr lang="fr-FR" smtClean="0">
                <a:solidFill>
                  <a:prstClr val="black"/>
                </a:solidFill>
              </a:rPr>
              <a:pPr/>
              <a:t>5</a:t>
            </a:fld>
            <a:endParaRPr lang="fr-FR" dirty="0">
              <a:solidFill>
                <a:prstClr val="black"/>
              </a:solidFill>
            </a:endParaRPr>
          </a:p>
        </p:txBody>
      </p:sp>
    </p:spTree>
    <p:extLst>
      <p:ext uri="{BB962C8B-B14F-4D97-AF65-F5344CB8AC3E}">
        <p14:creationId xmlns:p14="http://schemas.microsoft.com/office/powerpoint/2010/main" val="936360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dirty="0"/>
              <a:t>L’aspect décimal de la numération écrite chiffrée met en jeu le choix d’un premier groupement (choix conventionnel, c’est dix), puis des groupements de groupement (on choisit de constituer ces groupements d’ordre supérieur en prenant dix fois le groupement précédent). Dix a donc un double rôle. </a:t>
            </a:r>
          </a:p>
          <a:p>
            <a:r>
              <a:rPr lang="fr-FR" dirty="0"/>
              <a:t>Dix est en effet tout d’abord la 1</a:t>
            </a:r>
            <a:r>
              <a:rPr lang="fr-FR" baseline="30000" dirty="0"/>
              <a:t>re</a:t>
            </a:r>
            <a:r>
              <a:rPr lang="fr-FR" dirty="0"/>
              <a:t> unité de compte (ou 1</a:t>
            </a:r>
            <a:r>
              <a:rPr lang="fr-FR" baseline="30000" dirty="0"/>
              <a:t>re</a:t>
            </a:r>
            <a:r>
              <a:rPr lang="fr-FR" dirty="0"/>
              <a:t> unité de numération) après l’unité simple (que l’on nomme simplement unité pour les élèves). C’est cette nouvelle unité qu’il s’agit de découvrir au CP. </a:t>
            </a:r>
          </a:p>
          <a:p>
            <a:r>
              <a:rPr lang="fr-FR" dirty="0"/>
              <a:t>Ensuite, au CE1, l’unité suivante est constituée de dix fois une dizaine que l’on nomme centaine : là intervient donc le nouvel emploi de dix, dix fois l’unité de numération précédente. Le fait qu’une centaine (vue comme dix dizaines) soit égale à cent est une conséquence à faire comprendre aux élèves de CE1. </a:t>
            </a:r>
          </a:p>
          <a:p>
            <a:r>
              <a:rPr lang="fr-FR" dirty="0"/>
              <a:t>Au CE2, le processus continue, avec l’introduction du millier comme dix centaines.</a:t>
            </a:r>
          </a:p>
          <a:p>
            <a:r>
              <a:rPr lang="fr-FR" dirty="0"/>
              <a:t>Si on met en œuvre ces principes pour un dénombrement, on se retrouve à organiser des collections de manière maximale en dizaines puis dizaines de dizaines, etc.</a:t>
            </a:r>
          </a:p>
          <a:p>
            <a:pPr lvl="0"/>
            <a:r>
              <a:rPr lang="fr-FR" dirty="0"/>
              <a:t>L’aspect positionnel entre en jeu quand il va s’agir de passer d’une telle organisation à une écriture du nombre. La solution consiste à indiquer le nombre de groupements de chaque sorte. Comme l’organisation est maximale, il ne peut y avoir qu’au plus 9 groupements d’une sorte, ce qui nécessite donc dix symboles : on utilise de manière conventionnelle les dix chiffres de 0 à 9. L’écriture du nombre en unités de numération est alors du type 4u 5c 2d. De manière conventionnel, si on positionne les chiffres toujours de la même manière en les mettant en ligne par ordre croissant de droite à gauche, il sera inutile d’indiquer les groupements (unités de numération) auquel chacun se réfère : on passe de 4u 5c 2d à 5c 2d 4u puis 524. Ceci nécessite alors le signe 0 pour indiquer un éventuel manque d’une unité de numération.</a:t>
            </a:r>
          </a:p>
          <a:p>
            <a:pPr lvl="0"/>
            <a:endParaRPr lang="fr-FR" dirty="0"/>
          </a:p>
          <a:p>
            <a:pPr lvl="1"/>
            <a:r>
              <a:rPr lang="fr-FR" dirty="0"/>
              <a:t>Au CP, après s’être assuré de la compréhension des nombres à 1 chiffre (fait à la maternelle) on peut découvrir le fonctionnement de la numération pour les nombres à deux chiffres : il n’est pas plus difficile d’écrire le nombre d’éléments d’une collection en comportant trente qu’une en comportant quatre-vingt-deux puisqu’il s’agit de l’organiser de manière maximale en dizaines et unités (aspect décimal) et d’en rendre compte par deux chiffres correctement ordonnés (aspect positionnel).</a:t>
            </a:r>
          </a:p>
          <a:p>
            <a:pPr lvl="1"/>
            <a:r>
              <a:rPr lang="fr-FR" dirty="0"/>
              <a:t>Au CE1, il s’agit de poursuivre la logique du CP : 12d 5u s’écrit 125. Mais il faut aussi introduire le nouveau principe (le 2</a:t>
            </a:r>
            <a:r>
              <a:rPr lang="fr-FR" baseline="30000" dirty="0"/>
              <a:t>e</a:t>
            </a:r>
            <a:r>
              <a:rPr lang="fr-FR" dirty="0"/>
              <a:t> de l’aspect décimal) celui d’une nouvelle unité de numération obtenue en considérant 10 dizaines : dans 125 il s’agit de voir 10d 2d 5u puis 1c 2d 5u. Une étude des nombres jusqu’à 199 est donc profitable pour introduire la centaine avant de passer à ceux jusqu’à 999. </a:t>
            </a:r>
          </a:p>
          <a:p>
            <a:pPr lvl="1"/>
            <a:r>
              <a:rPr lang="fr-FR" dirty="0"/>
              <a:t>Au CE2, il s’agit de poursuivre cette logique. Introduction du millier comme 10 centaines pour les nombres jusqu’à 1999 puis plusieurs milliers pour les nombres jusqu’à 9999.</a:t>
            </a:r>
          </a:p>
          <a:p>
            <a:pPr lvl="0"/>
            <a:endParaRPr lang="fr-FR"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95E293F5-8B45-4B3E-91FE-B24E5D0B77F4}" type="slidenum">
              <a:rPr lang="fr-FR" smtClean="0"/>
              <a:pPr/>
              <a:t>6</a:t>
            </a:fld>
            <a:endParaRPr lang="fr-FR" dirty="0"/>
          </a:p>
        </p:txBody>
      </p:sp>
    </p:spTree>
    <p:extLst>
      <p:ext uri="{BB962C8B-B14F-4D97-AF65-F5344CB8AC3E}">
        <p14:creationId xmlns:p14="http://schemas.microsoft.com/office/powerpoint/2010/main" val="1487516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27D9A3D-4F23-4292-9690-8CB9FE964295}" type="datetime1">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274372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499F50E-87EF-4CBB-B0C1-3E536CEAAFA9}" type="datetime1">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126542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603A6E7-DCE8-4F5B-ADBE-966333051909}" type="datetime1">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158823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0094022-4C00-4D03-900D-AA523E0333D8}"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636039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2C520D-F37E-4C64-A475-4F102B55FD2B}"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584163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D056A13-C861-4C8B-A71F-5A6B0314E955}"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764424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219EC8-06EE-4BD2-933B-1399C7CD4F35}" type="datetime1">
              <a:rPr lang="fr-FR" smtClean="0">
                <a:solidFill>
                  <a:prstClr val="black">
                    <a:tint val="75000"/>
                  </a:prstClr>
                </a:solidFill>
              </a:rPr>
              <a:t>10/10/2018</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040621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39F979E-3F1D-401B-834B-3E09CBE02BF6}" type="datetime1">
              <a:rPr lang="fr-FR" smtClean="0">
                <a:solidFill>
                  <a:prstClr val="black">
                    <a:tint val="75000"/>
                  </a:prstClr>
                </a:solidFill>
              </a:rPr>
              <a:t>10/10/2018</a:t>
            </a:fld>
            <a:endParaRPr lang="fr-FR" dirty="0">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603714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677C144-BD18-4151-B695-243DC2B0A608}" type="datetime1">
              <a:rPr lang="fr-FR" smtClean="0">
                <a:solidFill>
                  <a:prstClr val="black">
                    <a:tint val="75000"/>
                  </a:prstClr>
                </a:solidFill>
              </a:rPr>
              <a:t>10/10/2018</a:t>
            </a:fld>
            <a:endParaRPr lang="fr-FR" dirty="0">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6568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43463D-1ED2-4FB1-89F0-1C922E0A6B00}" type="datetime1">
              <a:rPr lang="fr-FR" smtClean="0">
                <a:solidFill>
                  <a:prstClr val="black">
                    <a:tint val="75000"/>
                  </a:prstClr>
                </a:solidFill>
              </a:rPr>
              <a:t>10/10/2018</a:t>
            </a:fld>
            <a:endParaRPr lang="fr-FR" dirty="0">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1658054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10823BE-6D6E-446E-AC5F-3F0E14F75F7F}" type="datetime1">
              <a:rPr lang="fr-FR" smtClean="0">
                <a:solidFill>
                  <a:prstClr val="black">
                    <a:tint val="75000"/>
                  </a:prstClr>
                </a:solidFill>
              </a:rPr>
              <a:t>10/10/2018</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07627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6C967E3-1D7F-46FE-9FF0-80686A701B71}" type="datetime1">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200564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999A801-7356-49FE-8881-71BC6038AC30}" type="datetime1">
              <a:rPr lang="fr-FR" smtClean="0">
                <a:solidFill>
                  <a:prstClr val="black">
                    <a:tint val="75000"/>
                  </a:prstClr>
                </a:solidFill>
              </a:rPr>
              <a:t>10/10/2018</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70632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05F2C86-39D0-4321-AFA9-30C6936D1204}"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050725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676DC6-C80D-41DF-95BD-636B4EE5BEEB}"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100787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5DC0211-AA27-42FD-ADDC-ADDB9BDA95C6}"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545565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EA80DB-6806-4F1C-B2BC-96EA483427E0}"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5945127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B953B0A-67DD-40C2-83CD-178146CD8585}"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2919629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9F208DB-F807-402A-93C5-2BAFB5143AE8}" type="datetime1">
              <a:rPr lang="fr-FR" smtClean="0">
                <a:solidFill>
                  <a:prstClr val="black">
                    <a:tint val="75000"/>
                  </a:prstClr>
                </a:solidFill>
              </a:rPr>
              <a:t>10/10/2018</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9694750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F508BC6-C646-4B7A-B49C-10494CD78329}" type="datetime1">
              <a:rPr lang="fr-FR" smtClean="0">
                <a:solidFill>
                  <a:prstClr val="black">
                    <a:tint val="75000"/>
                  </a:prstClr>
                </a:solidFill>
              </a:rPr>
              <a:t>10/10/2018</a:t>
            </a:fld>
            <a:endParaRPr lang="fr-FR" dirty="0">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052988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2DF1918-7F29-41D7-B762-03F7ADC5F6EB}" type="datetime1">
              <a:rPr lang="fr-FR" smtClean="0">
                <a:solidFill>
                  <a:prstClr val="black">
                    <a:tint val="75000"/>
                  </a:prstClr>
                </a:solidFill>
              </a:rPr>
              <a:t>10/10/2018</a:t>
            </a:fld>
            <a:endParaRPr lang="fr-FR" dirty="0">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52791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CF101D-9BBC-496C-8123-D1D15C64370E}" type="datetime1">
              <a:rPr lang="fr-FR" smtClean="0">
                <a:solidFill>
                  <a:prstClr val="black">
                    <a:tint val="75000"/>
                  </a:prstClr>
                </a:solidFill>
              </a:rPr>
              <a:t>10/10/2018</a:t>
            </a:fld>
            <a:endParaRPr lang="fr-FR" dirty="0">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42841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DF96ED5F-9DD7-4639-8AAC-31193C6E9F85}" type="datetime1">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6712709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DADA23B-A70D-4F06-A313-021D655143D3}" type="datetime1">
              <a:rPr lang="fr-FR" smtClean="0">
                <a:solidFill>
                  <a:prstClr val="black">
                    <a:tint val="75000"/>
                  </a:prstClr>
                </a:solidFill>
              </a:rPr>
              <a:t>10/10/2018</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7336989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E1C049C-E45F-4279-A88E-8C4F1E3A4DE3}" type="datetime1">
              <a:rPr lang="fr-FR" smtClean="0">
                <a:solidFill>
                  <a:prstClr val="black">
                    <a:tint val="75000"/>
                  </a:prstClr>
                </a:solidFill>
              </a:rPr>
              <a:t>10/10/2018</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5447543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494FA7D-5DEE-4A53-88B0-695DC8861332}"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9754887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55D7B1-315B-441B-A2A8-CE7BF5F91422}"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87558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3622DCF-09A4-4899-829B-5DAC2CE90470}" type="datetime1">
              <a:rPr lang="fr-FR" smtClean="0"/>
              <a:t>10/10/2018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354167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30A7F10-CB6C-4CD9-9FF6-BE39DEEA8718}" type="datetime1">
              <a:rPr lang="fr-FR" smtClean="0"/>
              <a:t>10/10/2018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45333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D49A826-E165-4295-8944-4F99749EA8C8}" type="datetime1">
              <a:rPr lang="fr-FR" smtClean="0"/>
              <a:t>10/10/2018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144741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BD62F1-D72D-4EC6-98B7-798C2FCAA32D}" type="datetime1">
              <a:rPr lang="fr-FR" smtClean="0"/>
              <a:t>10/10/2018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160558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C01E882-D1AD-4722-A706-E52EFA49650D}" type="datetime1">
              <a:rPr lang="fr-FR" smtClean="0"/>
              <a:t>10/10/2018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2798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1FEE599-01E4-48B6-B637-E7B961ED65BC}" type="datetime1">
              <a:rPr lang="fr-FR" smtClean="0"/>
              <a:t>10/10/2018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103650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F96F6-151D-4E4F-ABAC-7901BF1E87B2}" type="datetime1">
              <a:rPr lang="fr-FR" smtClean="0"/>
              <a:t>10/10/2018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D7E08-549B-4F6C-A115-D48E5D753AEF}" type="slidenum">
              <a:rPr lang="fr-FR" smtClean="0"/>
              <a:pPr/>
              <a:t>‹N°›</a:t>
            </a:fld>
            <a:endParaRPr lang="fr-FR" dirty="0"/>
          </a:p>
        </p:txBody>
      </p:sp>
    </p:spTree>
    <p:extLst>
      <p:ext uri="{BB962C8B-B14F-4D97-AF65-F5344CB8AC3E}">
        <p14:creationId xmlns:p14="http://schemas.microsoft.com/office/powerpoint/2010/main" val="757343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79BD0-399F-418F-AE91-A9DB95490061}"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260877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B627B-2B9E-420B-B278-3B8A01AE4343}" type="datetime1">
              <a:rPr lang="fr-FR" smtClean="0">
                <a:solidFill>
                  <a:prstClr val="black">
                    <a:tint val="75000"/>
                  </a:prstClr>
                </a:solidFill>
              </a:rPr>
              <a:t>10/10/2018</a:t>
            </a:fld>
            <a:endParaRPr lang="fr-FR" dirty="0">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D7E08-549B-4F6C-A115-D48E5D753AEF}"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2273452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Autofit/>
          </a:bodyPr>
          <a:lstStyle/>
          <a:p>
            <a:r>
              <a:rPr lang="fr-FR" sz="2400" b="1" dirty="0">
                <a:solidFill>
                  <a:prstClr val="black"/>
                </a:solidFill>
              </a:rPr>
              <a:t>C’est quoi la numération ? </a:t>
            </a:r>
            <a:br>
              <a:rPr lang="fr-FR" sz="2400" b="1" dirty="0">
                <a:solidFill>
                  <a:prstClr val="black"/>
                </a:solidFill>
              </a:rPr>
            </a:br>
            <a:r>
              <a:rPr lang="fr-FR" sz="2400" b="1" dirty="0">
                <a:solidFill>
                  <a:prstClr val="black"/>
                </a:solidFill>
              </a:rPr>
              <a:t>C’est quoi travailler la numération ?</a:t>
            </a:r>
            <a:endParaRPr lang="fr-FR" sz="2400" dirty="0"/>
          </a:p>
        </p:txBody>
      </p:sp>
      <p:sp>
        <p:nvSpPr>
          <p:cNvPr id="3" name="Espace réservé du contenu 2"/>
          <p:cNvSpPr>
            <a:spLocks noGrp="1"/>
          </p:cNvSpPr>
          <p:nvPr>
            <p:ph idx="1"/>
          </p:nvPr>
        </p:nvSpPr>
        <p:spPr>
          <a:xfrm>
            <a:off x="539552" y="1988840"/>
            <a:ext cx="8229600" cy="4525963"/>
          </a:xfrm>
        </p:spPr>
        <p:txBody>
          <a:bodyPr>
            <a:normAutofit fontScale="92500"/>
          </a:bodyPr>
          <a:lstStyle/>
          <a:p>
            <a:pPr lvl="0"/>
            <a:r>
              <a:rPr lang="fr-FR" sz="2200" b="1" dirty="0">
                <a:solidFill>
                  <a:prstClr val="black"/>
                </a:solidFill>
              </a:rPr>
              <a:t>La numération </a:t>
            </a:r>
            <a:r>
              <a:rPr lang="fr-FR" sz="2200" dirty="0">
                <a:solidFill>
                  <a:prstClr val="black"/>
                </a:solidFill>
              </a:rPr>
              <a:t>: un mode de représentation des nombres. </a:t>
            </a:r>
          </a:p>
          <a:p>
            <a:pPr lvl="0"/>
            <a:endParaRPr lang="fr-FR" sz="2200" dirty="0">
              <a:solidFill>
                <a:prstClr val="black"/>
              </a:solidFill>
            </a:endParaRPr>
          </a:p>
          <a:p>
            <a:pPr lvl="0"/>
            <a:r>
              <a:rPr lang="fr-FR" sz="2200" b="1" dirty="0">
                <a:solidFill>
                  <a:prstClr val="black"/>
                </a:solidFill>
              </a:rPr>
              <a:t>La numération occidentale chiffrée </a:t>
            </a:r>
            <a:r>
              <a:rPr lang="fr-FR" sz="2200" dirty="0">
                <a:solidFill>
                  <a:prstClr val="black"/>
                </a:solidFill>
              </a:rPr>
              <a:t>(numération écrite dite « arabe » ou « indo-arabe ») repose sur deux principes : </a:t>
            </a:r>
          </a:p>
          <a:p>
            <a:pPr lvl="1"/>
            <a:r>
              <a:rPr lang="fr-FR" sz="1800" dirty="0">
                <a:solidFill>
                  <a:prstClr val="black"/>
                </a:solidFill>
              </a:rPr>
              <a:t>principe </a:t>
            </a:r>
            <a:r>
              <a:rPr lang="fr-FR" sz="1800" b="1" dirty="0">
                <a:solidFill>
                  <a:prstClr val="black"/>
                </a:solidFill>
              </a:rPr>
              <a:t>décimal</a:t>
            </a:r>
            <a:r>
              <a:rPr lang="fr-FR" sz="1800" dirty="0">
                <a:solidFill>
                  <a:prstClr val="black"/>
                </a:solidFill>
              </a:rPr>
              <a:t> : réitération de groupements par dix </a:t>
            </a:r>
          </a:p>
          <a:p>
            <a:pPr lvl="1"/>
            <a:r>
              <a:rPr lang="fr-FR" sz="1800" dirty="0">
                <a:solidFill>
                  <a:prstClr val="black"/>
                </a:solidFill>
              </a:rPr>
              <a:t>principe </a:t>
            </a:r>
            <a:r>
              <a:rPr lang="fr-FR" sz="1800" b="1" dirty="0">
                <a:solidFill>
                  <a:prstClr val="black"/>
                </a:solidFill>
              </a:rPr>
              <a:t>positionnel  : </a:t>
            </a:r>
            <a:r>
              <a:rPr lang="fr-FR" sz="1800" dirty="0">
                <a:solidFill>
                  <a:prstClr val="black"/>
                </a:solidFill>
              </a:rPr>
              <a:t>on utilise à l’écrit 10 signes pour écrire tous les nombres. L</a:t>
            </a:r>
            <a:r>
              <a:rPr lang="fr-FR" sz="1800" b="1" dirty="0">
                <a:solidFill>
                  <a:prstClr val="black"/>
                </a:solidFill>
              </a:rPr>
              <a:t>a signification d’un chiffre dépend de sa position dans l’écriture du nombre</a:t>
            </a:r>
            <a:r>
              <a:rPr lang="fr-FR" sz="1800" dirty="0">
                <a:solidFill>
                  <a:prstClr val="black"/>
                </a:solidFill>
              </a:rPr>
              <a:t>. </a:t>
            </a:r>
          </a:p>
          <a:p>
            <a:endParaRPr lang="fr-FR" sz="2200" dirty="0">
              <a:solidFill>
                <a:prstClr val="black"/>
              </a:solidFill>
            </a:endParaRPr>
          </a:p>
          <a:p>
            <a:r>
              <a:rPr lang="fr-FR" sz="2200" dirty="0">
                <a:solidFill>
                  <a:prstClr val="black"/>
                </a:solidFill>
              </a:rPr>
              <a:t>Deux numérations se côtoient : </a:t>
            </a:r>
            <a:r>
              <a:rPr lang="fr-FR" sz="2200" b="1" dirty="0">
                <a:solidFill>
                  <a:prstClr val="black"/>
                </a:solidFill>
              </a:rPr>
              <a:t>numération écrite </a:t>
            </a:r>
            <a:r>
              <a:rPr lang="fr-FR" sz="2200" dirty="0">
                <a:solidFill>
                  <a:prstClr val="black"/>
                </a:solidFill>
              </a:rPr>
              <a:t>(chiffrée) et </a:t>
            </a:r>
            <a:r>
              <a:rPr lang="fr-FR" sz="2200" b="1" dirty="0">
                <a:solidFill>
                  <a:prstClr val="black"/>
                </a:solidFill>
              </a:rPr>
              <a:t>numération orale </a:t>
            </a:r>
            <a:r>
              <a:rPr lang="fr-FR" sz="2200" dirty="0">
                <a:solidFill>
                  <a:prstClr val="black"/>
                </a:solidFill>
              </a:rPr>
              <a:t>(mots-nombres). </a:t>
            </a:r>
          </a:p>
          <a:p>
            <a:endParaRPr lang="fr-FR" sz="2200" dirty="0">
              <a:solidFill>
                <a:prstClr val="black"/>
              </a:solidFill>
            </a:endParaRPr>
          </a:p>
          <a:p>
            <a:pPr lvl="0"/>
            <a:r>
              <a:rPr lang="fr-FR" sz="2200" b="1" dirty="0">
                <a:solidFill>
                  <a:prstClr val="black"/>
                </a:solidFill>
              </a:rPr>
              <a:t>Travailler la numération</a:t>
            </a:r>
            <a:r>
              <a:rPr lang="fr-FR" sz="2200" dirty="0">
                <a:solidFill>
                  <a:prstClr val="black"/>
                </a:solidFill>
              </a:rPr>
              <a:t>, c’est proposer des activités mettant en évidence les aspects : </a:t>
            </a:r>
            <a:r>
              <a:rPr lang="fr-FR" sz="2200" b="1" dirty="0">
                <a:solidFill>
                  <a:prstClr val="black"/>
                </a:solidFill>
              </a:rPr>
              <a:t>groupements, échanges, position, oralisation</a:t>
            </a:r>
            <a:r>
              <a:rPr lang="fr-FR" sz="2200" dirty="0">
                <a:solidFill>
                  <a:prstClr val="black"/>
                </a:solidFill>
              </a:rPr>
              <a:t>. </a:t>
            </a:r>
          </a:p>
          <a:p>
            <a:pPr marL="400050" lvl="1" indent="0">
              <a:buNone/>
            </a:pPr>
            <a:endParaRPr lang="fr-FR" sz="2200" dirty="0">
              <a:solidFill>
                <a:prstClr val="black"/>
              </a:solidFill>
            </a:endParaRPr>
          </a:p>
          <a:p>
            <a:endParaRPr lang="fr-FR" dirty="0"/>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pPr/>
              <a:t>1</a:t>
            </a:fld>
            <a:endParaRPr lang="fr-FR" dirty="0"/>
          </a:p>
        </p:txBody>
      </p:sp>
    </p:spTree>
    <p:extLst>
      <p:ext uri="{BB962C8B-B14F-4D97-AF65-F5344CB8AC3E}">
        <p14:creationId xmlns:p14="http://schemas.microsoft.com/office/powerpoint/2010/main" val="367852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re 1"/>
          <p:cNvSpPr>
            <a:spLocks noGrp="1"/>
          </p:cNvSpPr>
          <p:nvPr>
            <p:ph type="title"/>
          </p:nvPr>
        </p:nvSpPr>
        <p:spPr>
          <a:xfrm>
            <a:off x="612775" y="228600"/>
            <a:ext cx="8153400" cy="990600"/>
          </a:xfrm>
        </p:spPr>
        <p:txBody>
          <a:bodyPr>
            <a:normAutofit fontScale="90000"/>
          </a:bodyPr>
          <a:lstStyle/>
          <a:p>
            <a:r>
              <a:rPr lang="fr-FR" altLang="fr-FR" sz="3600" dirty="0">
                <a:ea typeface="ＭＳ Ｐゴシック" pitchFamily="34" charset="-128"/>
              </a:rPr>
              <a:t>Des spécificités à mettre en évidence </a:t>
            </a:r>
            <a:br>
              <a:rPr lang="fr-FR" altLang="fr-FR" sz="3600" dirty="0">
                <a:ea typeface="ＭＳ Ｐゴシック" pitchFamily="34" charset="-128"/>
              </a:rPr>
            </a:br>
            <a:r>
              <a:rPr lang="fr-FR" altLang="fr-FR" sz="3600" dirty="0">
                <a:ea typeface="ＭＳ Ｐゴシック" pitchFamily="34" charset="-128"/>
              </a:rPr>
              <a:t>avec les élèves…</a:t>
            </a:r>
          </a:p>
        </p:txBody>
      </p:sp>
      <p:sp>
        <p:nvSpPr>
          <p:cNvPr id="81923" name="Espace réservé du contenu 2"/>
          <p:cNvSpPr>
            <a:spLocks noGrp="1"/>
          </p:cNvSpPr>
          <p:nvPr>
            <p:ph sz="quarter" idx="1"/>
          </p:nvPr>
        </p:nvSpPr>
        <p:spPr>
          <a:xfrm>
            <a:off x="612775" y="1600200"/>
            <a:ext cx="8153400" cy="4781550"/>
          </a:xfrm>
        </p:spPr>
        <p:txBody>
          <a:bodyPr>
            <a:normAutofit/>
          </a:bodyPr>
          <a:lstStyle/>
          <a:p>
            <a:pPr>
              <a:buClr>
                <a:srgbClr val="DD8047"/>
              </a:buClr>
              <a:buFont typeface="Wingdings" panose="05000000000000000000" pitchFamily="2" charset="2"/>
              <a:buChar char="q"/>
              <a:defRPr/>
            </a:pPr>
            <a:r>
              <a:rPr lang="fr-FR" altLang="fr-FR" sz="2400" dirty="0">
                <a:solidFill>
                  <a:prstClr val="black"/>
                </a:solidFill>
              </a:rPr>
              <a:t>les noms des dizaines ont des constructions différentes : </a:t>
            </a:r>
          </a:p>
          <a:p>
            <a:pPr lvl="2">
              <a:buClr>
                <a:srgbClr val="DD8047"/>
              </a:buClr>
              <a:buFont typeface="Wingdings" panose="05000000000000000000" pitchFamily="2" charset="2"/>
              <a:buChar char="Ø"/>
              <a:defRPr/>
            </a:pPr>
            <a:r>
              <a:rPr lang="fr-FR" altLang="fr-FR" sz="2000" dirty="0">
                <a:solidFill>
                  <a:prstClr val="black"/>
                </a:solidFill>
              </a:rPr>
              <a:t>vingt, trente : des mots nouveaux</a:t>
            </a:r>
          </a:p>
          <a:p>
            <a:pPr lvl="2">
              <a:buClr>
                <a:srgbClr val="DD8047"/>
              </a:buClr>
              <a:buFont typeface="Wingdings" panose="05000000000000000000" pitchFamily="2" charset="2"/>
              <a:buChar char="Ø"/>
              <a:defRPr/>
            </a:pPr>
            <a:r>
              <a:rPr lang="fr-FR" altLang="fr-FR" sz="2000" dirty="0">
                <a:solidFill>
                  <a:prstClr val="black"/>
                </a:solidFill>
              </a:rPr>
              <a:t>soixante-dix a une structure additive : 60 + 10</a:t>
            </a:r>
          </a:p>
          <a:p>
            <a:pPr lvl="2">
              <a:buClr>
                <a:srgbClr val="DD8047"/>
              </a:buClr>
              <a:buFont typeface="Wingdings" panose="05000000000000000000" pitchFamily="2" charset="2"/>
              <a:buChar char="Ø"/>
              <a:defRPr/>
            </a:pPr>
            <a:r>
              <a:rPr lang="fr-FR" altLang="fr-FR" sz="2000" dirty="0">
                <a:solidFill>
                  <a:prstClr val="black"/>
                </a:solidFill>
              </a:rPr>
              <a:t>quatre-vingts a une structure multiplicative : 4 x 20</a:t>
            </a:r>
          </a:p>
          <a:p>
            <a:pPr lvl="2">
              <a:buClr>
                <a:srgbClr val="DD8047"/>
              </a:buClr>
              <a:buFont typeface="Wingdings" panose="05000000000000000000" pitchFamily="2" charset="2"/>
              <a:buChar char="Ø"/>
              <a:defRPr/>
            </a:pPr>
            <a:r>
              <a:rPr lang="fr-FR" altLang="fr-FR" sz="2000" dirty="0">
                <a:solidFill>
                  <a:prstClr val="black"/>
                </a:solidFill>
              </a:rPr>
              <a:t>quatre-vingt-dix a une structure multiplicative et additive: 4 x 20 + 10</a:t>
            </a:r>
          </a:p>
          <a:p>
            <a:pPr marL="0" indent="0">
              <a:buClr>
                <a:srgbClr val="DD8047"/>
              </a:buClr>
              <a:buFont typeface="Wingdings" charset="2"/>
              <a:buNone/>
              <a:defRPr/>
            </a:pPr>
            <a:r>
              <a:rPr lang="fr-FR" altLang="fr-FR" sz="2000" dirty="0">
                <a:solidFill>
                  <a:prstClr val="black"/>
                </a:solidFill>
              </a:rPr>
              <a:t> </a:t>
            </a:r>
          </a:p>
          <a:p>
            <a:pPr>
              <a:buClr>
                <a:srgbClr val="DD8047"/>
              </a:buClr>
              <a:buFont typeface="Wingdings" panose="05000000000000000000" pitchFamily="2" charset="2"/>
              <a:buChar char="q"/>
              <a:defRPr/>
            </a:pPr>
            <a:r>
              <a:rPr lang="fr-FR" altLang="fr-FR" sz="2400" dirty="0">
                <a:solidFill>
                  <a:prstClr val="black"/>
                </a:solidFill>
              </a:rPr>
              <a:t>Des conseils : </a:t>
            </a:r>
          </a:p>
          <a:p>
            <a:pPr lvl="1">
              <a:buClr>
                <a:srgbClr val="DD8047"/>
              </a:buClr>
              <a:buFont typeface="Wingdings" panose="05000000000000000000" pitchFamily="2" charset="2"/>
              <a:buChar char="Ø"/>
              <a:defRPr/>
            </a:pPr>
            <a:r>
              <a:rPr lang="fr-FR" altLang="fr-FR" sz="2000" dirty="0">
                <a:solidFill>
                  <a:prstClr val="black"/>
                </a:solidFill>
              </a:rPr>
              <a:t>Etudier simultanément les nombres de 60 à 79 pour mettre en évidence que lorsqu’on entend soixante le nombre peut aussi bien commencer par un 6 ou un 7 ; </a:t>
            </a:r>
          </a:p>
          <a:p>
            <a:pPr lvl="1">
              <a:buClr>
                <a:srgbClr val="DD8047"/>
              </a:buClr>
              <a:buFont typeface="Wingdings" panose="05000000000000000000" pitchFamily="2" charset="2"/>
              <a:buChar char="Ø"/>
              <a:defRPr/>
            </a:pPr>
            <a:r>
              <a:rPr lang="fr-FR" altLang="fr-FR" sz="2000" dirty="0">
                <a:solidFill>
                  <a:prstClr val="black"/>
                </a:solidFill>
              </a:rPr>
              <a:t>Idem avec les nombres de 80 à 99. </a:t>
            </a:r>
          </a:p>
          <a:p>
            <a:pPr>
              <a:buClr>
                <a:srgbClr val="DD8047"/>
              </a:buClr>
              <a:buFont typeface="Wingdings" charset="2"/>
              <a:buChar char=""/>
              <a:defRPr/>
            </a:pPr>
            <a:endParaRPr lang="fr-FR" altLang="fr-FR" sz="2400" dirty="0"/>
          </a:p>
        </p:txBody>
      </p:sp>
      <p:sp>
        <p:nvSpPr>
          <p:cNvPr id="2" name="Espace réservé du numéro de diapositive 1"/>
          <p:cNvSpPr>
            <a:spLocks noGrp="1"/>
          </p:cNvSpPr>
          <p:nvPr>
            <p:ph type="sldNum" sz="quarter" idx="12"/>
          </p:nvPr>
        </p:nvSpPr>
        <p:spPr/>
        <p:txBody>
          <a:bodyPr/>
          <a:lstStyle/>
          <a:p>
            <a:fld id="{148D7E08-549B-4F6C-A115-D48E5D753AEF}" type="slidenum">
              <a:rPr lang="fr-FR" smtClean="0">
                <a:solidFill>
                  <a:prstClr val="black">
                    <a:tint val="75000"/>
                  </a:prstClr>
                </a:solidFill>
              </a:rPr>
              <a:pPr/>
              <a:t>10</a:t>
            </a:fld>
            <a:endParaRPr lang="fr-FR" dirty="0">
              <a:solidFill>
                <a:prstClr val="black">
                  <a:tint val="75000"/>
                </a:prstClr>
              </a:solidFill>
            </a:endParaRPr>
          </a:p>
        </p:txBody>
      </p:sp>
    </p:spTree>
    <p:extLst>
      <p:ext uri="{BB962C8B-B14F-4D97-AF65-F5344CB8AC3E}">
        <p14:creationId xmlns:p14="http://schemas.microsoft.com/office/powerpoint/2010/main" val="341841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91264" cy="5793507"/>
          </a:xfrm>
        </p:spPr>
        <p:txBody>
          <a:bodyPr>
            <a:normAutofit fontScale="55000" lnSpcReduction="20000"/>
          </a:bodyPr>
          <a:lstStyle/>
          <a:p>
            <a:endParaRPr lang="fr-FR" b="1" dirty="0"/>
          </a:p>
          <a:p>
            <a:endParaRPr lang="fr-FR" b="1" dirty="0"/>
          </a:p>
          <a:p>
            <a:endParaRPr lang="fr-FR" b="1" dirty="0"/>
          </a:p>
          <a:p>
            <a:endParaRPr lang="fr-FR" b="1" dirty="0"/>
          </a:p>
          <a:p>
            <a:endParaRPr lang="fr-FR" b="1" dirty="0"/>
          </a:p>
          <a:p>
            <a:endParaRPr lang="fr-FR" b="1" dirty="0"/>
          </a:p>
          <a:p>
            <a:endParaRPr lang="fr-FR" b="1" dirty="0"/>
          </a:p>
          <a:p>
            <a:endParaRPr lang="fr-FR" b="1" dirty="0"/>
          </a:p>
          <a:p>
            <a:endParaRPr lang="fr-FR" b="1" dirty="0"/>
          </a:p>
          <a:p>
            <a:r>
              <a:rPr lang="fr-FR" sz="3600" b="1" dirty="0"/>
              <a:t>Le principe de position </a:t>
            </a:r>
            <a:r>
              <a:rPr lang="fr-FR" sz="3600" dirty="0"/>
              <a:t>: 2 n’a pas la même valeur dans les nombres 233 et 323 ; sa valeur dépend de sa position dans l’écriture du nombre :  </a:t>
            </a:r>
          </a:p>
          <a:p>
            <a:pPr lvl="1"/>
            <a:r>
              <a:rPr lang="fr-FR" sz="3300" dirty="0"/>
              <a:t>dans 233, le 2 vaut 2 centaines donc 200, </a:t>
            </a:r>
          </a:p>
          <a:p>
            <a:pPr lvl="1"/>
            <a:r>
              <a:rPr lang="fr-FR" sz="3300" dirty="0"/>
              <a:t>Dans 323, le 2 vaut 2 dizaines donc 20. </a:t>
            </a:r>
          </a:p>
          <a:p>
            <a:endParaRPr lang="fr-FR" dirty="0"/>
          </a:p>
          <a:p>
            <a:r>
              <a:rPr lang="fr-FR" sz="3600" dirty="0"/>
              <a:t>L</a:t>
            </a:r>
            <a:r>
              <a:rPr lang="fr-FR" sz="3600" b="1" dirty="0"/>
              <a:t>e principe du rapport de dix entre les différentes unités : </a:t>
            </a:r>
            <a:r>
              <a:rPr lang="fr-FR" sz="3600" dirty="0"/>
              <a:t>la valeur d'un chiffre est dix fois plus petite que celle du chiffre écrit immédiatement à sa gauche et dix fois plus grande que celle du chiffre qui est écrit </a:t>
            </a:r>
            <a:r>
              <a:rPr lang="fr-FR" sz="3300" dirty="0"/>
              <a:t>immédiatement à sa droite, ainsi</a:t>
            </a:r>
          </a:p>
          <a:p>
            <a:pPr lvl="1"/>
            <a:r>
              <a:rPr lang="fr-FR" sz="3300" dirty="0">
                <a:solidFill>
                  <a:prstClr val="black"/>
                </a:solidFill>
              </a:rPr>
              <a:t>dans 233, le 2 vaut </a:t>
            </a:r>
            <a:r>
              <a:rPr lang="fr-FR" sz="3300" b="1" dirty="0">
                <a:solidFill>
                  <a:prstClr val="black"/>
                </a:solidFill>
              </a:rPr>
              <a:t>2 centaines donc 20 dizaines</a:t>
            </a:r>
            <a:r>
              <a:rPr lang="fr-FR" sz="3300" dirty="0">
                <a:solidFill>
                  <a:prstClr val="black"/>
                </a:solidFill>
              </a:rPr>
              <a:t>, </a:t>
            </a:r>
          </a:p>
          <a:p>
            <a:pPr lvl="1"/>
            <a:r>
              <a:rPr lang="fr-FR" sz="3300" dirty="0">
                <a:solidFill>
                  <a:prstClr val="black"/>
                </a:solidFill>
              </a:rPr>
              <a:t>dans 323, le 2 vaut </a:t>
            </a:r>
            <a:r>
              <a:rPr lang="fr-FR" sz="3300" b="1" dirty="0">
                <a:solidFill>
                  <a:prstClr val="black"/>
                </a:solidFill>
              </a:rPr>
              <a:t>2 dizaines donc 20 unités</a:t>
            </a:r>
            <a:r>
              <a:rPr lang="fr-FR" sz="3300" dirty="0">
                <a:solidFill>
                  <a:prstClr val="black"/>
                </a:solidFill>
              </a:rPr>
              <a:t>. </a:t>
            </a:r>
          </a:p>
          <a:p>
            <a:endParaRPr lang="fr-FR" dirty="0"/>
          </a:p>
          <a:p>
            <a:pPr marL="0" indent="0">
              <a:buNone/>
            </a:pPr>
            <a:endParaRPr lang="fr-FR" dirty="0"/>
          </a:p>
        </p:txBody>
      </p:sp>
      <p:pic>
        <p:nvPicPr>
          <p:cNvPr id="4" name="Image 3"/>
          <p:cNvPicPr/>
          <p:nvPr/>
        </p:nvPicPr>
        <p:blipFill rotWithShape="1">
          <a:blip r:embed="rId3" cstate="print">
            <a:extLst>
              <a:ext uri="{28A0092B-C50C-407E-A947-70E740481C1C}">
                <a14:useLocalDpi xmlns:a14="http://schemas.microsoft.com/office/drawing/2010/main" val="0"/>
              </a:ext>
            </a:extLst>
          </a:blip>
          <a:srcRect l="2412" t="29508" r="5817" b="25866"/>
          <a:stretch/>
        </p:blipFill>
        <p:spPr bwMode="auto">
          <a:xfrm>
            <a:off x="1547664" y="548680"/>
            <a:ext cx="5645150" cy="1947545"/>
          </a:xfrm>
          <a:prstGeom prst="rect">
            <a:avLst/>
          </a:prstGeom>
          <a:noFill/>
          <a:ln>
            <a:noFill/>
          </a:ln>
          <a:extLst>
            <a:ext uri="{53640926-AAD7-44D8-BBD7-CCE9431645EC}">
              <a14:shadowObscured xmlns:a14="http://schemas.microsoft.com/office/drawing/2010/main"/>
            </a:ext>
          </a:extLst>
        </p:spPr>
      </p:pic>
      <p:sp>
        <p:nvSpPr>
          <p:cNvPr id="2" name="Espace réservé du numéro de diapositive 1"/>
          <p:cNvSpPr>
            <a:spLocks noGrp="1"/>
          </p:cNvSpPr>
          <p:nvPr>
            <p:ph type="sldNum" sz="quarter" idx="12"/>
          </p:nvPr>
        </p:nvSpPr>
        <p:spPr/>
        <p:txBody>
          <a:bodyPr/>
          <a:lstStyle/>
          <a:p>
            <a:fld id="{148D7E08-549B-4F6C-A115-D48E5D753AEF}" type="slidenum">
              <a:rPr lang="fr-FR" smtClean="0"/>
              <a:pPr/>
              <a:t>2</a:t>
            </a:fld>
            <a:endParaRPr lang="fr-FR" dirty="0"/>
          </a:p>
        </p:txBody>
      </p:sp>
    </p:spTree>
    <p:extLst>
      <p:ext uri="{BB962C8B-B14F-4D97-AF65-F5344CB8AC3E}">
        <p14:creationId xmlns:p14="http://schemas.microsoft.com/office/powerpoint/2010/main" val="259413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a:bodyPr>
          <a:lstStyle/>
          <a:p>
            <a:pPr>
              <a:lnSpc>
                <a:spcPct val="120000"/>
              </a:lnSpc>
            </a:pPr>
            <a:endParaRPr lang="fr-FR" sz="2800" dirty="0"/>
          </a:p>
          <a:p>
            <a:pPr>
              <a:lnSpc>
                <a:spcPct val="120000"/>
              </a:lnSpc>
            </a:pPr>
            <a:r>
              <a:rPr lang="fr-FR" sz="2600" dirty="0"/>
              <a:t>La compréhension et l’appropriation de ce système de position se travaillent à l’aide de </a:t>
            </a:r>
            <a:r>
              <a:rPr lang="fr-FR" sz="2600" b="1" dirty="0"/>
              <a:t>décompositions et de recompositions</a:t>
            </a:r>
            <a:r>
              <a:rPr lang="fr-FR" sz="2600" dirty="0"/>
              <a:t>. </a:t>
            </a:r>
          </a:p>
          <a:p>
            <a:pPr marL="0" indent="0">
              <a:lnSpc>
                <a:spcPct val="120000"/>
              </a:lnSpc>
              <a:buNone/>
            </a:pPr>
            <a:r>
              <a:rPr lang="fr-FR" sz="2600" dirty="0"/>
              <a:t>      </a:t>
            </a:r>
            <a:r>
              <a:rPr lang="fr-FR" sz="2400" dirty="0"/>
              <a:t>Par exemple, 235 c’est  : </a:t>
            </a:r>
          </a:p>
          <a:p>
            <a:pPr lvl="2"/>
            <a:r>
              <a:rPr lang="fr-FR" dirty="0"/>
              <a:t>« 2 centaines, 3 dizaines et 5 unités », </a:t>
            </a:r>
          </a:p>
          <a:p>
            <a:pPr lvl="2"/>
            <a:r>
              <a:rPr lang="fr-FR" dirty="0"/>
              <a:t>ou « 235 unités », </a:t>
            </a:r>
          </a:p>
          <a:p>
            <a:pPr lvl="2"/>
            <a:r>
              <a:rPr lang="fr-FR" dirty="0"/>
              <a:t>ou « 23 dizaines et 5 unités »,</a:t>
            </a:r>
          </a:p>
          <a:p>
            <a:pPr lvl="2"/>
            <a:r>
              <a:rPr lang="fr-FR" dirty="0"/>
              <a:t>ou « 2 centaines et 35 unités »... </a:t>
            </a:r>
          </a:p>
          <a:p>
            <a:pPr marL="442913" indent="0">
              <a:buNone/>
            </a:pPr>
            <a:r>
              <a:rPr lang="fr-FR" sz="2400" i="1" dirty="0"/>
              <a:t>Ces différentes écritures nécessitent de concevoir </a:t>
            </a:r>
            <a:r>
              <a:rPr lang="fr-FR" sz="2400" b="1" i="1" dirty="0"/>
              <a:t>une centaine</a:t>
            </a:r>
            <a:r>
              <a:rPr lang="fr-FR" sz="2400" i="1" dirty="0"/>
              <a:t> non  seulement comme </a:t>
            </a:r>
            <a:r>
              <a:rPr lang="fr-FR" sz="2400" b="1" i="1" dirty="0"/>
              <a:t>cent unités</a:t>
            </a:r>
            <a:r>
              <a:rPr lang="fr-FR" sz="2400" i="1" dirty="0"/>
              <a:t>, </a:t>
            </a:r>
            <a:r>
              <a:rPr lang="fr-FR" sz="2400" b="1" i="1" dirty="0"/>
              <a:t>mais aussi </a:t>
            </a:r>
            <a:r>
              <a:rPr lang="fr-FR" sz="2400" i="1" dirty="0"/>
              <a:t>comme </a:t>
            </a:r>
            <a:r>
              <a:rPr lang="fr-FR" sz="2400" b="1" i="1" dirty="0"/>
              <a:t>10 dizaines d’unités </a:t>
            </a:r>
            <a:r>
              <a:rPr lang="fr-FR" sz="2400" i="1" dirty="0"/>
              <a:t>(cf. diapo précédente). </a:t>
            </a:r>
          </a:p>
          <a:p>
            <a:pPr marL="0" indent="0">
              <a:buNone/>
            </a:pPr>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pPr/>
              <a:t>3</a:t>
            </a:fld>
            <a:endParaRPr lang="fr-FR" dirty="0"/>
          </a:p>
        </p:txBody>
      </p:sp>
    </p:spTree>
    <p:extLst>
      <p:ext uri="{BB962C8B-B14F-4D97-AF65-F5344CB8AC3E}">
        <p14:creationId xmlns:p14="http://schemas.microsoft.com/office/powerpoint/2010/main" val="348357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solidFill>
                  <a:prstClr val="black"/>
                </a:solidFill>
              </a:rPr>
              <a:t>Résultats d’une recherche effectuée </a:t>
            </a:r>
            <a:br>
              <a:rPr lang="fr-FR" sz="3200" dirty="0">
                <a:solidFill>
                  <a:prstClr val="black"/>
                </a:solidFill>
              </a:rPr>
            </a:br>
            <a:r>
              <a:rPr lang="fr-FR" sz="3200" dirty="0">
                <a:solidFill>
                  <a:prstClr val="black"/>
                </a:solidFill>
              </a:rPr>
              <a:t>en classe de CE2</a:t>
            </a:r>
            <a:endParaRPr lang="fr-FR" dirty="0"/>
          </a:p>
        </p:txBody>
      </p:sp>
      <p:pic>
        <p:nvPicPr>
          <p:cNvPr id="1126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487" y="1988840"/>
            <a:ext cx="9128513"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numéro de diapositive 2"/>
          <p:cNvSpPr>
            <a:spLocks noGrp="1"/>
          </p:cNvSpPr>
          <p:nvPr>
            <p:ph type="sldNum" sz="quarter" idx="12"/>
          </p:nvPr>
        </p:nvSpPr>
        <p:spPr/>
        <p:txBody>
          <a:bodyPr/>
          <a:lstStyle/>
          <a:p>
            <a:fld id="{148D7E08-549B-4F6C-A115-D48E5D753AEF}" type="slidenum">
              <a:rPr lang="fr-FR" smtClean="0">
                <a:solidFill>
                  <a:prstClr val="black">
                    <a:tint val="75000"/>
                  </a:prstClr>
                </a:solidFill>
              </a:rPr>
              <a:pPr/>
              <a:t>4</a:t>
            </a:fld>
            <a:endParaRPr lang="fr-FR" dirty="0">
              <a:solidFill>
                <a:prstClr val="black">
                  <a:tint val="75000"/>
                </a:prstClr>
              </a:solidFill>
            </a:endParaRPr>
          </a:p>
        </p:txBody>
      </p:sp>
    </p:spTree>
    <p:extLst>
      <p:ext uri="{BB962C8B-B14F-4D97-AF65-F5344CB8AC3E}">
        <p14:creationId xmlns:p14="http://schemas.microsoft.com/office/powerpoint/2010/main" val="313124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29600" cy="1143000"/>
          </a:xfrm>
        </p:spPr>
        <p:txBody>
          <a:bodyPr/>
          <a:lstStyle/>
          <a:p>
            <a:r>
              <a:rPr lang="fr-FR" dirty="0"/>
              <a:t>Pour résumer</a:t>
            </a:r>
          </a:p>
        </p:txBody>
      </p:sp>
      <p:pic>
        <p:nvPicPr>
          <p:cNvPr id="1024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65" y="1340768"/>
            <a:ext cx="911952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numéro de diapositive 2"/>
          <p:cNvSpPr>
            <a:spLocks noGrp="1"/>
          </p:cNvSpPr>
          <p:nvPr>
            <p:ph type="sldNum" sz="quarter" idx="12"/>
          </p:nvPr>
        </p:nvSpPr>
        <p:spPr/>
        <p:txBody>
          <a:bodyPr/>
          <a:lstStyle/>
          <a:p>
            <a:fld id="{148D7E08-549B-4F6C-A115-D48E5D753AEF}" type="slidenum">
              <a:rPr lang="fr-FR" smtClean="0">
                <a:solidFill>
                  <a:prstClr val="black">
                    <a:tint val="75000"/>
                  </a:prstClr>
                </a:solidFill>
              </a:rPr>
              <a:pPr/>
              <a:t>5</a:t>
            </a:fld>
            <a:endParaRPr lang="fr-FR" dirty="0">
              <a:solidFill>
                <a:prstClr val="black">
                  <a:tint val="75000"/>
                </a:prstClr>
              </a:solidFill>
            </a:endParaRPr>
          </a:p>
        </p:txBody>
      </p:sp>
    </p:spTree>
    <p:extLst>
      <p:ext uri="{BB962C8B-B14F-4D97-AF65-F5344CB8AC3E}">
        <p14:creationId xmlns:p14="http://schemas.microsoft.com/office/powerpoint/2010/main" val="183037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Des pistes d’activités…</a:t>
            </a:r>
          </a:p>
        </p:txBody>
      </p:sp>
      <p:sp>
        <p:nvSpPr>
          <p:cNvPr id="3" name="Espace réservé du contenu 2"/>
          <p:cNvSpPr>
            <a:spLocks noGrp="1"/>
          </p:cNvSpPr>
          <p:nvPr>
            <p:ph idx="1"/>
          </p:nvPr>
        </p:nvSpPr>
        <p:spPr>
          <a:xfrm>
            <a:off x="395536" y="1340768"/>
            <a:ext cx="8219256" cy="5001419"/>
          </a:xfrm>
        </p:spPr>
        <p:txBody>
          <a:bodyPr>
            <a:normAutofit fontScale="47500" lnSpcReduction="20000"/>
          </a:bodyPr>
          <a:lstStyle/>
          <a:p>
            <a:pPr marL="0" indent="0">
              <a:buNone/>
            </a:pPr>
            <a:endParaRPr lang="fr-FR" sz="3300" b="1" dirty="0"/>
          </a:p>
          <a:p>
            <a:r>
              <a:rPr lang="fr-FR" sz="3300" dirty="0">
                <a:solidFill>
                  <a:prstClr val="black"/>
                </a:solidFill>
              </a:rPr>
              <a:t>Les activités proposées doivent </a:t>
            </a:r>
            <a:r>
              <a:rPr lang="fr-FR" sz="3300" b="1" dirty="0">
                <a:solidFill>
                  <a:prstClr val="black"/>
                </a:solidFill>
              </a:rPr>
              <a:t>montrer l’intérêt de </a:t>
            </a:r>
            <a:r>
              <a:rPr lang="fr-FR" sz="3300" dirty="0">
                <a:solidFill>
                  <a:prstClr val="black"/>
                </a:solidFill>
              </a:rPr>
              <a:t>grouper ou d’échanger. </a:t>
            </a:r>
          </a:p>
          <a:p>
            <a:endParaRPr lang="fr-FR" sz="3300" dirty="0">
              <a:solidFill>
                <a:prstClr val="black"/>
              </a:solidFill>
            </a:endParaRPr>
          </a:p>
          <a:p>
            <a:pPr lvl="0"/>
            <a:r>
              <a:rPr lang="fr-FR" sz="3300" dirty="0">
                <a:solidFill>
                  <a:prstClr val="black"/>
                </a:solidFill>
              </a:rPr>
              <a:t>Les compétences relatives au groupement ou à l’échange se construisent en s’appuyant sur la </a:t>
            </a:r>
            <a:r>
              <a:rPr lang="fr-FR" sz="3300" b="1" dirty="0">
                <a:solidFill>
                  <a:prstClr val="black"/>
                </a:solidFill>
              </a:rPr>
              <a:t>manipulation</a:t>
            </a:r>
            <a:r>
              <a:rPr lang="fr-FR" sz="3300" dirty="0">
                <a:solidFill>
                  <a:prstClr val="black"/>
                </a:solidFill>
              </a:rPr>
              <a:t> (petits cubes « unités », barres, plaques…), </a:t>
            </a:r>
            <a:r>
              <a:rPr lang="fr-FR" sz="3300" b="1" dirty="0">
                <a:solidFill>
                  <a:prstClr val="black"/>
                </a:solidFill>
              </a:rPr>
              <a:t>la verbalisation, le dessin, la représentation (monstration)</a:t>
            </a:r>
            <a:r>
              <a:rPr lang="fr-FR" sz="3300" dirty="0">
                <a:solidFill>
                  <a:prstClr val="black"/>
                </a:solidFill>
              </a:rPr>
              <a:t>… </a:t>
            </a:r>
          </a:p>
          <a:p>
            <a:pPr lvl="0"/>
            <a:endParaRPr lang="fr-FR" sz="3300" b="1" dirty="0">
              <a:solidFill>
                <a:prstClr val="black"/>
              </a:solidFill>
            </a:endParaRPr>
          </a:p>
          <a:p>
            <a:pPr lvl="0"/>
            <a:r>
              <a:rPr lang="fr-FR" sz="3300" b="1" dirty="0"/>
              <a:t>Travail autour des groupements par 10</a:t>
            </a:r>
            <a:r>
              <a:rPr lang="fr-FR" sz="3300" dirty="0"/>
              <a:t>. Prendre le temps d’intégrer la notion avant de poser la terminologie de « dizaines ». On parle davantage de « paquets de 10, tours de 10 » : la multiplicité du matériel et de la représentation est importante (doigts, cubes, jetons, buchettes…)</a:t>
            </a:r>
          </a:p>
          <a:p>
            <a:endParaRPr lang="fr-FR" sz="3300" dirty="0"/>
          </a:p>
          <a:p>
            <a:r>
              <a:rPr lang="fr-FR" sz="3300" b="1" dirty="0"/>
              <a:t>En parallèle, travailler la numération de position</a:t>
            </a:r>
            <a:r>
              <a:rPr lang="fr-FR" sz="3300" dirty="0"/>
              <a:t> : la valeur de chaque chiffre dans un nombre : 64 : 6 paquets de 10 et  4 unités  ou 4 unités et 6 paquets de 10 / 10+10+10+10+10+10+4 ou 10+10+10+10+4+10+10…</a:t>
            </a:r>
          </a:p>
          <a:p>
            <a:pPr marL="1371600" lvl="3" indent="0">
              <a:buNone/>
            </a:pPr>
            <a:endParaRPr lang="fr-FR" sz="3300" dirty="0"/>
          </a:p>
          <a:p>
            <a:pPr marL="360363" indent="-360363"/>
            <a:r>
              <a:rPr lang="fr-FR" sz="3300" dirty="0"/>
              <a:t>Mettre </a:t>
            </a:r>
            <a:r>
              <a:rPr lang="fr-FR" sz="3300" b="1" dirty="0"/>
              <a:t>en relation collections / écritures chiffrées / mots-nombres</a:t>
            </a:r>
            <a:r>
              <a:rPr lang="fr-FR" sz="3300" dirty="0"/>
              <a:t>… Proposer, par exemple, un nombre écrit et demander une matérialisation ou une représentation de la collection. Idem en partant d’un nombre oralisé. </a:t>
            </a:r>
          </a:p>
          <a:p>
            <a:pPr marL="360363" indent="-360363"/>
            <a:endParaRPr lang="fr-FR" sz="3300" dirty="0"/>
          </a:p>
          <a:p>
            <a:pPr marL="360363" indent="-360363"/>
            <a:r>
              <a:rPr lang="fr-FR" sz="3300" dirty="0"/>
              <a:t>Introduire dès le CP un travail sur les </a:t>
            </a:r>
            <a:r>
              <a:rPr lang="fr-FR" sz="3300" b="1" dirty="0"/>
              <a:t>relations entre les unités </a:t>
            </a:r>
            <a:r>
              <a:rPr lang="fr-FR" sz="3300" dirty="0"/>
              <a:t>: 2d 14u = 2d 1d 4u = 3d 4u</a:t>
            </a:r>
            <a:endParaRPr lang="fr-FR" dirty="0"/>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pPr/>
              <a:t>6</a:t>
            </a:fld>
            <a:endParaRPr lang="fr-FR" dirty="0"/>
          </a:p>
        </p:txBody>
      </p:sp>
    </p:spTree>
    <p:extLst>
      <p:ext uri="{BB962C8B-B14F-4D97-AF65-F5344CB8AC3E}">
        <p14:creationId xmlns:p14="http://schemas.microsoft.com/office/powerpoint/2010/main" val="274096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0">
              <a:spcBef>
                <a:spcPct val="0"/>
              </a:spcBef>
            </a:pPr>
            <a:r>
              <a:rPr lang="fr-FR" sz="2800" dirty="0">
                <a:solidFill>
                  <a:prstClr val="black"/>
                </a:solidFill>
              </a:rPr>
              <a:t>On va plus loin et plus vite </a:t>
            </a:r>
            <a:br>
              <a:rPr lang="fr-FR" sz="2800" dirty="0">
                <a:solidFill>
                  <a:prstClr val="black"/>
                </a:solidFill>
              </a:rPr>
            </a:br>
            <a:r>
              <a:rPr lang="fr-FR" sz="2800" dirty="0">
                <a:solidFill>
                  <a:prstClr val="black"/>
                </a:solidFill>
              </a:rPr>
              <a:t>avec </a:t>
            </a:r>
            <a:r>
              <a:rPr lang="fr-FR" sz="2800" b="1" dirty="0">
                <a:solidFill>
                  <a:prstClr val="black"/>
                </a:solidFill>
              </a:rPr>
              <a:t>la numération écrite…</a:t>
            </a:r>
            <a:r>
              <a:rPr lang="fr-FR" sz="2800" dirty="0">
                <a:solidFill>
                  <a:prstClr val="black"/>
                </a:solidFill>
              </a:rPr>
              <a:t> </a:t>
            </a:r>
            <a:endParaRPr lang="fr-FR" sz="2800" dirty="0"/>
          </a:p>
        </p:txBody>
      </p:sp>
      <p:sp>
        <p:nvSpPr>
          <p:cNvPr id="3" name="Espace réservé du contenu 2"/>
          <p:cNvSpPr>
            <a:spLocks noGrp="1"/>
          </p:cNvSpPr>
          <p:nvPr>
            <p:ph idx="1"/>
          </p:nvPr>
        </p:nvSpPr>
        <p:spPr/>
        <p:txBody>
          <a:bodyPr>
            <a:normAutofit/>
          </a:bodyPr>
          <a:lstStyle/>
          <a:p>
            <a:pPr marL="1371600" lvl="3" indent="0">
              <a:buNone/>
            </a:pPr>
            <a:endParaRPr lang="fr-FR" sz="1300" dirty="0">
              <a:solidFill>
                <a:prstClr val="black"/>
              </a:solidFill>
            </a:endParaRPr>
          </a:p>
          <a:p>
            <a:pPr marL="457200"/>
            <a:r>
              <a:rPr lang="fr-FR" sz="2400" dirty="0">
                <a:solidFill>
                  <a:prstClr val="black"/>
                </a:solidFill>
              </a:rPr>
              <a:t>On prend conscience de la régularité de la suite des nombres (numération chiffrée) dès la GS de maternelle et le CP  : le tableau des nombres (ou château des nombres – ERMEL) , spirales des nombres … </a:t>
            </a:r>
          </a:p>
          <a:p>
            <a:pPr marL="457200"/>
            <a:endParaRPr lang="fr-FR" sz="2400" dirty="0">
              <a:solidFill>
                <a:prstClr val="black"/>
              </a:solidFill>
            </a:endParaRPr>
          </a:p>
          <a:p>
            <a:pPr marL="457200"/>
            <a:r>
              <a:rPr lang="fr-FR" sz="2400" dirty="0">
                <a:solidFill>
                  <a:prstClr val="black"/>
                </a:solidFill>
              </a:rPr>
              <a:t>On peut dénombrer une quantité dont on ne sait pas encore lire le cardinal.</a:t>
            </a:r>
          </a:p>
          <a:p>
            <a:pPr marL="457200"/>
            <a:endParaRPr lang="fr-FR" sz="2400" dirty="0">
              <a:solidFill>
                <a:prstClr val="black"/>
              </a:solidFill>
            </a:endParaRPr>
          </a:p>
          <a:p>
            <a:pPr marL="457200"/>
            <a:r>
              <a:rPr lang="fr-FR" sz="2400" dirty="0">
                <a:solidFill>
                  <a:prstClr val="black"/>
                </a:solidFill>
              </a:rPr>
              <a:t>On peut écrire le nombre suivant sans avoir la nécessité de savoir le lire : 123456788 puis 123456789 puis 123456790… </a:t>
            </a:r>
          </a:p>
          <a:p>
            <a:endParaRPr lang="fr-FR" dirty="0"/>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solidFill>
                  <a:prstClr val="black">
                    <a:tint val="75000"/>
                  </a:prstClr>
                </a:solidFill>
              </a:rPr>
              <a:pPr/>
              <a:t>7</a:t>
            </a:fld>
            <a:endParaRPr lang="fr-FR" dirty="0">
              <a:solidFill>
                <a:prstClr val="black">
                  <a:tint val="75000"/>
                </a:prstClr>
              </a:solidFill>
            </a:endParaRPr>
          </a:p>
        </p:txBody>
      </p:sp>
    </p:spTree>
    <p:extLst>
      <p:ext uri="{BB962C8B-B14F-4D97-AF65-F5344CB8AC3E}">
        <p14:creationId xmlns:p14="http://schemas.microsoft.com/office/powerpoint/2010/main" val="265130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Un autre regard sur la numération orale </a:t>
            </a:r>
            <a:br>
              <a:rPr lang="fr-FR" sz="3600" dirty="0"/>
            </a:br>
            <a:r>
              <a:rPr lang="fr-FR" sz="3600" dirty="0"/>
              <a:t>Eric MOUNIER</a:t>
            </a:r>
          </a:p>
        </p:txBody>
      </p:sp>
      <p:sp>
        <p:nvSpPr>
          <p:cNvPr id="3" name="Espace réservé du contenu 2"/>
          <p:cNvSpPr>
            <a:spLocks noGrp="1"/>
          </p:cNvSpPr>
          <p:nvPr>
            <p:ph idx="1"/>
          </p:nvPr>
        </p:nvSpPr>
        <p:spPr/>
        <p:txBody>
          <a:bodyPr>
            <a:normAutofit/>
          </a:bodyPr>
          <a:lstStyle/>
          <a:p>
            <a:pPr marL="0" indent="0" algn="ctr">
              <a:buNone/>
            </a:pPr>
            <a:endParaRPr lang="fr-FR" sz="2400" dirty="0"/>
          </a:p>
          <a:p>
            <a:pPr marL="0" indent="0" algn="ctr">
              <a:buNone/>
            </a:pPr>
            <a:r>
              <a:rPr lang="fr-FR" sz="2400" dirty="0"/>
              <a:t>Insister sur les </a:t>
            </a:r>
            <a:r>
              <a:rPr lang="fr-FR" sz="2400" b="1" dirty="0"/>
              <a:t>régularités</a:t>
            </a:r>
            <a:r>
              <a:rPr lang="fr-FR" sz="2400" dirty="0"/>
              <a:t> et non sur ce qui apparait généralement comme des irrégularités </a:t>
            </a:r>
          </a:p>
          <a:p>
            <a:pPr marL="0" indent="0" algn="ctr">
              <a:buNone/>
            </a:pPr>
            <a:r>
              <a:rPr lang="fr-FR" sz="2400" dirty="0"/>
              <a:t>en faisant prendre conscience aux élèves de : </a:t>
            </a:r>
          </a:p>
          <a:p>
            <a:pPr marL="0" indent="0" algn="ctr">
              <a:buNone/>
            </a:pPr>
            <a:endParaRPr lang="fr-FR" sz="2400" dirty="0"/>
          </a:p>
          <a:p>
            <a:pPr lvl="1">
              <a:buFont typeface="Wingdings" panose="05000000000000000000" pitchFamily="2" charset="2"/>
              <a:buChar char="§"/>
            </a:pPr>
            <a:r>
              <a:rPr lang="fr-FR" sz="2400" dirty="0"/>
              <a:t>la </a:t>
            </a:r>
            <a:r>
              <a:rPr lang="fr-FR" sz="2400" b="1" dirty="0"/>
              <a:t>petite comptine  : </a:t>
            </a:r>
            <a:r>
              <a:rPr lang="fr-FR" sz="2400" dirty="0"/>
              <a:t>un, deux, trois, quatre, cinq, six, sept, huit, neuf</a:t>
            </a:r>
          </a:p>
          <a:p>
            <a:pPr lvl="1">
              <a:buFont typeface="Wingdings" panose="05000000000000000000" pitchFamily="2" charset="2"/>
              <a:buChar char="§"/>
            </a:pPr>
            <a:r>
              <a:rPr lang="fr-FR" sz="2400" dirty="0"/>
              <a:t>la </a:t>
            </a:r>
            <a:r>
              <a:rPr lang="fr-FR" sz="2400" b="1" dirty="0"/>
              <a:t>grande comptine </a:t>
            </a:r>
            <a:r>
              <a:rPr lang="fr-FR" sz="2400" dirty="0"/>
              <a:t>: un, deux, trois, quatre, cinq, six, sept, huit, neuf, dix, onze, douze, treize quatorze, quinze, seize, dix-sept, dix-huit, dix-neuf</a:t>
            </a:r>
          </a:p>
        </p:txBody>
      </p:sp>
      <p:sp>
        <p:nvSpPr>
          <p:cNvPr id="4" name="Espace réservé du numéro de diapositive 3"/>
          <p:cNvSpPr>
            <a:spLocks noGrp="1"/>
          </p:cNvSpPr>
          <p:nvPr>
            <p:ph type="sldNum" sz="quarter" idx="12"/>
          </p:nvPr>
        </p:nvSpPr>
        <p:spPr/>
        <p:txBody>
          <a:bodyPr/>
          <a:lstStyle/>
          <a:p>
            <a:fld id="{148D7E08-549B-4F6C-A115-D48E5D753AEF}" type="slidenum">
              <a:rPr lang="fr-FR" smtClean="0">
                <a:solidFill>
                  <a:prstClr val="black">
                    <a:tint val="75000"/>
                  </a:prstClr>
                </a:solidFill>
              </a:rPr>
              <a:pPr/>
              <a:t>8</a:t>
            </a:fld>
            <a:endParaRPr lang="fr-FR" dirty="0">
              <a:solidFill>
                <a:prstClr val="black">
                  <a:tint val="75000"/>
                </a:prstClr>
              </a:solidFill>
            </a:endParaRPr>
          </a:p>
        </p:txBody>
      </p:sp>
    </p:spTree>
    <p:extLst>
      <p:ext uri="{BB962C8B-B14F-4D97-AF65-F5344CB8AC3E}">
        <p14:creationId xmlns:p14="http://schemas.microsoft.com/office/powerpoint/2010/main" val="41178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stretch>
            <a:fillRect/>
          </a:stretch>
        </p:blipFill>
        <p:spPr>
          <a:xfrm>
            <a:off x="827584" y="1268760"/>
            <a:ext cx="7577527" cy="5128810"/>
          </a:xfrm>
          <a:prstGeom prst="rect">
            <a:avLst/>
          </a:prstGeom>
        </p:spPr>
      </p:pic>
      <p:sp>
        <p:nvSpPr>
          <p:cNvPr id="3" name="Espace réservé du numéro de diapositive 2"/>
          <p:cNvSpPr>
            <a:spLocks noGrp="1"/>
          </p:cNvSpPr>
          <p:nvPr>
            <p:ph type="sldNum" sz="quarter" idx="12"/>
          </p:nvPr>
        </p:nvSpPr>
        <p:spPr/>
        <p:txBody>
          <a:bodyPr/>
          <a:lstStyle/>
          <a:p>
            <a:fld id="{148D7E08-549B-4F6C-A115-D48E5D753AEF}" type="slidenum">
              <a:rPr lang="fr-FR" smtClean="0">
                <a:solidFill>
                  <a:prstClr val="black">
                    <a:tint val="75000"/>
                  </a:prstClr>
                </a:solidFill>
              </a:rPr>
              <a:pPr/>
              <a:t>9</a:t>
            </a:fld>
            <a:endParaRPr lang="fr-FR" dirty="0">
              <a:solidFill>
                <a:prstClr val="black">
                  <a:tint val="75000"/>
                </a:prstClr>
              </a:solidFill>
            </a:endParaRPr>
          </a:p>
        </p:txBody>
      </p:sp>
    </p:spTree>
    <p:extLst>
      <p:ext uri="{BB962C8B-B14F-4D97-AF65-F5344CB8AC3E}">
        <p14:creationId xmlns:p14="http://schemas.microsoft.com/office/powerpoint/2010/main" val="19896690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2264</TotalTime>
  <Words>728</Words>
  <Application>Microsoft Macintosh PowerPoint</Application>
  <PresentationFormat>Affichage à l'écran (4:3)</PresentationFormat>
  <Paragraphs>107</Paragraphs>
  <Slides>10</Slides>
  <Notes>6</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10</vt:i4>
      </vt:variant>
    </vt:vector>
  </HeadingPairs>
  <TitlesOfParts>
    <vt:vector size="17" baseType="lpstr">
      <vt:lpstr>ＭＳ Ｐゴシック</vt:lpstr>
      <vt:lpstr>Arial</vt:lpstr>
      <vt:lpstr>Calibri</vt:lpstr>
      <vt:lpstr>Wingdings</vt:lpstr>
      <vt:lpstr>Thème Office</vt:lpstr>
      <vt:lpstr>1_Thème Office</vt:lpstr>
      <vt:lpstr>2_Thème Office</vt:lpstr>
      <vt:lpstr>C’est quoi la numération ?  C’est quoi travailler la numération ?</vt:lpstr>
      <vt:lpstr>Présentation PowerPoint</vt:lpstr>
      <vt:lpstr>Présentation PowerPoint</vt:lpstr>
      <vt:lpstr>Résultats d’une recherche effectuée  en classe de CE2</vt:lpstr>
      <vt:lpstr>Pour résumer</vt:lpstr>
      <vt:lpstr>Des pistes d’activités…</vt:lpstr>
      <vt:lpstr>On va plus loin et plus vite  avec la numération écrite… </vt:lpstr>
      <vt:lpstr>Un autre regard sur la numération orale  Eric MOUNIER</vt:lpstr>
      <vt:lpstr>Présentation PowerPoint</vt:lpstr>
      <vt:lpstr>Des spécificités à mettre en évidence  avec les élèves…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Mireille Sicard</dc:creator>
  <cp:lastModifiedBy>Lionel CAYLAT</cp:lastModifiedBy>
  <cp:revision>109</cp:revision>
  <dcterms:created xsi:type="dcterms:W3CDTF">2018-09-09T09:45:07Z</dcterms:created>
  <dcterms:modified xsi:type="dcterms:W3CDTF">2018-10-10T11:21:39Z</dcterms:modified>
</cp:coreProperties>
</file>