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61" r:id="rId5"/>
    <p:sldMasterId id="2147483663" r:id="rId6"/>
  </p:sldMasterIdLst>
  <p:notesMasterIdLst>
    <p:notesMasterId r:id="rId51"/>
  </p:notesMasterIdLst>
  <p:handoutMasterIdLst>
    <p:handoutMasterId r:id="rId52"/>
  </p:handoutMasterIdLst>
  <p:sldIdLst>
    <p:sldId id="271" r:id="rId7"/>
    <p:sldId id="284" r:id="rId8"/>
    <p:sldId id="337" r:id="rId9"/>
    <p:sldId id="280" r:id="rId10"/>
    <p:sldId id="286" r:id="rId11"/>
    <p:sldId id="338" r:id="rId12"/>
    <p:sldId id="339" r:id="rId13"/>
    <p:sldId id="287" r:id="rId14"/>
    <p:sldId id="293" r:id="rId15"/>
    <p:sldId id="294" r:id="rId16"/>
    <p:sldId id="298" r:id="rId17"/>
    <p:sldId id="299" r:id="rId18"/>
    <p:sldId id="300" r:id="rId19"/>
    <p:sldId id="335" r:id="rId20"/>
    <p:sldId id="303" r:id="rId21"/>
    <p:sldId id="341" r:id="rId22"/>
    <p:sldId id="340" r:id="rId23"/>
    <p:sldId id="288" r:id="rId24"/>
    <p:sldId id="342" r:id="rId25"/>
    <p:sldId id="343" r:id="rId26"/>
    <p:sldId id="305" r:id="rId27"/>
    <p:sldId id="306" r:id="rId28"/>
    <p:sldId id="308" r:id="rId29"/>
    <p:sldId id="309" r:id="rId30"/>
    <p:sldId id="307" r:id="rId31"/>
    <p:sldId id="344" r:id="rId32"/>
    <p:sldId id="345" r:id="rId33"/>
    <p:sldId id="310" r:id="rId34"/>
    <p:sldId id="316" r:id="rId35"/>
    <p:sldId id="311" r:id="rId36"/>
    <p:sldId id="292" r:id="rId37"/>
    <p:sldId id="333" r:id="rId38"/>
    <p:sldId id="334" r:id="rId39"/>
    <p:sldId id="315" r:id="rId40"/>
    <p:sldId id="318" r:id="rId41"/>
    <p:sldId id="314" r:id="rId42"/>
    <p:sldId id="332" r:id="rId43"/>
    <p:sldId id="336" r:id="rId44"/>
    <p:sldId id="346" r:id="rId45"/>
    <p:sldId id="347" r:id="rId46"/>
    <p:sldId id="329" r:id="rId47"/>
    <p:sldId id="348" r:id="rId48"/>
    <p:sldId id="331" r:id="rId49"/>
    <p:sldId id="278" r:id="rId50"/>
  </p:sldIdLst>
  <p:sldSz cx="9144000" cy="6858000" type="screen4x3"/>
  <p:notesSz cx="9926638" cy="679767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B00AC"/>
    <a:srgbClr val="6E008E"/>
    <a:srgbClr val="683086"/>
    <a:srgbClr val="1A86D0"/>
    <a:srgbClr val="1FA1E5"/>
    <a:srgbClr val="9B008A"/>
    <a:srgbClr val="7800FF"/>
    <a:srgbClr val="8800D1"/>
    <a:srgbClr val="821164"/>
    <a:srgbClr val="070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80" autoAdjust="0"/>
    <p:restoredTop sz="80776" autoAdjust="0"/>
  </p:normalViewPr>
  <p:slideViewPr>
    <p:cSldViewPr snapToGrid="0" snapToObjects="1">
      <p:cViewPr varScale="1">
        <p:scale>
          <a:sx n="79" d="100"/>
          <a:sy n="79" d="100"/>
        </p:scale>
        <p:origin x="9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t>20/12/2018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t>20/12/2018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Fréquence : compter une dizaine de problèmes par semaine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: problème prototypique 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2 nombres + 1 question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Inconvénient = faux positifs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: Issu de Quelles compétences et quelles connaissances doit-on attendre d’un enfant à la fin de son CP ? Repères pour les mathématique, Février 2018 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Problèmes en 2 étapes.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peut avoir 3 nombres et 1 étape.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: Issu d’une petite évaluation qui sera proposée dans le cadre des ateliers sur la numération.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nombres, 2 étapes, problèmes de comparaison, avec question en combien.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: problèmes en 2 ou 3 étapes</a:t>
            </a:r>
          </a:p>
          <a:p>
            <a:r>
              <a:rPr lang="fr-FR" b="0" dirty="0"/>
              <a:t>Problème qui n’est pas en « combien ?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y a des cas où une</a:t>
            </a:r>
            <a:r>
              <a:rPr lang="fr-FR" baseline="0" dirty="0"/>
              <a:t> présentation longue peut se justifier, notamment lors de la découverte d’un nouveau type de problèmes.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 : comme « plus »,</a:t>
            </a:r>
            <a:r>
              <a:rPr lang="fr-FR" baseline="0" dirty="0"/>
              <a:t> « ajouter », « gagner » </a:t>
            </a:r>
            <a:r>
              <a:rPr lang="fr-FR" baseline="0" dirty="0">
                <a:sym typeface="Wingdings" panose="05000000000000000000" pitchFamily="2" charset="2"/>
              </a:rPr>
              <a:t> addition</a:t>
            </a:r>
          </a:p>
          <a:p>
            <a:r>
              <a:rPr lang="fr-FR" baseline="0" dirty="0">
                <a:sym typeface="Wingdings" panose="05000000000000000000" pitchFamily="2" charset="2"/>
              </a:rPr>
              <a:t>Ou « moins », « retirer », « perdre »  soustraction</a:t>
            </a:r>
          </a:p>
          <a:p>
            <a:r>
              <a:rPr lang="fr-FR" baseline="0" dirty="0">
                <a:sym typeface="Wingdings" panose="05000000000000000000" pitchFamily="2" charset="2"/>
              </a:rPr>
              <a:t>2 : Centration sur des mots-clés ou sur les nombres (constitution de règles-élève qui décentrent de l’énoncé)</a:t>
            </a:r>
          </a:p>
          <a:p>
            <a:r>
              <a:rPr lang="fr-FR" baseline="0" dirty="0">
                <a:sym typeface="Wingdings" panose="05000000000000000000" pitchFamily="2" charset="2"/>
              </a:rPr>
              <a:t>3 : Résoudre un problème c’est trouver la bonne opération.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problème n’est pas un problème arithmétique</a:t>
            </a:r>
            <a:r>
              <a:rPr lang="fr-FR" baseline="0" dirty="0"/>
              <a:t> et n’est pas destiné aux élèves de cycle 2, c’est un problème pour les adultes.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76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09" y="976320"/>
            <a:ext cx="7894637" cy="243389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63367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3283200"/>
            <a:ext cx="5897726" cy="2108160"/>
          </a:xfr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227072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095375" y="4121150"/>
            <a:ext cx="7505700" cy="1814513"/>
          </a:xfr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095375" y="2705101"/>
            <a:ext cx="7505700" cy="115698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30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2432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397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5400" y="1476296"/>
            <a:ext cx="7881400" cy="4525963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8153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69378"/>
            <a:ext cx="7881937" cy="4397375"/>
          </a:xfrm>
        </p:spPr>
        <p:txBody>
          <a:bodyPr/>
          <a:lstStyle>
            <a:lvl1pPr>
              <a:buClr>
                <a:srgbClr val="683086"/>
              </a:buCl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/>
              <a:t> 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717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773" y="69692"/>
            <a:ext cx="8004162" cy="828574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77333" y="1494531"/>
            <a:ext cx="7923066" cy="32330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333" y="5367338"/>
            <a:ext cx="792306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309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485" y="915840"/>
            <a:ext cx="7982797" cy="254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</a:t>
            </a:r>
            <a:br>
              <a:rPr lang="fr-FR" dirty="0"/>
            </a:br>
            <a:r>
              <a:rPr lang="fr-FR" dirty="0"/>
              <a:t>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486" y="3464803"/>
            <a:ext cx="7589313" cy="124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98885" y="5516417"/>
            <a:ext cx="6290733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V="1">
            <a:off x="6995213" y="4489080"/>
            <a:ext cx="1519767" cy="1024465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 flipH="1" flipV="1">
            <a:off x="698885" y="0"/>
            <a:ext cx="295" cy="5507953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logoIGEN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524" y="6063238"/>
            <a:ext cx="1481328" cy="603504"/>
          </a:xfrm>
          <a:prstGeom prst="rect">
            <a:avLst/>
          </a:prstGeom>
        </p:spPr>
      </p:pic>
      <p:pic>
        <p:nvPicPr>
          <p:cNvPr id="11" name="Image 10" descr="2017_MEN_horizontal_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33" y="6132905"/>
            <a:ext cx="14636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68308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5183" y="697997"/>
            <a:ext cx="7781697" cy="2006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5182" y="2704320"/>
            <a:ext cx="7781697" cy="118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</a:t>
            </a:r>
            <a:br>
              <a:rPr lang="fr-FR" dirty="0"/>
            </a:br>
            <a:r>
              <a:rPr lang="fr-FR" dirty="0"/>
              <a:t>les styles du texte du masque</a:t>
            </a:r>
          </a:p>
          <a:p>
            <a:pPr lvl="0"/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98885" y="3893512"/>
            <a:ext cx="6290733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 flipV="1">
            <a:off x="6995213" y="2866175"/>
            <a:ext cx="1519767" cy="1024465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H="1" flipV="1">
            <a:off x="699180" y="0"/>
            <a:ext cx="1" cy="3885049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2017_MEN_horizontal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33" y="6132905"/>
            <a:ext cx="14636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logoIGEN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524" y="6063238"/>
            <a:ext cx="1481328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83086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5400" y="0"/>
            <a:ext cx="7881400" cy="1286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5400" y="1476022"/>
            <a:ext cx="7881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698885" y="1295400"/>
            <a:ext cx="7173849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V="1">
            <a:off x="7872734" y="872640"/>
            <a:ext cx="642246" cy="419889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 flipH="1" flipV="1">
            <a:off x="699180" y="0"/>
            <a:ext cx="1" cy="1286937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75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80" r:id="rId3"/>
    <p:sldLayoutId id="2147483672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 typeface="Arial"/>
        <a:buChar char="■"/>
        <a:defRPr sz="2000" kern="1200">
          <a:solidFill>
            <a:srgbClr val="683086"/>
          </a:solidFill>
          <a:latin typeface="+mn-lt"/>
          <a:ea typeface="+mn-ea"/>
          <a:cs typeface="+mn-cs"/>
        </a:defRPr>
      </a:lvl1pPr>
      <a:lvl2pPr marL="627063" indent="-169863" algn="l" defTabSz="457200" rtl="0" eaLnBrk="1" latinLnBrk="0" hangingPunct="1">
        <a:spcBef>
          <a:spcPct val="20000"/>
        </a:spcBef>
        <a:buClr>
          <a:srgbClr val="683086"/>
        </a:buClr>
        <a:buFont typeface="Arial Italic"/>
        <a:buChar char="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177800" algn="l" defTabSz="457200" rtl="0" eaLnBrk="1" latinLnBrk="0" hangingPunct="1">
        <a:spcBef>
          <a:spcPct val="20000"/>
        </a:spcBef>
        <a:buClr>
          <a:srgbClr val="683086"/>
        </a:buClr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0" algn="l" defTabSz="457200" rtl="0" eaLnBrk="1" latinLnBrk="0" hangingPunct="1">
        <a:spcBef>
          <a:spcPct val="20000"/>
        </a:spcBef>
        <a:buFont typeface="Arial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4465320"/>
            <a:ext cx="7596190" cy="759488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ESENESR, septembre 2018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Marie M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ÉGARD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et Ollivier HUNAULT</a:t>
            </a:r>
          </a:p>
          <a:p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090609" y="1387800"/>
            <a:ext cx="7894637" cy="2433895"/>
          </a:xfrm>
        </p:spPr>
        <p:txBody>
          <a:bodyPr/>
          <a:lstStyle/>
          <a:p>
            <a:r>
              <a:rPr lang="fr-FR" dirty="0"/>
              <a:t>L’enseignement de la résolution de problèmes à l’école élémentaire</a:t>
            </a:r>
          </a:p>
        </p:txBody>
      </p:sp>
    </p:spTree>
    <p:extLst>
      <p:ext uri="{BB962C8B-B14F-4D97-AF65-F5344CB8AC3E}">
        <p14:creationId xmlns:p14="http://schemas.microsoft.com/office/powerpoint/2010/main" val="51352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Comprendre l’énoncé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5400" y="267123"/>
            <a:ext cx="7881937" cy="87587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chemeClr val="bg1"/>
                </a:solidFill>
              </a:rPr>
              <a:t>Dans une classe de CE2, il y a 27 élèves. 12 sont des filles. Combien y </a:t>
            </a:r>
            <a:r>
              <a:rPr lang="fr-FR" sz="2400" b="1" dirty="0" err="1">
                <a:solidFill>
                  <a:schemeClr val="bg1"/>
                </a:solidFill>
              </a:rPr>
              <a:t>a-t-il</a:t>
            </a:r>
            <a:r>
              <a:rPr lang="fr-FR" sz="2400" b="1" dirty="0">
                <a:solidFill>
                  <a:schemeClr val="bg1"/>
                </a:solidFill>
              </a:rPr>
              <a:t> de garçons ?</a:t>
            </a:r>
            <a:endParaRPr lang="fr-FR" b="1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135BD257-707E-B546-8826-0B30CA8A3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32645"/>
            <a:ext cx="914400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Des pratiques à interroger</a:t>
            </a:r>
          </a:p>
          <a:p>
            <a:pPr lvl="1"/>
            <a:r>
              <a:rPr lang="fr-FR" sz="1900" dirty="0"/>
              <a:t> Repérage des mots « clés », des « indices »…</a:t>
            </a:r>
          </a:p>
          <a:p>
            <a:pPr lvl="1"/>
            <a:r>
              <a:rPr lang="fr-FR" sz="1900" dirty="0">
                <a:solidFill>
                  <a:schemeClr val="tx1"/>
                </a:solidFill>
              </a:rPr>
              <a:t> Surlignage</a:t>
            </a:r>
          </a:p>
          <a:p>
            <a:pPr lvl="1"/>
            <a:r>
              <a:rPr lang="fr-FR" sz="1900" dirty="0"/>
              <a:t> « Quelle opération faut-il faire ? »</a:t>
            </a:r>
            <a:endParaRPr lang="fr-FR" sz="1900" dirty="0">
              <a:solidFill>
                <a:schemeClr val="tx1"/>
              </a:solidFill>
            </a:endParaRP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Des pratiques à renforcer</a:t>
            </a:r>
          </a:p>
          <a:p>
            <a:pPr marL="709613" lvl="1" indent="-260350"/>
            <a:r>
              <a:rPr lang="fr-FR" sz="1900" dirty="0"/>
              <a:t>Faire raconter « l’histoire » (sans les nombres ?)</a:t>
            </a:r>
          </a:p>
          <a:p>
            <a:pPr marL="709613" lvl="1" indent="-260350"/>
            <a:r>
              <a:rPr lang="fr-FR" sz="1900" dirty="0"/>
              <a:t>Faire créer des problèmes (avec des contraintes)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/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572644" y="5518130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27 jetons ; il en a donné 12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11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97097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La question du contexte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/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576261" y="4321491"/>
            <a:ext cx="7881937" cy="167237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Chaque carte porte une lettre sur une face et un chiffre sur l’autre.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S’il y a une </a:t>
            </a:r>
            <a:r>
              <a:rPr lang="fi-FI" sz="2400" b="1" dirty="0">
                <a:solidFill>
                  <a:schemeClr val="tx1"/>
                </a:solidFill>
              </a:rPr>
              <a:t>voyelle</a:t>
            </a:r>
            <a:r>
              <a:rPr lang="fi-FI" sz="2400" dirty="0">
                <a:solidFill>
                  <a:schemeClr val="tx1"/>
                </a:solidFill>
              </a:rPr>
              <a:t> sur une face, il doit y avoir un </a:t>
            </a:r>
            <a:r>
              <a:rPr lang="fi-FI" sz="2400" b="1" dirty="0">
                <a:solidFill>
                  <a:schemeClr val="tx1"/>
                </a:solidFill>
              </a:rPr>
              <a:t>chiffre pair </a:t>
            </a:r>
            <a:r>
              <a:rPr lang="fi-FI" sz="2400" dirty="0">
                <a:solidFill>
                  <a:schemeClr val="tx1"/>
                </a:solidFill>
              </a:rPr>
              <a:t>sur l’autre. 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Vérifier que la règle est respectée pour ces 4 cartes en retournant le moins de cartes possible.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Lesquelles devez-vous retourner 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11020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601748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36483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73856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12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7447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build="p" animBg="1"/>
      <p:bldP spid="3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La question du contexte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/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576261" y="4321491"/>
            <a:ext cx="7881937" cy="167237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Il y a quatre enfants dans une famille. Chaque enfant écrit son âge sur une face et sa classe, s’il est scolarisé, sur l’autre. (pas d’instruction dans la famille)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Si l’enfant à 16 ans ou moins alors l’instruction est obligatoire. 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Vérifier que la loi est respectée pour ces 4 enfants en retournant le moins de cartes possible.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Lesquelles devez-vous retourner 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11020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ysClr val="windowText" lastClr="000000"/>
                </a:solidFill>
              </a:rPr>
              <a:t>14 ans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601748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ysClr val="windowText" lastClr="000000"/>
                </a:solidFill>
              </a:rPr>
              <a:t>non</a:t>
            </a:r>
          </a:p>
          <a:p>
            <a:pPr algn="ctr"/>
            <a:r>
              <a:rPr lang="fr-FR" sz="2000" b="1" dirty="0">
                <a:solidFill>
                  <a:sysClr val="windowText" lastClr="000000"/>
                </a:solidFill>
              </a:rPr>
              <a:t>scolarisé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36483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ysClr val="windowText" lastClr="000000"/>
                </a:solidFill>
              </a:rPr>
              <a:t>18 ans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73856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ysClr val="windowText" lastClr="000000"/>
                </a:solidFill>
              </a:rPr>
              <a:t>CM2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13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48619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build="p" animBg="1"/>
      <p:bldP spid="3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La question du contexte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/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576261" y="4321491"/>
            <a:ext cx="7881937" cy="167237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Chaque carte porte une lettre sur une face et un chiffre sur l’autre.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S’il y a une </a:t>
            </a:r>
            <a:r>
              <a:rPr lang="fi-FI" sz="2400" b="1" dirty="0">
                <a:solidFill>
                  <a:schemeClr val="tx1"/>
                </a:solidFill>
              </a:rPr>
              <a:t>voyelle</a:t>
            </a:r>
            <a:r>
              <a:rPr lang="fi-FI" sz="2400" dirty="0">
                <a:solidFill>
                  <a:schemeClr val="tx1"/>
                </a:solidFill>
              </a:rPr>
              <a:t> sur une face, il doit y avoir un </a:t>
            </a:r>
            <a:r>
              <a:rPr lang="fi-FI" sz="2400" b="1" dirty="0">
                <a:solidFill>
                  <a:schemeClr val="tx1"/>
                </a:solidFill>
              </a:rPr>
              <a:t>chiffre pair </a:t>
            </a:r>
            <a:r>
              <a:rPr lang="fi-FI" sz="2400" dirty="0">
                <a:solidFill>
                  <a:schemeClr val="tx1"/>
                </a:solidFill>
              </a:rPr>
              <a:t>sur l’autre. 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Vérifier que la règle est respectée pour ces 4 cartes en retournant le moins de cartes possible.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Lesquelles devez-vous retourner 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11020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601748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36483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738560" y="2316480"/>
            <a:ext cx="1221520" cy="163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500" b="1" dirty="0">
                <a:solidFill>
                  <a:sysClr val="windowText" lastClr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951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La question du contexte</a:t>
            </a:r>
          </a:p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La question du vocabulaire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/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15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274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16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70499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7030A0"/>
                </a:solidFill>
              </a:rPr>
              <a:t>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17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70499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5400" y="1471083"/>
            <a:ext cx="7881937" cy="3982066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/>
              <a:t> </a:t>
            </a:r>
            <a:r>
              <a:rPr lang="fr-FR" sz="2600" dirty="0">
                <a:solidFill>
                  <a:schemeClr val="tx1"/>
                </a:solidFill>
              </a:rPr>
              <a:t>Utilisation de la mémoire à long terme</a:t>
            </a:r>
          </a:p>
          <a:p>
            <a:pPr lvl="1"/>
            <a:r>
              <a:rPr lang="fr-FR" sz="2200" dirty="0"/>
              <a:t> Fréquence des problèmes soumis aux élèves</a:t>
            </a:r>
          </a:p>
          <a:p>
            <a:pPr lvl="1"/>
            <a:r>
              <a:rPr lang="fr-FR" sz="2200" dirty="0">
                <a:solidFill>
                  <a:schemeClr val="tx1"/>
                </a:solidFill>
              </a:rPr>
              <a:t> Variété des problèmes proposés :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 type de problèmes :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recherche du tout ou d’une partie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transformation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comparaison ;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les nombres en jeu ; 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la numération, avec des nombres plus simples au début puis progressivement des travaux où il faut travailler sur les différentes unités de  numération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le calcul, apparition de retenues, utilisation de tables moins connues, etc. ; 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endParaRPr lang="fr-FR" sz="22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563422" y="3771550"/>
            <a:ext cx="7881937" cy="1019705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Matéo a 20 billes.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Sara en a 10 de plus que lui.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Combien les deux enfants ont-ils de billes en tout ?</a:t>
            </a:r>
          </a:p>
        </p:txBody>
      </p:sp>
      <p:sp>
        <p:nvSpPr>
          <p:cNvPr id="8" name="Espace réservé du texte 5"/>
          <p:cNvSpPr txBox="1">
            <a:spLocks/>
          </p:cNvSpPr>
          <p:nvPr/>
        </p:nvSpPr>
        <p:spPr>
          <a:xfrm>
            <a:off x="563422" y="3527446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27 jetons ; il en a donné 12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space réservé du texte 5"/>
          <p:cNvSpPr txBox="1">
            <a:spLocks/>
          </p:cNvSpPr>
          <p:nvPr/>
        </p:nvSpPr>
        <p:spPr>
          <a:xfrm>
            <a:off x="563422" y="3150468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Léa à 22 billes. Adèle a 13 billes. 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Combien </a:t>
            </a:r>
            <a:r>
              <a:rPr lang="fr-FR" dirty="0" err="1">
                <a:solidFill>
                  <a:schemeClr val="tx1"/>
                </a:solidFill>
              </a:rPr>
              <a:t>ont-elles</a:t>
            </a:r>
            <a:r>
              <a:rPr lang="fr-FR" dirty="0">
                <a:solidFill>
                  <a:schemeClr val="tx1"/>
                </a:solidFill>
              </a:rPr>
              <a:t> de billes en tout ?	</a:t>
            </a: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18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5362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5400" y="1471083"/>
            <a:ext cx="7881937" cy="4044070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/>
              <a:t> </a:t>
            </a:r>
            <a:r>
              <a:rPr lang="fr-FR" sz="2600" dirty="0">
                <a:solidFill>
                  <a:schemeClr val="tx1"/>
                </a:solidFill>
              </a:rPr>
              <a:t>Utilisation de la mémoire à long terme</a:t>
            </a:r>
          </a:p>
          <a:p>
            <a:pPr lvl="1"/>
            <a:r>
              <a:rPr lang="fr-FR" sz="2200" dirty="0"/>
              <a:t> Fréquence des problèmes soumis aux élèves</a:t>
            </a:r>
          </a:p>
          <a:p>
            <a:pPr lvl="1"/>
            <a:r>
              <a:rPr lang="fr-FR" sz="2200" dirty="0">
                <a:solidFill>
                  <a:schemeClr val="tx1"/>
                </a:solidFill>
              </a:rPr>
              <a:t> Variété des problèmes proposés :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 type de problèmes :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recherche du tout ou d’une partie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transformation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comparaison ;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les nombres en jeu :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la numération, avec des nombres plus simples au début puis progressivement des travaux où il faut travailler sur les différentes unités de  numération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le calcul, apparition de retenues, utilisation de tables moins connues, etc. ; </a:t>
            </a: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Espace réservé du texte 5"/>
          <p:cNvSpPr txBox="1">
            <a:spLocks/>
          </p:cNvSpPr>
          <p:nvPr/>
        </p:nvSpPr>
        <p:spPr>
          <a:xfrm>
            <a:off x="602599" y="5427855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27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12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Espace réservé du texte 5"/>
          <p:cNvSpPr txBox="1">
            <a:spLocks/>
          </p:cNvSpPr>
          <p:nvPr/>
        </p:nvSpPr>
        <p:spPr>
          <a:xfrm>
            <a:off x="599450" y="5417708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27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3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Espace réservé du texte 5"/>
          <p:cNvSpPr txBox="1">
            <a:spLocks/>
          </p:cNvSpPr>
          <p:nvPr/>
        </p:nvSpPr>
        <p:spPr>
          <a:xfrm>
            <a:off x="599450" y="5427861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27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10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Espace réservé du texte 5"/>
          <p:cNvSpPr txBox="1">
            <a:spLocks/>
          </p:cNvSpPr>
          <p:nvPr/>
        </p:nvSpPr>
        <p:spPr>
          <a:xfrm>
            <a:off x="602599" y="5427857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43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17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Espace réservé du texte 5"/>
          <p:cNvSpPr txBox="1">
            <a:spLocks/>
          </p:cNvSpPr>
          <p:nvPr/>
        </p:nvSpPr>
        <p:spPr>
          <a:xfrm>
            <a:off x="599078" y="5422023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93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76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Espace réservé du texte 5"/>
          <p:cNvSpPr txBox="1">
            <a:spLocks/>
          </p:cNvSpPr>
          <p:nvPr/>
        </p:nvSpPr>
        <p:spPr>
          <a:xfrm>
            <a:off x="613296" y="5416638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</a:t>
            </a:r>
            <a:r>
              <a:rPr lang="fi-FI" b="1" dirty="0">
                <a:solidFill>
                  <a:srgbClr val="7030A0"/>
                </a:solidFill>
              </a:rPr>
              <a:t>823</a:t>
            </a:r>
            <a:r>
              <a:rPr lang="fi-FI" dirty="0">
                <a:solidFill>
                  <a:schemeClr val="tx1"/>
                </a:solidFill>
              </a:rPr>
              <a:t> jetons ; il en a donné </a:t>
            </a:r>
            <a:r>
              <a:rPr lang="fi-FI" b="1" dirty="0">
                <a:solidFill>
                  <a:srgbClr val="7030A0"/>
                </a:solidFill>
              </a:rPr>
              <a:t>546</a:t>
            </a:r>
            <a:r>
              <a:rPr lang="fi-FI" dirty="0">
                <a:solidFill>
                  <a:schemeClr val="tx1"/>
                </a:solidFill>
              </a:rPr>
              <a:t>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19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11242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26886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5400" y="1471083"/>
            <a:ext cx="7881937" cy="4287468"/>
          </a:xfrm>
        </p:spPr>
        <p:txBody>
          <a:bodyPr>
            <a:normAutofit fontScale="92500" lnSpcReduction="20000"/>
          </a:bodyPr>
          <a:lstStyle/>
          <a:p>
            <a:r>
              <a:rPr lang="fr-FR" sz="2600" dirty="0"/>
              <a:t> </a:t>
            </a:r>
            <a:r>
              <a:rPr lang="fr-FR" sz="2600" dirty="0">
                <a:solidFill>
                  <a:schemeClr val="tx1"/>
                </a:solidFill>
              </a:rPr>
              <a:t>Utilisation de la mémoire à long terme</a:t>
            </a:r>
          </a:p>
          <a:p>
            <a:pPr lvl="1"/>
            <a:r>
              <a:rPr lang="fr-FR" sz="2200" dirty="0"/>
              <a:t> Fréquence des problèmes soumis aux élèves</a:t>
            </a:r>
          </a:p>
          <a:p>
            <a:pPr lvl="1"/>
            <a:r>
              <a:rPr lang="fr-FR" sz="2200" dirty="0">
                <a:solidFill>
                  <a:schemeClr val="tx1"/>
                </a:solidFill>
              </a:rPr>
              <a:t> Variété des problèmes proposés :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 type de problèmes :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recherche du tout ou d’une partie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transformation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problèmes de comparaison ;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les nombres en jeu ; 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la numération, avec des nombres plus simples au début puis progressivement des travaux où il faut travailler sur les différentes unités de  numération ;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200" dirty="0"/>
              <a:t>travail sur le calcul, apparition de retenues, utilisation de tables moins connues, etc. ; 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200" dirty="0"/>
              <a:t>jouer sur le nombre d’étapes ;</a:t>
            </a: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684793" y="5758551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Il avait 28 euros. Il a acheté un livre à 12 euros et une trousse à 5 euros. Combien lui reste-t-il ? 	</a:t>
            </a: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Espace réservé du texte 5"/>
          <p:cNvSpPr txBox="1">
            <a:spLocks/>
          </p:cNvSpPr>
          <p:nvPr/>
        </p:nvSpPr>
        <p:spPr>
          <a:xfrm>
            <a:off x="684792" y="5758551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>
                <a:solidFill>
                  <a:schemeClr val="tx1"/>
                </a:solidFill>
              </a:rPr>
              <a:t>Amza</a:t>
            </a:r>
            <a:r>
              <a:rPr lang="fr-FR" dirty="0">
                <a:solidFill>
                  <a:schemeClr val="tx1"/>
                </a:solidFill>
              </a:rPr>
              <a:t> a acheté un dictionnaire à 28 euros, un livre à 12 euros et une trousse à 5 euros. Combien </a:t>
            </a:r>
            <a:r>
              <a:rPr lang="fr-FR" dirty="0" err="1">
                <a:solidFill>
                  <a:schemeClr val="tx1"/>
                </a:solidFill>
              </a:rPr>
              <a:t>a-t-il</a:t>
            </a:r>
            <a:r>
              <a:rPr lang="fr-FR" dirty="0">
                <a:solidFill>
                  <a:schemeClr val="tx1"/>
                </a:solidFill>
              </a:rPr>
              <a:t> dépensé ? 	</a:t>
            </a: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20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3876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Utilisation de la mémoire à long terme</a:t>
            </a:r>
          </a:p>
          <a:p>
            <a:pPr marL="717550" lvl="1" indent="-276225"/>
            <a:r>
              <a:rPr lang="fr-FR" sz="2000" dirty="0"/>
              <a:t>Construire des institutionnalisations pour avoir des références, des modèles sur lesquels s’appuyer :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des affichages, en nombre limité mais bien choisis, en s’appuyant notamment sur les différents types de schémas présentés à la classe ;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des traces écrites dans les cahiers, </a:t>
            </a:r>
          </a:p>
          <a:p>
            <a:pPr marL="1774825" lvl="2" indent="-342900">
              <a:buClr>
                <a:schemeClr val="tx1"/>
              </a:buClr>
              <a:buFont typeface="Calibri" panose="020F0502020204030204" pitchFamily="34" charset="0"/>
              <a:buChar char="‒"/>
            </a:pPr>
            <a:r>
              <a:rPr lang="fr-FR" sz="2000" dirty="0"/>
              <a:t>Quels cahiers pour la résolution de problèmes ?</a:t>
            </a:r>
          </a:p>
          <a:p>
            <a:pPr marL="1798638" lvl="2">
              <a:buClr>
                <a:schemeClr val="tx1"/>
              </a:buClr>
            </a:pPr>
            <a:r>
              <a:rPr lang="fr-FR" sz="2000" dirty="0"/>
              <a:t>Pour la résolution « quotidienne » de problèmes (éviter l’utilisation systématique de l’ardoise ou de feuille volantes), pour les traces écrites de référence (modèles de résolution).</a:t>
            </a:r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21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381396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Faire des schémas pour aider à la résolution</a:t>
            </a:r>
          </a:p>
          <a:p>
            <a:pPr marL="717550" lvl="1" indent="-276225"/>
            <a:r>
              <a:rPr lang="fr-FR" sz="2000" dirty="0"/>
              <a:t>Ne pas tout attendre des élèves</a:t>
            </a:r>
          </a:p>
          <a:p>
            <a:pPr marL="717550" lvl="1" indent="-276225"/>
            <a:r>
              <a:rPr lang="fr-FR" sz="2000" dirty="0"/>
              <a:t>Quels schémas ?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simples (ne pas en faire un code supplémentaire à apprendre),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les mêmes sur plusieurs années (sauf quand on travaille sur la numération en CP et en début de CE1).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22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1900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657543" y="1445683"/>
            <a:ext cx="7241857" cy="87587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Kevin avait 27 jetons ; il en a donné 12 à Agathe.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011010" y="2382648"/>
            <a:ext cx="355007" cy="1542633"/>
          </a:xfrm>
          <a:custGeom>
            <a:avLst/>
            <a:gdLst>
              <a:gd name="connsiteX0" fmla="*/ 65447 w 355007"/>
              <a:gd name="connsiteY0" fmla="*/ 66737 h 1542633"/>
              <a:gd name="connsiteX1" fmla="*/ 50207 w 355007"/>
              <a:gd name="connsiteY1" fmla="*/ 813497 h 1542633"/>
              <a:gd name="connsiteX2" fmla="*/ 19727 w 355007"/>
              <a:gd name="connsiteY2" fmla="*/ 1042097 h 1542633"/>
              <a:gd name="connsiteX3" fmla="*/ 19727 w 355007"/>
              <a:gd name="connsiteY3" fmla="*/ 1514537 h 1542633"/>
              <a:gd name="connsiteX4" fmla="*/ 233087 w 355007"/>
              <a:gd name="connsiteY4" fmla="*/ 1529777 h 1542633"/>
              <a:gd name="connsiteX5" fmla="*/ 263567 w 355007"/>
              <a:gd name="connsiteY5" fmla="*/ 1118297 h 1542633"/>
              <a:gd name="connsiteX6" fmla="*/ 294047 w 355007"/>
              <a:gd name="connsiteY6" fmla="*/ 1072577 h 1542633"/>
              <a:gd name="connsiteX7" fmla="*/ 324527 w 355007"/>
              <a:gd name="connsiteY7" fmla="*/ 783017 h 1542633"/>
              <a:gd name="connsiteX8" fmla="*/ 355007 w 355007"/>
              <a:gd name="connsiteY8" fmla="*/ 722057 h 1542633"/>
              <a:gd name="connsiteX9" fmla="*/ 339767 w 355007"/>
              <a:gd name="connsiteY9" fmla="*/ 234377 h 1542633"/>
              <a:gd name="connsiteX10" fmla="*/ 324527 w 355007"/>
              <a:gd name="connsiteY10" fmla="*/ 66737 h 1542633"/>
              <a:gd name="connsiteX11" fmla="*/ 65447 w 355007"/>
              <a:gd name="connsiteY11" fmla="*/ 66737 h 15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007" h="1542633">
                <a:moveTo>
                  <a:pt x="65447" y="66737"/>
                </a:moveTo>
                <a:cubicBezTo>
                  <a:pt x="19727" y="191197"/>
                  <a:pt x="58787" y="564673"/>
                  <a:pt x="50207" y="813497"/>
                </a:cubicBezTo>
                <a:cubicBezTo>
                  <a:pt x="47774" y="884052"/>
                  <a:pt x="31634" y="970652"/>
                  <a:pt x="19727" y="1042097"/>
                </a:cubicBezTo>
                <a:cubicBezTo>
                  <a:pt x="13508" y="1122949"/>
                  <a:pt x="-21371" y="1462479"/>
                  <a:pt x="19727" y="1514537"/>
                </a:cubicBezTo>
                <a:cubicBezTo>
                  <a:pt x="63908" y="1570500"/>
                  <a:pt x="161967" y="1524697"/>
                  <a:pt x="233087" y="1529777"/>
                </a:cubicBezTo>
                <a:cubicBezTo>
                  <a:pt x="292151" y="1352586"/>
                  <a:pt x="207886" y="1619423"/>
                  <a:pt x="263567" y="1118297"/>
                </a:cubicBezTo>
                <a:cubicBezTo>
                  <a:pt x="265590" y="1100093"/>
                  <a:pt x="283887" y="1087817"/>
                  <a:pt x="294047" y="1072577"/>
                </a:cubicBezTo>
                <a:cubicBezTo>
                  <a:pt x="295996" y="1049187"/>
                  <a:pt x="310192" y="835577"/>
                  <a:pt x="324527" y="783017"/>
                </a:cubicBezTo>
                <a:cubicBezTo>
                  <a:pt x="330505" y="761099"/>
                  <a:pt x="344847" y="742377"/>
                  <a:pt x="355007" y="722057"/>
                </a:cubicBezTo>
                <a:cubicBezTo>
                  <a:pt x="349927" y="559497"/>
                  <a:pt x="347323" y="396841"/>
                  <a:pt x="339767" y="234377"/>
                </a:cubicBezTo>
                <a:cubicBezTo>
                  <a:pt x="337160" y="178327"/>
                  <a:pt x="372405" y="95996"/>
                  <a:pt x="324527" y="66737"/>
                </a:cubicBezTo>
                <a:cubicBezTo>
                  <a:pt x="250838" y="21705"/>
                  <a:pt x="111167" y="-57723"/>
                  <a:pt x="65447" y="667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518417" y="2382647"/>
            <a:ext cx="355007" cy="1542633"/>
          </a:xfrm>
          <a:custGeom>
            <a:avLst/>
            <a:gdLst>
              <a:gd name="connsiteX0" fmla="*/ 65447 w 355007"/>
              <a:gd name="connsiteY0" fmla="*/ 66737 h 1542633"/>
              <a:gd name="connsiteX1" fmla="*/ 50207 w 355007"/>
              <a:gd name="connsiteY1" fmla="*/ 813497 h 1542633"/>
              <a:gd name="connsiteX2" fmla="*/ 19727 w 355007"/>
              <a:gd name="connsiteY2" fmla="*/ 1042097 h 1542633"/>
              <a:gd name="connsiteX3" fmla="*/ 19727 w 355007"/>
              <a:gd name="connsiteY3" fmla="*/ 1514537 h 1542633"/>
              <a:gd name="connsiteX4" fmla="*/ 233087 w 355007"/>
              <a:gd name="connsiteY4" fmla="*/ 1529777 h 1542633"/>
              <a:gd name="connsiteX5" fmla="*/ 263567 w 355007"/>
              <a:gd name="connsiteY5" fmla="*/ 1118297 h 1542633"/>
              <a:gd name="connsiteX6" fmla="*/ 294047 w 355007"/>
              <a:gd name="connsiteY6" fmla="*/ 1072577 h 1542633"/>
              <a:gd name="connsiteX7" fmla="*/ 324527 w 355007"/>
              <a:gd name="connsiteY7" fmla="*/ 783017 h 1542633"/>
              <a:gd name="connsiteX8" fmla="*/ 355007 w 355007"/>
              <a:gd name="connsiteY8" fmla="*/ 722057 h 1542633"/>
              <a:gd name="connsiteX9" fmla="*/ 339767 w 355007"/>
              <a:gd name="connsiteY9" fmla="*/ 234377 h 1542633"/>
              <a:gd name="connsiteX10" fmla="*/ 324527 w 355007"/>
              <a:gd name="connsiteY10" fmla="*/ 66737 h 1542633"/>
              <a:gd name="connsiteX11" fmla="*/ 65447 w 355007"/>
              <a:gd name="connsiteY11" fmla="*/ 66737 h 15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007" h="1542633">
                <a:moveTo>
                  <a:pt x="65447" y="66737"/>
                </a:moveTo>
                <a:cubicBezTo>
                  <a:pt x="19727" y="191197"/>
                  <a:pt x="58787" y="564673"/>
                  <a:pt x="50207" y="813497"/>
                </a:cubicBezTo>
                <a:cubicBezTo>
                  <a:pt x="47774" y="884052"/>
                  <a:pt x="31634" y="970652"/>
                  <a:pt x="19727" y="1042097"/>
                </a:cubicBezTo>
                <a:cubicBezTo>
                  <a:pt x="13508" y="1122949"/>
                  <a:pt x="-21371" y="1462479"/>
                  <a:pt x="19727" y="1514537"/>
                </a:cubicBezTo>
                <a:cubicBezTo>
                  <a:pt x="63908" y="1570500"/>
                  <a:pt x="161967" y="1524697"/>
                  <a:pt x="233087" y="1529777"/>
                </a:cubicBezTo>
                <a:cubicBezTo>
                  <a:pt x="292151" y="1352586"/>
                  <a:pt x="207886" y="1619423"/>
                  <a:pt x="263567" y="1118297"/>
                </a:cubicBezTo>
                <a:cubicBezTo>
                  <a:pt x="265590" y="1100093"/>
                  <a:pt x="283887" y="1087817"/>
                  <a:pt x="294047" y="1072577"/>
                </a:cubicBezTo>
                <a:cubicBezTo>
                  <a:pt x="295996" y="1049187"/>
                  <a:pt x="310192" y="835577"/>
                  <a:pt x="324527" y="783017"/>
                </a:cubicBezTo>
                <a:cubicBezTo>
                  <a:pt x="330505" y="761099"/>
                  <a:pt x="344847" y="742377"/>
                  <a:pt x="355007" y="722057"/>
                </a:cubicBezTo>
                <a:cubicBezTo>
                  <a:pt x="349927" y="559497"/>
                  <a:pt x="347323" y="396841"/>
                  <a:pt x="339767" y="234377"/>
                </a:cubicBezTo>
                <a:cubicBezTo>
                  <a:pt x="337160" y="178327"/>
                  <a:pt x="372405" y="95996"/>
                  <a:pt x="324527" y="66737"/>
                </a:cubicBezTo>
                <a:cubicBezTo>
                  <a:pt x="250838" y="21705"/>
                  <a:pt x="111167" y="-57723"/>
                  <a:pt x="65447" y="667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064606" y="3705618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038448" y="3392351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003824" y="3041965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425392" y="3725718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399234" y="3392351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4390010" y="3041964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775048" y="3725718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2922343" y="2652585"/>
            <a:ext cx="524955" cy="1126067"/>
          </a:xfrm>
          <a:custGeom>
            <a:avLst/>
            <a:gdLst>
              <a:gd name="connsiteX0" fmla="*/ 8487 w 524955"/>
              <a:gd name="connsiteY0" fmla="*/ 1126067 h 1126067"/>
              <a:gd name="connsiteX1" fmla="*/ 16954 w 524955"/>
              <a:gd name="connsiteY1" fmla="*/ 1016000 h 1126067"/>
              <a:gd name="connsiteX2" fmla="*/ 50821 w 524955"/>
              <a:gd name="connsiteY2" fmla="*/ 922867 h 1126067"/>
              <a:gd name="connsiteX3" fmla="*/ 59287 w 524955"/>
              <a:gd name="connsiteY3" fmla="*/ 897467 h 1126067"/>
              <a:gd name="connsiteX4" fmla="*/ 101621 w 524955"/>
              <a:gd name="connsiteY4" fmla="*/ 863600 h 1126067"/>
              <a:gd name="connsiteX5" fmla="*/ 118554 w 524955"/>
              <a:gd name="connsiteY5" fmla="*/ 838200 h 1126067"/>
              <a:gd name="connsiteX6" fmla="*/ 160887 w 524955"/>
              <a:gd name="connsiteY6" fmla="*/ 762000 h 1126067"/>
              <a:gd name="connsiteX7" fmla="*/ 194754 w 524955"/>
              <a:gd name="connsiteY7" fmla="*/ 728133 h 1126067"/>
              <a:gd name="connsiteX8" fmla="*/ 220154 w 524955"/>
              <a:gd name="connsiteY8" fmla="*/ 719667 h 1126067"/>
              <a:gd name="connsiteX9" fmla="*/ 254021 w 524955"/>
              <a:gd name="connsiteY9" fmla="*/ 668867 h 1126067"/>
              <a:gd name="connsiteX10" fmla="*/ 279421 w 524955"/>
              <a:gd name="connsiteY10" fmla="*/ 643467 h 1126067"/>
              <a:gd name="connsiteX11" fmla="*/ 296354 w 524955"/>
              <a:gd name="connsiteY11" fmla="*/ 592667 h 1126067"/>
              <a:gd name="connsiteX12" fmla="*/ 304821 w 524955"/>
              <a:gd name="connsiteY12" fmla="*/ 567267 h 1126067"/>
              <a:gd name="connsiteX13" fmla="*/ 321754 w 524955"/>
              <a:gd name="connsiteY13" fmla="*/ 499533 h 1126067"/>
              <a:gd name="connsiteX14" fmla="*/ 330221 w 524955"/>
              <a:gd name="connsiteY14" fmla="*/ 465667 h 1126067"/>
              <a:gd name="connsiteX15" fmla="*/ 347154 w 524955"/>
              <a:gd name="connsiteY15" fmla="*/ 423333 h 1126067"/>
              <a:gd name="connsiteX16" fmla="*/ 372554 w 524955"/>
              <a:gd name="connsiteY16" fmla="*/ 372533 h 1126067"/>
              <a:gd name="connsiteX17" fmla="*/ 397954 w 524955"/>
              <a:gd name="connsiteY17" fmla="*/ 321733 h 1126067"/>
              <a:gd name="connsiteX18" fmla="*/ 406421 w 524955"/>
              <a:gd name="connsiteY18" fmla="*/ 296333 h 1126067"/>
              <a:gd name="connsiteX19" fmla="*/ 448754 w 524955"/>
              <a:gd name="connsiteY19" fmla="*/ 245533 h 1126067"/>
              <a:gd name="connsiteX20" fmla="*/ 482621 w 524955"/>
              <a:gd name="connsiteY20" fmla="*/ 177800 h 1126067"/>
              <a:gd name="connsiteX21" fmla="*/ 499554 w 524955"/>
              <a:gd name="connsiteY21" fmla="*/ 118533 h 1126067"/>
              <a:gd name="connsiteX22" fmla="*/ 516487 w 524955"/>
              <a:gd name="connsiteY22" fmla="*/ 84667 h 1126067"/>
              <a:gd name="connsiteX23" fmla="*/ 524954 w 524955"/>
              <a:gd name="connsiteY23" fmla="*/ 0 h 11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4955" h="1126067">
                <a:moveTo>
                  <a:pt x="8487" y="1126067"/>
                </a:moveTo>
                <a:cubicBezTo>
                  <a:pt x="-5805" y="1054598"/>
                  <a:pt x="-1427" y="1107906"/>
                  <a:pt x="16954" y="1016000"/>
                </a:cubicBezTo>
                <a:cubicBezTo>
                  <a:pt x="33123" y="935156"/>
                  <a:pt x="9412" y="978078"/>
                  <a:pt x="50821" y="922867"/>
                </a:cubicBezTo>
                <a:cubicBezTo>
                  <a:pt x="53643" y="914400"/>
                  <a:pt x="54695" y="905120"/>
                  <a:pt x="59287" y="897467"/>
                </a:cubicBezTo>
                <a:cubicBezTo>
                  <a:pt x="67330" y="884062"/>
                  <a:pt x="90084" y="871291"/>
                  <a:pt x="101621" y="863600"/>
                </a:cubicBezTo>
                <a:cubicBezTo>
                  <a:pt x="107265" y="855133"/>
                  <a:pt x="114003" y="847301"/>
                  <a:pt x="118554" y="838200"/>
                </a:cubicBezTo>
                <a:cubicBezTo>
                  <a:pt x="139846" y="795615"/>
                  <a:pt x="107501" y="815386"/>
                  <a:pt x="160887" y="762000"/>
                </a:cubicBezTo>
                <a:cubicBezTo>
                  <a:pt x="172176" y="750711"/>
                  <a:pt x="179608" y="733181"/>
                  <a:pt x="194754" y="728133"/>
                </a:cubicBezTo>
                <a:lnTo>
                  <a:pt x="220154" y="719667"/>
                </a:lnTo>
                <a:cubicBezTo>
                  <a:pt x="301182" y="638639"/>
                  <a:pt x="205008" y="742385"/>
                  <a:pt x="254021" y="668867"/>
                </a:cubicBezTo>
                <a:cubicBezTo>
                  <a:pt x="260663" y="658904"/>
                  <a:pt x="270954" y="651934"/>
                  <a:pt x="279421" y="643467"/>
                </a:cubicBezTo>
                <a:lnTo>
                  <a:pt x="296354" y="592667"/>
                </a:lnTo>
                <a:cubicBezTo>
                  <a:pt x="299176" y="584200"/>
                  <a:pt x="302657" y="575925"/>
                  <a:pt x="304821" y="567267"/>
                </a:cubicBezTo>
                <a:lnTo>
                  <a:pt x="321754" y="499533"/>
                </a:lnTo>
                <a:cubicBezTo>
                  <a:pt x="324576" y="488244"/>
                  <a:pt x="325900" y="476471"/>
                  <a:pt x="330221" y="465667"/>
                </a:cubicBezTo>
                <a:cubicBezTo>
                  <a:pt x="335865" y="451556"/>
                  <a:pt x="342348" y="437751"/>
                  <a:pt x="347154" y="423333"/>
                </a:cubicBezTo>
                <a:cubicBezTo>
                  <a:pt x="362758" y="376522"/>
                  <a:pt x="343826" y="401263"/>
                  <a:pt x="372554" y="372533"/>
                </a:cubicBezTo>
                <a:cubicBezTo>
                  <a:pt x="393836" y="308689"/>
                  <a:pt x="365128" y="387385"/>
                  <a:pt x="397954" y="321733"/>
                </a:cubicBezTo>
                <a:cubicBezTo>
                  <a:pt x="401945" y="313751"/>
                  <a:pt x="402430" y="304315"/>
                  <a:pt x="406421" y="296333"/>
                </a:cubicBezTo>
                <a:cubicBezTo>
                  <a:pt x="418209" y="272757"/>
                  <a:pt x="430028" y="264259"/>
                  <a:pt x="448754" y="245533"/>
                </a:cubicBezTo>
                <a:cubicBezTo>
                  <a:pt x="468211" y="187160"/>
                  <a:pt x="453065" y="207354"/>
                  <a:pt x="482621" y="177800"/>
                </a:cubicBezTo>
                <a:cubicBezTo>
                  <a:pt x="486919" y="160608"/>
                  <a:pt x="492264" y="135543"/>
                  <a:pt x="499554" y="118533"/>
                </a:cubicBezTo>
                <a:cubicBezTo>
                  <a:pt x="504526" y="106932"/>
                  <a:pt x="510843" y="95956"/>
                  <a:pt x="516487" y="84667"/>
                </a:cubicBezTo>
                <a:cubicBezTo>
                  <a:pt x="525266" y="5662"/>
                  <a:pt x="524954" y="34023"/>
                  <a:pt x="52495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4048430" y="3727852"/>
            <a:ext cx="254049" cy="211666"/>
          </a:xfrm>
          <a:custGeom>
            <a:avLst/>
            <a:gdLst>
              <a:gd name="connsiteX0" fmla="*/ 0 w 254049"/>
              <a:gd name="connsiteY0" fmla="*/ 211666 h 211666"/>
              <a:gd name="connsiteX1" fmla="*/ 16934 w 254049"/>
              <a:gd name="connsiteY1" fmla="*/ 169333 h 211666"/>
              <a:gd name="connsiteX2" fmla="*/ 67734 w 254049"/>
              <a:gd name="connsiteY2" fmla="*/ 135466 h 211666"/>
              <a:gd name="connsiteX3" fmla="*/ 93134 w 254049"/>
              <a:gd name="connsiteY3" fmla="*/ 118533 h 211666"/>
              <a:gd name="connsiteX4" fmla="*/ 118534 w 254049"/>
              <a:gd name="connsiteY4" fmla="*/ 101600 h 211666"/>
              <a:gd name="connsiteX5" fmla="*/ 135467 w 254049"/>
              <a:gd name="connsiteY5" fmla="*/ 84666 h 211666"/>
              <a:gd name="connsiteX6" fmla="*/ 211667 w 254049"/>
              <a:gd name="connsiteY6" fmla="*/ 50800 h 211666"/>
              <a:gd name="connsiteX7" fmla="*/ 228600 w 254049"/>
              <a:gd name="connsiteY7" fmla="*/ 25400 h 211666"/>
              <a:gd name="connsiteX8" fmla="*/ 254000 w 254049"/>
              <a:gd name="connsiteY8" fmla="*/ 0 h 2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49" h="211666">
                <a:moveTo>
                  <a:pt x="0" y="211666"/>
                </a:moveTo>
                <a:cubicBezTo>
                  <a:pt x="5645" y="197555"/>
                  <a:pt x="6837" y="180692"/>
                  <a:pt x="16934" y="169333"/>
                </a:cubicBezTo>
                <a:cubicBezTo>
                  <a:pt x="30455" y="154122"/>
                  <a:pt x="50801" y="146755"/>
                  <a:pt x="67734" y="135466"/>
                </a:cubicBezTo>
                <a:lnTo>
                  <a:pt x="93134" y="118533"/>
                </a:lnTo>
                <a:cubicBezTo>
                  <a:pt x="101601" y="112889"/>
                  <a:pt x="111339" y="108795"/>
                  <a:pt x="118534" y="101600"/>
                </a:cubicBezTo>
                <a:cubicBezTo>
                  <a:pt x="124178" y="95955"/>
                  <a:pt x="128327" y="88236"/>
                  <a:pt x="135467" y="84666"/>
                </a:cubicBezTo>
                <a:cubicBezTo>
                  <a:pt x="256386" y="24205"/>
                  <a:pt x="136945" y="100614"/>
                  <a:pt x="211667" y="50800"/>
                </a:cubicBezTo>
                <a:cubicBezTo>
                  <a:pt x="217311" y="42333"/>
                  <a:pt x="221405" y="32595"/>
                  <a:pt x="228600" y="25400"/>
                </a:cubicBezTo>
                <a:cubicBezTo>
                  <a:pt x="256348" y="-2349"/>
                  <a:pt x="254000" y="21207"/>
                  <a:pt x="25400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4027433" y="3404683"/>
            <a:ext cx="254049" cy="211666"/>
          </a:xfrm>
          <a:custGeom>
            <a:avLst/>
            <a:gdLst>
              <a:gd name="connsiteX0" fmla="*/ 0 w 254049"/>
              <a:gd name="connsiteY0" fmla="*/ 211666 h 211666"/>
              <a:gd name="connsiteX1" fmla="*/ 16934 w 254049"/>
              <a:gd name="connsiteY1" fmla="*/ 169333 h 211666"/>
              <a:gd name="connsiteX2" fmla="*/ 67734 w 254049"/>
              <a:gd name="connsiteY2" fmla="*/ 135466 h 211666"/>
              <a:gd name="connsiteX3" fmla="*/ 93134 w 254049"/>
              <a:gd name="connsiteY3" fmla="*/ 118533 h 211666"/>
              <a:gd name="connsiteX4" fmla="*/ 118534 w 254049"/>
              <a:gd name="connsiteY4" fmla="*/ 101600 h 211666"/>
              <a:gd name="connsiteX5" fmla="*/ 135467 w 254049"/>
              <a:gd name="connsiteY5" fmla="*/ 84666 h 211666"/>
              <a:gd name="connsiteX6" fmla="*/ 211667 w 254049"/>
              <a:gd name="connsiteY6" fmla="*/ 50800 h 211666"/>
              <a:gd name="connsiteX7" fmla="*/ 228600 w 254049"/>
              <a:gd name="connsiteY7" fmla="*/ 25400 h 211666"/>
              <a:gd name="connsiteX8" fmla="*/ 254000 w 254049"/>
              <a:gd name="connsiteY8" fmla="*/ 0 h 2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49" h="211666">
                <a:moveTo>
                  <a:pt x="0" y="211666"/>
                </a:moveTo>
                <a:cubicBezTo>
                  <a:pt x="5645" y="197555"/>
                  <a:pt x="6837" y="180692"/>
                  <a:pt x="16934" y="169333"/>
                </a:cubicBezTo>
                <a:cubicBezTo>
                  <a:pt x="30455" y="154122"/>
                  <a:pt x="50801" y="146755"/>
                  <a:pt x="67734" y="135466"/>
                </a:cubicBezTo>
                <a:lnTo>
                  <a:pt x="93134" y="118533"/>
                </a:lnTo>
                <a:cubicBezTo>
                  <a:pt x="101601" y="112889"/>
                  <a:pt x="111339" y="108795"/>
                  <a:pt x="118534" y="101600"/>
                </a:cubicBezTo>
                <a:cubicBezTo>
                  <a:pt x="124178" y="95955"/>
                  <a:pt x="128327" y="88236"/>
                  <a:pt x="135467" y="84666"/>
                </a:cubicBezTo>
                <a:cubicBezTo>
                  <a:pt x="256386" y="24205"/>
                  <a:pt x="136945" y="100614"/>
                  <a:pt x="211667" y="50800"/>
                </a:cubicBezTo>
                <a:cubicBezTo>
                  <a:pt x="217311" y="42333"/>
                  <a:pt x="221405" y="32595"/>
                  <a:pt x="228600" y="25400"/>
                </a:cubicBezTo>
                <a:cubicBezTo>
                  <a:pt x="256348" y="-2349"/>
                  <a:pt x="254000" y="21207"/>
                  <a:pt x="25400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273300" y="5041804"/>
            <a:ext cx="3543300" cy="3937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088940" y="4016833"/>
            <a:ext cx="281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 jetons qu’avait Kevin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3897033" y="5041804"/>
            <a:ext cx="0" cy="3937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10700" y="5797202"/>
            <a:ext cx="277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French Script MT" panose="03020402040607040605" pitchFamily="66" charset="0"/>
              </a:rPr>
              <a:t>jetons donnés à Agathe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349500" y="4977044"/>
            <a:ext cx="108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French Script MT" panose="03020402040607040605" pitchFamily="66" charset="0"/>
              </a:rPr>
              <a:t>? 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4093239" y="4335144"/>
            <a:ext cx="1024334" cy="24640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567149" y="4958397"/>
            <a:ext cx="99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French Script MT" panose="03020402040607040605" pitchFamily="66" charset="0"/>
              </a:rPr>
              <a:t>47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518417" y="4313110"/>
            <a:ext cx="77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123 </a:t>
            </a:r>
          </a:p>
        </p:txBody>
      </p:sp>
      <p:sp>
        <p:nvSpPr>
          <p:cNvPr id="5" name="Forme libre 4"/>
          <p:cNvSpPr/>
          <p:nvPr/>
        </p:nvSpPr>
        <p:spPr>
          <a:xfrm>
            <a:off x="2310938" y="4791824"/>
            <a:ext cx="3474720" cy="262314"/>
          </a:xfrm>
          <a:custGeom>
            <a:avLst/>
            <a:gdLst>
              <a:gd name="connsiteX0" fmla="*/ 0 w 3474720"/>
              <a:gd name="connsiteY0" fmla="*/ 349135 h 365760"/>
              <a:gd name="connsiteX1" fmla="*/ 16626 w 3474720"/>
              <a:gd name="connsiteY1" fmla="*/ 266007 h 365760"/>
              <a:gd name="connsiteX2" fmla="*/ 166255 w 3474720"/>
              <a:gd name="connsiteY2" fmla="*/ 149629 h 365760"/>
              <a:gd name="connsiteX3" fmla="*/ 216131 w 3474720"/>
              <a:gd name="connsiteY3" fmla="*/ 116378 h 365760"/>
              <a:gd name="connsiteX4" fmla="*/ 315884 w 3474720"/>
              <a:gd name="connsiteY4" fmla="*/ 83127 h 365760"/>
              <a:gd name="connsiteX5" fmla="*/ 365760 w 3474720"/>
              <a:gd name="connsiteY5" fmla="*/ 49877 h 365760"/>
              <a:gd name="connsiteX6" fmla="*/ 465513 w 3474720"/>
              <a:gd name="connsiteY6" fmla="*/ 33251 h 365760"/>
              <a:gd name="connsiteX7" fmla="*/ 565266 w 3474720"/>
              <a:gd name="connsiteY7" fmla="*/ 0 h 365760"/>
              <a:gd name="connsiteX8" fmla="*/ 2044931 w 3474720"/>
              <a:gd name="connsiteY8" fmla="*/ 16626 h 365760"/>
              <a:gd name="connsiteX9" fmla="*/ 2094807 w 3474720"/>
              <a:gd name="connsiteY9" fmla="*/ 33251 h 365760"/>
              <a:gd name="connsiteX10" fmla="*/ 2410691 w 3474720"/>
              <a:gd name="connsiteY10" fmla="*/ 49877 h 365760"/>
              <a:gd name="connsiteX11" fmla="*/ 2543695 w 3474720"/>
              <a:gd name="connsiteY11" fmla="*/ 66502 h 365760"/>
              <a:gd name="connsiteX12" fmla="*/ 2593571 w 3474720"/>
              <a:gd name="connsiteY12" fmla="*/ 83127 h 365760"/>
              <a:gd name="connsiteX13" fmla="*/ 2859578 w 3474720"/>
              <a:gd name="connsiteY13" fmla="*/ 116378 h 365760"/>
              <a:gd name="connsiteX14" fmla="*/ 3108960 w 3474720"/>
              <a:gd name="connsiteY14" fmla="*/ 166255 h 365760"/>
              <a:gd name="connsiteX15" fmla="*/ 3291840 w 3474720"/>
              <a:gd name="connsiteY15" fmla="*/ 249382 h 365760"/>
              <a:gd name="connsiteX16" fmla="*/ 3391593 w 3474720"/>
              <a:gd name="connsiteY16" fmla="*/ 315884 h 365760"/>
              <a:gd name="connsiteX17" fmla="*/ 3474720 w 3474720"/>
              <a:gd name="connsiteY1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74720" h="365760">
                <a:moveTo>
                  <a:pt x="0" y="349135"/>
                </a:moveTo>
                <a:cubicBezTo>
                  <a:pt x="5542" y="321426"/>
                  <a:pt x="3989" y="291282"/>
                  <a:pt x="16626" y="266007"/>
                </a:cubicBezTo>
                <a:cubicBezTo>
                  <a:pt x="36159" y="226940"/>
                  <a:pt x="146542" y="162771"/>
                  <a:pt x="166255" y="149629"/>
                </a:cubicBezTo>
                <a:cubicBezTo>
                  <a:pt x="182880" y="138545"/>
                  <a:pt x="197175" y="122697"/>
                  <a:pt x="216131" y="116378"/>
                </a:cubicBezTo>
                <a:cubicBezTo>
                  <a:pt x="249382" y="105294"/>
                  <a:pt x="286721" y="102569"/>
                  <a:pt x="315884" y="83127"/>
                </a:cubicBezTo>
                <a:cubicBezTo>
                  <a:pt x="332509" y="72044"/>
                  <a:pt x="346804" y="56196"/>
                  <a:pt x="365760" y="49877"/>
                </a:cubicBezTo>
                <a:cubicBezTo>
                  <a:pt x="397740" y="39217"/>
                  <a:pt x="432810" y="41427"/>
                  <a:pt x="465513" y="33251"/>
                </a:cubicBezTo>
                <a:cubicBezTo>
                  <a:pt x="499516" y="24750"/>
                  <a:pt x="565266" y="0"/>
                  <a:pt x="565266" y="0"/>
                </a:cubicBezTo>
                <a:lnTo>
                  <a:pt x="2044931" y="16626"/>
                </a:lnTo>
                <a:cubicBezTo>
                  <a:pt x="2062451" y="17007"/>
                  <a:pt x="2077354" y="31664"/>
                  <a:pt x="2094807" y="33251"/>
                </a:cubicBezTo>
                <a:cubicBezTo>
                  <a:pt x="2199814" y="42797"/>
                  <a:pt x="2305396" y="44335"/>
                  <a:pt x="2410691" y="49877"/>
                </a:cubicBezTo>
                <a:cubicBezTo>
                  <a:pt x="2455026" y="55419"/>
                  <a:pt x="2499736" y="58510"/>
                  <a:pt x="2543695" y="66502"/>
                </a:cubicBezTo>
                <a:cubicBezTo>
                  <a:pt x="2560937" y="69637"/>
                  <a:pt x="2576261" y="80394"/>
                  <a:pt x="2593571" y="83127"/>
                </a:cubicBezTo>
                <a:cubicBezTo>
                  <a:pt x="2681837" y="97064"/>
                  <a:pt x="2859578" y="116378"/>
                  <a:pt x="2859578" y="116378"/>
                </a:cubicBezTo>
                <a:cubicBezTo>
                  <a:pt x="3003054" y="188116"/>
                  <a:pt x="2846506" y="119939"/>
                  <a:pt x="3108960" y="166255"/>
                </a:cubicBezTo>
                <a:cubicBezTo>
                  <a:pt x="3185181" y="179706"/>
                  <a:pt x="3228616" y="209149"/>
                  <a:pt x="3291840" y="249382"/>
                </a:cubicBezTo>
                <a:cubicBezTo>
                  <a:pt x="3325555" y="270837"/>
                  <a:pt x="3353681" y="303247"/>
                  <a:pt x="3391593" y="315884"/>
                </a:cubicBezTo>
                <a:cubicBezTo>
                  <a:pt x="3456339" y="337466"/>
                  <a:pt x="3429077" y="320117"/>
                  <a:pt x="3474720" y="36576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1928553" y="5276366"/>
            <a:ext cx="911190" cy="52083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254590" y="5797202"/>
            <a:ext cx="277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French Script MT" panose="03020402040607040605" pitchFamily="66" charset="0"/>
              </a:rPr>
              <a:t>ce qui reste à Kevin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5042606" y="5281860"/>
            <a:ext cx="773994" cy="51534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texte 5"/>
          <p:cNvSpPr txBox="1">
            <a:spLocks/>
          </p:cNvSpPr>
          <p:nvPr/>
        </p:nvSpPr>
        <p:spPr>
          <a:xfrm>
            <a:off x="-13675" y="4009471"/>
            <a:ext cx="2936018" cy="5379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(27 ; 12) → (123 ; 47)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23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1034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2" grpId="0"/>
      <p:bldP spid="27" grpId="0"/>
      <p:bldP spid="28" grpId="0"/>
      <p:bldP spid="25" grpId="0"/>
      <p:bldP spid="26" grpId="0"/>
      <p:bldP spid="5" grpId="0" animBg="1"/>
      <p:bldP spid="34" grpId="0"/>
      <p:bldP spid="3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657543" y="1445683"/>
            <a:ext cx="7241857" cy="87587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Antoine a 26 billes ; il en a 17 de moins que Johanna.</a:t>
            </a:r>
          </a:p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Combien Johanna a-t-elle de billes ?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2575073" y="2407084"/>
            <a:ext cx="355007" cy="1542633"/>
          </a:xfrm>
          <a:custGeom>
            <a:avLst/>
            <a:gdLst>
              <a:gd name="connsiteX0" fmla="*/ 65447 w 355007"/>
              <a:gd name="connsiteY0" fmla="*/ 66737 h 1542633"/>
              <a:gd name="connsiteX1" fmla="*/ 50207 w 355007"/>
              <a:gd name="connsiteY1" fmla="*/ 813497 h 1542633"/>
              <a:gd name="connsiteX2" fmla="*/ 19727 w 355007"/>
              <a:gd name="connsiteY2" fmla="*/ 1042097 h 1542633"/>
              <a:gd name="connsiteX3" fmla="*/ 19727 w 355007"/>
              <a:gd name="connsiteY3" fmla="*/ 1514537 h 1542633"/>
              <a:gd name="connsiteX4" fmla="*/ 233087 w 355007"/>
              <a:gd name="connsiteY4" fmla="*/ 1529777 h 1542633"/>
              <a:gd name="connsiteX5" fmla="*/ 263567 w 355007"/>
              <a:gd name="connsiteY5" fmla="*/ 1118297 h 1542633"/>
              <a:gd name="connsiteX6" fmla="*/ 294047 w 355007"/>
              <a:gd name="connsiteY6" fmla="*/ 1072577 h 1542633"/>
              <a:gd name="connsiteX7" fmla="*/ 324527 w 355007"/>
              <a:gd name="connsiteY7" fmla="*/ 783017 h 1542633"/>
              <a:gd name="connsiteX8" fmla="*/ 355007 w 355007"/>
              <a:gd name="connsiteY8" fmla="*/ 722057 h 1542633"/>
              <a:gd name="connsiteX9" fmla="*/ 339767 w 355007"/>
              <a:gd name="connsiteY9" fmla="*/ 234377 h 1542633"/>
              <a:gd name="connsiteX10" fmla="*/ 324527 w 355007"/>
              <a:gd name="connsiteY10" fmla="*/ 66737 h 1542633"/>
              <a:gd name="connsiteX11" fmla="*/ 65447 w 355007"/>
              <a:gd name="connsiteY11" fmla="*/ 66737 h 15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007" h="1542633">
                <a:moveTo>
                  <a:pt x="65447" y="66737"/>
                </a:moveTo>
                <a:cubicBezTo>
                  <a:pt x="19727" y="191197"/>
                  <a:pt x="58787" y="564673"/>
                  <a:pt x="50207" y="813497"/>
                </a:cubicBezTo>
                <a:cubicBezTo>
                  <a:pt x="47774" y="884052"/>
                  <a:pt x="31634" y="970652"/>
                  <a:pt x="19727" y="1042097"/>
                </a:cubicBezTo>
                <a:cubicBezTo>
                  <a:pt x="13508" y="1122949"/>
                  <a:pt x="-21371" y="1462479"/>
                  <a:pt x="19727" y="1514537"/>
                </a:cubicBezTo>
                <a:cubicBezTo>
                  <a:pt x="63908" y="1570500"/>
                  <a:pt x="161967" y="1524697"/>
                  <a:pt x="233087" y="1529777"/>
                </a:cubicBezTo>
                <a:cubicBezTo>
                  <a:pt x="292151" y="1352586"/>
                  <a:pt x="207886" y="1619423"/>
                  <a:pt x="263567" y="1118297"/>
                </a:cubicBezTo>
                <a:cubicBezTo>
                  <a:pt x="265590" y="1100093"/>
                  <a:pt x="283887" y="1087817"/>
                  <a:pt x="294047" y="1072577"/>
                </a:cubicBezTo>
                <a:cubicBezTo>
                  <a:pt x="295996" y="1049187"/>
                  <a:pt x="310192" y="835577"/>
                  <a:pt x="324527" y="783017"/>
                </a:cubicBezTo>
                <a:cubicBezTo>
                  <a:pt x="330505" y="761099"/>
                  <a:pt x="344847" y="742377"/>
                  <a:pt x="355007" y="722057"/>
                </a:cubicBezTo>
                <a:cubicBezTo>
                  <a:pt x="349927" y="559497"/>
                  <a:pt x="347323" y="396841"/>
                  <a:pt x="339767" y="234377"/>
                </a:cubicBezTo>
                <a:cubicBezTo>
                  <a:pt x="337160" y="178327"/>
                  <a:pt x="372405" y="95996"/>
                  <a:pt x="324527" y="66737"/>
                </a:cubicBezTo>
                <a:cubicBezTo>
                  <a:pt x="250838" y="21705"/>
                  <a:pt x="111167" y="-57723"/>
                  <a:pt x="65447" y="667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082480" y="2407083"/>
            <a:ext cx="355007" cy="1542633"/>
          </a:xfrm>
          <a:custGeom>
            <a:avLst/>
            <a:gdLst>
              <a:gd name="connsiteX0" fmla="*/ 65447 w 355007"/>
              <a:gd name="connsiteY0" fmla="*/ 66737 h 1542633"/>
              <a:gd name="connsiteX1" fmla="*/ 50207 w 355007"/>
              <a:gd name="connsiteY1" fmla="*/ 813497 h 1542633"/>
              <a:gd name="connsiteX2" fmla="*/ 19727 w 355007"/>
              <a:gd name="connsiteY2" fmla="*/ 1042097 h 1542633"/>
              <a:gd name="connsiteX3" fmla="*/ 19727 w 355007"/>
              <a:gd name="connsiteY3" fmla="*/ 1514537 h 1542633"/>
              <a:gd name="connsiteX4" fmla="*/ 233087 w 355007"/>
              <a:gd name="connsiteY4" fmla="*/ 1529777 h 1542633"/>
              <a:gd name="connsiteX5" fmla="*/ 263567 w 355007"/>
              <a:gd name="connsiteY5" fmla="*/ 1118297 h 1542633"/>
              <a:gd name="connsiteX6" fmla="*/ 294047 w 355007"/>
              <a:gd name="connsiteY6" fmla="*/ 1072577 h 1542633"/>
              <a:gd name="connsiteX7" fmla="*/ 324527 w 355007"/>
              <a:gd name="connsiteY7" fmla="*/ 783017 h 1542633"/>
              <a:gd name="connsiteX8" fmla="*/ 355007 w 355007"/>
              <a:gd name="connsiteY8" fmla="*/ 722057 h 1542633"/>
              <a:gd name="connsiteX9" fmla="*/ 339767 w 355007"/>
              <a:gd name="connsiteY9" fmla="*/ 234377 h 1542633"/>
              <a:gd name="connsiteX10" fmla="*/ 324527 w 355007"/>
              <a:gd name="connsiteY10" fmla="*/ 66737 h 1542633"/>
              <a:gd name="connsiteX11" fmla="*/ 65447 w 355007"/>
              <a:gd name="connsiteY11" fmla="*/ 66737 h 15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007" h="1542633">
                <a:moveTo>
                  <a:pt x="65447" y="66737"/>
                </a:moveTo>
                <a:cubicBezTo>
                  <a:pt x="19727" y="191197"/>
                  <a:pt x="58787" y="564673"/>
                  <a:pt x="50207" y="813497"/>
                </a:cubicBezTo>
                <a:cubicBezTo>
                  <a:pt x="47774" y="884052"/>
                  <a:pt x="31634" y="970652"/>
                  <a:pt x="19727" y="1042097"/>
                </a:cubicBezTo>
                <a:cubicBezTo>
                  <a:pt x="13508" y="1122949"/>
                  <a:pt x="-21371" y="1462479"/>
                  <a:pt x="19727" y="1514537"/>
                </a:cubicBezTo>
                <a:cubicBezTo>
                  <a:pt x="63908" y="1570500"/>
                  <a:pt x="161967" y="1524697"/>
                  <a:pt x="233087" y="1529777"/>
                </a:cubicBezTo>
                <a:cubicBezTo>
                  <a:pt x="292151" y="1352586"/>
                  <a:pt x="207886" y="1619423"/>
                  <a:pt x="263567" y="1118297"/>
                </a:cubicBezTo>
                <a:cubicBezTo>
                  <a:pt x="265590" y="1100093"/>
                  <a:pt x="283887" y="1087817"/>
                  <a:pt x="294047" y="1072577"/>
                </a:cubicBezTo>
                <a:cubicBezTo>
                  <a:pt x="295996" y="1049187"/>
                  <a:pt x="310192" y="835577"/>
                  <a:pt x="324527" y="783017"/>
                </a:cubicBezTo>
                <a:cubicBezTo>
                  <a:pt x="330505" y="761099"/>
                  <a:pt x="344847" y="742377"/>
                  <a:pt x="355007" y="722057"/>
                </a:cubicBezTo>
                <a:cubicBezTo>
                  <a:pt x="349927" y="559497"/>
                  <a:pt x="347323" y="396841"/>
                  <a:pt x="339767" y="234377"/>
                </a:cubicBezTo>
                <a:cubicBezTo>
                  <a:pt x="337160" y="178327"/>
                  <a:pt x="372405" y="95996"/>
                  <a:pt x="324527" y="66737"/>
                </a:cubicBezTo>
                <a:cubicBezTo>
                  <a:pt x="250838" y="21705"/>
                  <a:pt x="111167" y="-57723"/>
                  <a:pt x="65447" y="667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628669" y="3730054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602511" y="3416787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3567887" y="3066401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008845" y="3750154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3982687" y="3416787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3973463" y="3066400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5880915" y="3769507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711508" y="5168708"/>
            <a:ext cx="1746250" cy="3937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350564" y="5091742"/>
            <a:ext cx="86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86</a:t>
            </a:r>
          </a:p>
        </p:txBody>
      </p:sp>
      <p:sp>
        <p:nvSpPr>
          <p:cNvPr id="29" name="Forme libre 28"/>
          <p:cNvSpPr/>
          <p:nvPr/>
        </p:nvSpPr>
        <p:spPr>
          <a:xfrm>
            <a:off x="4530399" y="2456935"/>
            <a:ext cx="355007" cy="1542633"/>
          </a:xfrm>
          <a:custGeom>
            <a:avLst/>
            <a:gdLst>
              <a:gd name="connsiteX0" fmla="*/ 65447 w 355007"/>
              <a:gd name="connsiteY0" fmla="*/ 66737 h 1542633"/>
              <a:gd name="connsiteX1" fmla="*/ 50207 w 355007"/>
              <a:gd name="connsiteY1" fmla="*/ 813497 h 1542633"/>
              <a:gd name="connsiteX2" fmla="*/ 19727 w 355007"/>
              <a:gd name="connsiteY2" fmla="*/ 1042097 h 1542633"/>
              <a:gd name="connsiteX3" fmla="*/ 19727 w 355007"/>
              <a:gd name="connsiteY3" fmla="*/ 1514537 h 1542633"/>
              <a:gd name="connsiteX4" fmla="*/ 233087 w 355007"/>
              <a:gd name="connsiteY4" fmla="*/ 1529777 h 1542633"/>
              <a:gd name="connsiteX5" fmla="*/ 263567 w 355007"/>
              <a:gd name="connsiteY5" fmla="*/ 1118297 h 1542633"/>
              <a:gd name="connsiteX6" fmla="*/ 294047 w 355007"/>
              <a:gd name="connsiteY6" fmla="*/ 1072577 h 1542633"/>
              <a:gd name="connsiteX7" fmla="*/ 324527 w 355007"/>
              <a:gd name="connsiteY7" fmla="*/ 783017 h 1542633"/>
              <a:gd name="connsiteX8" fmla="*/ 355007 w 355007"/>
              <a:gd name="connsiteY8" fmla="*/ 722057 h 1542633"/>
              <a:gd name="connsiteX9" fmla="*/ 339767 w 355007"/>
              <a:gd name="connsiteY9" fmla="*/ 234377 h 1542633"/>
              <a:gd name="connsiteX10" fmla="*/ 324527 w 355007"/>
              <a:gd name="connsiteY10" fmla="*/ 66737 h 1542633"/>
              <a:gd name="connsiteX11" fmla="*/ 65447 w 355007"/>
              <a:gd name="connsiteY11" fmla="*/ 66737 h 15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5007" h="1542633">
                <a:moveTo>
                  <a:pt x="65447" y="66737"/>
                </a:moveTo>
                <a:cubicBezTo>
                  <a:pt x="19727" y="191197"/>
                  <a:pt x="58787" y="564673"/>
                  <a:pt x="50207" y="813497"/>
                </a:cubicBezTo>
                <a:cubicBezTo>
                  <a:pt x="47774" y="884052"/>
                  <a:pt x="31634" y="970652"/>
                  <a:pt x="19727" y="1042097"/>
                </a:cubicBezTo>
                <a:cubicBezTo>
                  <a:pt x="13508" y="1122949"/>
                  <a:pt x="-21371" y="1462479"/>
                  <a:pt x="19727" y="1514537"/>
                </a:cubicBezTo>
                <a:cubicBezTo>
                  <a:pt x="63908" y="1570500"/>
                  <a:pt x="161967" y="1524697"/>
                  <a:pt x="233087" y="1529777"/>
                </a:cubicBezTo>
                <a:cubicBezTo>
                  <a:pt x="292151" y="1352586"/>
                  <a:pt x="207886" y="1619423"/>
                  <a:pt x="263567" y="1118297"/>
                </a:cubicBezTo>
                <a:cubicBezTo>
                  <a:pt x="265590" y="1100093"/>
                  <a:pt x="283887" y="1087817"/>
                  <a:pt x="294047" y="1072577"/>
                </a:cubicBezTo>
                <a:cubicBezTo>
                  <a:pt x="295996" y="1049187"/>
                  <a:pt x="310192" y="835577"/>
                  <a:pt x="324527" y="783017"/>
                </a:cubicBezTo>
                <a:cubicBezTo>
                  <a:pt x="330505" y="761099"/>
                  <a:pt x="344847" y="742377"/>
                  <a:pt x="355007" y="722057"/>
                </a:cubicBezTo>
                <a:cubicBezTo>
                  <a:pt x="349927" y="559497"/>
                  <a:pt x="347323" y="396841"/>
                  <a:pt x="339767" y="234377"/>
                </a:cubicBezTo>
                <a:cubicBezTo>
                  <a:pt x="337160" y="178327"/>
                  <a:pt x="372405" y="95996"/>
                  <a:pt x="324527" y="66737"/>
                </a:cubicBezTo>
                <a:cubicBezTo>
                  <a:pt x="250838" y="21705"/>
                  <a:pt x="111167" y="-57723"/>
                  <a:pt x="65447" y="667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5139593" y="3755470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5113435" y="3442203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 31"/>
          <p:cNvSpPr/>
          <p:nvPr/>
        </p:nvSpPr>
        <p:spPr>
          <a:xfrm>
            <a:off x="5078811" y="3091817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/>
          <p:cNvSpPr/>
          <p:nvPr/>
        </p:nvSpPr>
        <p:spPr>
          <a:xfrm>
            <a:off x="5519769" y="3775570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/>
          <p:cNvSpPr/>
          <p:nvPr/>
        </p:nvSpPr>
        <p:spPr>
          <a:xfrm>
            <a:off x="5493611" y="3442203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5484387" y="3091816"/>
            <a:ext cx="232021" cy="223998"/>
          </a:xfrm>
          <a:custGeom>
            <a:avLst/>
            <a:gdLst>
              <a:gd name="connsiteX0" fmla="*/ 758 w 232021"/>
              <a:gd name="connsiteY0" fmla="*/ 5300 h 223998"/>
              <a:gd name="connsiteX1" fmla="*/ 9224 w 232021"/>
              <a:gd name="connsiteY1" fmla="*/ 115367 h 223998"/>
              <a:gd name="connsiteX2" fmla="*/ 26158 w 232021"/>
              <a:gd name="connsiteY2" fmla="*/ 166167 h 223998"/>
              <a:gd name="connsiteX3" fmla="*/ 34624 w 232021"/>
              <a:gd name="connsiteY3" fmla="*/ 216967 h 223998"/>
              <a:gd name="connsiteX4" fmla="*/ 220891 w 232021"/>
              <a:gd name="connsiteY4" fmla="*/ 208500 h 223998"/>
              <a:gd name="connsiteX5" fmla="*/ 212424 w 232021"/>
              <a:gd name="connsiteY5" fmla="*/ 115367 h 223998"/>
              <a:gd name="connsiteX6" fmla="*/ 195491 w 232021"/>
              <a:gd name="connsiteY6" fmla="*/ 64567 h 223998"/>
              <a:gd name="connsiteX7" fmla="*/ 187024 w 232021"/>
              <a:gd name="connsiteY7" fmla="*/ 22234 h 223998"/>
              <a:gd name="connsiteX8" fmla="*/ 110824 w 232021"/>
              <a:gd name="connsiteY8" fmla="*/ 13767 h 223998"/>
              <a:gd name="connsiteX9" fmla="*/ 60024 w 232021"/>
              <a:gd name="connsiteY9" fmla="*/ 5300 h 223998"/>
              <a:gd name="connsiteX10" fmla="*/ 26158 w 232021"/>
              <a:gd name="connsiteY10" fmla="*/ 13767 h 223998"/>
              <a:gd name="connsiteX11" fmla="*/ 758 w 232021"/>
              <a:gd name="connsiteY11" fmla="*/ 5300 h 22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021" h="223998">
                <a:moveTo>
                  <a:pt x="758" y="5300"/>
                </a:moveTo>
                <a:cubicBezTo>
                  <a:pt x="-2064" y="22233"/>
                  <a:pt x="3485" y="79020"/>
                  <a:pt x="9224" y="115367"/>
                </a:cubicBezTo>
                <a:cubicBezTo>
                  <a:pt x="12008" y="132998"/>
                  <a:pt x="21829" y="148851"/>
                  <a:pt x="26158" y="166167"/>
                </a:cubicBezTo>
                <a:cubicBezTo>
                  <a:pt x="30322" y="182821"/>
                  <a:pt x="31802" y="200034"/>
                  <a:pt x="34624" y="216967"/>
                </a:cubicBezTo>
                <a:cubicBezTo>
                  <a:pt x="96713" y="214145"/>
                  <a:pt x="166927" y="239337"/>
                  <a:pt x="220891" y="208500"/>
                </a:cubicBezTo>
                <a:cubicBezTo>
                  <a:pt x="247956" y="193034"/>
                  <a:pt x="217841" y="146065"/>
                  <a:pt x="212424" y="115367"/>
                </a:cubicBezTo>
                <a:cubicBezTo>
                  <a:pt x="209322" y="97789"/>
                  <a:pt x="198992" y="82070"/>
                  <a:pt x="195491" y="64567"/>
                </a:cubicBezTo>
                <a:cubicBezTo>
                  <a:pt x="192669" y="50456"/>
                  <a:pt x="199364" y="29638"/>
                  <a:pt x="187024" y="22234"/>
                </a:cubicBezTo>
                <a:cubicBezTo>
                  <a:pt x="165110" y="9085"/>
                  <a:pt x="136156" y="17145"/>
                  <a:pt x="110824" y="13767"/>
                </a:cubicBezTo>
                <a:cubicBezTo>
                  <a:pt x="93808" y="11498"/>
                  <a:pt x="76957" y="8122"/>
                  <a:pt x="60024" y="5300"/>
                </a:cubicBezTo>
                <a:cubicBezTo>
                  <a:pt x="48735" y="8122"/>
                  <a:pt x="36853" y="9183"/>
                  <a:pt x="26158" y="13767"/>
                </a:cubicBezTo>
                <a:cubicBezTo>
                  <a:pt x="16805" y="17775"/>
                  <a:pt x="3580" y="-11633"/>
                  <a:pt x="758" y="53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3520453" y="2857500"/>
            <a:ext cx="2324100" cy="1388805"/>
          </a:xfrm>
          <a:custGeom>
            <a:avLst/>
            <a:gdLst>
              <a:gd name="connsiteX0" fmla="*/ 215900 w 2324100"/>
              <a:gd name="connsiteY0" fmla="*/ 1231900 h 1388805"/>
              <a:gd name="connsiteX1" fmla="*/ 190500 w 2324100"/>
              <a:gd name="connsiteY1" fmla="*/ 1168400 h 1388805"/>
              <a:gd name="connsiteX2" fmla="*/ 101600 w 2324100"/>
              <a:gd name="connsiteY2" fmla="*/ 1130300 h 1388805"/>
              <a:gd name="connsiteX3" fmla="*/ 50800 w 2324100"/>
              <a:gd name="connsiteY3" fmla="*/ 406400 h 1388805"/>
              <a:gd name="connsiteX4" fmla="*/ 12700 w 2324100"/>
              <a:gd name="connsiteY4" fmla="*/ 330200 h 1388805"/>
              <a:gd name="connsiteX5" fmla="*/ 0 w 2324100"/>
              <a:gd name="connsiteY5" fmla="*/ 292100 h 1388805"/>
              <a:gd name="connsiteX6" fmla="*/ 12700 w 2324100"/>
              <a:gd name="connsiteY6" fmla="*/ 177800 h 1388805"/>
              <a:gd name="connsiteX7" fmla="*/ 38100 w 2324100"/>
              <a:gd name="connsiteY7" fmla="*/ 127000 h 1388805"/>
              <a:gd name="connsiteX8" fmla="*/ 114300 w 2324100"/>
              <a:gd name="connsiteY8" fmla="*/ 50800 h 1388805"/>
              <a:gd name="connsiteX9" fmla="*/ 190500 w 2324100"/>
              <a:gd name="connsiteY9" fmla="*/ 25400 h 1388805"/>
              <a:gd name="connsiteX10" fmla="*/ 292100 w 2324100"/>
              <a:gd name="connsiteY10" fmla="*/ 0 h 1388805"/>
              <a:gd name="connsiteX11" fmla="*/ 546100 w 2324100"/>
              <a:gd name="connsiteY11" fmla="*/ 25400 h 1388805"/>
              <a:gd name="connsiteX12" fmla="*/ 584200 w 2324100"/>
              <a:gd name="connsiteY12" fmla="*/ 38100 h 1388805"/>
              <a:gd name="connsiteX13" fmla="*/ 622300 w 2324100"/>
              <a:gd name="connsiteY13" fmla="*/ 76200 h 1388805"/>
              <a:gd name="connsiteX14" fmla="*/ 673100 w 2324100"/>
              <a:gd name="connsiteY14" fmla="*/ 101600 h 1388805"/>
              <a:gd name="connsiteX15" fmla="*/ 749300 w 2324100"/>
              <a:gd name="connsiteY15" fmla="*/ 177800 h 1388805"/>
              <a:gd name="connsiteX16" fmla="*/ 774700 w 2324100"/>
              <a:gd name="connsiteY16" fmla="*/ 254000 h 1388805"/>
              <a:gd name="connsiteX17" fmla="*/ 787400 w 2324100"/>
              <a:gd name="connsiteY17" fmla="*/ 850900 h 1388805"/>
              <a:gd name="connsiteX18" fmla="*/ 812800 w 2324100"/>
              <a:gd name="connsiteY18" fmla="*/ 927100 h 1388805"/>
              <a:gd name="connsiteX19" fmla="*/ 850900 w 2324100"/>
              <a:gd name="connsiteY19" fmla="*/ 1079500 h 1388805"/>
              <a:gd name="connsiteX20" fmla="*/ 901700 w 2324100"/>
              <a:gd name="connsiteY20" fmla="*/ 1092200 h 1388805"/>
              <a:gd name="connsiteX21" fmla="*/ 1003300 w 2324100"/>
              <a:gd name="connsiteY21" fmla="*/ 1181100 h 1388805"/>
              <a:gd name="connsiteX22" fmla="*/ 1041400 w 2324100"/>
              <a:gd name="connsiteY22" fmla="*/ 1219200 h 1388805"/>
              <a:gd name="connsiteX23" fmla="*/ 1066800 w 2324100"/>
              <a:gd name="connsiteY23" fmla="*/ 1257300 h 1388805"/>
              <a:gd name="connsiteX24" fmla="*/ 1117600 w 2324100"/>
              <a:gd name="connsiteY24" fmla="*/ 1270000 h 1388805"/>
              <a:gd name="connsiteX25" fmla="*/ 1155700 w 2324100"/>
              <a:gd name="connsiteY25" fmla="*/ 1282700 h 1388805"/>
              <a:gd name="connsiteX26" fmla="*/ 1371600 w 2324100"/>
              <a:gd name="connsiteY26" fmla="*/ 1270000 h 1388805"/>
              <a:gd name="connsiteX27" fmla="*/ 1409700 w 2324100"/>
              <a:gd name="connsiteY27" fmla="*/ 1244600 h 1388805"/>
              <a:gd name="connsiteX28" fmla="*/ 1485900 w 2324100"/>
              <a:gd name="connsiteY28" fmla="*/ 1168400 h 1388805"/>
              <a:gd name="connsiteX29" fmla="*/ 1511300 w 2324100"/>
              <a:gd name="connsiteY29" fmla="*/ 762000 h 1388805"/>
              <a:gd name="connsiteX30" fmla="*/ 1524000 w 2324100"/>
              <a:gd name="connsiteY30" fmla="*/ 711200 h 1388805"/>
              <a:gd name="connsiteX31" fmla="*/ 1536700 w 2324100"/>
              <a:gd name="connsiteY31" fmla="*/ 609600 h 1388805"/>
              <a:gd name="connsiteX32" fmla="*/ 1612900 w 2324100"/>
              <a:gd name="connsiteY32" fmla="*/ 584200 h 1388805"/>
              <a:gd name="connsiteX33" fmla="*/ 1651000 w 2324100"/>
              <a:gd name="connsiteY33" fmla="*/ 546100 h 1388805"/>
              <a:gd name="connsiteX34" fmla="*/ 2222500 w 2324100"/>
              <a:gd name="connsiteY34" fmla="*/ 533400 h 1388805"/>
              <a:gd name="connsiteX35" fmla="*/ 2260600 w 2324100"/>
              <a:gd name="connsiteY35" fmla="*/ 558800 h 1388805"/>
              <a:gd name="connsiteX36" fmla="*/ 2298700 w 2324100"/>
              <a:gd name="connsiteY36" fmla="*/ 647700 h 1388805"/>
              <a:gd name="connsiteX37" fmla="*/ 2324100 w 2324100"/>
              <a:gd name="connsiteY37" fmla="*/ 723900 h 1388805"/>
              <a:gd name="connsiteX38" fmla="*/ 2311400 w 2324100"/>
              <a:gd name="connsiteY38" fmla="*/ 1244600 h 1388805"/>
              <a:gd name="connsiteX39" fmla="*/ 2273300 w 2324100"/>
              <a:gd name="connsiteY39" fmla="*/ 1270000 h 1388805"/>
              <a:gd name="connsiteX40" fmla="*/ 2222500 w 2324100"/>
              <a:gd name="connsiteY40" fmla="*/ 1295400 h 1388805"/>
              <a:gd name="connsiteX41" fmla="*/ 1892300 w 2324100"/>
              <a:gd name="connsiteY41" fmla="*/ 1333500 h 1388805"/>
              <a:gd name="connsiteX42" fmla="*/ 1422400 w 2324100"/>
              <a:gd name="connsiteY42" fmla="*/ 1346200 h 1388805"/>
              <a:gd name="connsiteX43" fmla="*/ 1117600 w 2324100"/>
              <a:gd name="connsiteY43" fmla="*/ 1358900 h 1388805"/>
              <a:gd name="connsiteX44" fmla="*/ 1028700 w 2324100"/>
              <a:gd name="connsiteY44" fmla="*/ 1333500 h 1388805"/>
              <a:gd name="connsiteX45" fmla="*/ 850900 w 2324100"/>
              <a:gd name="connsiteY45" fmla="*/ 1282700 h 1388805"/>
              <a:gd name="connsiteX46" fmla="*/ 812800 w 2324100"/>
              <a:gd name="connsiteY46" fmla="*/ 1257300 h 1388805"/>
              <a:gd name="connsiteX47" fmla="*/ 685800 w 2324100"/>
              <a:gd name="connsiteY47" fmla="*/ 1231900 h 1388805"/>
              <a:gd name="connsiteX48" fmla="*/ 635000 w 2324100"/>
              <a:gd name="connsiteY48" fmla="*/ 1219200 h 1388805"/>
              <a:gd name="connsiteX49" fmla="*/ 558800 w 2324100"/>
              <a:gd name="connsiteY49" fmla="*/ 1206500 h 1388805"/>
              <a:gd name="connsiteX50" fmla="*/ 495300 w 2324100"/>
              <a:gd name="connsiteY50" fmla="*/ 1193800 h 1388805"/>
              <a:gd name="connsiteX51" fmla="*/ 406400 w 2324100"/>
              <a:gd name="connsiteY51" fmla="*/ 1206500 h 1388805"/>
              <a:gd name="connsiteX52" fmla="*/ 317500 w 2324100"/>
              <a:gd name="connsiteY52" fmla="*/ 1231900 h 1388805"/>
              <a:gd name="connsiteX53" fmla="*/ 215900 w 2324100"/>
              <a:gd name="connsiteY53" fmla="*/ 1231900 h 138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324100" h="1388805">
                <a:moveTo>
                  <a:pt x="215900" y="1231900"/>
                </a:moveTo>
                <a:cubicBezTo>
                  <a:pt x="194733" y="1221317"/>
                  <a:pt x="203751" y="1186951"/>
                  <a:pt x="190500" y="1168400"/>
                </a:cubicBezTo>
                <a:cubicBezTo>
                  <a:pt x="171434" y="1141707"/>
                  <a:pt x="128834" y="1137109"/>
                  <a:pt x="101600" y="1130300"/>
                </a:cubicBezTo>
                <a:cubicBezTo>
                  <a:pt x="-72302" y="898430"/>
                  <a:pt x="76180" y="1117037"/>
                  <a:pt x="50800" y="406400"/>
                </a:cubicBezTo>
                <a:cubicBezTo>
                  <a:pt x="49572" y="372023"/>
                  <a:pt x="26942" y="358684"/>
                  <a:pt x="12700" y="330200"/>
                </a:cubicBezTo>
                <a:cubicBezTo>
                  <a:pt x="6713" y="318226"/>
                  <a:pt x="4233" y="304800"/>
                  <a:pt x="0" y="292100"/>
                </a:cubicBezTo>
                <a:cubicBezTo>
                  <a:pt x="4233" y="254000"/>
                  <a:pt x="4080" y="215153"/>
                  <a:pt x="12700" y="177800"/>
                </a:cubicBezTo>
                <a:cubicBezTo>
                  <a:pt x="16957" y="159353"/>
                  <a:pt x="28066" y="143054"/>
                  <a:pt x="38100" y="127000"/>
                </a:cubicBezTo>
                <a:cubicBezTo>
                  <a:pt x="59595" y="92608"/>
                  <a:pt x="77166" y="67304"/>
                  <a:pt x="114300" y="50800"/>
                </a:cubicBezTo>
                <a:cubicBezTo>
                  <a:pt x="138766" y="39926"/>
                  <a:pt x="164525" y="31894"/>
                  <a:pt x="190500" y="25400"/>
                </a:cubicBezTo>
                <a:lnTo>
                  <a:pt x="292100" y="0"/>
                </a:lnTo>
                <a:cubicBezTo>
                  <a:pt x="376767" y="8467"/>
                  <a:pt x="461726" y="14395"/>
                  <a:pt x="546100" y="25400"/>
                </a:cubicBezTo>
                <a:cubicBezTo>
                  <a:pt x="559375" y="27131"/>
                  <a:pt x="573061" y="30674"/>
                  <a:pt x="584200" y="38100"/>
                </a:cubicBezTo>
                <a:cubicBezTo>
                  <a:pt x="599144" y="48063"/>
                  <a:pt x="607685" y="65761"/>
                  <a:pt x="622300" y="76200"/>
                </a:cubicBezTo>
                <a:cubicBezTo>
                  <a:pt x="637706" y="87204"/>
                  <a:pt x="657046" y="91566"/>
                  <a:pt x="673100" y="101600"/>
                </a:cubicBezTo>
                <a:cubicBezTo>
                  <a:pt x="707492" y="123095"/>
                  <a:pt x="732796" y="140666"/>
                  <a:pt x="749300" y="177800"/>
                </a:cubicBezTo>
                <a:cubicBezTo>
                  <a:pt x="760174" y="202266"/>
                  <a:pt x="774700" y="254000"/>
                  <a:pt x="774700" y="254000"/>
                </a:cubicBezTo>
                <a:cubicBezTo>
                  <a:pt x="778933" y="452967"/>
                  <a:pt x="776153" y="652206"/>
                  <a:pt x="787400" y="850900"/>
                </a:cubicBezTo>
                <a:cubicBezTo>
                  <a:pt x="788913" y="877631"/>
                  <a:pt x="808398" y="900690"/>
                  <a:pt x="812800" y="927100"/>
                </a:cubicBezTo>
                <a:cubicBezTo>
                  <a:pt x="814473" y="937136"/>
                  <a:pt x="833399" y="1075125"/>
                  <a:pt x="850900" y="1079500"/>
                </a:cubicBezTo>
                <a:lnTo>
                  <a:pt x="901700" y="1092200"/>
                </a:lnTo>
                <a:cubicBezTo>
                  <a:pt x="973667" y="1200150"/>
                  <a:pt x="855133" y="1032933"/>
                  <a:pt x="1003300" y="1181100"/>
                </a:cubicBezTo>
                <a:cubicBezTo>
                  <a:pt x="1016000" y="1193800"/>
                  <a:pt x="1029902" y="1205402"/>
                  <a:pt x="1041400" y="1219200"/>
                </a:cubicBezTo>
                <a:cubicBezTo>
                  <a:pt x="1051171" y="1230926"/>
                  <a:pt x="1054100" y="1248833"/>
                  <a:pt x="1066800" y="1257300"/>
                </a:cubicBezTo>
                <a:cubicBezTo>
                  <a:pt x="1081323" y="1266982"/>
                  <a:pt x="1100817" y="1265205"/>
                  <a:pt x="1117600" y="1270000"/>
                </a:cubicBezTo>
                <a:cubicBezTo>
                  <a:pt x="1130472" y="1273678"/>
                  <a:pt x="1143000" y="1278467"/>
                  <a:pt x="1155700" y="1282700"/>
                </a:cubicBezTo>
                <a:cubicBezTo>
                  <a:pt x="1227667" y="1278467"/>
                  <a:pt x="1300307" y="1280694"/>
                  <a:pt x="1371600" y="1270000"/>
                </a:cubicBezTo>
                <a:cubicBezTo>
                  <a:pt x="1386695" y="1267736"/>
                  <a:pt x="1398292" y="1254741"/>
                  <a:pt x="1409700" y="1244600"/>
                </a:cubicBezTo>
                <a:cubicBezTo>
                  <a:pt x="1436548" y="1220735"/>
                  <a:pt x="1485900" y="1168400"/>
                  <a:pt x="1485900" y="1168400"/>
                </a:cubicBezTo>
                <a:cubicBezTo>
                  <a:pt x="1529327" y="994690"/>
                  <a:pt x="1484654" y="1188335"/>
                  <a:pt x="1511300" y="762000"/>
                </a:cubicBezTo>
                <a:cubicBezTo>
                  <a:pt x="1512389" y="744580"/>
                  <a:pt x="1521131" y="728417"/>
                  <a:pt x="1524000" y="711200"/>
                </a:cubicBezTo>
                <a:cubicBezTo>
                  <a:pt x="1529611" y="677534"/>
                  <a:pt x="1517128" y="637561"/>
                  <a:pt x="1536700" y="609600"/>
                </a:cubicBezTo>
                <a:cubicBezTo>
                  <a:pt x="1552054" y="587666"/>
                  <a:pt x="1612900" y="584200"/>
                  <a:pt x="1612900" y="584200"/>
                </a:cubicBezTo>
                <a:cubicBezTo>
                  <a:pt x="1625600" y="571500"/>
                  <a:pt x="1633417" y="549763"/>
                  <a:pt x="1651000" y="546100"/>
                </a:cubicBezTo>
                <a:cubicBezTo>
                  <a:pt x="1852486" y="504124"/>
                  <a:pt x="2018005" y="524879"/>
                  <a:pt x="2222500" y="533400"/>
                </a:cubicBezTo>
                <a:cubicBezTo>
                  <a:pt x="2235200" y="541867"/>
                  <a:pt x="2249807" y="548007"/>
                  <a:pt x="2260600" y="558800"/>
                </a:cubicBezTo>
                <a:cubicBezTo>
                  <a:pt x="2292262" y="590462"/>
                  <a:pt x="2286208" y="606062"/>
                  <a:pt x="2298700" y="647700"/>
                </a:cubicBezTo>
                <a:cubicBezTo>
                  <a:pt x="2306393" y="673345"/>
                  <a:pt x="2324100" y="723900"/>
                  <a:pt x="2324100" y="723900"/>
                </a:cubicBezTo>
                <a:cubicBezTo>
                  <a:pt x="2319867" y="897467"/>
                  <a:pt x="2327481" y="1071728"/>
                  <a:pt x="2311400" y="1244600"/>
                </a:cubicBezTo>
                <a:cubicBezTo>
                  <a:pt x="2309986" y="1259798"/>
                  <a:pt x="2286552" y="1262427"/>
                  <a:pt x="2273300" y="1270000"/>
                </a:cubicBezTo>
                <a:cubicBezTo>
                  <a:pt x="2256862" y="1279393"/>
                  <a:pt x="2238938" y="1286007"/>
                  <a:pt x="2222500" y="1295400"/>
                </a:cubicBezTo>
                <a:cubicBezTo>
                  <a:pt x="2083121" y="1375045"/>
                  <a:pt x="2328552" y="1318958"/>
                  <a:pt x="1892300" y="1333500"/>
                </a:cubicBezTo>
                <a:lnTo>
                  <a:pt x="1422400" y="1346200"/>
                </a:lnTo>
                <a:cubicBezTo>
                  <a:pt x="1312344" y="1419571"/>
                  <a:pt x="1387319" y="1380478"/>
                  <a:pt x="1117600" y="1358900"/>
                </a:cubicBezTo>
                <a:cubicBezTo>
                  <a:pt x="1087667" y="1356505"/>
                  <a:pt x="1057394" y="1341326"/>
                  <a:pt x="1028700" y="1333500"/>
                </a:cubicBezTo>
                <a:cubicBezTo>
                  <a:pt x="1014370" y="1329592"/>
                  <a:pt x="873363" y="1297675"/>
                  <a:pt x="850900" y="1282700"/>
                </a:cubicBezTo>
                <a:cubicBezTo>
                  <a:pt x="838200" y="1274233"/>
                  <a:pt x="827389" y="1261789"/>
                  <a:pt x="812800" y="1257300"/>
                </a:cubicBezTo>
                <a:cubicBezTo>
                  <a:pt x="771537" y="1244604"/>
                  <a:pt x="727683" y="1242371"/>
                  <a:pt x="685800" y="1231900"/>
                </a:cubicBezTo>
                <a:cubicBezTo>
                  <a:pt x="668867" y="1227667"/>
                  <a:pt x="652116" y="1222623"/>
                  <a:pt x="635000" y="1219200"/>
                </a:cubicBezTo>
                <a:cubicBezTo>
                  <a:pt x="609750" y="1214150"/>
                  <a:pt x="584135" y="1211106"/>
                  <a:pt x="558800" y="1206500"/>
                </a:cubicBezTo>
                <a:cubicBezTo>
                  <a:pt x="537562" y="1202639"/>
                  <a:pt x="516467" y="1198033"/>
                  <a:pt x="495300" y="1193800"/>
                </a:cubicBezTo>
                <a:cubicBezTo>
                  <a:pt x="465667" y="1198033"/>
                  <a:pt x="435753" y="1200629"/>
                  <a:pt x="406400" y="1206500"/>
                </a:cubicBezTo>
                <a:cubicBezTo>
                  <a:pt x="361325" y="1215515"/>
                  <a:pt x="368792" y="1227954"/>
                  <a:pt x="317500" y="1231900"/>
                </a:cubicBezTo>
                <a:cubicBezTo>
                  <a:pt x="279512" y="1234822"/>
                  <a:pt x="237067" y="1242483"/>
                  <a:pt x="215900" y="123190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1542805" y="5084706"/>
            <a:ext cx="116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latin typeface="French Script MT" panose="03020402040607040605" pitchFamily="66" charset="0"/>
              </a:rPr>
              <a:t>Antoine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683749" y="5701916"/>
            <a:ext cx="1746250" cy="3937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435989" y="5667860"/>
            <a:ext cx="124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latin typeface="French Script MT" panose="03020402040607040605" pitchFamily="66" charset="0"/>
              </a:rPr>
              <a:t>Johanna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062404" y="5644958"/>
            <a:ext cx="86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35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37316" y="5701916"/>
            <a:ext cx="1746250" cy="3937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4190635" y="6334780"/>
            <a:ext cx="86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?</a:t>
            </a:r>
          </a:p>
        </p:txBody>
      </p:sp>
      <p:sp>
        <p:nvSpPr>
          <p:cNvPr id="23" name="Accolade fermante 22"/>
          <p:cNvSpPr/>
          <p:nvPr/>
        </p:nvSpPr>
        <p:spPr>
          <a:xfrm>
            <a:off x="6221667" y="5118100"/>
            <a:ext cx="461738" cy="1053716"/>
          </a:xfrm>
          <a:prstGeom prst="rightBrace">
            <a:avLst>
              <a:gd name="adj1" fmla="val 33087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6641818" y="5380416"/>
            <a:ext cx="86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?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350564" y="5626045"/>
            <a:ext cx="86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rench Script MT" panose="03020402040607040605" pitchFamily="66" charset="0"/>
              </a:rPr>
              <a:t>86</a:t>
            </a:r>
          </a:p>
        </p:txBody>
      </p:sp>
      <p:sp>
        <p:nvSpPr>
          <p:cNvPr id="47" name="Espace réservé du texte 5"/>
          <p:cNvSpPr txBox="1">
            <a:spLocks/>
          </p:cNvSpPr>
          <p:nvPr/>
        </p:nvSpPr>
        <p:spPr>
          <a:xfrm>
            <a:off x="-13675" y="4246305"/>
            <a:ext cx="2936018" cy="5379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dirty="0">
                <a:solidFill>
                  <a:schemeClr val="tx1"/>
                </a:solidFill>
              </a:rPr>
              <a:t>(26 ; 17) → (86 ; 35)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709949" y="6084916"/>
            <a:ext cx="3495752" cy="302676"/>
          </a:xfrm>
          <a:custGeom>
            <a:avLst/>
            <a:gdLst>
              <a:gd name="connsiteX0" fmla="*/ 0 w 3495752"/>
              <a:gd name="connsiteY0" fmla="*/ 33251 h 302676"/>
              <a:gd name="connsiteX1" fmla="*/ 83127 w 3495752"/>
              <a:gd name="connsiteY1" fmla="*/ 66502 h 302676"/>
              <a:gd name="connsiteX2" fmla="*/ 133004 w 3495752"/>
              <a:gd name="connsiteY2" fmla="*/ 83128 h 302676"/>
              <a:gd name="connsiteX3" fmla="*/ 282633 w 3495752"/>
              <a:gd name="connsiteY3" fmla="*/ 149629 h 302676"/>
              <a:gd name="connsiteX4" fmla="*/ 399011 w 3495752"/>
              <a:gd name="connsiteY4" fmla="*/ 166255 h 302676"/>
              <a:gd name="connsiteX5" fmla="*/ 482138 w 3495752"/>
              <a:gd name="connsiteY5" fmla="*/ 182880 h 302676"/>
              <a:gd name="connsiteX6" fmla="*/ 980902 w 3495752"/>
              <a:gd name="connsiteY6" fmla="*/ 216131 h 302676"/>
              <a:gd name="connsiteX7" fmla="*/ 1413164 w 3495752"/>
              <a:gd name="connsiteY7" fmla="*/ 249382 h 302676"/>
              <a:gd name="connsiteX8" fmla="*/ 2277687 w 3495752"/>
              <a:gd name="connsiteY8" fmla="*/ 249382 h 302676"/>
              <a:gd name="connsiteX9" fmla="*/ 2660073 w 3495752"/>
              <a:gd name="connsiteY9" fmla="*/ 216131 h 302676"/>
              <a:gd name="connsiteX10" fmla="*/ 2709949 w 3495752"/>
              <a:gd name="connsiteY10" fmla="*/ 199506 h 302676"/>
              <a:gd name="connsiteX11" fmla="*/ 2776451 w 3495752"/>
              <a:gd name="connsiteY11" fmla="*/ 166255 h 302676"/>
              <a:gd name="connsiteX12" fmla="*/ 2926080 w 3495752"/>
              <a:gd name="connsiteY12" fmla="*/ 149629 h 302676"/>
              <a:gd name="connsiteX13" fmla="*/ 3042458 w 3495752"/>
              <a:gd name="connsiteY13" fmla="*/ 133004 h 302676"/>
              <a:gd name="connsiteX14" fmla="*/ 3092335 w 3495752"/>
              <a:gd name="connsiteY14" fmla="*/ 116379 h 302676"/>
              <a:gd name="connsiteX15" fmla="*/ 3291840 w 3495752"/>
              <a:gd name="connsiteY15" fmla="*/ 83128 h 302676"/>
              <a:gd name="connsiteX16" fmla="*/ 3391593 w 3495752"/>
              <a:gd name="connsiteY16" fmla="*/ 49877 h 302676"/>
              <a:gd name="connsiteX17" fmla="*/ 3491346 w 3495752"/>
              <a:gd name="connsiteY17" fmla="*/ 33251 h 302676"/>
              <a:gd name="connsiteX18" fmla="*/ 3491346 w 3495752"/>
              <a:gd name="connsiteY18" fmla="*/ 0 h 30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95752" h="302676">
                <a:moveTo>
                  <a:pt x="0" y="33251"/>
                </a:moveTo>
                <a:cubicBezTo>
                  <a:pt x="27709" y="44335"/>
                  <a:pt x="55184" y="56023"/>
                  <a:pt x="83127" y="66502"/>
                </a:cubicBezTo>
                <a:cubicBezTo>
                  <a:pt x="99536" y="72656"/>
                  <a:pt x="117329" y="75291"/>
                  <a:pt x="133004" y="83128"/>
                </a:cubicBezTo>
                <a:cubicBezTo>
                  <a:pt x="212838" y="123045"/>
                  <a:pt x="162529" y="132471"/>
                  <a:pt x="282633" y="149629"/>
                </a:cubicBezTo>
                <a:cubicBezTo>
                  <a:pt x="321426" y="155171"/>
                  <a:pt x="360358" y="159813"/>
                  <a:pt x="399011" y="166255"/>
                </a:cubicBezTo>
                <a:cubicBezTo>
                  <a:pt x="426884" y="170901"/>
                  <a:pt x="453984" y="180467"/>
                  <a:pt x="482138" y="182880"/>
                </a:cubicBezTo>
                <a:cubicBezTo>
                  <a:pt x="648153" y="197110"/>
                  <a:pt x="814769" y="203352"/>
                  <a:pt x="980902" y="216131"/>
                </a:cubicBezTo>
                <a:lnTo>
                  <a:pt x="1413164" y="249382"/>
                </a:lnTo>
                <a:cubicBezTo>
                  <a:pt x="1717663" y="350886"/>
                  <a:pt x="1492692" y="282091"/>
                  <a:pt x="2277687" y="249382"/>
                </a:cubicBezTo>
                <a:cubicBezTo>
                  <a:pt x="2405519" y="244056"/>
                  <a:pt x="2660073" y="216131"/>
                  <a:pt x="2660073" y="216131"/>
                </a:cubicBezTo>
                <a:cubicBezTo>
                  <a:pt x="2676698" y="210589"/>
                  <a:pt x="2693841" y="206409"/>
                  <a:pt x="2709949" y="199506"/>
                </a:cubicBezTo>
                <a:cubicBezTo>
                  <a:pt x="2732729" y="189743"/>
                  <a:pt x="2752302" y="171828"/>
                  <a:pt x="2776451" y="166255"/>
                </a:cubicBezTo>
                <a:cubicBezTo>
                  <a:pt x="2825349" y="154971"/>
                  <a:pt x="2876284" y="155853"/>
                  <a:pt x="2926080" y="149629"/>
                </a:cubicBezTo>
                <a:cubicBezTo>
                  <a:pt x="2964964" y="144768"/>
                  <a:pt x="3003665" y="138546"/>
                  <a:pt x="3042458" y="133004"/>
                </a:cubicBezTo>
                <a:cubicBezTo>
                  <a:pt x="3059084" y="127462"/>
                  <a:pt x="3075333" y="120629"/>
                  <a:pt x="3092335" y="116379"/>
                </a:cubicBezTo>
                <a:cubicBezTo>
                  <a:pt x="3157173" y="100169"/>
                  <a:pt x="3226137" y="92514"/>
                  <a:pt x="3291840" y="83128"/>
                </a:cubicBezTo>
                <a:cubicBezTo>
                  <a:pt x="3325091" y="72044"/>
                  <a:pt x="3357020" y="55639"/>
                  <a:pt x="3391593" y="49877"/>
                </a:cubicBezTo>
                <a:cubicBezTo>
                  <a:pt x="3424844" y="44335"/>
                  <a:pt x="3461195" y="48327"/>
                  <a:pt x="3491346" y="33251"/>
                </a:cubicBezTo>
                <a:cubicBezTo>
                  <a:pt x="3501260" y="28294"/>
                  <a:pt x="3491346" y="11084"/>
                  <a:pt x="3491346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24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42306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2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" grpId="0" animBg="1"/>
      <p:bldP spid="37" grpId="0"/>
      <p:bldP spid="38" grpId="0" animBg="1"/>
      <p:bldP spid="39" grpId="0"/>
      <p:bldP spid="41" grpId="0"/>
      <p:bldP spid="42" grpId="0" animBg="1"/>
      <p:bldP spid="45" grpId="0"/>
      <p:bldP spid="23" grpId="0" animBg="1"/>
      <p:bldP spid="46" grpId="0"/>
      <p:bldP spid="44" grpId="0"/>
      <p:bldP spid="47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résolution du problème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4863" y="1547283"/>
            <a:ext cx="7881937" cy="4598988"/>
          </a:xfrm>
        </p:spPr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Faire des schémas pour aider à la résolution</a:t>
            </a:r>
          </a:p>
          <a:p>
            <a:pPr marL="717550" lvl="1" indent="-276225"/>
            <a:r>
              <a:rPr lang="fr-FR" sz="2000" dirty="0"/>
              <a:t>Ne pas tout attendre des élèves</a:t>
            </a:r>
          </a:p>
          <a:p>
            <a:pPr marL="717550" lvl="1" indent="-276225"/>
            <a:r>
              <a:rPr lang="fr-FR" sz="2000" dirty="0"/>
              <a:t>Quels schémas ?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simples (ne pas en faire un code supplémentaire à apprendre)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les mêmes sur plusieurs années (sauf quand on travaille sur la numération en CP et en début de CE1), 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endParaRPr lang="fr-FR" sz="2000" dirty="0"/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592610"/>
              </p:ext>
            </p:extLst>
          </p:nvPr>
        </p:nvGraphicFramePr>
        <p:xfrm>
          <a:off x="225827" y="1584093"/>
          <a:ext cx="8731833" cy="5108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3507"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700">
                <a:tc>
                  <a:txBody>
                    <a:bodyPr/>
                    <a:lstStyle/>
                    <a:p>
                      <a:endParaRPr lang="fr-F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Part-Part-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</a:rPr>
                        <a:t>Whole</a:t>
                      </a:r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Part-Part-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</a:rPr>
                        <a:t>Whole</a:t>
                      </a:r>
                      <a:r>
                        <a:rPr lang="fr-FR" b="1" baseline="0" dirty="0">
                          <a:solidFill>
                            <a:srgbClr val="7030A0"/>
                          </a:solidFill>
                        </a:rPr>
                        <a:t> and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</a:rPr>
                        <a:t>Comparison</a:t>
                      </a:r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endParaRPr lang="fr-F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7030A0"/>
                          </a:solidFill>
                        </a:rPr>
                        <a:t>Equal</a:t>
                      </a:r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 parts of a </a:t>
                      </a:r>
                      <a:r>
                        <a:rPr lang="fr-FR" b="1" dirty="0" err="1">
                          <a:solidFill>
                            <a:srgbClr val="7030A0"/>
                          </a:solidFill>
                        </a:rPr>
                        <a:t>whole</a:t>
                      </a:r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fr-F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err="1">
                          <a:solidFill>
                            <a:srgbClr val="7030A0"/>
                          </a:solidFill>
                        </a:rPr>
                        <a:t>Equal</a:t>
                      </a:r>
                      <a:r>
                        <a:rPr lang="fr-FR" sz="1800" b="1" dirty="0">
                          <a:solidFill>
                            <a:srgbClr val="7030A0"/>
                          </a:solidFill>
                        </a:rPr>
                        <a:t> parts of a </a:t>
                      </a:r>
                      <a:r>
                        <a:rPr lang="fr-FR" sz="1800" b="1" dirty="0" err="1">
                          <a:solidFill>
                            <a:srgbClr val="7030A0"/>
                          </a:solidFill>
                        </a:rPr>
                        <a:t>whole</a:t>
                      </a:r>
                      <a:r>
                        <a:rPr lang="fr-FR" sz="1800" b="1" dirty="0">
                          <a:solidFill>
                            <a:srgbClr val="7030A0"/>
                          </a:solidFill>
                        </a:rPr>
                        <a:t> and </a:t>
                      </a:r>
                      <a:r>
                        <a:rPr lang="fr-FR" sz="1800" b="1" dirty="0" err="1">
                          <a:solidFill>
                            <a:srgbClr val="7030A0"/>
                          </a:solidFill>
                        </a:rPr>
                        <a:t>comparison</a:t>
                      </a:r>
                      <a:endParaRPr lang="fr-FR" sz="1800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fr-FR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45253" y="1765171"/>
            <a:ext cx="1521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Schéma…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5827" y="2874341"/>
            <a:ext cx="1641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…pour l’addition et la soustraction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88361" y="1622206"/>
            <a:ext cx="299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 représentant le tout et les parties…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36436" y="1776094"/>
            <a:ext cx="2773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…de comparaison…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5827" y="4959929"/>
            <a:ext cx="1768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…pour la multiplication et la division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2320323" y="2803058"/>
            <a:ext cx="2207259" cy="1580421"/>
            <a:chOff x="2880920" y="2797718"/>
            <a:chExt cx="2207259" cy="1580421"/>
          </a:xfrm>
        </p:grpSpPr>
        <p:grpSp>
          <p:nvGrpSpPr>
            <p:cNvPr id="17" name="Groupe 16"/>
            <p:cNvGrpSpPr/>
            <p:nvPr/>
          </p:nvGrpSpPr>
          <p:grpSpPr>
            <a:xfrm>
              <a:off x="2880920" y="3198965"/>
              <a:ext cx="2207259" cy="375553"/>
              <a:chOff x="2867660" y="3048001"/>
              <a:chExt cx="2207259" cy="37555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867660" y="3048001"/>
                <a:ext cx="876300" cy="37555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ysClr val="windowText" lastClr="000000"/>
                    </a:solidFill>
                  </a:rPr>
                  <a:t>Part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39632" y="3048001"/>
                <a:ext cx="1335287" cy="3755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ysClr val="windowText" lastClr="000000"/>
                    </a:solidFill>
                  </a:rPr>
                  <a:t>Part</a:t>
                </a: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3021940" y="3731808"/>
              <a:ext cx="2010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Whole</a:t>
              </a:r>
              <a:r>
                <a:rPr lang="fr-FR" dirty="0"/>
                <a:t> = Part + Part</a:t>
              </a:r>
            </a:p>
            <a:p>
              <a:r>
                <a:rPr lang="fr-FR" dirty="0"/>
                <a:t>Part = </a:t>
              </a:r>
              <a:r>
                <a:rPr lang="fr-FR" dirty="0" err="1"/>
                <a:t>Whole</a:t>
              </a:r>
              <a:r>
                <a:rPr lang="fr-FR" dirty="0"/>
                <a:t> – Part 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2880920" y="3122765"/>
              <a:ext cx="220725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481913" y="2797718"/>
              <a:ext cx="100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Whole</a:t>
              </a:r>
              <a:endParaRPr lang="fr-FR" dirty="0"/>
            </a:p>
          </p:txBody>
        </p:sp>
      </p:grpSp>
      <p:grpSp>
        <p:nvGrpSpPr>
          <p:cNvPr id="1031" name="Groupe 1030"/>
          <p:cNvGrpSpPr/>
          <p:nvPr/>
        </p:nvGrpSpPr>
        <p:grpSpPr>
          <a:xfrm>
            <a:off x="5690912" y="2904509"/>
            <a:ext cx="2935375" cy="1640795"/>
            <a:chOff x="5919512" y="2929909"/>
            <a:chExt cx="2935375" cy="1640795"/>
          </a:xfrm>
        </p:grpSpPr>
        <p:sp>
          <p:nvSpPr>
            <p:cNvPr id="27" name="ZoneTexte 26"/>
            <p:cNvSpPr txBox="1"/>
            <p:nvPr/>
          </p:nvSpPr>
          <p:spPr>
            <a:xfrm>
              <a:off x="6506723" y="3739707"/>
              <a:ext cx="17957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Difference</a:t>
              </a:r>
              <a:r>
                <a:rPr lang="fr-FR" sz="1600" dirty="0"/>
                <a:t> = A – B </a:t>
              </a:r>
            </a:p>
            <a:p>
              <a:r>
                <a:rPr lang="fr-FR" sz="1600" dirty="0"/>
                <a:t>A = </a:t>
              </a:r>
              <a:r>
                <a:rPr lang="fr-FR" sz="1600" dirty="0" err="1"/>
                <a:t>Difference</a:t>
              </a:r>
              <a:r>
                <a:rPr lang="fr-FR" sz="1600" dirty="0"/>
                <a:t> + B</a:t>
              </a:r>
            </a:p>
            <a:p>
              <a:r>
                <a:rPr lang="fr-FR" sz="1600" dirty="0" err="1"/>
                <a:t>Whole</a:t>
              </a:r>
              <a:r>
                <a:rPr lang="fr-FR" sz="1600" dirty="0"/>
                <a:t> = A + B</a:t>
              </a:r>
            </a:p>
          </p:txBody>
        </p:sp>
        <p:grpSp>
          <p:nvGrpSpPr>
            <p:cNvPr id="1024" name="Groupe 1023"/>
            <p:cNvGrpSpPr/>
            <p:nvPr/>
          </p:nvGrpSpPr>
          <p:grpSpPr>
            <a:xfrm>
              <a:off x="5919512" y="2929909"/>
              <a:ext cx="2935375" cy="791849"/>
              <a:chOff x="5977932" y="2934989"/>
              <a:chExt cx="2935375" cy="791849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5977932" y="2934989"/>
                <a:ext cx="2085467" cy="791849"/>
                <a:chOff x="5977932" y="2934989"/>
                <a:chExt cx="2085467" cy="791849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5977932" y="2934989"/>
                  <a:ext cx="1962108" cy="29329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A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5977932" y="3379948"/>
                  <a:ext cx="636228" cy="294457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B</a:t>
                  </a:r>
                </a:p>
              </p:txBody>
            </p:sp>
            <p:cxnSp>
              <p:nvCxnSpPr>
                <p:cNvPr id="25" name="Connecteur droit avec flèche 24"/>
                <p:cNvCxnSpPr/>
                <p:nvPr/>
              </p:nvCxnSpPr>
              <p:spPr>
                <a:xfrm flipV="1">
                  <a:off x="6614160" y="3464781"/>
                  <a:ext cx="1325880" cy="1435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6837233" y="3419061"/>
                  <a:ext cx="12261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err="1">
                      <a:solidFill>
                        <a:srgbClr val="00B050"/>
                      </a:solidFill>
                    </a:rPr>
                    <a:t>Difference</a:t>
                  </a:r>
                  <a:endParaRPr lang="fr-FR" sz="1400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26" name="Accolade fermante 25"/>
              <p:cNvSpPr/>
              <p:nvPr/>
            </p:nvSpPr>
            <p:spPr>
              <a:xfrm>
                <a:off x="7993380" y="2934989"/>
                <a:ext cx="220980" cy="739416"/>
              </a:xfrm>
              <a:prstGeom prst="rightBrace">
                <a:avLst>
                  <a:gd name="adj1" fmla="val 46264"/>
                  <a:gd name="adj2" fmla="val 5000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8168640" y="3151810"/>
                <a:ext cx="744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>
                    <a:solidFill>
                      <a:sysClr val="windowText" lastClr="000000"/>
                    </a:solidFill>
                  </a:rPr>
                  <a:t>Whole</a:t>
                </a:r>
                <a:endParaRPr lang="fr-FR" sz="14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030" name="Groupe 1029"/>
          <p:cNvGrpSpPr/>
          <p:nvPr/>
        </p:nvGrpSpPr>
        <p:grpSpPr>
          <a:xfrm>
            <a:off x="2044701" y="4905760"/>
            <a:ext cx="2936304" cy="1721931"/>
            <a:chOff x="2538164" y="4959929"/>
            <a:chExt cx="2936304" cy="1721931"/>
          </a:xfrm>
        </p:grpSpPr>
        <p:grpSp>
          <p:nvGrpSpPr>
            <p:cNvPr id="1029" name="Groupe 1028"/>
            <p:cNvGrpSpPr/>
            <p:nvPr/>
          </p:nvGrpSpPr>
          <p:grpSpPr>
            <a:xfrm>
              <a:off x="2670513" y="4959929"/>
              <a:ext cx="2581639" cy="717897"/>
              <a:chOff x="2683213" y="4775263"/>
              <a:chExt cx="2581639" cy="717897"/>
            </a:xfrm>
          </p:grpSpPr>
          <p:grpSp>
            <p:nvGrpSpPr>
              <p:cNvPr id="1027" name="Groupe 1026"/>
              <p:cNvGrpSpPr/>
              <p:nvPr/>
            </p:nvGrpSpPr>
            <p:grpSpPr>
              <a:xfrm>
                <a:off x="2683213" y="5196278"/>
                <a:ext cx="2544759" cy="296882"/>
                <a:chOff x="2689934" y="4894345"/>
                <a:chExt cx="2544759" cy="296882"/>
              </a:xfrm>
            </p:grpSpPr>
            <p:grpSp>
              <p:nvGrpSpPr>
                <p:cNvPr id="1025" name="Groupe 1024"/>
                <p:cNvGrpSpPr/>
                <p:nvPr/>
              </p:nvGrpSpPr>
              <p:grpSpPr>
                <a:xfrm>
                  <a:off x="2689934" y="4894345"/>
                  <a:ext cx="1908531" cy="296882"/>
                  <a:chOff x="2630061" y="4812700"/>
                  <a:chExt cx="1908531" cy="296882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2630061" y="4812700"/>
                    <a:ext cx="636228" cy="294457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>
                        <a:solidFill>
                          <a:sysClr val="windowText" lastClr="000000"/>
                        </a:solidFill>
                      </a:rPr>
                      <a:t>Part</a:t>
                    </a: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3266678" y="4815125"/>
                    <a:ext cx="636228" cy="294457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>
                        <a:solidFill>
                          <a:sysClr val="windowText" lastClr="000000"/>
                        </a:solidFill>
                      </a:rPr>
                      <a:t>Part</a:t>
                    </a: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3902364" y="4813368"/>
                    <a:ext cx="636228" cy="294457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>
                        <a:solidFill>
                          <a:sysClr val="windowText" lastClr="000000"/>
                        </a:solidFill>
                      </a:rPr>
                      <a:t>Part</a:t>
                    </a:r>
                  </a:p>
                </p:txBody>
              </p:sp>
            </p:grpSp>
            <p:sp>
              <p:nvSpPr>
                <p:cNvPr id="38" name="Rectangle 37"/>
                <p:cNvSpPr/>
                <p:nvPr/>
              </p:nvSpPr>
              <p:spPr>
                <a:xfrm>
                  <a:off x="4598465" y="4895013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</p:grpSp>
          <p:cxnSp>
            <p:nvCxnSpPr>
              <p:cNvPr id="40" name="Connecteur droit avec flèche 39"/>
              <p:cNvCxnSpPr/>
              <p:nvPr/>
            </p:nvCxnSpPr>
            <p:spPr>
              <a:xfrm>
                <a:off x="2704245" y="5103641"/>
                <a:ext cx="256060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ZoneTexte 40"/>
              <p:cNvSpPr txBox="1"/>
              <p:nvPr/>
            </p:nvSpPr>
            <p:spPr>
              <a:xfrm>
                <a:off x="3452880" y="4775263"/>
                <a:ext cx="1005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Whole</a:t>
                </a:r>
                <a:endParaRPr lang="fr-FR" dirty="0"/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2538164" y="5850863"/>
              <a:ext cx="2936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Whole</a:t>
              </a:r>
              <a:r>
                <a:rPr lang="fr-FR" sz="1600" dirty="0"/>
                <a:t> = </a:t>
              </a:r>
              <a:r>
                <a:rPr lang="fr-FR" sz="1600" dirty="0" err="1"/>
                <a:t>Number</a:t>
              </a:r>
              <a:r>
                <a:rPr lang="fr-FR" sz="1600" dirty="0"/>
                <a:t> of parts × Part </a:t>
              </a:r>
            </a:p>
            <a:p>
              <a:r>
                <a:rPr lang="fr-FR" sz="1600" dirty="0"/>
                <a:t>Part = </a:t>
              </a:r>
              <a:r>
                <a:rPr lang="fr-FR" sz="1600" dirty="0" err="1"/>
                <a:t>Whole</a:t>
              </a:r>
              <a:r>
                <a:rPr lang="fr-FR" sz="1600" dirty="0"/>
                <a:t> </a:t>
              </a:r>
              <a:r>
                <a:rPr lang="fr-FR" sz="1600" dirty="0">
                  <a:sym typeface="Symbol"/>
                </a:rPr>
                <a:t> </a:t>
              </a:r>
              <a:r>
                <a:rPr lang="fr-FR" sz="1600" dirty="0" err="1">
                  <a:sym typeface="Symbol"/>
                </a:rPr>
                <a:t>Number</a:t>
              </a:r>
              <a:r>
                <a:rPr lang="fr-FR" sz="1600" dirty="0">
                  <a:sym typeface="Symbol"/>
                </a:rPr>
                <a:t> of parts</a:t>
              </a:r>
              <a:endParaRPr lang="fr-FR" sz="1600" dirty="0"/>
            </a:p>
            <a:p>
              <a:r>
                <a:rPr lang="fr-FR" sz="1600" dirty="0" err="1"/>
                <a:t>Number</a:t>
              </a:r>
              <a:r>
                <a:rPr lang="fr-FR" sz="1600" dirty="0"/>
                <a:t> of parts = </a:t>
              </a:r>
              <a:r>
                <a:rPr lang="fr-FR" sz="1600" dirty="0" err="1"/>
                <a:t>Whole</a:t>
              </a:r>
              <a:r>
                <a:rPr lang="fr-FR" sz="1600" dirty="0"/>
                <a:t> </a:t>
              </a:r>
              <a:r>
                <a:rPr lang="fr-FR" sz="1600" dirty="0">
                  <a:sym typeface="Symbol"/>
                </a:rPr>
                <a:t> Part</a:t>
              </a:r>
              <a:endParaRPr lang="fr-FR" sz="1600" dirty="0"/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5115560" y="5855258"/>
            <a:ext cx="379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B = </a:t>
            </a:r>
            <a:r>
              <a:rPr lang="fr-FR" sz="1600" dirty="0" err="1"/>
              <a:t>Number</a:t>
            </a:r>
            <a:r>
              <a:rPr lang="fr-FR" sz="1600" dirty="0"/>
              <a:t> of parts in B × Part </a:t>
            </a:r>
          </a:p>
          <a:p>
            <a:pPr algn="ctr"/>
            <a:r>
              <a:rPr lang="fr-FR" sz="1600" dirty="0" err="1"/>
              <a:t>Difference</a:t>
            </a:r>
            <a:r>
              <a:rPr lang="fr-FR" sz="1600" dirty="0"/>
              <a:t> = B – Part </a:t>
            </a:r>
          </a:p>
          <a:p>
            <a:pPr algn="ctr"/>
            <a:r>
              <a:rPr lang="fr-FR" sz="1600" dirty="0" err="1"/>
              <a:t>Whole</a:t>
            </a:r>
            <a:r>
              <a:rPr lang="fr-FR" sz="1600" dirty="0"/>
              <a:t> = (1 + </a:t>
            </a:r>
            <a:r>
              <a:rPr lang="fr-FR" sz="1600" dirty="0" err="1"/>
              <a:t>Number</a:t>
            </a:r>
            <a:r>
              <a:rPr lang="fr-FR" sz="1600" dirty="0"/>
              <a:t> of Parts in B) × Part </a:t>
            </a:r>
          </a:p>
        </p:txBody>
      </p:sp>
      <p:grpSp>
        <p:nvGrpSpPr>
          <p:cNvPr id="1038" name="Groupe 1037"/>
          <p:cNvGrpSpPr/>
          <p:nvPr/>
        </p:nvGrpSpPr>
        <p:grpSpPr>
          <a:xfrm>
            <a:off x="5400640" y="4940277"/>
            <a:ext cx="3553307" cy="1091776"/>
            <a:chOff x="5446360" y="4980917"/>
            <a:chExt cx="3553307" cy="1091776"/>
          </a:xfrm>
        </p:grpSpPr>
        <p:sp>
          <p:nvSpPr>
            <p:cNvPr id="51" name="Accolade fermante 50"/>
            <p:cNvSpPr/>
            <p:nvPr/>
          </p:nvSpPr>
          <p:spPr>
            <a:xfrm>
              <a:off x="8059420" y="4994723"/>
              <a:ext cx="220980" cy="739416"/>
            </a:xfrm>
            <a:prstGeom prst="rightBrace">
              <a:avLst>
                <a:gd name="adj1" fmla="val 4626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8255000" y="5210543"/>
              <a:ext cx="744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ysClr val="windowText" lastClr="000000"/>
                  </a:solidFill>
                </a:rPr>
                <a:t>Whole</a:t>
              </a:r>
              <a:endParaRPr lang="fr-FR" sz="14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037" name="Groupe 1036"/>
            <p:cNvGrpSpPr/>
            <p:nvPr/>
          </p:nvGrpSpPr>
          <p:grpSpPr>
            <a:xfrm>
              <a:off x="5446360" y="4980917"/>
              <a:ext cx="2544759" cy="736044"/>
              <a:chOff x="5446360" y="4980917"/>
              <a:chExt cx="2544759" cy="736044"/>
            </a:xfrm>
          </p:grpSpPr>
          <p:cxnSp>
            <p:nvCxnSpPr>
              <p:cNvPr id="55" name="Connecteur droit avec flèche 54"/>
              <p:cNvCxnSpPr/>
              <p:nvPr/>
            </p:nvCxnSpPr>
            <p:spPr>
              <a:xfrm>
                <a:off x="6079693" y="5241709"/>
                <a:ext cx="1911426" cy="103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/>
              <p:cNvSpPr txBox="1"/>
              <p:nvPr/>
            </p:nvSpPr>
            <p:spPr>
              <a:xfrm>
                <a:off x="6497320" y="4980917"/>
                <a:ext cx="12261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>
                    <a:solidFill>
                      <a:srgbClr val="00B050"/>
                    </a:solidFill>
                  </a:rPr>
                  <a:t>Difference</a:t>
                </a:r>
                <a:endParaRPr lang="fr-FR" sz="1400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1036" name="Groupe 1035"/>
              <p:cNvGrpSpPr/>
              <p:nvPr/>
            </p:nvGrpSpPr>
            <p:grpSpPr>
              <a:xfrm>
                <a:off x="5446360" y="5026379"/>
                <a:ext cx="2544759" cy="690582"/>
                <a:chOff x="5446360" y="5026379"/>
                <a:chExt cx="2544759" cy="69058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5446360" y="5026379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082977" y="5422504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718663" y="5420747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354891" y="5420747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5450224" y="5421907"/>
                  <a:ext cx="636228" cy="2944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ysClr val="windowText" lastClr="000000"/>
                      </a:solidFill>
                    </a:rPr>
                    <a:t>Part</a:t>
                  </a:r>
                </a:p>
              </p:txBody>
            </p:sp>
          </p:grpSp>
        </p:grpSp>
        <p:sp>
          <p:nvSpPr>
            <p:cNvPr id="65" name="ZoneTexte 64"/>
            <p:cNvSpPr txBox="1"/>
            <p:nvPr/>
          </p:nvSpPr>
          <p:spPr>
            <a:xfrm>
              <a:off x="6429107" y="5734139"/>
              <a:ext cx="249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</a:p>
          </p:txBody>
        </p:sp>
        <p:cxnSp>
          <p:nvCxnSpPr>
            <p:cNvPr id="67" name="Connecteur droit avec flèche 66"/>
            <p:cNvCxnSpPr/>
            <p:nvPr/>
          </p:nvCxnSpPr>
          <p:spPr>
            <a:xfrm flipV="1">
              <a:off x="5450224" y="5796694"/>
              <a:ext cx="2540895" cy="1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89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7030A0"/>
                </a:solidFill>
              </a:rPr>
              <a:t>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26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747107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7030A0"/>
                </a:solidFill>
              </a:rPr>
              <a:t>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27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747107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Organiser une progression cohérente sur les deux cycles</a:t>
            </a:r>
          </a:p>
          <a:p>
            <a:pPr marL="717550" lvl="1" indent="-276225"/>
            <a:r>
              <a:rPr lang="fr-FR" sz="2000" dirty="0"/>
              <a:t>Un travail d’équipe 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Cohérence entre une année et la suivante concernant le type de problèmes proposés : partie-tout/comparaison, nombre d’étapes, nombres en jeu, type d’opérations en jeu (addition, soustraction, etc.), niveau des opérations en jeu (avec ou sans retenue, tables utilisées)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Harmonisation au sein de l’école ou du réseau concernant les schémas utilisés en classe dans les institutionnalisations et les mises en commun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endParaRPr lang="fr-FR" sz="2000" dirty="0"/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28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3603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Quand et combien ?</a:t>
            </a:r>
          </a:p>
          <a:p>
            <a:pPr marL="717550" lvl="1" indent="-276225"/>
            <a:r>
              <a:rPr lang="fr-FR" sz="2000" dirty="0"/>
              <a:t>des séances spécifiques (sur la numération, sur une opération donnée, etc.) où l’on résout plusieurs problèmes ;</a:t>
            </a:r>
          </a:p>
          <a:p>
            <a:pPr marL="717550" lvl="1" indent="-276225"/>
            <a:r>
              <a:rPr lang="fr-FR" sz="2000" dirty="0"/>
              <a:t>des problèmes isolés dans une séance où d’autres types de tâches sont proposés ;</a:t>
            </a:r>
          </a:p>
          <a:p>
            <a:pPr marL="717550" lvl="1" indent="-276225"/>
            <a:r>
              <a:rPr lang="fr-FR" sz="2000" dirty="0"/>
              <a:t>toutes les semaines.</a:t>
            </a:r>
          </a:p>
          <a:p>
            <a:pPr marL="269875" indent="-269875">
              <a:buClr>
                <a:srgbClr val="7030A0"/>
              </a:buClr>
            </a:pPr>
            <a:endParaRPr lang="fr-FR" sz="2400" dirty="0">
              <a:solidFill>
                <a:schemeClr val="tx1"/>
              </a:solidFill>
            </a:endParaRPr>
          </a:p>
          <a:p>
            <a:pPr marL="269875" indent="-269875"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Bien calibrer le niveau de difficulté des problèmes proposés aux élèves (chercher, un peu, et trouver).</a:t>
            </a:r>
          </a:p>
          <a:p>
            <a:pPr marL="717550" lvl="1" indent="-276225"/>
            <a:r>
              <a:rPr lang="fr-FR" sz="2000" dirty="0"/>
              <a:t>Gestion de classe</a:t>
            </a:r>
          </a:p>
          <a:p>
            <a:pPr marL="717550" lvl="1" indent="-276225"/>
            <a:r>
              <a:rPr lang="fr-FR" sz="2000" dirty="0"/>
              <a:t>Plaisir de faire des mathématiques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29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6614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56016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66700" indent="-266700"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Privilégier l’accompagnement des élèves pendant le temps de recherche individuelle à une longue présentation collective du problème en début de séance.</a:t>
            </a:r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439103" y="3352800"/>
            <a:ext cx="7881937" cy="181356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200" dirty="0" err="1">
                <a:solidFill>
                  <a:schemeClr val="tx1"/>
                </a:solidFill>
              </a:rPr>
              <a:t>Némo</a:t>
            </a:r>
            <a:r>
              <a:rPr lang="fr-FR" sz="2200" dirty="0">
                <a:solidFill>
                  <a:schemeClr val="tx1"/>
                </a:solidFill>
              </a:rPr>
              <a:t> veut faire un collier pour sa maman.</a:t>
            </a:r>
          </a:p>
          <a:p>
            <a:pPr marL="0" indent="0">
              <a:buFont typeface="Arial"/>
              <a:buNone/>
            </a:pPr>
            <a:r>
              <a:rPr lang="fr-FR" sz="2200" dirty="0">
                <a:solidFill>
                  <a:schemeClr val="tx1"/>
                </a:solidFill>
              </a:rPr>
              <a:t>Mila dit : « Il te faut 40 perles pour que le collier ait la bonne longueur ! »</a:t>
            </a:r>
          </a:p>
          <a:p>
            <a:pPr marL="0" indent="0">
              <a:buFont typeface="Arial"/>
              <a:buNone/>
            </a:pPr>
            <a:r>
              <a:rPr lang="fr-FR" sz="2200" dirty="0" err="1">
                <a:solidFill>
                  <a:schemeClr val="tx1"/>
                </a:solidFill>
              </a:rPr>
              <a:t>Némo</a:t>
            </a:r>
            <a:r>
              <a:rPr lang="fr-FR" sz="2200" dirty="0">
                <a:solidFill>
                  <a:schemeClr val="tx1"/>
                </a:solidFill>
              </a:rPr>
              <a:t> prend 10 perles roses, 10 perles bleues, 10 perles orange et 5 perles vertes.</a:t>
            </a:r>
          </a:p>
          <a:p>
            <a:pPr marL="0" indent="0">
              <a:buFont typeface="Arial"/>
              <a:buNone/>
            </a:pPr>
            <a:r>
              <a:rPr lang="fr-FR" sz="2200" dirty="0" err="1">
                <a:solidFill>
                  <a:schemeClr val="tx1"/>
                </a:solidFill>
              </a:rPr>
              <a:t>Némo</a:t>
            </a:r>
            <a:r>
              <a:rPr lang="fr-FR" sz="2200" dirty="0">
                <a:solidFill>
                  <a:schemeClr val="tx1"/>
                </a:solidFill>
              </a:rPr>
              <a:t> peut-il finir son collier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51759" y="5199460"/>
            <a:ext cx="5669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Source : Les mathématiques en classe de cycle 2, un travail d’équipe avec Stella </a:t>
            </a:r>
            <a:r>
              <a:rPr lang="fr-FR" dirty="0" err="1"/>
              <a:t>Baruk</a:t>
            </a:r>
            <a:r>
              <a:rPr lang="fr-FR" dirty="0"/>
              <a:t> </a:t>
            </a:r>
          </a:p>
          <a:p>
            <a:pPr algn="r"/>
            <a:r>
              <a:rPr lang="fr-FR" dirty="0"/>
              <a:t>DGESCO-</a:t>
            </a:r>
            <a:r>
              <a:rPr lang="fr-FR" dirty="0" err="1"/>
              <a:t>Canopé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30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30985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Comprendre l’énoncé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id="{6CC3A89B-7321-D244-B39D-6210E7985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869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66700" indent="-266700"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Privilégier l’accompagnement des élèves pendant le temps de recherche individuelle à une longue présentation collective du problème en début de séance.</a:t>
            </a:r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264"/>
          <a:stretch/>
        </p:blipFill>
        <p:spPr bwMode="auto">
          <a:xfrm>
            <a:off x="496888" y="2947989"/>
            <a:ext cx="8189912" cy="362426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088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Comprendre l’énoncé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6" name="media3">
            <a:hlinkClick r:id="" action="ppaction://media"/>
            <a:extLst>
              <a:ext uri="{FF2B5EF4-FFF2-40B4-BE49-F238E27FC236}">
                <a16:creationId xmlns:a16="http://schemas.microsoft.com/office/drawing/2014/main" id="{3D88A1B5-5ADB-F84E-A8E8-3E0401131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686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Privilégier l’accompagnement des élèves pendant le temps de recherche individuelle à une longue présentation collective du problème en début de séance.</a:t>
            </a:r>
          </a:p>
          <a:p>
            <a:pPr marL="717550" lvl="1" indent="-276225"/>
            <a:r>
              <a:rPr lang="fr-FR" sz="2000" dirty="0"/>
              <a:t>Accompagnement individuel</a:t>
            </a:r>
          </a:p>
          <a:p>
            <a:pPr marL="717550" lvl="1" indent="-276225"/>
            <a:r>
              <a:rPr lang="fr-FR" sz="2000" dirty="0"/>
              <a:t>Prise en charge d’un petit groupe d’élèves pour un travail spécifique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sur la compréhension (jouer le problème avec du matériel approprié, reformuler le problème, etc.) ; 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sur le contenu mathématique qui pose problème (numération, calcul, etc.)</a:t>
            </a:r>
          </a:p>
          <a:p>
            <a:pPr marL="441325" lvl="1" indent="0">
              <a:buNone/>
            </a:pPr>
            <a:endParaRPr lang="fr-FR" sz="2000" dirty="0"/>
          </a:p>
          <a:p>
            <a:pPr marL="266700" indent="-266700">
              <a:buClr>
                <a:srgbClr val="7030A0"/>
              </a:buClr>
            </a:pPr>
            <a:endParaRPr lang="fr-FR" sz="2400" dirty="0">
              <a:solidFill>
                <a:schemeClr val="tx1"/>
              </a:solidFill>
            </a:endParaRPr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34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8660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 Quelle différenciation ?</a:t>
            </a:r>
          </a:p>
          <a:p>
            <a:pPr marL="717550" lvl="1" indent="-276225"/>
            <a:r>
              <a:rPr lang="fr-FR" sz="2000" dirty="0"/>
              <a:t>Privilégier une différenciation par l’accompagnement pendant le temps de recherche, en apportant à chacun les coups de pouce dont il a besoin.</a:t>
            </a:r>
          </a:p>
          <a:p>
            <a:pPr marL="717550" lvl="1" indent="-276225"/>
            <a:r>
              <a:rPr lang="fr-FR" sz="2000" dirty="0"/>
              <a:t>Faut-il proposer des problèmes différents aux élèves ?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Cas particuliers : ENAF NSA, certains cas d’inclusion, etc. 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On peut imaginer deux séries de problèmes différentes avec des problèmes communs.</a:t>
            </a:r>
          </a:p>
          <a:p>
            <a:pPr marL="898525" lvl="4">
              <a:buClr>
                <a:srgbClr val="7030A0"/>
              </a:buClr>
              <a:buSzPct val="90000"/>
            </a:pPr>
            <a:endParaRPr lang="fr-FR" sz="2000" dirty="0"/>
          </a:p>
          <a:p>
            <a:pPr marL="717550" lvl="1" indent="-276225"/>
            <a:endParaRPr lang="fr-FR" sz="2000" dirty="0"/>
          </a:p>
          <a:p>
            <a:pPr marL="266700" indent="-266700">
              <a:buClr>
                <a:srgbClr val="7030A0"/>
              </a:buClr>
            </a:pPr>
            <a:endParaRPr lang="fr-FR" sz="2400" dirty="0">
              <a:solidFill>
                <a:schemeClr val="tx1"/>
              </a:solidFill>
            </a:endParaRPr>
          </a:p>
          <a:p>
            <a:pPr lvl="2"/>
            <a:r>
              <a:rPr lang="fr-FR" sz="2000" dirty="0"/>
              <a:t>	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35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7284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66700" indent="-266700"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Les traces écrites</a:t>
            </a:r>
          </a:p>
          <a:p>
            <a:pPr marL="715963" lvl="1" indent="-266700">
              <a:buClr>
                <a:srgbClr val="7030A0"/>
              </a:buClr>
            </a:pPr>
            <a:r>
              <a:rPr lang="fr-FR" sz="1900" dirty="0"/>
              <a:t>Les affichages</a:t>
            </a:r>
          </a:p>
          <a:p>
            <a:pPr marL="715963" lvl="1" indent="-266700">
              <a:buClr>
                <a:srgbClr val="7030A0"/>
              </a:buClr>
            </a:pPr>
            <a:r>
              <a:rPr lang="fr-FR" sz="1900" dirty="0">
                <a:solidFill>
                  <a:schemeClr val="tx1"/>
                </a:solidFill>
              </a:rPr>
              <a:t>Les travaux de recherche, de résolution des problèmes traités en classe</a:t>
            </a:r>
          </a:p>
          <a:p>
            <a:pPr marL="715963" lvl="1" indent="-266700">
              <a:buClr>
                <a:srgbClr val="7030A0"/>
              </a:buClr>
            </a:pPr>
            <a:r>
              <a:rPr lang="fr-FR" sz="1900" dirty="0"/>
              <a:t>Les institutionnalisations dans les cahiers d’élèves</a:t>
            </a:r>
            <a:endParaRPr lang="fr-FR" sz="1900" dirty="0">
              <a:solidFill>
                <a:schemeClr val="tx1"/>
              </a:solidFill>
            </a:endParaRPr>
          </a:p>
          <a:p>
            <a:pPr lvl="2"/>
            <a:r>
              <a:rPr lang="fr-FR" sz="2000" dirty="0"/>
              <a:t>	</a:t>
            </a:r>
          </a:p>
          <a:p>
            <a:pPr lvl="2"/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36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99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son enseignement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Clr>
                <a:srgbClr val="7030A0"/>
              </a:buClr>
            </a:pPr>
            <a:r>
              <a:rPr lang="fr-FR" sz="2400" dirty="0">
                <a:solidFill>
                  <a:schemeClr val="tx1"/>
                </a:solidFill>
              </a:rPr>
              <a:t> Les échanges inter-élèves</a:t>
            </a:r>
          </a:p>
          <a:p>
            <a:pPr marL="717550" lvl="1" indent="-276225"/>
            <a:r>
              <a:rPr lang="fr-FR" sz="2000" dirty="0"/>
              <a:t>pendant les temps de recherche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travaux de groupes,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ne rendre qu’une réponse pour deux,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échanges entre deux élèves ayant effectué le même calcul mais n’ayant pas trouvé la même réponse…	</a:t>
            </a:r>
          </a:p>
          <a:p>
            <a:pPr marL="717550" lvl="1" indent="-276225"/>
            <a:r>
              <a:rPr lang="fr-FR" sz="2000" dirty="0"/>
              <a:t>pendant les temps de mise en commun/correction</a:t>
            </a:r>
          </a:p>
          <a:p>
            <a:pPr marL="1184275" lvl="4" indent="-285750">
              <a:buClr>
                <a:srgbClr val="7030A0"/>
              </a:buClr>
              <a:buSzPct val="90000"/>
              <a:buFont typeface="Calibri" panose="020F0502020204030204" pitchFamily="34" charset="0"/>
              <a:buChar char="●"/>
            </a:pPr>
            <a:r>
              <a:rPr lang="fr-FR" sz="2000" dirty="0"/>
              <a:t>échanges à partir d’une proposition d’élève </a:t>
            </a:r>
            <a:r>
              <a:rPr lang="fr-FR" sz="2000" dirty="0" err="1"/>
              <a:t>vidéoprojetée</a:t>
            </a:r>
            <a:r>
              <a:rPr lang="fr-FR" sz="2000" dirty="0"/>
              <a:t> à l’aide d’un </a:t>
            </a:r>
            <a:r>
              <a:rPr lang="fr-FR" sz="2000" dirty="0" err="1"/>
              <a:t>visualiseur</a:t>
            </a:r>
            <a:r>
              <a:rPr lang="fr-FR" sz="2000" dirty="0"/>
              <a:t> ou recopiée au tableau.</a:t>
            </a:r>
          </a:p>
          <a:p>
            <a:pPr marL="717550" lvl="1" indent="-276225"/>
            <a:r>
              <a:rPr lang="fr-FR" sz="2000" dirty="0"/>
              <a:t>Mais privilégier, le plus souvent possible, un temps de recherche individuelle en amont d’un travail collectif</a:t>
            </a:r>
            <a:endParaRPr lang="fr-FR" sz="1900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37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433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Comprendre l’énoncé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" name="media4">
            <a:hlinkClick r:id="" action="ppaction://media"/>
            <a:extLst>
              <a:ext uri="{FF2B5EF4-FFF2-40B4-BE49-F238E27FC236}">
                <a16:creationId xmlns:a16="http://schemas.microsoft.com/office/drawing/2014/main" id="{3F54BD35-C393-C046-B100-D9C5EB472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327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7030A0"/>
                </a:solidFill>
              </a:rPr>
              <a:t>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39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50687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De quels problèmes parle-t-on ?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Le « plan mathématiques cycle 2 » annoncé par la DGESCO 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Problèmes arithmétiques élémentaires au cycle 2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r>
              <a:rPr lang="fr-FR" sz="2400" dirty="0">
                <a:solidFill>
                  <a:srgbClr val="683086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Problème ?</a:t>
            </a:r>
          </a:p>
          <a:p>
            <a:pPr lvl="1"/>
            <a:r>
              <a:rPr lang="fr-FR" sz="2000" dirty="0"/>
              <a:t> un énoncé avec des données numériques,</a:t>
            </a:r>
          </a:p>
          <a:p>
            <a:pPr lvl="1"/>
            <a:r>
              <a:rPr lang="fr-FR" sz="2000" dirty="0"/>
              <a:t> une unique question.</a:t>
            </a:r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4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3286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7030A0"/>
                </a:solidFill>
              </a:rPr>
              <a:t>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40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506879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33400" indent="-533400">
              <a:buClr>
                <a:srgbClr val="7030A0"/>
              </a:buClr>
              <a:buNone/>
            </a:pPr>
            <a:endParaRPr lang="fr-FR" sz="2400" b="1" dirty="0">
              <a:solidFill>
                <a:srgbClr val="7030A0"/>
              </a:solidFill>
            </a:endParaRPr>
          </a:p>
          <a:p>
            <a:pPr marL="533400" indent="-533400">
              <a:buClr>
                <a:srgbClr val="7030A0"/>
              </a:buClr>
              <a:buNone/>
            </a:pPr>
            <a:r>
              <a:rPr lang="fr-FR" sz="2400" b="1" dirty="0">
                <a:solidFill>
                  <a:srgbClr val="7030A0"/>
                </a:solidFill>
              </a:rPr>
              <a:t>①</a:t>
            </a:r>
            <a:r>
              <a:rPr lang="fr-FR" sz="2400" dirty="0">
                <a:solidFill>
                  <a:schemeClr val="tx1"/>
                </a:solidFill>
              </a:rPr>
              <a:t> 	</a:t>
            </a:r>
            <a:r>
              <a:rPr lang="fr-FR" sz="2400" b="1" dirty="0">
                <a:solidFill>
                  <a:srgbClr val="7030A0"/>
                </a:solidFill>
              </a:rPr>
              <a:t>S’assurer que les élèves résolvent des problèmes fréquemment (quotidiennement ou presque)</a:t>
            </a:r>
          </a:p>
          <a:p>
            <a:pPr marL="876300" indent="-342900">
              <a:buClr>
                <a:srgbClr val="7030A0"/>
              </a:buClr>
            </a:pPr>
            <a:r>
              <a:rPr lang="fr-FR" dirty="0">
                <a:solidFill>
                  <a:schemeClr val="tx1"/>
                </a:solidFill>
              </a:rPr>
              <a:t>Il est souhaitable de tendre vers une dizaine de problèmes résolus chaque semaine</a:t>
            </a:r>
          </a:p>
          <a:p>
            <a:pPr marL="0" indent="0">
              <a:buClr>
                <a:srgbClr val="7030A0"/>
              </a:buClr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Clr>
                <a:srgbClr val="7030A0"/>
              </a:buClr>
              <a:buNone/>
              <a:tabLst>
                <a:tab pos="533400" algn="l"/>
              </a:tabLst>
            </a:pPr>
            <a:r>
              <a:rPr lang="fr-FR" sz="2400" b="1" dirty="0">
                <a:solidFill>
                  <a:srgbClr val="7030A0"/>
                </a:solidFill>
              </a:rPr>
              <a:t>②</a:t>
            </a:r>
            <a:r>
              <a:rPr lang="fr-FR" sz="2400" dirty="0">
                <a:solidFill>
                  <a:schemeClr val="tx1"/>
                </a:solidFill>
              </a:rPr>
              <a:t>	</a:t>
            </a:r>
            <a:r>
              <a:rPr lang="fr-FR" sz="2400" b="1" dirty="0">
                <a:solidFill>
                  <a:srgbClr val="7030A0"/>
                </a:solidFill>
              </a:rPr>
              <a:t>S’assurer que les élèves résolvent des problèmes variés</a:t>
            </a:r>
          </a:p>
          <a:p>
            <a:pPr marL="876300" indent="-342900">
              <a:buClr>
                <a:srgbClr val="7030A0"/>
              </a:buClr>
            </a:pPr>
            <a:r>
              <a:rPr lang="fr-FR" dirty="0">
                <a:solidFill>
                  <a:schemeClr val="tx1"/>
                </a:solidFill>
              </a:rPr>
              <a:t>Il faut sortir régulièrement du « 2 nombres » + « Combien ? », tout en privilégiant les problèmes élémentaires en une ou plusieurs étapes</a:t>
            </a:r>
          </a:p>
          <a:p>
            <a:pPr marL="0" indent="0">
              <a:buClr>
                <a:srgbClr val="7030A0"/>
              </a:buClr>
              <a:buNone/>
            </a:pPr>
            <a:r>
              <a:rPr lang="fr-FR" sz="2400" dirty="0">
                <a:solidFill>
                  <a:schemeClr val="tx1"/>
                </a:solidFill>
              </a:rPr>
              <a:t>	</a:t>
            </a:r>
          </a:p>
          <a:p>
            <a:pPr marL="715963" lvl="1" indent="-266700">
              <a:buClr>
                <a:srgbClr val="7030A0"/>
              </a:buClr>
            </a:pPr>
            <a:endParaRPr lang="fr-FR" sz="1900" dirty="0"/>
          </a:p>
          <a:p>
            <a:pPr marL="715963" lvl="1" indent="-266700">
              <a:buClr>
                <a:srgbClr val="7030A0"/>
              </a:buClr>
            </a:pPr>
            <a:endParaRPr lang="fr-FR" sz="1900" dirty="0"/>
          </a:p>
          <a:p>
            <a:pPr marL="715963" lvl="1" indent="-266700">
              <a:buClr>
                <a:srgbClr val="7030A0"/>
              </a:buClr>
            </a:pPr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41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7051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rgbClr val="7030A0"/>
              </a:buClr>
              <a:buNone/>
            </a:pPr>
            <a:r>
              <a:rPr lang="fr-FR" sz="2400" dirty="0">
                <a:solidFill>
                  <a:schemeClr val="tx1"/>
                </a:solidFill>
              </a:rPr>
              <a:t>	</a:t>
            </a:r>
          </a:p>
          <a:p>
            <a:pPr marL="533400" indent="-533400">
              <a:buClr>
                <a:srgbClr val="7030A0"/>
              </a:buClr>
              <a:buNone/>
              <a:tabLst>
                <a:tab pos="533400" algn="l"/>
              </a:tabLst>
            </a:pPr>
            <a:r>
              <a:rPr lang="fr-FR" sz="2400" b="1" dirty="0">
                <a:solidFill>
                  <a:srgbClr val="7030A0"/>
                </a:solidFill>
              </a:rPr>
              <a:t>③	Être vigilant quant au contexte des énoncés, au vocabulaire et à la difficulté mathématique des problèmes proposés</a:t>
            </a:r>
          </a:p>
          <a:p>
            <a:pPr marL="533400" indent="0">
              <a:buClr>
                <a:srgbClr val="7030A0"/>
              </a:buClr>
              <a:buNone/>
            </a:pPr>
            <a:r>
              <a:rPr lang="fr-FR" dirty="0">
                <a:solidFill>
                  <a:schemeClr val="tx1"/>
                </a:solidFill>
              </a:rPr>
              <a:t>- la résolution de problèmes doit être source de plaisir</a:t>
            </a:r>
            <a:endParaRPr lang="fr-FR" sz="2400" dirty="0">
              <a:solidFill>
                <a:schemeClr val="tx1"/>
              </a:solidFill>
            </a:endParaRPr>
          </a:p>
          <a:p>
            <a:pPr marL="533400" indent="0">
              <a:buClr>
                <a:srgbClr val="7030A0"/>
              </a:buClr>
              <a:buNone/>
            </a:pPr>
            <a:endParaRPr lang="fr-FR" sz="1900" dirty="0"/>
          </a:p>
          <a:p>
            <a:pPr marL="533400" indent="-533400">
              <a:buClr>
                <a:srgbClr val="7030A0"/>
              </a:buClr>
              <a:buNone/>
            </a:pPr>
            <a:r>
              <a:rPr lang="fr-FR" sz="2400" b="1" dirty="0">
                <a:solidFill>
                  <a:srgbClr val="7030A0"/>
                </a:solidFill>
              </a:rPr>
              <a:t>④</a:t>
            </a:r>
            <a:r>
              <a:rPr lang="fr-FR" sz="2400" dirty="0">
                <a:solidFill>
                  <a:schemeClr val="tx1"/>
                </a:solidFill>
              </a:rPr>
              <a:t> 	</a:t>
            </a:r>
            <a:r>
              <a:rPr lang="fr-FR" sz="2400" b="1" dirty="0">
                <a:solidFill>
                  <a:srgbClr val="7030A0"/>
                </a:solidFill>
              </a:rPr>
              <a:t>Veiller à ce qu’une différenciation soit bien mise en œuvre pendant les temps de résolution de problèmes</a:t>
            </a:r>
          </a:p>
          <a:p>
            <a:pPr marL="533400" indent="0">
              <a:buClr>
                <a:srgbClr val="7030A0"/>
              </a:buClr>
              <a:buNone/>
            </a:pPr>
            <a:r>
              <a:rPr lang="fr-FR" dirty="0">
                <a:solidFill>
                  <a:schemeClr val="tx1"/>
                </a:solidFill>
              </a:rPr>
              <a:t>- En particulier par l’accompagnement pendant les temps de recherche (conseils individuels, prise en charge d’un petit groupe)</a:t>
            </a:r>
          </a:p>
          <a:p>
            <a:pPr marL="533400" indent="0">
              <a:buClr>
                <a:srgbClr val="7030A0"/>
              </a:buClr>
              <a:buNone/>
            </a:pPr>
            <a:r>
              <a:rPr lang="fr-FR" dirty="0">
                <a:solidFill>
                  <a:schemeClr val="tx1"/>
                </a:solidFill>
              </a:rPr>
              <a:t>- En proposant des énoncés différents si cela est absolument nécessaire tout en essayant de garder des tâches communes pour maintenir des temps collectifs pour le groupe classe</a:t>
            </a:r>
          </a:p>
          <a:p>
            <a:pPr marL="715963" lvl="1" indent="-266700">
              <a:buClr>
                <a:srgbClr val="7030A0"/>
              </a:buClr>
            </a:pPr>
            <a:endParaRPr lang="fr-FR" sz="1900" dirty="0"/>
          </a:p>
          <a:p>
            <a:pPr lvl="2"/>
            <a:endParaRPr lang="fr-FR" sz="19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42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2863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4863" y="1471083"/>
            <a:ext cx="7881937" cy="5051637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7030A0"/>
              </a:buClr>
              <a:buNone/>
              <a:tabLst>
                <a:tab pos="533400" algn="l"/>
              </a:tabLst>
            </a:pPr>
            <a:endParaRPr lang="fr-FR" sz="2600" b="1" dirty="0">
              <a:solidFill>
                <a:srgbClr val="7030A0"/>
              </a:solidFill>
            </a:endParaRPr>
          </a:p>
          <a:p>
            <a:pPr marL="514350" indent="-514350">
              <a:buClr>
                <a:srgbClr val="7030A0"/>
              </a:buClr>
              <a:buAutoNum type="circleNumDbPlain" startAt="5"/>
              <a:tabLst>
                <a:tab pos="533400" algn="l"/>
              </a:tabLst>
            </a:pPr>
            <a:r>
              <a:rPr lang="fr-FR" sz="2600" b="1" dirty="0">
                <a:solidFill>
                  <a:srgbClr val="7030A0"/>
                </a:solidFill>
              </a:rPr>
              <a:t>S’assurer que les élèves disposent de temps de recherche conséquents</a:t>
            </a:r>
          </a:p>
          <a:p>
            <a:pPr marL="876300" indent="-342900">
              <a:buClr>
                <a:srgbClr val="7030A0"/>
              </a:buClr>
            </a:pPr>
            <a:r>
              <a:rPr lang="fr-FR" sz="2200" dirty="0">
                <a:solidFill>
                  <a:schemeClr val="tx1"/>
                </a:solidFill>
              </a:rPr>
              <a:t>Équilibre entre le temps de parole de l’enseignant, les temps collectifs et le temps de recherche individuelle</a:t>
            </a:r>
          </a:p>
          <a:p>
            <a:pPr marL="0" indent="0">
              <a:buClr>
                <a:srgbClr val="7030A0"/>
              </a:buClr>
              <a:buNone/>
            </a:pPr>
            <a:r>
              <a:rPr lang="fr-FR" sz="2400" dirty="0">
                <a:solidFill>
                  <a:schemeClr val="tx1"/>
                </a:solidFill>
              </a:rPr>
              <a:t>	</a:t>
            </a:r>
          </a:p>
          <a:p>
            <a:pPr marL="533400" indent="-533400">
              <a:buClr>
                <a:srgbClr val="7030A0"/>
              </a:buClr>
              <a:buNone/>
            </a:pPr>
            <a:r>
              <a:rPr lang="fr-FR" sz="2600" b="1" dirty="0">
                <a:solidFill>
                  <a:srgbClr val="7030A0"/>
                </a:solidFill>
              </a:rPr>
              <a:t>⑥</a:t>
            </a:r>
            <a:r>
              <a:rPr lang="fr-FR" sz="2600" dirty="0">
                <a:solidFill>
                  <a:schemeClr val="tx1"/>
                </a:solidFill>
              </a:rPr>
              <a:t>	</a:t>
            </a:r>
            <a:r>
              <a:rPr lang="fr-FR" sz="2600" b="1" dirty="0">
                <a:solidFill>
                  <a:srgbClr val="7030A0"/>
                </a:solidFill>
              </a:rPr>
              <a:t>Veiller à ce que la compétence « représenter » fasse l’objet d’un enseignement construit</a:t>
            </a:r>
          </a:p>
          <a:p>
            <a:pPr marL="876300" indent="-342900">
              <a:buClr>
                <a:srgbClr val="7030A0"/>
              </a:buClr>
            </a:pPr>
            <a:r>
              <a:rPr lang="fr-FR" sz="2200" dirty="0">
                <a:solidFill>
                  <a:schemeClr val="tx1"/>
                </a:solidFill>
              </a:rPr>
              <a:t>Proposer, sans contraindre, des schémas porteurs de sens utilisés de façon récurrente tout au long du cycle</a:t>
            </a:r>
          </a:p>
          <a:p>
            <a:pPr marL="876300" indent="-342900">
              <a:buClr>
                <a:srgbClr val="7030A0"/>
              </a:buClr>
              <a:buFontTx/>
              <a:buChar char="-"/>
            </a:pPr>
            <a:endParaRPr lang="fr-FR" sz="2200" dirty="0">
              <a:solidFill>
                <a:schemeClr val="tx1"/>
              </a:solidFill>
            </a:endParaRPr>
          </a:p>
          <a:p>
            <a:pPr marL="533400" indent="-533400">
              <a:buClr>
                <a:srgbClr val="7030A0"/>
              </a:buClr>
              <a:buNone/>
            </a:pPr>
            <a:r>
              <a:rPr lang="fr-FR" sz="2600" b="1" dirty="0">
                <a:solidFill>
                  <a:srgbClr val="7030A0"/>
                </a:solidFill>
              </a:rPr>
              <a:t>⑦ 	Encourager les échanges inter-élèves</a:t>
            </a:r>
          </a:p>
          <a:p>
            <a:pPr marL="876300" indent="-342900">
              <a:buClr>
                <a:srgbClr val="7030A0"/>
              </a:buClr>
            </a:pPr>
            <a:r>
              <a:rPr lang="fr-FR" sz="2200" dirty="0">
                <a:solidFill>
                  <a:schemeClr val="tx1"/>
                </a:solidFill>
              </a:rPr>
              <a:t>Pendant les temps de recherche, en binôme ou en petit groupe après un temps individuel, ou pendant les temps de mise en commun avec toute la classe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43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9811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Merci</a:t>
            </a:r>
            <a:endParaRPr lang="fr-FR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8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De quels problèmes parle-t-on ?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Exemples</a:t>
            </a: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5"/>
          <p:cNvSpPr txBox="1">
            <a:spLocks/>
          </p:cNvSpPr>
          <p:nvPr/>
        </p:nvSpPr>
        <p:spPr>
          <a:xfrm>
            <a:off x="710564" y="2781723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Il avait 28 euros. Il a acheté un livre à 12 euros et une trousse à 5 euros. Combien lui reste-t-il ? 	</a:t>
            </a: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5"/>
          <p:cNvSpPr txBox="1">
            <a:spLocks/>
          </p:cNvSpPr>
          <p:nvPr/>
        </p:nvSpPr>
        <p:spPr>
          <a:xfrm>
            <a:off x="707703" y="4791923"/>
            <a:ext cx="7881937" cy="166983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Dans la salle de cantine de l’école il y a 6 tables pour les élèves.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À chaque table, 10 élèves peuvent s’asseoir pour manger.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Dans cette école, il y a 27 filles et 36 garçons qui mangent à la cantine.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Est-ce que tous les élèves peuvent manger en même temps dans la salle de la cantine ?	</a:t>
            </a:r>
          </a:p>
        </p:txBody>
      </p:sp>
      <p:sp>
        <p:nvSpPr>
          <p:cNvPr id="8" name="Espace réservé du texte 5"/>
          <p:cNvSpPr txBox="1">
            <a:spLocks/>
          </p:cNvSpPr>
          <p:nvPr/>
        </p:nvSpPr>
        <p:spPr>
          <a:xfrm>
            <a:off x="710562" y="3643735"/>
            <a:ext cx="7881937" cy="1019705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Matéo a 20 billes.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Sara en a 10 de plus que lui.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</a:rPr>
              <a:t>Combien les deux enfants ont-ils de billes en tout ?</a:t>
            </a:r>
          </a:p>
        </p:txBody>
      </p:sp>
      <p:sp>
        <p:nvSpPr>
          <p:cNvPr id="9" name="Espace réservé du texte 5"/>
          <p:cNvSpPr txBox="1">
            <a:spLocks/>
          </p:cNvSpPr>
          <p:nvPr/>
        </p:nvSpPr>
        <p:spPr>
          <a:xfrm>
            <a:off x="710564" y="1928283"/>
            <a:ext cx="7881937" cy="753957"/>
          </a:xfrm>
          <a:prstGeom prst="rect">
            <a:avLst/>
          </a:prstGeom>
          <a:ln>
            <a:solidFill>
              <a:srgbClr val="6E008E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83086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Kevin avait 27 jetons ; il en a donné 12 à Agathe.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Combien de jetons a Kevin maintenant ? 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04863" y="1469379"/>
            <a:ext cx="7881937" cy="2520730"/>
          </a:xfrm>
        </p:spPr>
        <p:txBody>
          <a:bodyPr/>
          <a:lstStyle/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6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623079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De quels problèmes parle-t-on ?</a:t>
            </a:r>
          </a:p>
          <a:p>
            <a:pPr>
              <a:buClr>
                <a:srgbClr val="683086"/>
              </a:buClr>
            </a:pPr>
            <a:r>
              <a:rPr lang="fr-FR" sz="2400" b="1" dirty="0">
                <a:solidFill>
                  <a:srgbClr val="7030A0"/>
                </a:solidFill>
              </a:rPr>
              <a:t> La compréhension de l’énoncé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La résolution du problème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Construire un enseignement de la résolution de problèmes</a:t>
            </a:r>
          </a:p>
          <a:p>
            <a:pPr>
              <a:buClr>
                <a:srgbClr val="683086"/>
              </a:buClr>
            </a:pPr>
            <a:r>
              <a:rPr lang="fr-FR" sz="2400" dirty="0">
                <a:solidFill>
                  <a:schemeClr val="tx1"/>
                </a:solidFill>
              </a:rPr>
              <a:t> Conclusion</a:t>
            </a:r>
          </a:p>
          <a:p>
            <a:pPr marL="0" indent="0">
              <a:buClr>
                <a:srgbClr val="683086"/>
              </a:buCl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7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162307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</a:t>
            </a:r>
            <a:r>
              <a:rPr lang="fr-FR" sz="2400" dirty="0">
                <a:solidFill>
                  <a:schemeClr val="tx1"/>
                </a:solidFill>
              </a:rPr>
              <a:t>Des pratiques à interroger</a:t>
            </a:r>
          </a:p>
          <a:p>
            <a:pPr lvl="1"/>
            <a:r>
              <a:rPr lang="fr-FR" sz="2000" dirty="0"/>
              <a:t> Repérage de « mots-clés », des « indices »…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 Surlignage</a:t>
            </a:r>
          </a:p>
          <a:p>
            <a:pPr lvl="1"/>
            <a:r>
              <a:rPr lang="fr-FR" sz="2000" dirty="0"/>
              <a:t> « Quelle opération faut-il faire ? »</a:t>
            </a:r>
            <a:endParaRPr lang="fr-FR" sz="2000" dirty="0">
              <a:solidFill>
                <a:schemeClr val="tx1"/>
              </a:solidFill>
            </a:endParaRPr>
          </a:p>
          <a:p>
            <a:pPr lvl="2">
              <a:buClr>
                <a:srgbClr val="1B8ED9"/>
              </a:buClr>
            </a:pPr>
            <a:endParaRPr lang="fr-FR" sz="1600" dirty="0"/>
          </a:p>
          <a:p>
            <a:pPr lvl="1"/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8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79599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La compréhension de l’énoncé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667703" y="1730163"/>
            <a:ext cx="7881937" cy="875877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Dans une classe de CE2, il y a 27 élèves. 12 sont des filles. Combien y </a:t>
            </a:r>
            <a:r>
              <a:rPr lang="fr-FR" sz="2400" dirty="0" err="1">
                <a:solidFill>
                  <a:schemeClr val="tx1"/>
                </a:solidFill>
              </a:rPr>
              <a:t>a-t-il</a:t>
            </a:r>
            <a:r>
              <a:rPr lang="fr-FR" sz="2400" dirty="0">
                <a:solidFill>
                  <a:schemeClr val="tx1"/>
                </a:solidFill>
              </a:rPr>
              <a:t> de garçons ?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95256" y="2806130"/>
            <a:ext cx="49543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Source : Parcours </a:t>
            </a:r>
            <a:r>
              <a:rPr lang="fr-FR" dirty="0" err="1"/>
              <a:t>M@gistère</a:t>
            </a:r>
            <a:r>
              <a:rPr lang="fr-FR" dirty="0"/>
              <a:t> sur la soustraction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016240" y="625652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562E749-870C-45EA-BD36-D80B9F6F76F9}" type="slidenum">
              <a:rPr lang="fr-FR" smtClean="0"/>
              <a:pPr algn="r"/>
              <a:t>9</a:t>
            </a:fld>
            <a:r>
              <a:rPr lang="fr-FR" dirty="0"/>
              <a:t>/44</a:t>
            </a:r>
          </a:p>
        </p:txBody>
      </p:sp>
    </p:spTree>
    <p:extLst>
      <p:ext uri="{BB962C8B-B14F-4D97-AF65-F5344CB8AC3E}">
        <p14:creationId xmlns:p14="http://schemas.microsoft.com/office/powerpoint/2010/main" val="2995108649"/>
      </p:ext>
    </p:extLst>
  </p:cSld>
  <p:clrMapOvr>
    <a:masterClrMapping/>
  </p:clrMapOvr>
</p:sld>
</file>

<file path=ppt/theme/theme1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sous-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ges de contenu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4B2C6109FE78734FA1BFBA370D2D27D9" ma:contentTypeVersion="2" ma:contentTypeDescription="Crée un document." ma:contentTypeScope="" ma:versionID="bb27ba1bbeb667412e9bb2d93099311f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F9A5E2-31E2-4E63-BA6B-DE52211595B3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d9b8819f-644e-4e2e-bf09-8a76532e681c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CBCDD35-CB62-4D2E-8BE7-58F660B0FA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DF3BBD-BA71-49D8-A4F6-9C4462E1E1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9293</TotalTime>
  <Words>2442</Words>
  <Application>Microsoft Macintosh PowerPoint</Application>
  <PresentationFormat>Affichage à l'écran (4:3)</PresentationFormat>
  <Paragraphs>498</Paragraphs>
  <Slides>44</Slides>
  <Notes>32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44</vt:i4>
      </vt:variant>
    </vt:vector>
  </HeadingPairs>
  <TitlesOfParts>
    <vt:vector size="51" baseType="lpstr">
      <vt:lpstr>Arial</vt:lpstr>
      <vt:lpstr>Arial Italic</vt:lpstr>
      <vt:lpstr>Calibri</vt:lpstr>
      <vt:lpstr>French Script MT</vt:lpstr>
      <vt:lpstr>page de presentation et de partie</vt:lpstr>
      <vt:lpstr>page de sous-partie</vt:lpstr>
      <vt:lpstr>pages de contenus</vt:lpstr>
      <vt:lpstr>L’enseignement de la résolution de problèmes à l’école élémentaire</vt:lpstr>
      <vt:lpstr>SOMMAIRE</vt:lpstr>
      <vt:lpstr>SOMMAIRE</vt:lpstr>
      <vt:lpstr>De quels problèmes parle-t-on ?</vt:lpstr>
      <vt:lpstr>De quels problèmes parle-t-on ?</vt:lpstr>
      <vt:lpstr>SOMMAIRE</vt:lpstr>
      <vt:lpstr>SOMMAIRE</vt:lpstr>
      <vt:lpstr>La compréhension de l’énoncé</vt:lpstr>
      <vt:lpstr>La compréhension de l’énoncé</vt:lpstr>
      <vt:lpstr>Comprendre l’énoncé</vt:lpstr>
      <vt:lpstr>La compréhension de l’énoncé</vt:lpstr>
      <vt:lpstr>La compréhension de l’énoncé</vt:lpstr>
      <vt:lpstr>La compréhension de l’énoncé</vt:lpstr>
      <vt:lpstr>La compréhension de l’énoncé</vt:lpstr>
      <vt:lpstr>La compréhension de l’énoncé</vt:lpstr>
      <vt:lpstr>SOMMAIRE</vt:lpstr>
      <vt:lpstr>SOMMAIRE</vt:lpstr>
      <vt:lpstr>La résolution du problème</vt:lpstr>
      <vt:lpstr>La résolution du problème</vt:lpstr>
      <vt:lpstr>La résolution du problème</vt:lpstr>
      <vt:lpstr>La résolution du problème</vt:lpstr>
      <vt:lpstr>La résolution du problème</vt:lpstr>
      <vt:lpstr>La résolution du problème</vt:lpstr>
      <vt:lpstr>La résolution du problème</vt:lpstr>
      <vt:lpstr>La résolution du problème</vt:lpstr>
      <vt:lpstr>SOMMAIRE</vt:lpstr>
      <vt:lpstr>SOMMAIRE</vt:lpstr>
      <vt:lpstr>Construire son enseignement</vt:lpstr>
      <vt:lpstr>Construire son enseignement</vt:lpstr>
      <vt:lpstr>Construire son enseignement</vt:lpstr>
      <vt:lpstr>Comprendre l’énoncé</vt:lpstr>
      <vt:lpstr>Construire son enseignement</vt:lpstr>
      <vt:lpstr>Comprendre l’énoncé</vt:lpstr>
      <vt:lpstr>Construire son enseignement</vt:lpstr>
      <vt:lpstr>Construire son enseignement</vt:lpstr>
      <vt:lpstr>Construire son enseignement</vt:lpstr>
      <vt:lpstr>Construire son enseignement</vt:lpstr>
      <vt:lpstr>Comprendre l’énoncé</vt:lpstr>
      <vt:lpstr>SOMMAIRE</vt:lpstr>
      <vt:lpstr>SOMMAIRE</vt:lpstr>
      <vt:lpstr>conclusion</vt:lpstr>
      <vt:lpstr>conclusion</vt:lpstr>
      <vt:lpstr>conclusion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Matrice IGEN 2018</dc:title>
  <dc:creator>Administrateur MEN</dc:creator>
  <cp:lastModifiedBy>Karine Buisine</cp:lastModifiedBy>
  <cp:revision>252</cp:revision>
  <cp:lastPrinted>2018-09-03T15:11:33Z</cp:lastPrinted>
  <dcterms:created xsi:type="dcterms:W3CDTF">2015-02-04T10:43:31Z</dcterms:created>
  <dcterms:modified xsi:type="dcterms:W3CDTF">2018-12-20T09:42:56Z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0x010100873AB55E0CC5DA459F57F5A42893F46A005A087D358B12CA4E82A8A8BA9B8A8CF200D3544DBFAD4F664AA25DF68E6D1F0A9E00689F2856DFEDCE40890FDCED81A7DFC9004B2C6109FE78734FA1BFBA370D2D27D9</vt:lpwstr>
  </property>
</Properties>
</file>