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64" r:id="rId3"/>
    <p:sldId id="260" r:id="rId4"/>
    <p:sldId id="280" r:id="rId5"/>
    <p:sldId id="265" r:id="rId6"/>
    <p:sldId id="261" r:id="rId7"/>
    <p:sldId id="262" r:id="rId8"/>
    <p:sldId id="266" r:id="rId9"/>
    <p:sldId id="267" r:id="rId10"/>
    <p:sldId id="268" r:id="rId11"/>
    <p:sldId id="269" r:id="rId12"/>
    <p:sldId id="270" r:id="rId13"/>
    <p:sldId id="271" r:id="rId14"/>
    <p:sldId id="272" r:id="rId15"/>
    <p:sldId id="273" r:id="rId16"/>
    <p:sldId id="257" r:id="rId17"/>
    <p:sldId id="276" r:id="rId18"/>
    <p:sldId id="275" r:id="rId19"/>
    <p:sldId id="277" r:id="rId20"/>
    <p:sldId id="279" r:id="rId21"/>
    <p:sldId id="278" r:id="rId22"/>
    <p:sldId id="256"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42"/>
    <p:restoredTop sz="81810" autoAdjust="0"/>
  </p:normalViewPr>
  <p:slideViewPr>
    <p:cSldViewPr>
      <p:cViewPr varScale="1">
        <p:scale>
          <a:sx n="80" d="100"/>
          <a:sy n="80" d="100"/>
        </p:scale>
        <p:origin x="1456"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3F121F-0FC3-4F0E-81C9-021743E298FE}" type="datetimeFigureOut">
              <a:rPr lang="fr-FR" smtClean="0"/>
              <a:t>20/12/2018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0F90AE-BEF6-4DCE-894F-BC6257A5B255}" type="slidenum">
              <a:rPr lang="fr-FR" smtClean="0"/>
              <a:t>‹N°›</a:t>
            </a:fld>
            <a:endParaRPr lang="fr-FR"/>
          </a:p>
        </p:txBody>
      </p:sp>
    </p:spTree>
    <p:extLst>
      <p:ext uri="{BB962C8B-B14F-4D97-AF65-F5344CB8AC3E}">
        <p14:creationId xmlns:p14="http://schemas.microsoft.com/office/powerpoint/2010/main" val="1394301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ache.media.education.gouv.fr/file/Fevrier/19/0/Rapport_Villani_Torossian_21_mesures_pour_enseignement_des_mathematiques_896190.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cache.media.education.gouv.fr/file/Fevrier/19/0/Rapport_Villani_Torossian_21_mesures_pour_enseignement_des_mathematiques_896190.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cache.media.education.gouv.fr/file/Fevrier/19/0/Rapport_Villani_Torossian_21_mesures_pour_enseignement_des_mathematiques_896190.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Rappels :</a:t>
            </a:r>
          </a:p>
          <a:p>
            <a:r>
              <a:rPr lang="fr-FR" sz="1200" b="1" kern="1200" dirty="0">
                <a:solidFill>
                  <a:schemeClr val="tx1"/>
                </a:solidFill>
                <a:effectLst/>
                <a:latin typeface="+mn-lt"/>
                <a:ea typeface="+mn-ea"/>
                <a:cs typeface="+mn-cs"/>
              </a:rPr>
              <a:t>Questions professionnelles IEN auxquelles l’atelier veut répondre</a:t>
            </a:r>
            <a:endParaRPr lang="fr-FR" sz="24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Comment s’appuyer sur les textes officiels dans la formation et l’accompagnement, les considérer comme une ressource, en le mettant en relation avec des questions de pratiques professionnelles ?</a:t>
            </a:r>
            <a:endParaRPr lang="fr-FR" sz="24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Quelles pistes, abordées lors de l’étape « Constats de terrain », dans le cadre d'une formation de 9h «</a:t>
            </a:r>
            <a:r>
              <a:rPr lang="fr-FR" sz="1200" i="1" kern="1200" dirty="0">
                <a:solidFill>
                  <a:schemeClr val="tx1"/>
                </a:solidFill>
                <a:effectLst/>
                <a:latin typeface="+mn-lt"/>
                <a:ea typeface="+mn-ea"/>
                <a:cs typeface="+mn-cs"/>
              </a:rPr>
              <a:t> Enseigner la résolution de problèmes au cycle 2</a:t>
            </a:r>
            <a:r>
              <a:rPr lang="fr-FR" sz="1200" kern="1200" dirty="0">
                <a:solidFill>
                  <a:schemeClr val="tx1"/>
                </a:solidFill>
                <a:effectLst/>
                <a:latin typeface="+mn-lt"/>
                <a:ea typeface="+mn-ea"/>
                <a:cs typeface="+mn-cs"/>
              </a:rPr>
              <a:t> » sont à prendre en compte ?</a:t>
            </a:r>
            <a:endParaRPr lang="fr-FR" sz="24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les besoins du terrain, </a:t>
            </a:r>
            <a:endParaRPr lang="fr-FR" sz="24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les échelles de formation, </a:t>
            </a:r>
            <a:endParaRPr lang="fr-FR" sz="24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les modalités diverses de formation et d’accompagnement… ;</a:t>
            </a:r>
            <a:endParaRPr lang="fr-FR" sz="2400" kern="1200" dirty="0">
              <a:solidFill>
                <a:schemeClr val="tx1"/>
              </a:solidFill>
              <a:effectLst/>
              <a:latin typeface="+mn-lt"/>
              <a:ea typeface="+mn-ea"/>
              <a:cs typeface="+mn-cs"/>
            </a:endParaRPr>
          </a:p>
          <a:p>
            <a:endParaRPr lang="fr-FR" dirty="0"/>
          </a:p>
          <a:p>
            <a:r>
              <a:rPr lang="fr-FR" dirty="0"/>
              <a:t>Avec des préalables :</a:t>
            </a:r>
          </a:p>
          <a:p>
            <a:r>
              <a:rPr lang="fr-FR" sz="1200" dirty="0"/>
              <a:t>-</a:t>
            </a:r>
            <a:r>
              <a:rPr lang="fr-FR" sz="1200" u="sng" dirty="0"/>
              <a:t>un élément institutionnel</a:t>
            </a:r>
            <a:r>
              <a:rPr lang="fr-FR" sz="1200" dirty="0"/>
              <a:t> : les parties « Volet 1 : les spécificités du cycle des apprentissages fondamentaux (cycle 2) », « Volet 2 : contributions essentielles des différents enseignements au socle commun » et les sous-parties « Français » et « Mathématiques » de la partie « Volet 3 : les enseignements » de l'annexe 1 de l'arrêté du 9 novembre 2015 susvisé sont remplacées par les dispositions de l'annexe 1 de l’arrêté du 17-7-2018 - J.O. du 21-7-2018 (parution au BOEN n°30 du 26 juillet 2018).</a:t>
            </a:r>
          </a:p>
          <a:p>
            <a:r>
              <a:rPr lang="fr-FR" sz="1200" b="1" i="1" dirty="0"/>
              <a:t>Pour le cycle 2, la partie Mathématiques va des pages 22 à 30.</a:t>
            </a:r>
            <a:endParaRPr lang="fr-FR" sz="1200" dirty="0"/>
          </a:p>
          <a:p>
            <a:r>
              <a:rPr lang="fr-FR" sz="1200" dirty="0"/>
              <a:t> </a:t>
            </a:r>
          </a:p>
          <a:p>
            <a:r>
              <a:rPr lang="fr-FR" sz="1200" dirty="0"/>
              <a:t>-</a:t>
            </a:r>
            <a:r>
              <a:rPr lang="fr-FR" sz="1200" u="sng" dirty="0"/>
              <a:t>un élément d’état des lieux sur l’enseignement des mathématiques</a:t>
            </a:r>
            <a:r>
              <a:rPr lang="fr-FR" sz="1200" dirty="0"/>
              <a:t> : M. le Ministre de l’Éducation nationale a confié une mission sur les mathématiques à une équipe menée par Cédric Villani, député de l'Essonne, et Charles Torossian, inspecteur général de l'éducation nationale. Le rapport sur l'enseignement des mathématiques en France « 21 mesures pour l’enseignement des mathématiques » a été remis au ministre de l'Éducation nationale le lundi 12 février 2018. La mission était chargée d'établir un bilan des forces et des faiblesses actuelles, de préciser les points de blocage et les leviers potentiels avant de formuler des propositions concrètes en s'inspirant des pratiques les plus concluantes et à la lumière des études internationales.</a:t>
            </a:r>
          </a:p>
          <a:p>
            <a:r>
              <a:rPr lang="fr-FR" sz="1200" dirty="0"/>
              <a:t>Lien :</a:t>
            </a:r>
            <a:r>
              <a:rPr lang="fr-FR" sz="1200" b="1" u="sng" dirty="0">
                <a:hlinkClick r:id="rId3"/>
              </a:rPr>
              <a:t>http://cache.media.education.gouv.fr/file/</a:t>
            </a:r>
            <a:r>
              <a:rPr lang="fr-FR" sz="1200" b="1" u="sng" dirty="0" err="1">
                <a:hlinkClick r:id="rId3"/>
              </a:rPr>
              <a:t>Fevrier</a:t>
            </a:r>
            <a:r>
              <a:rPr lang="fr-FR" sz="1200" b="1" u="sng" dirty="0">
                <a:hlinkClick r:id="rId3"/>
              </a:rPr>
              <a:t>/19/0/Rapport_Villani_Torossian_21_mesures_pour_enseignement_des_mathematiques_896190.pdf</a:t>
            </a:r>
            <a:endParaRPr lang="fr-FR" sz="1200" dirty="0"/>
          </a:p>
          <a:p>
            <a:r>
              <a:rPr lang="fr-FR" sz="1200" dirty="0"/>
              <a:t> </a:t>
            </a:r>
          </a:p>
          <a:p>
            <a:r>
              <a:rPr lang="fr-FR" sz="1200" dirty="0"/>
              <a:t>-</a:t>
            </a:r>
            <a:r>
              <a:rPr lang="fr-FR" sz="1200" u="sng" dirty="0"/>
              <a:t>un élément de formation de 9h au cycle 3</a:t>
            </a:r>
            <a:r>
              <a:rPr lang="fr-FR" sz="1200" dirty="0"/>
              <a:t> : lors du séminaire des IEN mathématiques de septembre 2017, un module de formation « Résolution de problèmes au cycle 3 » a été proposé à destination des enseignants de cycle 3. Il peut servir d’appui aux travaux du cycle 2</a:t>
            </a:r>
          </a:p>
          <a:p>
            <a:r>
              <a:rPr lang="fr-FR" sz="1200" dirty="0"/>
              <a:t> </a:t>
            </a:r>
          </a:p>
          <a:p>
            <a:r>
              <a:rPr lang="fr-FR" sz="1200" dirty="0"/>
              <a:t>-</a:t>
            </a:r>
            <a:r>
              <a:rPr lang="fr-FR" sz="1200" u="sng" dirty="0"/>
              <a:t>un élément de langage</a:t>
            </a:r>
            <a:r>
              <a:rPr lang="fr-FR" sz="1200" dirty="0"/>
              <a:t> : l’intitulé de l’atelier, qui aurait pu être « Résolution de problèmes au cycle 2 », met l’accent sur le geste professionnel de l’enseignant : enseigner la résolution de problèmes, geste à apprendre professionnellement.</a:t>
            </a:r>
          </a:p>
          <a:p>
            <a:endParaRPr lang="fr-FR" dirty="0"/>
          </a:p>
        </p:txBody>
      </p:sp>
      <p:sp>
        <p:nvSpPr>
          <p:cNvPr id="4" name="Espace réservé du numéro de diapositive 3"/>
          <p:cNvSpPr>
            <a:spLocks noGrp="1"/>
          </p:cNvSpPr>
          <p:nvPr>
            <p:ph type="sldNum" sz="quarter" idx="10"/>
          </p:nvPr>
        </p:nvSpPr>
        <p:spPr/>
        <p:txBody>
          <a:bodyPr/>
          <a:lstStyle/>
          <a:p>
            <a:fld id="{DA0F90AE-BEF6-4DCE-894F-BC6257A5B255}" type="slidenum">
              <a:rPr lang="fr-FR" smtClean="0"/>
              <a:t>1</a:t>
            </a:fld>
            <a:endParaRPr lang="fr-FR"/>
          </a:p>
        </p:txBody>
      </p:sp>
    </p:spTree>
    <p:extLst>
      <p:ext uri="{BB962C8B-B14F-4D97-AF65-F5344CB8AC3E}">
        <p14:creationId xmlns:p14="http://schemas.microsoft.com/office/powerpoint/2010/main" val="2902926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PlaceHolder 1"/>
          <p:cNvSpPr>
            <a:spLocks noGrp="1"/>
          </p:cNvSpPr>
          <p:nvPr>
            <p:ph type="body"/>
          </p:nvPr>
        </p:nvSpPr>
        <p:spPr>
          <a:xfrm>
            <a:off x="685506" y="4343293"/>
            <a:ext cx="5486559" cy="4114682"/>
          </a:xfrm>
          <a:prstGeom prst="rect">
            <a:avLst/>
          </a:prstGeom>
        </p:spPr>
        <p:txBody>
          <a:bodyPr lIns="87542" tIns="43601" rIns="87542" bIns="43601"/>
          <a:lstStyle/>
          <a:p>
            <a:r>
              <a:rPr lang="fr-FR" sz="1900" b="1" spc="-1">
                <a:latin typeface="Arial"/>
              </a:rPr>
              <a:t>En France, un élève sur huit ne maîtrise pas de compétences élémentaires</a:t>
            </a:r>
            <a:endParaRPr lang="fr-FR" sz="1900" spc="-1">
              <a:latin typeface="Arial"/>
            </a:endParaRPr>
          </a:p>
          <a:p>
            <a:r>
              <a:rPr lang="fr-FR" sz="1900" spc="-1">
                <a:latin typeface="Arial"/>
              </a:rPr>
              <a:t> </a:t>
            </a:r>
          </a:p>
          <a:p>
            <a:r>
              <a:rPr lang="fr-FR" sz="1900" spc="-1">
                <a:latin typeface="Arial"/>
              </a:rPr>
              <a:t>TIMSS caractérise le niveau des élèves à partir de scores de référence. Les élèves doivent obtenir un score d’au moins 625 pour atteindre un niveau </a:t>
            </a:r>
            <a:r>
              <a:rPr lang="fr-FR" sz="1900" i="1" spc="-1">
                <a:latin typeface="Arial"/>
              </a:rPr>
              <a:t>avancé</a:t>
            </a:r>
            <a:r>
              <a:rPr lang="fr-FR" sz="1900" spc="-1">
                <a:latin typeface="Arial"/>
              </a:rPr>
              <a:t> ; 550 ou plus pour le niveau </a:t>
            </a:r>
            <a:r>
              <a:rPr lang="fr-FR" sz="1900" i="1" spc="-1">
                <a:latin typeface="Arial"/>
              </a:rPr>
              <a:t>élevé</a:t>
            </a:r>
            <a:r>
              <a:rPr lang="fr-FR" sz="1900" spc="-1">
                <a:latin typeface="Arial"/>
              </a:rPr>
              <a:t> ; 475 ou plus pour le niveau </a:t>
            </a:r>
            <a:r>
              <a:rPr lang="fr-FR" sz="1900" i="1" spc="-1">
                <a:latin typeface="Arial"/>
              </a:rPr>
              <a:t>intermédiaire</a:t>
            </a:r>
            <a:r>
              <a:rPr lang="fr-FR" sz="1900" spc="-1">
                <a:latin typeface="Arial"/>
              </a:rPr>
              <a:t> ; 400 ou plus pour le niveau </a:t>
            </a:r>
            <a:r>
              <a:rPr lang="fr-FR" sz="1900" i="1" spc="-1">
                <a:latin typeface="Arial"/>
              </a:rPr>
              <a:t>bas</a:t>
            </a:r>
            <a:r>
              <a:rPr lang="fr-FR" sz="1900" spc="-1">
                <a:latin typeface="Arial"/>
              </a:rPr>
              <a:t> qui correspond à des compétences élémentaires. Avec un score inférieur à 400, les élèves ne prouvent pas qu’ils possèdent des connaissances élémentaires. En France, 13 % des élèves en mathématiques et 12 % en sciences sont dans ce cas. En Europe, ils sont en moyenne seulement 5 % (</a:t>
            </a:r>
            <a:r>
              <a:rPr lang="fr-FR" sz="1900" b="1" spc="-1">
                <a:latin typeface="Arial"/>
              </a:rPr>
              <a:t>FIGURE 4</a:t>
            </a:r>
            <a:r>
              <a:rPr lang="fr-FR" sz="1900" spc="-1">
                <a:latin typeface="Arial"/>
              </a:rPr>
              <a:t>).</a:t>
            </a:r>
          </a:p>
          <a:p>
            <a:endParaRPr lang="fr-FR" sz="1900" spc="-1">
              <a:latin typeface="Arial"/>
            </a:endParaRPr>
          </a:p>
        </p:txBody>
      </p:sp>
      <p:sp>
        <p:nvSpPr>
          <p:cNvPr id="278" name="TextShape 2"/>
          <p:cNvSpPr txBox="1"/>
          <p:nvPr/>
        </p:nvSpPr>
        <p:spPr>
          <a:xfrm>
            <a:off x="3883700" y="8684945"/>
            <a:ext cx="2972080" cy="457223"/>
          </a:xfrm>
          <a:prstGeom prst="rect">
            <a:avLst/>
          </a:prstGeom>
          <a:noFill/>
          <a:ln>
            <a:noFill/>
          </a:ln>
        </p:spPr>
        <p:txBody>
          <a:bodyPr lIns="87542" tIns="43601" rIns="87542" bIns="43601" anchor="b"/>
          <a:lstStyle/>
          <a:p>
            <a:pPr algn="r">
              <a:lnSpc>
                <a:spcPct val="100000"/>
              </a:lnSpc>
            </a:pPr>
            <a:fld id="{081F5F34-4DDB-4CA8-8967-6D250766AE3F}" type="slidenum">
              <a:rPr lang="fr-FR" sz="1100" spc="-1">
                <a:solidFill>
                  <a:srgbClr val="000000"/>
                </a:solidFill>
              </a:rPr>
              <a:t>10</a:t>
            </a:fld>
            <a:endParaRPr lang="fr-FR" sz="1100"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PlaceHolder 1"/>
          <p:cNvSpPr>
            <a:spLocks noGrp="1"/>
          </p:cNvSpPr>
          <p:nvPr>
            <p:ph type="body"/>
          </p:nvPr>
        </p:nvSpPr>
        <p:spPr>
          <a:xfrm>
            <a:off x="685506" y="4343293"/>
            <a:ext cx="5486559" cy="4114682"/>
          </a:xfrm>
          <a:prstGeom prst="rect">
            <a:avLst/>
          </a:prstGeom>
        </p:spPr>
        <p:txBody>
          <a:bodyPr lIns="87542" tIns="43601" rIns="87542" bIns="43601"/>
          <a:lstStyle/>
          <a:p>
            <a:r>
              <a:rPr lang="fr-FR" sz="1900" spc="-1">
                <a:latin typeface="Arial"/>
              </a:rPr>
              <a:t>L’étude internationale TIMSS 2015 mesure les performances en mathématiques et en sciences des élèves à la fin de la quatrième année de scolarité obligatoire (cours moyen 1re année pour la France). Ces élèves sont entrés en cours préparatoire en 2011.</a:t>
            </a:r>
            <a:br/>
            <a:r>
              <a:rPr lang="fr-FR" sz="1900" spc="-1">
                <a:latin typeface="Arial"/>
              </a:rPr>
              <a:t>Avec un score de 488 points en mathématiques et de 487 points en sciences, la France se situe en deçà de la moyenne internationale (500 points en mathématiques et en sciences), et de la moyenne européenne (527 points en mathématiques ; 525 points en sciences), globalement et quel que soit le domaine de contenus ou le domaine cognitif considéré.</a:t>
            </a:r>
            <a:br/>
            <a:r>
              <a:rPr lang="fr-FR" sz="1900" spc="-1">
                <a:latin typeface="Arial"/>
              </a:rPr>
              <a:t>En sciences, filles et garçons obtiennent le même score. En mathématiques en revanche, les garçons font mieux que les filles, de manière significative, bien que peu marquée.</a:t>
            </a:r>
            <a:br/>
            <a:r>
              <a:rPr lang="fr-FR" sz="1900" spc="-1">
                <a:latin typeface="Arial"/>
              </a:rPr>
              <a:t>Interrogés sur leurs pratiques d’enseignement, les enseignants français expriment plus fréquemment que leurs collègues européens un certain malaise face à ces deux disciplines.</a:t>
            </a:r>
          </a:p>
          <a:p>
            <a:endParaRPr lang="fr-FR" sz="1900" spc="-1">
              <a:latin typeface="Arial"/>
            </a:endParaRPr>
          </a:p>
          <a:p>
            <a:r>
              <a:rPr lang="fr-FR" sz="1900" spc="-1">
                <a:latin typeface="Arial"/>
              </a:rPr>
              <a:t>Lecture : la moyenne de la France (488) est statistiquement différente de celle de tous les autres pays. La largeur des rectangles traduit l’intervalle de confiance autour de la moyenne qui correspond à l’erreur d’échantillonnage. Ainsi, le score de la France se situe avec une probabilité de 95 % entre 488 et 496. Champ pour la France : métropole + Guadeloupe + Martinique.</a:t>
            </a:r>
          </a:p>
          <a:p>
            <a:r>
              <a:rPr lang="fr-FR" sz="1900" spc="-1">
                <a:latin typeface="Arial"/>
              </a:rPr>
              <a:t> </a:t>
            </a:r>
          </a:p>
          <a:p>
            <a:r>
              <a:rPr lang="fr-FR" sz="1900" i="1" spc="-1">
                <a:latin typeface="Arial"/>
              </a:rPr>
              <a:t>Sources : IEA - MEN-DEPP</a:t>
            </a:r>
            <a:r>
              <a:rPr lang="fr-FR" sz="1900" spc="-1">
                <a:latin typeface="Arial"/>
              </a:rPr>
              <a:t>.</a:t>
            </a:r>
          </a:p>
        </p:txBody>
      </p:sp>
      <p:sp>
        <p:nvSpPr>
          <p:cNvPr id="280" name="TextShape 2"/>
          <p:cNvSpPr txBox="1"/>
          <p:nvPr/>
        </p:nvSpPr>
        <p:spPr>
          <a:xfrm>
            <a:off x="3883700" y="8684945"/>
            <a:ext cx="2972080" cy="457223"/>
          </a:xfrm>
          <a:prstGeom prst="rect">
            <a:avLst/>
          </a:prstGeom>
          <a:noFill/>
          <a:ln>
            <a:noFill/>
          </a:ln>
        </p:spPr>
        <p:txBody>
          <a:bodyPr lIns="87542" tIns="43601" rIns="87542" bIns="43601" anchor="b"/>
          <a:lstStyle/>
          <a:p>
            <a:pPr algn="r">
              <a:lnSpc>
                <a:spcPct val="100000"/>
              </a:lnSpc>
            </a:pPr>
            <a:fld id="{A822FF14-7CDD-4785-9C2C-445C942C302B}" type="slidenum">
              <a:rPr lang="fr-FR" sz="1100" spc="-1">
                <a:solidFill>
                  <a:srgbClr val="000000"/>
                </a:solidFill>
              </a:rPr>
              <a:t>11</a:t>
            </a:fld>
            <a:endParaRPr lang="fr-FR" sz="1100"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PlaceHolder 1"/>
          <p:cNvSpPr>
            <a:spLocks noGrp="1"/>
          </p:cNvSpPr>
          <p:nvPr>
            <p:ph type="body"/>
          </p:nvPr>
        </p:nvSpPr>
        <p:spPr>
          <a:xfrm>
            <a:off x="685506" y="4343293"/>
            <a:ext cx="5486559" cy="4114682"/>
          </a:xfrm>
          <a:prstGeom prst="rect">
            <a:avLst/>
          </a:prstGeom>
        </p:spPr>
        <p:txBody>
          <a:bodyPr lIns="87542" tIns="43601" rIns="87542" bIns="43601"/>
          <a:lstStyle/>
          <a:p>
            <a:r>
              <a:rPr lang="fr-FR" sz="1900" b="1" spc="-1">
                <a:latin typeface="Arial"/>
              </a:rPr>
              <a:t>Que nous apprennent ces résultats ?</a:t>
            </a:r>
            <a:endParaRPr lang="fr-FR" sz="1900" spc="-1">
              <a:latin typeface="Arial"/>
            </a:endParaRPr>
          </a:p>
          <a:p>
            <a:r>
              <a:rPr lang="fr-FR" sz="1900" spc="-1">
                <a:latin typeface="Arial"/>
              </a:rPr>
              <a:t> </a:t>
            </a:r>
          </a:p>
          <a:p>
            <a:r>
              <a:rPr lang="fr-FR" sz="1900" spc="-1">
                <a:latin typeface="Arial"/>
              </a:rPr>
              <a:t>Ces résultats montrent l’hétérogénéité des élèves de CM2 en mathématiques. Dans la partie « haute » de l’échelle, dans les groupes 4 et 5 (29 % de l’en-semble), les élèves détiennent de façon optimale les acquis attendus en fin d’école primaire.</a:t>
            </a:r>
          </a:p>
          <a:p>
            <a:r>
              <a:rPr lang="fr-FR" sz="1900" spc="-1">
                <a:latin typeface="Arial"/>
              </a:rPr>
              <a:t> </a:t>
            </a:r>
          </a:p>
          <a:p>
            <a:r>
              <a:rPr lang="fr-FR" sz="1900" spc="-1">
                <a:latin typeface="Arial"/>
              </a:rPr>
              <a:t>Dans la partie médiane (groupe 3), 28,6 % des élèves ont acquis les bases néces-saires pour suivre avec profit leur cursus au collège</a:t>
            </a:r>
          </a:p>
        </p:txBody>
      </p:sp>
      <p:sp>
        <p:nvSpPr>
          <p:cNvPr id="282" name="TextShape 2"/>
          <p:cNvSpPr txBox="1"/>
          <p:nvPr/>
        </p:nvSpPr>
        <p:spPr>
          <a:xfrm>
            <a:off x="3883700" y="8684945"/>
            <a:ext cx="2972080" cy="457223"/>
          </a:xfrm>
          <a:prstGeom prst="rect">
            <a:avLst/>
          </a:prstGeom>
          <a:noFill/>
          <a:ln>
            <a:noFill/>
          </a:ln>
        </p:spPr>
        <p:txBody>
          <a:bodyPr lIns="87542" tIns="43601" rIns="87542" bIns="43601" anchor="b"/>
          <a:lstStyle/>
          <a:p>
            <a:pPr algn="r">
              <a:lnSpc>
                <a:spcPct val="100000"/>
              </a:lnSpc>
            </a:pPr>
            <a:fld id="{DEB84351-392D-44BD-8E39-0A79795C1459}" type="slidenum">
              <a:rPr lang="fr-FR" sz="1100" spc="-1">
                <a:solidFill>
                  <a:srgbClr val="000000"/>
                </a:solidFill>
              </a:rPr>
              <a:t>12</a:t>
            </a:fld>
            <a:endParaRPr lang="fr-FR" sz="1100"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PlaceHolder 1"/>
          <p:cNvSpPr>
            <a:spLocks noGrp="1"/>
          </p:cNvSpPr>
          <p:nvPr>
            <p:ph type="body"/>
          </p:nvPr>
        </p:nvSpPr>
        <p:spPr>
          <a:xfrm>
            <a:off x="685506" y="4343293"/>
            <a:ext cx="5486559" cy="4114682"/>
          </a:xfrm>
          <a:prstGeom prst="rect">
            <a:avLst/>
          </a:prstGeom>
        </p:spPr>
        <p:txBody>
          <a:bodyPr lIns="87542" tIns="43601" rIns="87542" bIns="43601">
            <a:normAutofit/>
          </a:bodyPr>
          <a:lstStyle/>
          <a:p>
            <a:pPr marL="204379" indent="-204379"/>
            <a:r>
              <a:rPr lang="fr-FR" sz="1900" spc="-1">
                <a:latin typeface="Arial"/>
              </a:rPr>
              <a:t>Les groupes inférieurs ou égaux à 2 représentent 42 % des élèves à la fin de l’école primaire.</a:t>
            </a:r>
          </a:p>
          <a:p>
            <a:pPr marL="204379" indent="-204379"/>
            <a:endParaRPr lang="fr-FR" sz="1900" spc="-1">
              <a:latin typeface="Arial"/>
            </a:endParaRPr>
          </a:p>
        </p:txBody>
      </p:sp>
      <p:sp>
        <p:nvSpPr>
          <p:cNvPr id="284" name="TextShape 2"/>
          <p:cNvSpPr txBox="1"/>
          <p:nvPr/>
        </p:nvSpPr>
        <p:spPr>
          <a:xfrm>
            <a:off x="3883700" y="8684945"/>
            <a:ext cx="2972080" cy="457223"/>
          </a:xfrm>
          <a:prstGeom prst="rect">
            <a:avLst/>
          </a:prstGeom>
          <a:noFill/>
          <a:ln>
            <a:noFill/>
          </a:ln>
        </p:spPr>
        <p:txBody>
          <a:bodyPr lIns="87542" tIns="43601" rIns="87542" bIns="43601" anchor="b"/>
          <a:lstStyle/>
          <a:p>
            <a:pPr algn="r">
              <a:lnSpc>
                <a:spcPct val="100000"/>
              </a:lnSpc>
            </a:pPr>
            <a:fld id="{F4E9C406-4227-4C59-A436-CE66D1CEBEB7}" type="slidenum">
              <a:rPr lang="fr-FR" sz="1100" spc="-1">
                <a:solidFill>
                  <a:srgbClr val="000000"/>
                </a:solidFill>
              </a:rPr>
              <a:t>13</a:t>
            </a:fld>
            <a:endParaRPr lang="fr-FR" sz="1100"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Lien :</a:t>
            </a:r>
            <a:r>
              <a:rPr lang="fr-FR" sz="1200" b="1" u="sng" dirty="0">
                <a:hlinkClick r:id="rId3"/>
              </a:rPr>
              <a:t>http://cache.media.education.gouv.fr/file/</a:t>
            </a:r>
            <a:r>
              <a:rPr lang="fr-FR" sz="1200" b="1" u="sng" dirty="0" err="1">
                <a:hlinkClick r:id="rId3"/>
              </a:rPr>
              <a:t>Fevrier</a:t>
            </a:r>
            <a:r>
              <a:rPr lang="fr-FR" sz="1200" b="1" u="sng" dirty="0">
                <a:hlinkClick r:id="rId3"/>
              </a:rPr>
              <a:t>/19/0/Rapport_Villani_Torossian_21_mesures_pour_enseignement_des_mathematiques_896190.pdf</a:t>
            </a:r>
            <a:endParaRPr lang="fr-FR" sz="1200" dirty="0"/>
          </a:p>
          <a:p>
            <a:endParaRPr lang="fr-FR" dirty="0"/>
          </a:p>
        </p:txBody>
      </p:sp>
      <p:sp>
        <p:nvSpPr>
          <p:cNvPr id="4" name="Espace réservé du numéro de diapositive 3"/>
          <p:cNvSpPr>
            <a:spLocks noGrp="1"/>
          </p:cNvSpPr>
          <p:nvPr>
            <p:ph type="sldNum" sz="quarter" idx="10"/>
          </p:nvPr>
        </p:nvSpPr>
        <p:spPr/>
        <p:txBody>
          <a:bodyPr/>
          <a:lstStyle/>
          <a:p>
            <a:fld id="{DA0F90AE-BEF6-4DCE-894F-BC6257A5B255}" type="slidenum">
              <a:rPr lang="fr-FR" smtClean="0"/>
              <a:t>14</a:t>
            </a:fld>
            <a:endParaRPr lang="fr-FR"/>
          </a:p>
        </p:txBody>
      </p:sp>
    </p:spTree>
    <p:extLst>
      <p:ext uri="{BB962C8B-B14F-4D97-AF65-F5344CB8AC3E}">
        <p14:creationId xmlns:p14="http://schemas.microsoft.com/office/powerpoint/2010/main" val="691648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Lien :</a:t>
            </a:r>
            <a:r>
              <a:rPr lang="fr-FR" sz="1200" b="1" u="sng" dirty="0">
                <a:hlinkClick r:id="rId3"/>
              </a:rPr>
              <a:t>http://cache.media.education.gouv.fr/file/</a:t>
            </a:r>
            <a:r>
              <a:rPr lang="fr-FR" sz="1200" b="1" u="sng" dirty="0" err="1">
                <a:hlinkClick r:id="rId3"/>
              </a:rPr>
              <a:t>Fevrier</a:t>
            </a:r>
            <a:r>
              <a:rPr lang="fr-FR" sz="1200" b="1" u="sng" dirty="0">
                <a:hlinkClick r:id="rId3"/>
              </a:rPr>
              <a:t>/19/0/Rapport_Villani_Torossian_21_mesures_pour_enseignement_des_mathematiques_896190.pdf</a:t>
            </a:r>
            <a:endParaRPr lang="fr-FR" sz="1200" dirty="0"/>
          </a:p>
          <a:p>
            <a:endParaRPr lang="fr-FR" dirty="0"/>
          </a:p>
        </p:txBody>
      </p:sp>
      <p:sp>
        <p:nvSpPr>
          <p:cNvPr id="4" name="Espace réservé du numéro de diapositive 3"/>
          <p:cNvSpPr>
            <a:spLocks noGrp="1"/>
          </p:cNvSpPr>
          <p:nvPr>
            <p:ph type="sldNum" sz="quarter" idx="10"/>
          </p:nvPr>
        </p:nvSpPr>
        <p:spPr/>
        <p:txBody>
          <a:bodyPr/>
          <a:lstStyle/>
          <a:p>
            <a:fld id="{DA0F90AE-BEF6-4DCE-894F-BC6257A5B255}" type="slidenum">
              <a:rPr lang="fr-FR" smtClean="0"/>
              <a:t>15</a:t>
            </a:fld>
            <a:endParaRPr lang="fr-FR"/>
          </a:p>
        </p:txBody>
      </p:sp>
    </p:spTree>
    <p:extLst>
      <p:ext uri="{BB962C8B-B14F-4D97-AF65-F5344CB8AC3E}">
        <p14:creationId xmlns:p14="http://schemas.microsoft.com/office/powerpoint/2010/main" val="3147908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Peuvent être</a:t>
            </a:r>
            <a:r>
              <a:rPr lang="fr-FR" baseline="0" dirty="0"/>
              <a:t> proposées d’autres questions de la part des IEN.</a:t>
            </a:r>
          </a:p>
          <a:p>
            <a:r>
              <a:rPr lang="fr-FR" dirty="0"/>
              <a:t>Discussion autour du document à remplir</a:t>
            </a:r>
            <a:r>
              <a:rPr lang="fr-FR" baseline="0" dirty="0"/>
              <a:t> « constat de terrain ». </a:t>
            </a:r>
            <a:endParaRPr lang="fr-FR" dirty="0"/>
          </a:p>
        </p:txBody>
      </p:sp>
      <p:sp>
        <p:nvSpPr>
          <p:cNvPr id="4" name="Espace réservé du numéro de diapositive 3"/>
          <p:cNvSpPr>
            <a:spLocks noGrp="1"/>
          </p:cNvSpPr>
          <p:nvPr>
            <p:ph type="sldNum" sz="quarter" idx="10"/>
          </p:nvPr>
        </p:nvSpPr>
        <p:spPr/>
        <p:txBody>
          <a:bodyPr/>
          <a:lstStyle/>
          <a:p>
            <a:fld id="{DA0F90AE-BEF6-4DCE-894F-BC6257A5B255}" type="slidenum">
              <a:rPr lang="fr-FR" smtClean="0"/>
              <a:t>16</a:t>
            </a:fld>
            <a:endParaRPr lang="fr-FR"/>
          </a:p>
        </p:txBody>
      </p:sp>
    </p:spTree>
    <p:extLst>
      <p:ext uri="{BB962C8B-B14F-4D97-AF65-F5344CB8AC3E}">
        <p14:creationId xmlns:p14="http://schemas.microsoft.com/office/powerpoint/2010/main" val="62697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A0F90AE-BEF6-4DCE-894F-BC6257A5B255}" type="slidenum">
              <a:rPr lang="fr-FR" smtClean="0"/>
              <a:t>17</a:t>
            </a:fld>
            <a:endParaRPr lang="fr-FR"/>
          </a:p>
        </p:txBody>
      </p:sp>
    </p:spTree>
    <p:extLst>
      <p:ext uri="{BB962C8B-B14F-4D97-AF65-F5344CB8AC3E}">
        <p14:creationId xmlns:p14="http://schemas.microsoft.com/office/powerpoint/2010/main" val="2902926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Il s’agira de prendre connaissance d’un article de Catherine Houdement « </a:t>
            </a:r>
            <a:r>
              <a:rPr lang="fr-FR" sz="1200" b="1" kern="1200" dirty="0">
                <a:solidFill>
                  <a:schemeClr val="tx1"/>
                </a:solidFill>
                <a:effectLst/>
                <a:latin typeface="+mn-lt"/>
                <a:ea typeface="+mn-ea"/>
                <a:cs typeface="+mn-cs"/>
              </a:rPr>
              <a:t>PROBLÈMES ARITHMÉTIQUES DE RÉINVESTISSEMMENT : UNE SYNTHÈSE, DES PISTES ».</a:t>
            </a:r>
          </a:p>
          <a:p>
            <a:r>
              <a:rPr lang="fr-FR" sz="1200" kern="1200" dirty="0">
                <a:solidFill>
                  <a:schemeClr val="tx1"/>
                </a:solidFill>
                <a:effectLst/>
                <a:latin typeface="+mn-lt"/>
                <a:ea typeface="+mn-ea"/>
                <a:cs typeface="+mn-cs"/>
              </a:rPr>
              <a:t> </a:t>
            </a:r>
          </a:p>
          <a:p>
            <a:r>
              <a:rPr lang="fr-FR" dirty="0"/>
              <a:t>Pour les travaux de G. </a:t>
            </a:r>
            <a:r>
              <a:rPr lang="fr-FR" dirty="0" err="1"/>
              <a:t>Vergnaud</a:t>
            </a:r>
            <a:r>
              <a:rPr lang="fr-FR" dirty="0"/>
              <a:t> (document</a:t>
            </a:r>
            <a:r>
              <a:rPr lang="fr-FR" baseline="0" dirty="0"/>
              <a:t> « </a:t>
            </a:r>
            <a:r>
              <a:rPr lang="fr-FR" b="1" baseline="0" dirty="0"/>
              <a:t>Typologie_des_problemes_additifs_et_multiplicatifs_cycle_2 G VERGNAUD </a:t>
            </a:r>
            <a:r>
              <a:rPr lang="fr-FR" baseline="0" dirty="0"/>
              <a:t>» et </a:t>
            </a:r>
            <a:r>
              <a:rPr lang="fr-FR" dirty="0"/>
              <a:t>de D. Butlen (calcul mental – p. 16 de l’article </a:t>
            </a:r>
            <a:r>
              <a:rPr lang="fr-FR" b="1" dirty="0"/>
              <a:t>« 79_Butlen_Pezard 1 Conceptualisation en mathématiques et élèves en difficulté LE CALCUL MENTAL entre sens et technique »</a:t>
            </a:r>
            <a:r>
              <a:rPr lang="fr-FR" dirty="0"/>
              <a:t>), il suffira de présenter les typologies.</a:t>
            </a:r>
          </a:p>
        </p:txBody>
      </p:sp>
      <p:sp>
        <p:nvSpPr>
          <p:cNvPr id="4" name="Espace réservé du numéro de diapositive 3"/>
          <p:cNvSpPr>
            <a:spLocks noGrp="1"/>
          </p:cNvSpPr>
          <p:nvPr>
            <p:ph type="sldNum" sz="quarter" idx="10"/>
          </p:nvPr>
        </p:nvSpPr>
        <p:spPr/>
        <p:txBody>
          <a:bodyPr/>
          <a:lstStyle/>
          <a:p>
            <a:fld id="{DA0F90AE-BEF6-4DCE-894F-BC6257A5B255}" type="slidenum">
              <a:rPr lang="fr-FR" smtClean="0"/>
              <a:t>18</a:t>
            </a:fld>
            <a:endParaRPr lang="fr-FR"/>
          </a:p>
        </p:txBody>
      </p:sp>
    </p:spTree>
    <p:extLst>
      <p:ext uri="{BB962C8B-B14F-4D97-AF65-F5344CB8AC3E}">
        <p14:creationId xmlns:p14="http://schemas.microsoft.com/office/powerpoint/2010/main" val="2902926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Et, à partir de l’énoncé d’un problème de cycle 2 CP-CE1-CE2 (voir ceux proposés par Pascal Lefort),  engager les participants dans une réflexion individuelle puis en groupe autour des questions suivantes : </a:t>
            </a:r>
          </a:p>
          <a:p>
            <a:r>
              <a:rPr lang="fr-FR" sz="1200" kern="1200" dirty="0">
                <a:solidFill>
                  <a:schemeClr val="tx1"/>
                </a:solidFill>
                <a:effectLst/>
                <a:latin typeface="+mn-lt"/>
                <a:ea typeface="+mn-ea"/>
                <a:cs typeface="+mn-cs"/>
              </a:rPr>
              <a:t>- Quelles sont les caractéristiques de ce problèmes ? (problèmes à étapes, structure multiplicative et additive, problèmes d’entrainement…)</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 Quelles compétences sont mobilisées?</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 Quelles difficultés peut-on anticiper ?</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 Quelles pistes d’étayage peut-on proposer (matériel complémentaire) ?</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 Comment gérer l’hétérogénéité ? </a:t>
            </a:r>
          </a:p>
          <a:p>
            <a:endParaRPr lang="fr-FR" dirty="0"/>
          </a:p>
        </p:txBody>
      </p:sp>
      <p:sp>
        <p:nvSpPr>
          <p:cNvPr id="4" name="Espace réservé du numéro de diapositive 3"/>
          <p:cNvSpPr>
            <a:spLocks noGrp="1"/>
          </p:cNvSpPr>
          <p:nvPr>
            <p:ph type="sldNum" sz="quarter" idx="10"/>
          </p:nvPr>
        </p:nvSpPr>
        <p:spPr/>
        <p:txBody>
          <a:bodyPr/>
          <a:lstStyle/>
          <a:p>
            <a:fld id="{DA0F90AE-BEF6-4DCE-894F-BC6257A5B255}" type="slidenum">
              <a:rPr lang="fr-FR" smtClean="0"/>
              <a:t>19</a:t>
            </a:fld>
            <a:endParaRPr lang="fr-FR"/>
          </a:p>
        </p:txBody>
      </p:sp>
    </p:spTree>
    <p:extLst>
      <p:ext uri="{BB962C8B-B14F-4D97-AF65-F5344CB8AC3E}">
        <p14:creationId xmlns:p14="http://schemas.microsoft.com/office/powerpoint/2010/main" val="2902926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PlaceHolder 1"/>
          <p:cNvSpPr>
            <a:spLocks noGrp="1"/>
          </p:cNvSpPr>
          <p:nvPr>
            <p:ph type="body"/>
          </p:nvPr>
        </p:nvSpPr>
        <p:spPr>
          <a:xfrm>
            <a:off x="685506" y="4343293"/>
            <a:ext cx="5486559" cy="4114682"/>
          </a:xfrm>
          <a:prstGeom prst="rect">
            <a:avLst/>
          </a:prstGeom>
        </p:spPr>
        <p:txBody>
          <a:bodyPr lIns="87542" tIns="43601" rIns="87542" bIns="43601"/>
          <a:lstStyle/>
          <a:p>
            <a:endParaRPr lang="fr-FR" sz="1900" spc="-1" dirty="0">
              <a:latin typeface="Arial"/>
            </a:endParaRPr>
          </a:p>
        </p:txBody>
      </p:sp>
      <p:sp>
        <p:nvSpPr>
          <p:cNvPr id="272" name="TextShape 2"/>
          <p:cNvSpPr txBox="1"/>
          <p:nvPr/>
        </p:nvSpPr>
        <p:spPr>
          <a:xfrm>
            <a:off x="3883700" y="8684945"/>
            <a:ext cx="2972080" cy="457223"/>
          </a:xfrm>
          <a:prstGeom prst="rect">
            <a:avLst/>
          </a:prstGeom>
          <a:noFill/>
          <a:ln>
            <a:noFill/>
          </a:ln>
        </p:spPr>
        <p:txBody>
          <a:bodyPr lIns="87542" tIns="43601" rIns="87542" bIns="43601" anchor="b"/>
          <a:lstStyle/>
          <a:p>
            <a:pPr algn="r">
              <a:lnSpc>
                <a:spcPct val="100000"/>
              </a:lnSpc>
            </a:pPr>
            <a:fld id="{85B5CE9F-D84F-4834-B3F3-66D3BD59609E}" type="slidenum">
              <a:rPr lang="fr-FR" sz="1100" spc="-1">
                <a:solidFill>
                  <a:srgbClr val="000000"/>
                </a:solidFill>
              </a:rPr>
              <a:t>2</a:t>
            </a:fld>
            <a:endParaRPr lang="fr-FR" sz="1100" spc="-1">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Et, à partir de l’énoncé d’un problème de cycle 2 CP-CE1-CE2 (voir ceux proposés par Pascal Lefort),  engager les participants dans une réflexion individuelle puis en groupe autour des questions suivantes : </a:t>
            </a:r>
          </a:p>
          <a:p>
            <a:r>
              <a:rPr lang="fr-FR" sz="1200" kern="1200" dirty="0">
                <a:solidFill>
                  <a:schemeClr val="tx1"/>
                </a:solidFill>
                <a:effectLst/>
                <a:latin typeface="+mn-lt"/>
                <a:ea typeface="+mn-ea"/>
                <a:cs typeface="+mn-cs"/>
              </a:rPr>
              <a:t>- Quelles sont les caractéristiques de ce problèmes ? (problèmes à étapes, structure multiplicative et additive, problèmes d’entrainement…)</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 Quelles compétences sont mobilisées?</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 Quelles difficultés peut-on anticiper ?</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 Quelles pistes d’étayage peut-on proposer (matériel complémentaire) ?</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 Comment gérer l’hétérogénéité ? </a:t>
            </a:r>
          </a:p>
          <a:p>
            <a:endParaRPr lang="fr-FR" dirty="0"/>
          </a:p>
        </p:txBody>
      </p:sp>
      <p:sp>
        <p:nvSpPr>
          <p:cNvPr id="4" name="Espace réservé du numéro de diapositive 3"/>
          <p:cNvSpPr>
            <a:spLocks noGrp="1"/>
          </p:cNvSpPr>
          <p:nvPr>
            <p:ph type="sldNum" sz="quarter" idx="10"/>
          </p:nvPr>
        </p:nvSpPr>
        <p:spPr/>
        <p:txBody>
          <a:bodyPr/>
          <a:lstStyle/>
          <a:p>
            <a:fld id="{DA0F90AE-BEF6-4DCE-894F-BC6257A5B255}" type="slidenum">
              <a:rPr lang="fr-FR" smtClean="0"/>
              <a:t>20</a:t>
            </a:fld>
            <a:endParaRPr lang="fr-FR"/>
          </a:p>
        </p:txBody>
      </p:sp>
    </p:spTree>
    <p:extLst>
      <p:ext uri="{BB962C8B-B14F-4D97-AF65-F5344CB8AC3E}">
        <p14:creationId xmlns:p14="http://schemas.microsoft.com/office/powerpoint/2010/main" val="2902926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A0F90AE-BEF6-4DCE-894F-BC6257A5B255}" type="slidenum">
              <a:rPr lang="fr-FR" smtClean="0"/>
              <a:t>21</a:t>
            </a:fld>
            <a:endParaRPr lang="fr-FR"/>
          </a:p>
        </p:txBody>
      </p:sp>
    </p:spTree>
    <p:extLst>
      <p:ext uri="{BB962C8B-B14F-4D97-AF65-F5344CB8AC3E}">
        <p14:creationId xmlns:p14="http://schemas.microsoft.com/office/powerpoint/2010/main" val="2902926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Du verbe COMPTER,</a:t>
            </a:r>
            <a:r>
              <a:rPr lang="fr-FR" baseline="0" dirty="0"/>
              <a:t> au cœur de la plupart des activités mathématiques, nous avons saisi la focale RESOLUTION de PROBLEMES, et surtout commencer à réfléchir à comment elle s’enseigne, comment préparer un temps de formation à ce propos : partir du terrain (pratiques enseignantes en classe, réflexions sur les ouvrages/matériels pédagogiques utilisés en classe, les rendus – voire comptes-rendus - oraux et écrits effectués par les élèves, les progressions annuelles) et proposer des problèmes à résoudre type ? Avec quelle ingénierie de formation ? A quelle échelle ?</a:t>
            </a:r>
          </a:p>
          <a:p>
            <a:r>
              <a:rPr lang="fr-FR" baseline="0" dirty="0"/>
              <a:t>Les 9h de formation au cycle 2 pourraient porter sur ce sujet (deux autres sujets seront abordés lors du séminaire des IEN mathématiques de fin septembre 2018 : compter et calculer </a:t>
            </a:r>
            <a:r>
              <a:rPr lang="fr-FR" baseline="0"/>
              <a:t>au cycle 2.</a:t>
            </a:r>
            <a:endParaRPr lang="fr-FR" dirty="0"/>
          </a:p>
        </p:txBody>
      </p:sp>
      <p:sp>
        <p:nvSpPr>
          <p:cNvPr id="4" name="Espace réservé du numéro de diapositive 3"/>
          <p:cNvSpPr>
            <a:spLocks noGrp="1"/>
          </p:cNvSpPr>
          <p:nvPr>
            <p:ph type="sldNum" sz="quarter" idx="10"/>
          </p:nvPr>
        </p:nvSpPr>
        <p:spPr/>
        <p:txBody>
          <a:bodyPr/>
          <a:lstStyle/>
          <a:p>
            <a:fld id="{DA0F90AE-BEF6-4DCE-894F-BC6257A5B255}" type="slidenum">
              <a:rPr lang="fr-FR" smtClean="0"/>
              <a:t>22</a:t>
            </a:fld>
            <a:endParaRPr lang="fr-FR"/>
          </a:p>
        </p:txBody>
      </p:sp>
    </p:spTree>
    <p:extLst>
      <p:ext uri="{BB962C8B-B14F-4D97-AF65-F5344CB8AC3E}">
        <p14:creationId xmlns:p14="http://schemas.microsoft.com/office/powerpoint/2010/main" val="620690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document est joint dans la « </a:t>
            </a:r>
            <a:r>
              <a:rPr lang="fr-FR" dirty="0" err="1"/>
              <a:t>malette</a:t>
            </a:r>
            <a:r>
              <a:rPr lang="fr-FR" dirty="0"/>
              <a:t> pédagogique ».</a:t>
            </a:r>
          </a:p>
        </p:txBody>
      </p:sp>
      <p:sp>
        <p:nvSpPr>
          <p:cNvPr id="4" name="Espace réservé du numéro de diapositive 3"/>
          <p:cNvSpPr>
            <a:spLocks noGrp="1"/>
          </p:cNvSpPr>
          <p:nvPr>
            <p:ph type="sldNum" sz="quarter" idx="10"/>
          </p:nvPr>
        </p:nvSpPr>
        <p:spPr/>
        <p:txBody>
          <a:bodyPr/>
          <a:lstStyle/>
          <a:p>
            <a:fld id="{DA0F90AE-BEF6-4DCE-894F-BC6257A5B255}" type="slidenum">
              <a:rPr lang="fr-FR" smtClean="0"/>
              <a:t>3</a:t>
            </a:fld>
            <a:endParaRPr lang="fr-FR"/>
          </a:p>
        </p:txBody>
      </p:sp>
    </p:spTree>
    <p:extLst>
      <p:ext uri="{BB962C8B-B14F-4D97-AF65-F5344CB8AC3E}">
        <p14:creationId xmlns:p14="http://schemas.microsoft.com/office/powerpoint/2010/main" val="2902926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PlaceHolder 1"/>
          <p:cNvSpPr>
            <a:spLocks noGrp="1"/>
          </p:cNvSpPr>
          <p:nvPr>
            <p:ph type="body"/>
          </p:nvPr>
        </p:nvSpPr>
        <p:spPr>
          <a:xfrm>
            <a:off x="685506" y="4343293"/>
            <a:ext cx="5486559" cy="4114682"/>
          </a:xfrm>
          <a:prstGeom prst="rect">
            <a:avLst/>
          </a:prstGeom>
        </p:spPr>
        <p:txBody>
          <a:bodyPr lIns="87542" tIns="43601" rIns="87542" bIns="43601"/>
          <a:lstStyle/>
          <a:p>
            <a:r>
              <a:rPr lang="fr-FR" sz="1200" b="0" i="0" u="none" strike="noStrike" kern="1200" spc="-1" baseline="0" dirty="0">
                <a:solidFill>
                  <a:schemeClr val="tx1"/>
                </a:solidFill>
                <a:latin typeface="+mn-lt"/>
                <a:ea typeface="+mn-ea"/>
                <a:cs typeface="+mn-cs"/>
              </a:rPr>
              <a:t>Les programmes précédents : </a:t>
            </a:r>
          </a:p>
          <a:p>
            <a:pPr marL="343080" indent="-342720" algn="just">
              <a:lnSpc>
                <a:spcPct val="100000"/>
              </a:lnSpc>
              <a:spcBef>
                <a:spcPts val="641"/>
              </a:spcBef>
              <a:buClr>
                <a:srgbClr val="000000"/>
              </a:buClr>
              <a:buFont typeface="Arial"/>
              <a:buChar char="•"/>
            </a:pPr>
            <a:r>
              <a:rPr lang="fr-FR" sz="2000" b="1" strike="noStrike" spc="-1" dirty="0">
                <a:solidFill>
                  <a:srgbClr val="000000"/>
                </a:solidFill>
                <a:latin typeface="+mn-lt"/>
                <a:ea typeface="Calibri"/>
              </a:rPr>
              <a:t>Cycle 3</a:t>
            </a:r>
            <a:r>
              <a:rPr lang="fr-FR" sz="2000" b="0" strike="noStrike" spc="-1" dirty="0">
                <a:solidFill>
                  <a:srgbClr val="000000"/>
                </a:solidFill>
                <a:latin typeface="+mn-lt"/>
                <a:ea typeface="Calibri"/>
              </a:rPr>
              <a:t> : « La résolution de problèmes constitue le </a:t>
            </a:r>
            <a:r>
              <a:rPr lang="fr-FR" sz="2000" b="1" strike="noStrike" spc="-1" dirty="0">
                <a:solidFill>
                  <a:srgbClr val="000000"/>
                </a:solidFill>
                <a:latin typeface="+mn-lt"/>
                <a:ea typeface="Calibri"/>
              </a:rPr>
              <a:t>critère principal de la maitrise des connaissances </a:t>
            </a:r>
            <a:r>
              <a:rPr lang="fr-FR" sz="2000" b="0" strike="noStrike" spc="-1" dirty="0">
                <a:solidFill>
                  <a:srgbClr val="000000"/>
                </a:solidFill>
                <a:latin typeface="+mn-lt"/>
                <a:ea typeface="Calibri"/>
              </a:rPr>
              <a:t>dans tous les domaines des mathématiques, mais elle est également le moyen d’en assurer une appropriation qui en </a:t>
            </a:r>
            <a:r>
              <a:rPr lang="fr-FR" sz="2000" b="1" strike="noStrike" spc="-1" dirty="0">
                <a:solidFill>
                  <a:srgbClr val="000000"/>
                </a:solidFill>
                <a:latin typeface="+mn-lt"/>
                <a:ea typeface="Calibri"/>
              </a:rPr>
              <a:t>garantit le sens</a:t>
            </a:r>
            <a:r>
              <a:rPr lang="fr-FR" sz="2000" b="0" strike="noStrike" spc="-1" dirty="0">
                <a:solidFill>
                  <a:srgbClr val="000000"/>
                </a:solidFill>
                <a:latin typeface="+mn-lt"/>
                <a:ea typeface="Calibri"/>
              </a:rPr>
              <a:t>… La résolution de problèmes permet de montrer comment des notions mathématiques peuvent être des outils pertinents pour résoudre certaines situations. »</a:t>
            </a:r>
          </a:p>
          <a:p>
            <a:pPr marL="343080" indent="-342720" algn="just">
              <a:lnSpc>
                <a:spcPct val="100000"/>
              </a:lnSpc>
              <a:spcBef>
                <a:spcPts val="641"/>
              </a:spcBef>
              <a:buClr>
                <a:srgbClr val="000000"/>
              </a:buClr>
              <a:buFont typeface="Arial"/>
              <a:buChar char="•"/>
            </a:pPr>
            <a:endParaRPr lang="fr-FR" sz="2000" b="0" strike="noStrike" spc="-1" dirty="0">
              <a:solidFill>
                <a:srgbClr val="000000"/>
              </a:solidFill>
              <a:latin typeface="+mn-lt"/>
            </a:endParaRPr>
          </a:p>
          <a:p>
            <a:pPr algn="just">
              <a:lnSpc>
                <a:spcPct val="100000"/>
              </a:lnSpc>
              <a:spcBef>
                <a:spcPts val="641"/>
              </a:spcBef>
            </a:pPr>
            <a:endParaRPr lang="fr-FR" sz="2000" b="0" strike="noStrike" spc="-1" dirty="0">
              <a:solidFill>
                <a:srgbClr val="000000"/>
              </a:solidFill>
              <a:latin typeface="+mn-lt"/>
            </a:endParaRPr>
          </a:p>
          <a:p>
            <a:pPr marL="343080" indent="-342720" algn="just">
              <a:lnSpc>
                <a:spcPct val="100000"/>
              </a:lnSpc>
              <a:spcBef>
                <a:spcPts val="641"/>
              </a:spcBef>
              <a:buClr>
                <a:srgbClr val="000000"/>
              </a:buClr>
              <a:buFont typeface="Arial"/>
              <a:buChar char="•"/>
            </a:pPr>
            <a:r>
              <a:rPr lang="fr-FR" sz="2000" b="1" strike="noStrike" spc="-1" dirty="0">
                <a:solidFill>
                  <a:srgbClr val="000000"/>
                </a:solidFill>
                <a:latin typeface="+mn-lt"/>
                <a:ea typeface="Calibri"/>
              </a:rPr>
              <a:t>Cycle 4</a:t>
            </a:r>
            <a:r>
              <a:rPr lang="fr-FR" sz="2000" b="0" strike="noStrike" spc="-1" dirty="0">
                <a:solidFill>
                  <a:srgbClr val="000000"/>
                </a:solidFill>
                <a:latin typeface="+mn-lt"/>
                <a:ea typeface="Calibri"/>
              </a:rPr>
              <a:t> : « La mise en œuvre des programmes doit permettre de développer les </a:t>
            </a:r>
            <a:r>
              <a:rPr lang="fr-FR" sz="2000" b="1" strike="noStrike" spc="-1" dirty="0">
                <a:solidFill>
                  <a:srgbClr val="000000"/>
                </a:solidFill>
                <a:latin typeface="+mn-lt"/>
                <a:ea typeface="Calibri"/>
              </a:rPr>
              <a:t>six compétences majeures de l’activité mathématiques</a:t>
            </a:r>
            <a:r>
              <a:rPr lang="fr-FR" sz="2000" b="0" strike="noStrike" spc="-1" dirty="0">
                <a:solidFill>
                  <a:srgbClr val="000000"/>
                </a:solidFill>
                <a:latin typeface="+mn-lt"/>
                <a:ea typeface="Calibri"/>
              </a:rPr>
              <a:t> : … Pour ce faire, une place importante doit être accordée à la résolution de problèmes… »   </a:t>
            </a:r>
            <a:endParaRPr lang="fr-FR" sz="2000" b="0" strike="noStrike" spc="-1" dirty="0">
              <a:solidFill>
                <a:srgbClr val="000000"/>
              </a:solidFill>
              <a:latin typeface="+mn-lt"/>
            </a:endParaRPr>
          </a:p>
          <a:p>
            <a:endParaRPr lang="fr-FR" sz="1900" spc="-1" dirty="0">
              <a:latin typeface="Arial"/>
            </a:endParaRPr>
          </a:p>
        </p:txBody>
      </p:sp>
      <p:sp>
        <p:nvSpPr>
          <p:cNvPr id="272" name="TextShape 2"/>
          <p:cNvSpPr txBox="1"/>
          <p:nvPr/>
        </p:nvSpPr>
        <p:spPr>
          <a:xfrm>
            <a:off x="3883700" y="8684945"/>
            <a:ext cx="2972080" cy="457223"/>
          </a:xfrm>
          <a:prstGeom prst="rect">
            <a:avLst/>
          </a:prstGeom>
          <a:noFill/>
          <a:ln>
            <a:noFill/>
          </a:ln>
        </p:spPr>
        <p:txBody>
          <a:bodyPr lIns="87542" tIns="43601" rIns="87542" bIns="43601" anchor="b"/>
          <a:lstStyle/>
          <a:p>
            <a:pPr algn="r">
              <a:lnSpc>
                <a:spcPct val="100000"/>
              </a:lnSpc>
            </a:pPr>
            <a:fld id="{85B5CE9F-D84F-4834-B3F3-66D3BD59609E}" type="slidenum">
              <a:rPr lang="fr-FR" sz="1100" spc="-1">
                <a:solidFill>
                  <a:srgbClr val="000000"/>
                </a:solidFill>
              </a:rPr>
              <a:t>4</a:t>
            </a:fld>
            <a:endParaRPr lang="fr-FR" sz="1100"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Pour le cycle 2, voir p. 23 du document </a:t>
            </a:r>
            <a:r>
              <a:rPr lang="fr-FR" b="1" dirty="0"/>
              <a:t>Programmes cycle 2 BOEN n°30 26juilt18  - ensel169_annexe1_985622</a:t>
            </a:r>
          </a:p>
          <a:p>
            <a:endParaRPr lang="fr-FR" b="1" dirty="0"/>
          </a:p>
          <a:p>
            <a:r>
              <a:rPr lang="fr-FR" b="1" dirty="0"/>
              <a:t>Remarque : </a:t>
            </a:r>
            <a:r>
              <a:rPr lang="fr-FR" b="0" dirty="0"/>
              <a:t>il ne s’agit</a:t>
            </a:r>
            <a:r>
              <a:rPr lang="fr-FR" b="0" baseline="0" dirty="0"/>
              <a:t> pas de proposer des problème à résoudre centrés à priori sur une, deux ou trois compétences; il s’agit plus de repérer, pour l’enseignant, dans un problème donné, les compétences en jeu afin d’anticiper les difficultés des élèves.</a:t>
            </a:r>
          </a:p>
          <a:p>
            <a:r>
              <a:rPr lang="fr-FR" b="0" baseline="0" dirty="0"/>
              <a:t>L’enseignant garde en tête le triptyque </a:t>
            </a:r>
            <a:r>
              <a:rPr lang="fr-FR" b="1" baseline="0" dirty="0"/>
              <a:t>manipuler-modéliser (geste professionnel à apprendre)-communiquer/institutionnaliser</a:t>
            </a:r>
            <a:endParaRPr lang="fr-FR" b="1" dirty="0"/>
          </a:p>
        </p:txBody>
      </p:sp>
      <p:sp>
        <p:nvSpPr>
          <p:cNvPr id="4" name="Espace réservé du numéro de diapositive 3"/>
          <p:cNvSpPr>
            <a:spLocks noGrp="1"/>
          </p:cNvSpPr>
          <p:nvPr>
            <p:ph type="sldNum" sz="quarter" idx="10"/>
          </p:nvPr>
        </p:nvSpPr>
        <p:spPr/>
        <p:txBody>
          <a:bodyPr/>
          <a:lstStyle/>
          <a:p>
            <a:fld id="{DA0F90AE-BEF6-4DCE-894F-BC6257A5B255}" type="slidenum">
              <a:rPr lang="fr-FR" smtClean="0"/>
              <a:t>5</a:t>
            </a:fld>
            <a:endParaRPr lang="fr-FR"/>
          </a:p>
        </p:txBody>
      </p:sp>
    </p:spTree>
    <p:extLst>
      <p:ext uri="{BB962C8B-B14F-4D97-AF65-F5344CB8AC3E}">
        <p14:creationId xmlns:p14="http://schemas.microsoft.com/office/powerpoint/2010/main" val="408407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Le document est joint dans la « </a:t>
            </a:r>
            <a:r>
              <a:rPr lang="fr-FR" dirty="0" err="1"/>
              <a:t>malette</a:t>
            </a:r>
            <a:r>
              <a:rPr lang="fr-FR" dirty="0"/>
              <a:t> pédagogique ».</a:t>
            </a:r>
          </a:p>
          <a:p>
            <a:endParaRPr lang="fr-FR" dirty="0"/>
          </a:p>
        </p:txBody>
      </p:sp>
      <p:sp>
        <p:nvSpPr>
          <p:cNvPr id="4" name="Espace réservé du numéro de diapositive 3"/>
          <p:cNvSpPr>
            <a:spLocks noGrp="1"/>
          </p:cNvSpPr>
          <p:nvPr>
            <p:ph type="sldNum" sz="quarter" idx="10"/>
          </p:nvPr>
        </p:nvSpPr>
        <p:spPr/>
        <p:txBody>
          <a:bodyPr/>
          <a:lstStyle/>
          <a:p>
            <a:fld id="{DA0F90AE-BEF6-4DCE-894F-BC6257A5B255}" type="slidenum">
              <a:rPr lang="fr-FR" smtClean="0"/>
              <a:t>6</a:t>
            </a:fld>
            <a:endParaRPr lang="fr-FR"/>
          </a:p>
        </p:txBody>
      </p:sp>
    </p:spTree>
    <p:extLst>
      <p:ext uri="{BB962C8B-B14F-4D97-AF65-F5344CB8AC3E}">
        <p14:creationId xmlns:p14="http://schemas.microsoft.com/office/powerpoint/2010/main" val="2902926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Le document est joint dans la « </a:t>
            </a:r>
            <a:r>
              <a:rPr lang="fr-FR" dirty="0" err="1"/>
              <a:t>malette</a:t>
            </a:r>
            <a:r>
              <a:rPr lang="fr-FR" dirty="0"/>
              <a:t> pédagogique ».</a:t>
            </a:r>
          </a:p>
          <a:p>
            <a:endParaRPr lang="fr-FR" dirty="0"/>
          </a:p>
        </p:txBody>
      </p:sp>
      <p:sp>
        <p:nvSpPr>
          <p:cNvPr id="4" name="Espace réservé du numéro de diapositive 3"/>
          <p:cNvSpPr>
            <a:spLocks noGrp="1"/>
          </p:cNvSpPr>
          <p:nvPr>
            <p:ph type="sldNum" sz="quarter" idx="10"/>
          </p:nvPr>
        </p:nvSpPr>
        <p:spPr/>
        <p:txBody>
          <a:bodyPr/>
          <a:lstStyle/>
          <a:p>
            <a:fld id="{DA0F90AE-BEF6-4DCE-894F-BC6257A5B255}" type="slidenum">
              <a:rPr lang="fr-FR" smtClean="0"/>
              <a:t>7</a:t>
            </a:fld>
            <a:endParaRPr lang="fr-FR"/>
          </a:p>
        </p:txBody>
      </p:sp>
    </p:spTree>
    <p:extLst>
      <p:ext uri="{BB962C8B-B14F-4D97-AF65-F5344CB8AC3E}">
        <p14:creationId xmlns:p14="http://schemas.microsoft.com/office/powerpoint/2010/main" val="2902926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PlaceHolder 1"/>
          <p:cNvSpPr>
            <a:spLocks noGrp="1"/>
          </p:cNvSpPr>
          <p:nvPr>
            <p:ph type="body"/>
          </p:nvPr>
        </p:nvSpPr>
        <p:spPr>
          <a:xfrm>
            <a:off x="685506" y="4343293"/>
            <a:ext cx="5486559" cy="4114682"/>
          </a:xfrm>
          <a:prstGeom prst="rect">
            <a:avLst/>
          </a:prstGeom>
        </p:spPr>
        <p:txBody>
          <a:bodyPr lIns="87542" tIns="43601" rIns="87542" bIns="43601"/>
          <a:lstStyle/>
          <a:p>
            <a:r>
              <a:rPr lang="fr-FR" sz="1900" spc="-1" dirty="0">
                <a:latin typeface="Arial"/>
              </a:rPr>
              <a:t>Cette enquête a été révélatrice des difficultés des élèves de CM1 en France à résoudre un problème.</a:t>
            </a:r>
          </a:p>
        </p:txBody>
      </p:sp>
      <p:sp>
        <p:nvSpPr>
          <p:cNvPr id="274" name="TextShape 2"/>
          <p:cNvSpPr txBox="1"/>
          <p:nvPr/>
        </p:nvSpPr>
        <p:spPr>
          <a:xfrm>
            <a:off x="3883700" y="8684945"/>
            <a:ext cx="2972080" cy="457223"/>
          </a:xfrm>
          <a:prstGeom prst="rect">
            <a:avLst/>
          </a:prstGeom>
          <a:noFill/>
          <a:ln>
            <a:noFill/>
          </a:ln>
        </p:spPr>
        <p:txBody>
          <a:bodyPr lIns="87542" tIns="43601" rIns="87542" bIns="43601" anchor="b"/>
          <a:lstStyle/>
          <a:p>
            <a:pPr algn="r">
              <a:lnSpc>
                <a:spcPct val="100000"/>
              </a:lnSpc>
            </a:pPr>
            <a:fld id="{993337ED-B921-4BCC-B138-AC31216C59EE}" type="slidenum">
              <a:rPr lang="fr-FR" sz="1100" spc="-1">
                <a:solidFill>
                  <a:srgbClr val="000000"/>
                </a:solidFill>
              </a:rPr>
              <a:t>8</a:t>
            </a:fld>
            <a:endParaRPr lang="fr-FR" sz="1100"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p:cNvSpPr>
          <p:nvPr>
            <p:ph type="body"/>
          </p:nvPr>
        </p:nvSpPr>
        <p:spPr>
          <a:xfrm>
            <a:off x="685506" y="4343293"/>
            <a:ext cx="5486559" cy="4114682"/>
          </a:xfrm>
          <a:prstGeom prst="rect">
            <a:avLst/>
          </a:prstGeom>
        </p:spPr>
        <p:txBody>
          <a:bodyPr lIns="87542" tIns="43601" rIns="87542" bIns="43601"/>
          <a:lstStyle/>
          <a:p>
            <a:endParaRPr lang="fr-FR" sz="1900" spc="-1">
              <a:latin typeface="Arial"/>
            </a:endParaRPr>
          </a:p>
        </p:txBody>
      </p:sp>
      <p:sp>
        <p:nvSpPr>
          <p:cNvPr id="276" name="TextShape 2"/>
          <p:cNvSpPr txBox="1"/>
          <p:nvPr/>
        </p:nvSpPr>
        <p:spPr>
          <a:xfrm>
            <a:off x="3883700" y="8684945"/>
            <a:ext cx="2972080" cy="457223"/>
          </a:xfrm>
          <a:prstGeom prst="rect">
            <a:avLst/>
          </a:prstGeom>
          <a:noFill/>
          <a:ln>
            <a:noFill/>
          </a:ln>
        </p:spPr>
        <p:txBody>
          <a:bodyPr lIns="87542" tIns="43601" rIns="87542" bIns="43601" anchor="b"/>
          <a:lstStyle/>
          <a:p>
            <a:pPr algn="r">
              <a:lnSpc>
                <a:spcPct val="100000"/>
              </a:lnSpc>
            </a:pPr>
            <a:fld id="{90E891F4-6175-4555-A706-19FAAD252128}" type="slidenum">
              <a:rPr lang="fr-FR" sz="1100" spc="-1">
                <a:solidFill>
                  <a:srgbClr val="000000"/>
                </a:solidFill>
              </a:rPr>
              <a:t>9</a:t>
            </a:fld>
            <a:endParaRPr lang="fr-FR" sz="1100"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D043AC4B-F667-4F63-B8C7-56A93AC09238}" type="datetime1">
              <a:rPr lang="fr-FR" smtClean="0"/>
              <a:t>20/12/2018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137A85-C3CA-4025-855C-A6418BCFCA5E}" type="slidenum">
              <a:rPr lang="fr-FR" smtClean="0"/>
              <a:t>‹N°›</a:t>
            </a:fld>
            <a:endParaRPr lang="fr-FR"/>
          </a:p>
        </p:txBody>
      </p:sp>
    </p:spTree>
    <p:extLst>
      <p:ext uri="{BB962C8B-B14F-4D97-AF65-F5344CB8AC3E}">
        <p14:creationId xmlns:p14="http://schemas.microsoft.com/office/powerpoint/2010/main" val="3425278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6F1FBDC-94CC-4132-89A1-83D0C5FFE2A6}" type="datetime1">
              <a:rPr lang="fr-FR" smtClean="0"/>
              <a:t>20/12/2018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137A85-C3CA-4025-855C-A6418BCFCA5E}" type="slidenum">
              <a:rPr lang="fr-FR" smtClean="0"/>
              <a:t>‹N°›</a:t>
            </a:fld>
            <a:endParaRPr lang="fr-FR"/>
          </a:p>
        </p:txBody>
      </p:sp>
    </p:spTree>
    <p:extLst>
      <p:ext uri="{BB962C8B-B14F-4D97-AF65-F5344CB8AC3E}">
        <p14:creationId xmlns:p14="http://schemas.microsoft.com/office/powerpoint/2010/main" val="77135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ACA11B0-DCAF-4ECA-931F-4B37D404BC4B}" type="datetime1">
              <a:rPr lang="fr-FR" smtClean="0"/>
              <a:t>20/12/2018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137A85-C3CA-4025-855C-A6418BCFCA5E}" type="slidenum">
              <a:rPr lang="fr-FR" smtClean="0"/>
              <a:t>‹N°›</a:t>
            </a:fld>
            <a:endParaRPr lang="fr-FR"/>
          </a:p>
        </p:txBody>
      </p:sp>
    </p:spTree>
    <p:extLst>
      <p:ext uri="{BB962C8B-B14F-4D97-AF65-F5344CB8AC3E}">
        <p14:creationId xmlns:p14="http://schemas.microsoft.com/office/powerpoint/2010/main" val="3537767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b="0" strike="noStrike" spc="-1">
              <a:solidFill>
                <a:srgbClr val="000000"/>
              </a:solidFill>
              <a:latin typeface="Calibri"/>
            </a:endParaRPr>
          </a:p>
        </p:txBody>
      </p:sp>
      <p:sp>
        <p:nvSpPr>
          <p:cNvPr id="47"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23824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8439703-6AD2-42C3-A5B5-44851B037EB6}" type="datetime1">
              <a:rPr lang="fr-FR" smtClean="0"/>
              <a:t>20/12/2018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137A85-C3CA-4025-855C-A6418BCFCA5E}" type="slidenum">
              <a:rPr lang="fr-FR" smtClean="0"/>
              <a:t>‹N°›</a:t>
            </a:fld>
            <a:endParaRPr lang="fr-FR"/>
          </a:p>
        </p:txBody>
      </p:sp>
    </p:spTree>
    <p:extLst>
      <p:ext uri="{BB962C8B-B14F-4D97-AF65-F5344CB8AC3E}">
        <p14:creationId xmlns:p14="http://schemas.microsoft.com/office/powerpoint/2010/main" val="2090608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C128584-721A-4953-9B8F-3E5401551C13}" type="datetime1">
              <a:rPr lang="fr-FR" smtClean="0"/>
              <a:t>20/12/2018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137A85-C3CA-4025-855C-A6418BCFCA5E}" type="slidenum">
              <a:rPr lang="fr-FR" smtClean="0"/>
              <a:t>‹N°›</a:t>
            </a:fld>
            <a:endParaRPr lang="fr-FR"/>
          </a:p>
        </p:txBody>
      </p:sp>
    </p:spTree>
    <p:extLst>
      <p:ext uri="{BB962C8B-B14F-4D97-AF65-F5344CB8AC3E}">
        <p14:creationId xmlns:p14="http://schemas.microsoft.com/office/powerpoint/2010/main" val="101288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548676D-EDAA-4C30-9D3E-1513464DA750}" type="datetime1">
              <a:rPr lang="fr-FR" smtClean="0"/>
              <a:t>20/12/2018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137A85-C3CA-4025-855C-A6418BCFCA5E}" type="slidenum">
              <a:rPr lang="fr-FR" smtClean="0"/>
              <a:t>‹N°›</a:t>
            </a:fld>
            <a:endParaRPr lang="fr-FR"/>
          </a:p>
        </p:txBody>
      </p:sp>
    </p:spTree>
    <p:extLst>
      <p:ext uri="{BB962C8B-B14F-4D97-AF65-F5344CB8AC3E}">
        <p14:creationId xmlns:p14="http://schemas.microsoft.com/office/powerpoint/2010/main" val="208782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F860955-0016-4901-80FE-62B0A4657B03}" type="datetime1">
              <a:rPr lang="fr-FR" smtClean="0"/>
              <a:t>20/12/2018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5137A85-C3CA-4025-855C-A6418BCFCA5E}" type="slidenum">
              <a:rPr lang="fr-FR" smtClean="0"/>
              <a:t>‹N°›</a:t>
            </a:fld>
            <a:endParaRPr lang="fr-FR"/>
          </a:p>
        </p:txBody>
      </p:sp>
    </p:spTree>
    <p:extLst>
      <p:ext uri="{BB962C8B-B14F-4D97-AF65-F5344CB8AC3E}">
        <p14:creationId xmlns:p14="http://schemas.microsoft.com/office/powerpoint/2010/main" val="2199362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A6EF6CE-2185-41BD-A852-78881780918D}" type="datetime1">
              <a:rPr lang="fr-FR" smtClean="0"/>
              <a:t>20/12/2018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5137A85-C3CA-4025-855C-A6418BCFCA5E}" type="slidenum">
              <a:rPr lang="fr-FR" smtClean="0"/>
              <a:t>‹N°›</a:t>
            </a:fld>
            <a:endParaRPr lang="fr-FR"/>
          </a:p>
        </p:txBody>
      </p:sp>
    </p:spTree>
    <p:extLst>
      <p:ext uri="{BB962C8B-B14F-4D97-AF65-F5344CB8AC3E}">
        <p14:creationId xmlns:p14="http://schemas.microsoft.com/office/powerpoint/2010/main" val="61099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9742825-EFDC-430F-9EBE-E7586E0740CC}" type="datetime1">
              <a:rPr lang="fr-FR" smtClean="0"/>
              <a:t>20/12/2018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5137A85-C3CA-4025-855C-A6418BCFCA5E}" type="slidenum">
              <a:rPr lang="fr-FR" smtClean="0"/>
              <a:t>‹N°›</a:t>
            </a:fld>
            <a:endParaRPr lang="fr-FR"/>
          </a:p>
        </p:txBody>
      </p:sp>
    </p:spTree>
    <p:extLst>
      <p:ext uri="{BB962C8B-B14F-4D97-AF65-F5344CB8AC3E}">
        <p14:creationId xmlns:p14="http://schemas.microsoft.com/office/powerpoint/2010/main" val="2047819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88EA783-DA7D-4A7C-B29D-631D0A236082}" type="datetime1">
              <a:rPr lang="fr-FR" smtClean="0"/>
              <a:t>20/12/2018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137A85-C3CA-4025-855C-A6418BCFCA5E}" type="slidenum">
              <a:rPr lang="fr-FR" smtClean="0"/>
              <a:t>‹N°›</a:t>
            </a:fld>
            <a:endParaRPr lang="fr-FR"/>
          </a:p>
        </p:txBody>
      </p:sp>
    </p:spTree>
    <p:extLst>
      <p:ext uri="{BB962C8B-B14F-4D97-AF65-F5344CB8AC3E}">
        <p14:creationId xmlns:p14="http://schemas.microsoft.com/office/powerpoint/2010/main" val="3690184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4EB859C-9FC7-426F-9557-41ED621A9EE4}" type="datetime1">
              <a:rPr lang="fr-FR" smtClean="0"/>
              <a:t>20/12/2018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137A85-C3CA-4025-855C-A6418BCFCA5E}" type="slidenum">
              <a:rPr lang="fr-FR" smtClean="0"/>
              <a:t>‹N°›</a:t>
            </a:fld>
            <a:endParaRPr lang="fr-FR"/>
          </a:p>
        </p:txBody>
      </p:sp>
    </p:spTree>
    <p:extLst>
      <p:ext uri="{BB962C8B-B14F-4D97-AF65-F5344CB8AC3E}">
        <p14:creationId xmlns:p14="http://schemas.microsoft.com/office/powerpoint/2010/main" val="1788671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2131B-0CF7-49C3-81C6-F1B3A303BA0F}" type="datetime1">
              <a:rPr lang="fr-FR" smtClean="0"/>
              <a:t>20/12/2018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37A85-C3CA-4025-855C-A6418BCFCA5E}" type="slidenum">
              <a:rPr lang="fr-FR" smtClean="0"/>
              <a:t>‹N°›</a:t>
            </a:fld>
            <a:endParaRPr lang="fr-FR"/>
          </a:p>
        </p:txBody>
      </p:sp>
    </p:spTree>
    <p:extLst>
      <p:ext uri="{BB962C8B-B14F-4D97-AF65-F5344CB8AC3E}">
        <p14:creationId xmlns:p14="http://schemas.microsoft.com/office/powerpoint/2010/main" val="1818667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cache.media.education.gouv.fr/file/Fevrier/19/0/Rapport_Villani_Torossian_21_mesures_pour_enseignement_des_mathematiques_896190.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hyperlink" Target="http://cache.media.education.gouv.fr/file/Fevrier/19/0/Rapport_Villani_Torossian_21_mesures_pour_enseignement_des_mathematiques_896190.pdf" TargetMode="Externa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916833"/>
            <a:ext cx="7772400" cy="1944216"/>
          </a:xfrm>
        </p:spPr>
        <p:txBody>
          <a:bodyPr>
            <a:normAutofit fontScale="90000"/>
          </a:bodyPr>
          <a:lstStyle/>
          <a:p>
            <a:r>
              <a:rPr lang="fr-FR" dirty="0"/>
              <a:t>Atelier </a:t>
            </a:r>
            <a:br>
              <a:rPr lang="fr-FR" dirty="0"/>
            </a:br>
            <a:r>
              <a:rPr lang="fr-FR" dirty="0"/>
              <a:t>Enseigner la résolution de problème au cycle 2</a:t>
            </a:r>
          </a:p>
        </p:txBody>
      </p:sp>
      <p:pic>
        <p:nvPicPr>
          <p:cNvPr id="1026" name="Picture 2" descr="Ministère Education Nationale- GMF"/>
          <p:cNvPicPr>
            <a:picLocks noChangeAspect="1" noChangeArrowheads="1"/>
          </p:cNvPicPr>
          <p:nvPr/>
        </p:nvPicPr>
        <p:blipFill rotWithShape="1">
          <a:blip r:embed="rId3">
            <a:extLst>
              <a:ext uri="{28A0092B-C50C-407E-A947-70E740481C1C}">
                <a14:useLocalDpi xmlns:a14="http://schemas.microsoft.com/office/drawing/2010/main" val="0"/>
              </a:ext>
            </a:extLst>
          </a:blip>
          <a:srcRect t="26375" b="20198"/>
          <a:stretch/>
        </p:blipFill>
        <p:spPr bwMode="auto">
          <a:xfrm>
            <a:off x="224665" y="6126772"/>
            <a:ext cx="2300697" cy="6145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Esenesr"/>
          <p:cNvPicPr>
            <a:picLocks noChangeAspect="1" noChangeArrowheads="1"/>
          </p:cNvPicPr>
          <p:nvPr/>
        </p:nvPicPr>
        <p:blipFill rotWithShape="1">
          <a:blip r:embed="rId4">
            <a:extLst>
              <a:ext uri="{28A0092B-C50C-407E-A947-70E740481C1C}">
                <a14:useLocalDpi xmlns:a14="http://schemas.microsoft.com/office/drawing/2010/main" val="0"/>
              </a:ext>
            </a:extLst>
          </a:blip>
          <a:srcRect t="19256" b="20999"/>
          <a:stretch/>
        </p:blipFill>
        <p:spPr bwMode="auto">
          <a:xfrm>
            <a:off x="7092280" y="6126772"/>
            <a:ext cx="1666875" cy="614596"/>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p:cNvSpPr>
            <a:spLocks noGrp="1"/>
          </p:cNvSpPr>
          <p:nvPr>
            <p:ph type="ftr" sz="quarter" idx="11"/>
          </p:nvPr>
        </p:nvSpPr>
        <p:spPr>
          <a:xfrm>
            <a:off x="0" y="5772139"/>
            <a:ext cx="9143999" cy="1060227"/>
          </a:xfrm>
        </p:spPr>
        <p:txBody>
          <a:bodyPr/>
          <a:lstStyle/>
          <a:p>
            <a:r>
              <a:rPr lang="fr-FR" dirty="0"/>
              <a:t> </a:t>
            </a:r>
          </a:p>
        </p:txBody>
      </p:sp>
    </p:spTree>
    <p:extLst>
      <p:ext uri="{BB962C8B-B14F-4D97-AF65-F5344CB8AC3E}">
        <p14:creationId xmlns:p14="http://schemas.microsoft.com/office/powerpoint/2010/main" val="3045165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132480" y="1556640"/>
            <a:ext cx="427320" cy="369000"/>
          </a:xfrm>
          <a:prstGeom prst="rect">
            <a:avLst/>
          </a:prstGeom>
          <a:solidFill>
            <a:schemeClr val="bg1"/>
          </a:solidFill>
          <a:ln>
            <a:noFill/>
          </a:ln>
        </p:spPr>
        <p:style>
          <a:lnRef idx="0">
            <a:scrgbClr r="0" g="0" b="0"/>
          </a:lnRef>
          <a:fillRef idx="0">
            <a:scrgbClr r="0" g="0" b="0"/>
          </a:fillRef>
          <a:effectRef idx="0">
            <a:scrgbClr r="0" g="0" b="0"/>
          </a:effectRef>
          <a:fontRef idx="minor"/>
        </p:style>
      </p:sp>
      <p:sp>
        <p:nvSpPr>
          <p:cNvPr id="200" name="CustomShape 3"/>
          <p:cNvSpPr/>
          <p:nvPr/>
        </p:nvSpPr>
        <p:spPr>
          <a:xfrm>
            <a:off x="251640" y="208440"/>
            <a:ext cx="3024000" cy="516960"/>
          </a:xfrm>
          <a:prstGeom prst="rect">
            <a:avLst/>
          </a:prstGeom>
          <a:ln>
            <a:round/>
          </a:ln>
        </p:spPr>
        <p:style>
          <a:lnRef idx="2">
            <a:schemeClr val="accent6"/>
          </a:lnRef>
          <a:fillRef idx="1">
            <a:schemeClr val="lt1"/>
          </a:fillRef>
          <a:effectRef idx="0">
            <a:schemeClr val="accent6"/>
          </a:effectRef>
          <a:fontRef idx="minor"/>
        </p:style>
        <p:txBody>
          <a:bodyPr lIns="90000" tIns="45000" rIns="90000" bIns="45000"/>
          <a:lstStyle/>
          <a:p>
            <a:pPr>
              <a:lnSpc>
                <a:spcPct val="100000"/>
              </a:lnSpc>
            </a:pPr>
            <a:r>
              <a:rPr lang="fr-FR" sz="2800" b="1" strike="noStrike" spc="-1">
                <a:solidFill>
                  <a:srgbClr val="000000"/>
                </a:solidFill>
                <a:latin typeface="Calibri"/>
              </a:rPr>
              <a:t>TIMSS 2015 (CM1) </a:t>
            </a:r>
            <a:endParaRPr lang="fr-FR" sz="2800" b="0" strike="noStrike" spc="-1">
              <a:latin typeface="Arial"/>
            </a:endParaRPr>
          </a:p>
        </p:txBody>
      </p:sp>
      <p:pic>
        <p:nvPicPr>
          <p:cNvPr id="2" name="Image 1">
            <a:extLst>
              <a:ext uri="{FF2B5EF4-FFF2-40B4-BE49-F238E27FC236}">
                <a16:creationId xmlns:a16="http://schemas.microsoft.com/office/drawing/2014/main" id="{1873750E-36FC-447C-AF5D-A42885EABC41}"/>
              </a:ext>
            </a:extLst>
          </p:cNvPr>
          <p:cNvPicPr>
            <a:picLocks noChangeAspect="1"/>
          </p:cNvPicPr>
          <p:nvPr/>
        </p:nvPicPr>
        <p:blipFill>
          <a:blip r:embed="rId3"/>
          <a:stretch>
            <a:fillRect/>
          </a:stretch>
        </p:blipFill>
        <p:spPr>
          <a:xfrm>
            <a:off x="61027" y="1352282"/>
            <a:ext cx="8950493" cy="3949079"/>
          </a:xfrm>
          <a:prstGeom prst="rect">
            <a:avLst/>
          </a:prstGeom>
        </p:spPr>
      </p:pic>
    </p:spTree>
    <p:extLst>
      <p:ext uri="{BB962C8B-B14F-4D97-AF65-F5344CB8AC3E}">
        <p14:creationId xmlns:p14="http://schemas.microsoft.com/office/powerpoint/2010/main" val="428641734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24D6151-15A4-4F4C-AE70-0D919B22C736}"/>
              </a:ext>
            </a:extLst>
          </p:cNvPr>
          <p:cNvPicPr>
            <a:picLocks noChangeAspect="1"/>
          </p:cNvPicPr>
          <p:nvPr/>
        </p:nvPicPr>
        <p:blipFill>
          <a:blip r:embed="rId3"/>
          <a:stretch>
            <a:fillRect/>
          </a:stretch>
        </p:blipFill>
        <p:spPr>
          <a:xfrm>
            <a:off x="2195223" y="28045"/>
            <a:ext cx="6291956" cy="6822177"/>
          </a:xfrm>
          <a:prstGeom prst="rect">
            <a:avLst/>
          </a:prstGeom>
        </p:spPr>
      </p:pic>
      <p:sp>
        <p:nvSpPr>
          <p:cNvPr id="201" name="TextShape 1"/>
          <p:cNvSpPr txBox="1"/>
          <p:nvPr/>
        </p:nvSpPr>
        <p:spPr>
          <a:xfrm>
            <a:off x="95040" y="404640"/>
            <a:ext cx="1956240" cy="1076430"/>
          </a:xfrm>
          <a:prstGeom prst="rect">
            <a:avLst/>
          </a:prstGeom>
          <a:solidFill>
            <a:srgbClr val="FFFFFF"/>
          </a:solidFill>
          <a:ln w="25560">
            <a:solidFill>
              <a:srgbClr val="F79646"/>
            </a:solidFill>
            <a:round/>
          </a:ln>
        </p:spPr>
        <p:txBody>
          <a:bodyPr>
            <a:normAutofit fontScale="25000" lnSpcReduction="20000"/>
          </a:bodyPr>
          <a:lstStyle/>
          <a:p>
            <a:pPr>
              <a:lnSpc>
                <a:spcPct val="100000"/>
              </a:lnSpc>
              <a:spcBef>
                <a:spcPts val="2239"/>
              </a:spcBef>
            </a:pPr>
            <a:r>
              <a:rPr lang="fr-FR" sz="11200" b="0" strike="noStrike" spc="-1" dirty="0">
                <a:solidFill>
                  <a:srgbClr val="000000"/>
                </a:solidFill>
                <a:latin typeface="Calibri"/>
              </a:rPr>
              <a:t>TIMMS </a:t>
            </a:r>
          </a:p>
          <a:p>
            <a:pPr>
              <a:lnSpc>
                <a:spcPct val="100000"/>
              </a:lnSpc>
              <a:spcBef>
                <a:spcPts val="2239"/>
              </a:spcBef>
            </a:pPr>
            <a:r>
              <a:rPr lang="fr-FR" sz="11200" b="0" strike="noStrike" spc="-1" dirty="0">
                <a:solidFill>
                  <a:srgbClr val="000000"/>
                </a:solidFill>
                <a:latin typeface="Calibri"/>
              </a:rPr>
              <a:t>2015 (CM1)</a:t>
            </a:r>
          </a:p>
          <a:p>
            <a:pPr>
              <a:lnSpc>
                <a:spcPct val="100000"/>
              </a:lnSpc>
              <a:spcBef>
                <a:spcPts val="641"/>
              </a:spcBef>
            </a:pPr>
            <a:endParaRPr lang="fr-FR" sz="11200" b="0" strike="noStrike" spc="-1" dirty="0">
              <a:solidFill>
                <a:srgbClr val="000000"/>
              </a:solidFill>
              <a:latin typeface="Calibri"/>
            </a:endParaRPr>
          </a:p>
          <a:p>
            <a:pPr>
              <a:lnSpc>
                <a:spcPct val="100000"/>
              </a:lnSpc>
              <a:spcBef>
                <a:spcPts val="641"/>
              </a:spcBef>
            </a:pPr>
            <a:endParaRPr lang="fr-FR" sz="11200" b="0" strike="noStrike" spc="-1" dirty="0">
              <a:solidFill>
                <a:srgbClr val="000000"/>
              </a:solidFill>
              <a:latin typeface="Calibri"/>
            </a:endParaRPr>
          </a:p>
          <a:p>
            <a:pPr>
              <a:lnSpc>
                <a:spcPct val="100000"/>
              </a:lnSpc>
              <a:spcBef>
                <a:spcPts val="641"/>
              </a:spcBef>
            </a:pPr>
            <a:endParaRPr lang="fr-FR" sz="11200" b="0" strike="noStrike" spc="-1" dirty="0">
              <a:solidFill>
                <a:srgbClr val="000000"/>
              </a:solidFill>
              <a:latin typeface="Calibri"/>
            </a:endParaRPr>
          </a:p>
          <a:p>
            <a:pPr>
              <a:lnSpc>
                <a:spcPct val="100000"/>
              </a:lnSpc>
              <a:spcBef>
                <a:spcPts val="641"/>
              </a:spcBef>
            </a:pPr>
            <a:endParaRPr lang="fr-FR" sz="11200" b="0" strike="noStrike" spc="-1" dirty="0">
              <a:solidFill>
                <a:srgbClr val="000000"/>
              </a:solidFill>
              <a:latin typeface="Calibri"/>
            </a:endParaRPr>
          </a:p>
          <a:p>
            <a:pPr>
              <a:lnSpc>
                <a:spcPct val="100000"/>
              </a:lnSpc>
              <a:spcBef>
                <a:spcPts val="641"/>
              </a:spcBef>
            </a:pPr>
            <a:endParaRPr lang="fr-FR" sz="11200" b="0" strike="noStrike" spc="-1" dirty="0">
              <a:solidFill>
                <a:srgbClr val="000000"/>
              </a:solidFill>
              <a:latin typeface="Calibri"/>
            </a:endParaRPr>
          </a:p>
          <a:p>
            <a:pPr>
              <a:lnSpc>
                <a:spcPct val="100000"/>
              </a:lnSpc>
              <a:spcBef>
                <a:spcPts val="641"/>
              </a:spcBef>
            </a:pPr>
            <a:endParaRPr lang="fr-FR" sz="11200" b="0" strike="noStrike" spc="-1" dirty="0">
              <a:solidFill>
                <a:srgbClr val="000000"/>
              </a:solidFill>
              <a:latin typeface="Calibri"/>
            </a:endParaRPr>
          </a:p>
          <a:p>
            <a:pPr>
              <a:lnSpc>
                <a:spcPct val="100000"/>
              </a:lnSpc>
              <a:spcBef>
                <a:spcPts val="641"/>
              </a:spcBef>
            </a:pPr>
            <a:endParaRPr lang="fr-FR" sz="11200" b="0" strike="noStrike" spc="-1" dirty="0">
              <a:solidFill>
                <a:srgbClr val="000000"/>
              </a:solidFill>
              <a:latin typeface="Calibri"/>
            </a:endParaRPr>
          </a:p>
          <a:p>
            <a:pPr>
              <a:lnSpc>
                <a:spcPct val="100000"/>
              </a:lnSpc>
              <a:spcBef>
                <a:spcPts val="641"/>
              </a:spcBef>
            </a:pPr>
            <a:r>
              <a:rPr lang="fr-FR" sz="3200" b="0" strike="noStrike" spc="-1" dirty="0">
                <a:solidFill>
                  <a:srgbClr val="000000"/>
                </a:solidFill>
                <a:latin typeface="Calibri"/>
              </a:rPr>
              <a:t> </a:t>
            </a:r>
          </a:p>
        </p:txBody>
      </p:sp>
      <p:sp>
        <p:nvSpPr>
          <p:cNvPr id="203" name="CustomShape 2"/>
          <p:cNvSpPr/>
          <p:nvPr/>
        </p:nvSpPr>
        <p:spPr>
          <a:xfrm>
            <a:off x="95040" y="2459866"/>
            <a:ext cx="1932757" cy="2099255"/>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strike="noStrike" spc="-1" dirty="0">
                <a:solidFill>
                  <a:srgbClr val="000000"/>
                </a:solidFill>
                <a:latin typeface="Calibri"/>
              </a:rPr>
              <a:t>Répartition des performances des pays de l’Union Européenne en mathématiques </a:t>
            </a:r>
            <a:endParaRPr lang="fr-FR" sz="2000" b="0" strike="noStrike" spc="-1" dirty="0">
              <a:latin typeface="Arial"/>
            </a:endParaRPr>
          </a:p>
          <a:p>
            <a:pPr>
              <a:lnSpc>
                <a:spcPct val="100000"/>
              </a:lnSpc>
            </a:pPr>
            <a:endParaRPr lang="fr-FR" sz="2000" b="0" strike="noStrike" spc="-1" dirty="0">
              <a:latin typeface="Arial"/>
            </a:endParaRPr>
          </a:p>
        </p:txBody>
      </p:sp>
    </p:spTree>
    <p:extLst>
      <p:ext uri="{BB962C8B-B14F-4D97-AF65-F5344CB8AC3E}">
        <p14:creationId xmlns:p14="http://schemas.microsoft.com/office/powerpoint/2010/main" val="302832420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Shape 1"/>
          <p:cNvSpPr txBox="1"/>
          <p:nvPr/>
        </p:nvSpPr>
        <p:spPr>
          <a:xfrm>
            <a:off x="228600" y="116640"/>
            <a:ext cx="7511400" cy="410040"/>
          </a:xfrm>
          <a:prstGeom prst="rect">
            <a:avLst/>
          </a:prstGeom>
          <a:solidFill>
            <a:srgbClr val="FFFFFF"/>
          </a:solidFill>
          <a:ln w="25560">
            <a:solidFill>
              <a:srgbClr val="F79646"/>
            </a:solidFill>
            <a:round/>
          </a:ln>
        </p:spPr>
        <p:txBody>
          <a:bodyPr>
            <a:normAutofit fontScale="85000" lnSpcReduction="10000"/>
          </a:bodyPr>
          <a:lstStyle/>
          <a:p>
            <a:pPr>
              <a:lnSpc>
                <a:spcPct val="100000"/>
              </a:lnSpc>
              <a:spcBef>
                <a:spcPts val="479"/>
              </a:spcBef>
            </a:pPr>
            <a:r>
              <a:rPr lang="fr-FR" sz="2400" b="1" strike="noStrike" spc="-1">
                <a:solidFill>
                  <a:srgbClr val="000000"/>
                </a:solidFill>
                <a:latin typeface="Calibri"/>
              </a:rPr>
              <a:t>Évaluation CEDRE (fin d’école primaire) - </a:t>
            </a:r>
            <a:r>
              <a:rPr lang="fr-FR" sz="2000" b="0" strike="noStrike" spc="-1">
                <a:solidFill>
                  <a:srgbClr val="000000"/>
                </a:solidFill>
                <a:latin typeface="Calibri"/>
              </a:rPr>
              <a:t>Note DEPP n°18 - mai 2015</a:t>
            </a:r>
          </a:p>
          <a:p>
            <a:pPr>
              <a:lnSpc>
                <a:spcPct val="100000"/>
              </a:lnSpc>
              <a:spcBef>
                <a:spcPts val="479"/>
              </a:spcBef>
            </a:pPr>
            <a:endParaRPr lang="fr-FR" sz="2000" b="0" strike="noStrike" spc="-1">
              <a:solidFill>
                <a:srgbClr val="000000"/>
              </a:solidFill>
              <a:latin typeface="Calibri"/>
            </a:endParaRPr>
          </a:p>
          <a:p>
            <a:pPr>
              <a:lnSpc>
                <a:spcPct val="100000"/>
              </a:lnSpc>
              <a:spcBef>
                <a:spcPts val="641"/>
              </a:spcBef>
            </a:pPr>
            <a:endParaRPr lang="fr-FR" sz="2000" b="0" strike="noStrike" spc="-1">
              <a:solidFill>
                <a:srgbClr val="000000"/>
              </a:solidFill>
              <a:latin typeface="Calibri"/>
            </a:endParaRPr>
          </a:p>
          <a:p>
            <a:pPr>
              <a:lnSpc>
                <a:spcPct val="100000"/>
              </a:lnSpc>
              <a:spcBef>
                <a:spcPts val="641"/>
              </a:spcBef>
            </a:pPr>
            <a:endParaRPr lang="fr-FR" sz="2000" b="0" strike="noStrike" spc="-1">
              <a:solidFill>
                <a:srgbClr val="000000"/>
              </a:solidFill>
              <a:latin typeface="Calibri"/>
            </a:endParaRPr>
          </a:p>
          <a:p>
            <a:pPr>
              <a:lnSpc>
                <a:spcPct val="100000"/>
              </a:lnSpc>
              <a:spcBef>
                <a:spcPts val="641"/>
              </a:spcBef>
            </a:pPr>
            <a:endParaRPr lang="fr-FR" sz="2000" b="0" strike="noStrike" spc="-1">
              <a:solidFill>
                <a:srgbClr val="000000"/>
              </a:solidFill>
              <a:latin typeface="Calibri"/>
            </a:endParaRPr>
          </a:p>
        </p:txBody>
      </p:sp>
      <p:graphicFrame>
        <p:nvGraphicFramePr>
          <p:cNvPr id="205" name="Table 2"/>
          <p:cNvGraphicFramePr/>
          <p:nvPr>
            <p:extLst>
              <p:ext uri="{D42A27DB-BD31-4B8C-83A1-F6EECF244321}">
                <p14:modId xmlns:p14="http://schemas.microsoft.com/office/powerpoint/2010/main" val="1956767902"/>
              </p:ext>
            </p:extLst>
          </p:nvPr>
        </p:nvGraphicFramePr>
        <p:xfrm>
          <a:off x="228600" y="614160"/>
          <a:ext cx="8686440" cy="5669280"/>
        </p:xfrm>
        <a:graphic>
          <a:graphicData uri="http://schemas.openxmlformats.org/drawingml/2006/table">
            <a:tbl>
              <a:tblPr/>
              <a:tblGrid>
                <a:gridCol w="1103040">
                  <a:extLst>
                    <a:ext uri="{9D8B030D-6E8A-4147-A177-3AD203B41FA5}">
                      <a16:colId xmlns:a16="http://schemas.microsoft.com/office/drawing/2014/main" val="20000"/>
                    </a:ext>
                  </a:extLst>
                </a:gridCol>
                <a:gridCol w="864000">
                  <a:extLst>
                    <a:ext uri="{9D8B030D-6E8A-4147-A177-3AD203B41FA5}">
                      <a16:colId xmlns:a16="http://schemas.microsoft.com/office/drawing/2014/main" val="20001"/>
                    </a:ext>
                  </a:extLst>
                </a:gridCol>
                <a:gridCol w="6719400">
                  <a:extLst>
                    <a:ext uri="{9D8B030D-6E8A-4147-A177-3AD203B41FA5}">
                      <a16:colId xmlns:a16="http://schemas.microsoft.com/office/drawing/2014/main" val="20002"/>
                    </a:ext>
                  </a:extLst>
                </a:gridCol>
              </a:tblGrid>
              <a:tr h="699840">
                <a:tc>
                  <a:txBody>
                    <a:bodyPr/>
                    <a:lstStyle/>
                    <a:p>
                      <a:pPr>
                        <a:lnSpc>
                          <a:spcPct val="100000"/>
                        </a:lnSpc>
                      </a:pPr>
                      <a:r>
                        <a:rPr lang="fr-FR" sz="1800" b="1" strike="noStrike" spc="-1">
                          <a:solidFill>
                            <a:srgbClr val="000000"/>
                          </a:solidFill>
                          <a:latin typeface="Calibri"/>
                        </a:rPr>
                        <a:t>Groupe 5</a:t>
                      </a:r>
                      <a:endParaRPr lang="fr-FR"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fr-FR" sz="1800" b="0" strike="noStrike" spc="-1">
                          <a:solidFill>
                            <a:srgbClr val="000000"/>
                          </a:solidFill>
                          <a:latin typeface="Calibri"/>
                        </a:rPr>
                        <a:t>10,2 %</a:t>
                      </a:r>
                      <a:endParaRPr lang="fr-FR"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nSpc>
                          <a:spcPct val="100000"/>
                        </a:lnSpc>
                      </a:pPr>
                      <a:r>
                        <a:rPr lang="fr-FR" sz="1600" b="0" strike="noStrike" spc="-1">
                          <a:solidFill>
                            <a:srgbClr val="000000"/>
                          </a:solidFill>
                          <a:latin typeface="Calibri"/>
                        </a:rPr>
                        <a:t>... Ces élèves font preuve d'expertise dans les compétences et connaissances de fin d'école primaire, ils maîtrisent tous les champs du programme et font preuve de capacité d'abstraction, de rigueur et de précision…</a:t>
                      </a:r>
                      <a:endParaRPr lang="fr-FR"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0"/>
                  </a:ext>
                </a:extLst>
              </a:tr>
              <a:tr h="699840">
                <a:tc>
                  <a:txBody>
                    <a:bodyPr/>
                    <a:lstStyle/>
                    <a:p>
                      <a:pPr>
                        <a:lnSpc>
                          <a:spcPct val="100000"/>
                        </a:lnSpc>
                      </a:pPr>
                      <a:r>
                        <a:rPr lang="fr-FR" sz="1800" b="1" strike="noStrike" spc="-1">
                          <a:solidFill>
                            <a:srgbClr val="000000"/>
                          </a:solidFill>
                          <a:latin typeface="Calibri"/>
                        </a:rPr>
                        <a:t>Groupe 4</a:t>
                      </a:r>
                      <a:endParaRPr lang="fr-FR"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fr-FR" sz="1800" b="0" strike="noStrike" spc="-1">
                          <a:solidFill>
                            <a:srgbClr val="000000"/>
                          </a:solidFill>
                          <a:latin typeface="Calibri"/>
                        </a:rPr>
                        <a:t>18,8 %</a:t>
                      </a:r>
                      <a:endParaRPr lang="fr-FR"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nSpc>
                          <a:spcPct val="100000"/>
                        </a:lnSpc>
                      </a:pPr>
                      <a:r>
                        <a:rPr lang="fr-FR" sz="1600" b="0" strike="noStrike" spc="-1">
                          <a:solidFill>
                            <a:srgbClr val="000000"/>
                          </a:solidFill>
                          <a:latin typeface="Calibri"/>
                        </a:rPr>
                        <a:t>… Ces élèves sont capables de mettre en œuvre des stratégies évoluées, de résoudre des problèmes complexes et de produire des réponses en autonomie pour des situations peu fréquentes en classe...</a:t>
                      </a:r>
                      <a:endParaRPr lang="fr-FR"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1"/>
                  </a:ext>
                </a:extLst>
              </a:tr>
              <a:tr h="699840">
                <a:tc>
                  <a:txBody>
                    <a:bodyPr/>
                    <a:lstStyle/>
                    <a:p>
                      <a:pPr>
                        <a:lnSpc>
                          <a:spcPct val="100000"/>
                        </a:lnSpc>
                      </a:pPr>
                      <a:r>
                        <a:rPr lang="fr-FR" sz="1800" b="1" strike="noStrike" spc="-1">
                          <a:solidFill>
                            <a:srgbClr val="000000"/>
                          </a:solidFill>
                          <a:latin typeface="Calibri"/>
                        </a:rPr>
                        <a:t>Groupe 3</a:t>
                      </a:r>
                      <a:endParaRPr lang="fr-FR"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fr-FR" sz="1800" b="0" strike="noStrike" spc="-1">
                          <a:solidFill>
                            <a:srgbClr val="000000"/>
                          </a:solidFill>
                          <a:latin typeface="Calibri"/>
                        </a:rPr>
                        <a:t>28,6 %</a:t>
                      </a:r>
                      <a:endParaRPr lang="fr-FR"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nSpc>
                          <a:spcPct val="100000"/>
                        </a:lnSpc>
                      </a:pPr>
                      <a:r>
                        <a:rPr lang="fr-FR" sz="1600" b="0" strike="noStrike" spc="-1">
                          <a:solidFill>
                            <a:srgbClr val="000000"/>
                          </a:solidFill>
                          <a:latin typeface="Calibri"/>
                        </a:rPr>
                        <a:t>…Si ces élèves sont capables de résoudre des problèmes de proportionnalité qui ne mettent pas en jeu des unités spécifiques, leurs acquis restent fragiles lorsqu'il s'agit de produire en autonomie une réponse…</a:t>
                      </a:r>
                      <a:endParaRPr lang="fr-FR"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2"/>
                  </a:ext>
                </a:extLst>
              </a:tr>
              <a:tr h="1105200">
                <a:tc>
                  <a:txBody>
                    <a:bodyPr/>
                    <a:lstStyle/>
                    <a:p>
                      <a:pPr>
                        <a:lnSpc>
                          <a:spcPct val="100000"/>
                        </a:lnSpc>
                      </a:pPr>
                      <a:r>
                        <a:rPr lang="fr-FR" sz="1800" b="1" strike="noStrike" spc="-1">
                          <a:solidFill>
                            <a:srgbClr val="000000"/>
                          </a:solidFill>
                          <a:latin typeface="Calibri"/>
                        </a:rPr>
                        <a:t>Groupe 2</a:t>
                      </a:r>
                      <a:endParaRPr lang="fr-FR"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fr-FR" sz="1800" b="0" strike="noStrike" spc="-1">
                          <a:solidFill>
                            <a:srgbClr val="000000"/>
                          </a:solidFill>
                          <a:latin typeface="Calibri"/>
                        </a:rPr>
                        <a:t>26,1 %</a:t>
                      </a:r>
                      <a:endParaRPr lang="fr-FR"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nSpc>
                          <a:spcPct val="100000"/>
                        </a:lnSpc>
                      </a:pPr>
                      <a:r>
                        <a:rPr lang="fr-FR" sz="1600" b="0" strike="noStrike" spc="-1" dirty="0">
                          <a:solidFill>
                            <a:srgbClr val="000000"/>
                          </a:solidFill>
                          <a:latin typeface="Calibri"/>
                        </a:rPr>
                        <a:t>Ces élèves ont des connaissances sur les nombres entiers qui leur permettent de réussir un certain nombre de problèmes de type additif voire soustractif sans étape intermédiaire… Ils traitent l'information et sont capables de retrouver un résultat correct mais ils échouent quand il s'agit de produire une réponse en autonomie.</a:t>
                      </a:r>
                      <a:endParaRPr lang="fr-FR"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3"/>
                  </a:ext>
                </a:extLst>
              </a:tr>
              <a:tr h="902520">
                <a:tc>
                  <a:txBody>
                    <a:bodyPr/>
                    <a:lstStyle/>
                    <a:p>
                      <a:pPr>
                        <a:lnSpc>
                          <a:spcPct val="100000"/>
                        </a:lnSpc>
                      </a:pPr>
                      <a:r>
                        <a:rPr lang="fr-FR" sz="1800" b="1" strike="noStrike" spc="-1">
                          <a:solidFill>
                            <a:srgbClr val="000000"/>
                          </a:solidFill>
                          <a:latin typeface="Calibri"/>
                        </a:rPr>
                        <a:t>Groupe 1</a:t>
                      </a:r>
                      <a:endParaRPr lang="fr-FR"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fr-FR" sz="1800" b="0" strike="noStrike" spc="-1">
                          <a:solidFill>
                            <a:srgbClr val="000000"/>
                          </a:solidFill>
                          <a:latin typeface="Calibri"/>
                        </a:rPr>
                        <a:t>12,6 %</a:t>
                      </a:r>
                      <a:endParaRPr lang="fr-FR"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nSpc>
                          <a:spcPct val="100000"/>
                        </a:lnSpc>
                      </a:pPr>
                      <a:r>
                        <a:rPr lang="fr-FR" sz="1600" b="0" strike="noStrike" spc="-1" dirty="0">
                          <a:solidFill>
                            <a:srgbClr val="000000"/>
                          </a:solidFill>
                          <a:latin typeface="Calibri"/>
                        </a:rPr>
                        <a:t>…Les réussites observées s'appuient essentiellement sur des automatismes scolaires. Certains de ces mécanismes leur permettent de réussir des problèmes additifs directs qui ne nécessitent qu'une seule étape pour leur résolution.</a:t>
                      </a:r>
                      <a:endParaRPr lang="fr-FR"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4"/>
                  </a:ext>
                </a:extLst>
              </a:tr>
              <a:tr h="699840">
                <a:tc>
                  <a:txBody>
                    <a:bodyPr/>
                    <a:lstStyle/>
                    <a:p>
                      <a:pPr>
                        <a:lnSpc>
                          <a:spcPct val="100000"/>
                        </a:lnSpc>
                      </a:pPr>
                      <a:r>
                        <a:rPr lang="fr-FR" sz="1800" b="1" strike="noStrike" spc="-1">
                          <a:solidFill>
                            <a:srgbClr val="000000"/>
                          </a:solidFill>
                          <a:latin typeface="Calibri"/>
                        </a:rPr>
                        <a:t>Groupe </a:t>
                      </a:r>
                      <a:endParaRPr lang="fr-FR" sz="1800" b="0" strike="noStrike" spc="-1">
                        <a:latin typeface="Arial"/>
                      </a:endParaRPr>
                    </a:p>
                    <a:p>
                      <a:pPr>
                        <a:lnSpc>
                          <a:spcPct val="100000"/>
                        </a:lnSpc>
                      </a:pPr>
                      <a:r>
                        <a:rPr lang="fr-FR" sz="1800" b="1" strike="noStrike" spc="-1">
                          <a:solidFill>
                            <a:srgbClr val="000000"/>
                          </a:solidFill>
                          <a:latin typeface="Calibri"/>
                        </a:rPr>
                        <a:t>    &lt; 1</a:t>
                      </a:r>
                      <a:endParaRPr lang="fr-FR"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fr-FR" sz="1800" b="0" strike="noStrike" spc="-1">
                          <a:solidFill>
                            <a:srgbClr val="000000"/>
                          </a:solidFill>
                          <a:latin typeface="Calibri"/>
                        </a:rPr>
                        <a:t>3,7 %</a:t>
                      </a:r>
                      <a:endParaRPr lang="fr-FR"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nSpc>
                          <a:spcPct val="100000"/>
                        </a:lnSpc>
                      </a:pPr>
                      <a:r>
                        <a:rPr lang="fr-FR" sz="1600" b="0" strike="noStrike" spc="-1" dirty="0">
                          <a:solidFill>
                            <a:srgbClr val="000000"/>
                          </a:solidFill>
                          <a:latin typeface="Calibri"/>
                        </a:rPr>
                        <a:t>Ces élèves peuvent répondre ponctuellement à quelques items simples… Ils maîtrisent très peu de compétences ou de connaissances exigibles en fin d’école primaire.</a:t>
                      </a:r>
                      <a:endParaRPr lang="fr-FR"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9613766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Shape 1"/>
          <p:cNvSpPr txBox="1"/>
          <p:nvPr/>
        </p:nvSpPr>
        <p:spPr>
          <a:xfrm>
            <a:off x="611640" y="116640"/>
            <a:ext cx="7846200" cy="410040"/>
          </a:xfrm>
          <a:prstGeom prst="rect">
            <a:avLst/>
          </a:prstGeom>
          <a:solidFill>
            <a:srgbClr val="FFFFFF"/>
          </a:solidFill>
          <a:ln w="25560">
            <a:solidFill>
              <a:srgbClr val="F79646"/>
            </a:solidFill>
            <a:round/>
          </a:ln>
        </p:spPr>
        <p:txBody>
          <a:bodyPr>
            <a:normAutofit fontScale="92500" lnSpcReduction="10000"/>
          </a:bodyPr>
          <a:lstStyle/>
          <a:p>
            <a:pPr>
              <a:lnSpc>
                <a:spcPct val="100000"/>
              </a:lnSpc>
              <a:spcBef>
                <a:spcPts val="479"/>
              </a:spcBef>
            </a:pPr>
            <a:r>
              <a:rPr lang="fr-FR" sz="2400" b="1" strike="noStrike" spc="-1">
                <a:solidFill>
                  <a:srgbClr val="000000"/>
                </a:solidFill>
                <a:latin typeface="Calibri"/>
              </a:rPr>
              <a:t>Évaluation CEDRE (fin d’école primaire) - </a:t>
            </a:r>
            <a:r>
              <a:rPr lang="fr-FR" sz="2000" b="0" strike="noStrike" spc="-1">
                <a:solidFill>
                  <a:srgbClr val="000000"/>
                </a:solidFill>
                <a:latin typeface="Calibri"/>
              </a:rPr>
              <a:t>Note DEPP n°18 - mai 2015</a:t>
            </a:r>
          </a:p>
          <a:p>
            <a:pPr>
              <a:lnSpc>
                <a:spcPct val="100000"/>
              </a:lnSpc>
              <a:spcBef>
                <a:spcPts val="479"/>
              </a:spcBef>
            </a:pPr>
            <a:endParaRPr lang="fr-FR" sz="2000" b="0" strike="noStrike" spc="-1">
              <a:solidFill>
                <a:srgbClr val="000000"/>
              </a:solidFill>
              <a:latin typeface="Calibri"/>
            </a:endParaRPr>
          </a:p>
          <a:p>
            <a:pPr>
              <a:lnSpc>
                <a:spcPct val="100000"/>
              </a:lnSpc>
              <a:spcBef>
                <a:spcPts val="641"/>
              </a:spcBef>
            </a:pPr>
            <a:endParaRPr lang="fr-FR" sz="2000" b="0" strike="noStrike" spc="-1">
              <a:solidFill>
                <a:srgbClr val="000000"/>
              </a:solidFill>
              <a:latin typeface="Calibri"/>
            </a:endParaRPr>
          </a:p>
          <a:p>
            <a:pPr>
              <a:lnSpc>
                <a:spcPct val="100000"/>
              </a:lnSpc>
              <a:spcBef>
                <a:spcPts val="641"/>
              </a:spcBef>
            </a:pPr>
            <a:endParaRPr lang="fr-FR" sz="2000" b="0" strike="noStrike" spc="-1">
              <a:solidFill>
                <a:srgbClr val="000000"/>
              </a:solidFill>
              <a:latin typeface="Calibri"/>
            </a:endParaRPr>
          </a:p>
          <a:p>
            <a:pPr>
              <a:lnSpc>
                <a:spcPct val="100000"/>
              </a:lnSpc>
              <a:spcBef>
                <a:spcPts val="641"/>
              </a:spcBef>
            </a:pPr>
            <a:endParaRPr lang="fr-FR" sz="2000" b="0" strike="noStrike" spc="-1">
              <a:solidFill>
                <a:srgbClr val="000000"/>
              </a:solidFill>
              <a:latin typeface="Calibri"/>
            </a:endParaRPr>
          </a:p>
        </p:txBody>
      </p:sp>
      <p:graphicFrame>
        <p:nvGraphicFramePr>
          <p:cNvPr id="207" name="Table 2"/>
          <p:cNvGraphicFramePr/>
          <p:nvPr/>
        </p:nvGraphicFramePr>
        <p:xfrm>
          <a:off x="228600" y="614160"/>
          <a:ext cx="8686440" cy="5669280"/>
        </p:xfrm>
        <a:graphic>
          <a:graphicData uri="http://schemas.openxmlformats.org/drawingml/2006/table">
            <a:tbl>
              <a:tblPr/>
              <a:tblGrid>
                <a:gridCol w="1103040">
                  <a:extLst>
                    <a:ext uri="{9D8B030D-6E8A-4147-A177-3AD203B41FA5}">
                      <a16:colId xmlns:a16="http://schemas.microsoft.com/office/drawing/2014/main" val="20000"/>
                    </a:ext>
                  </a:extLst>
                </a:gridCol>
                <a:gridCol w="864000">
                  <a:extLst>
                    <a:ext uri="{9D8B030D-6E8A-4147-A177-3AD203B41FA5}">
                      <a16:colId xmlns:a16="http://schemas.microsoft.com/office/drawing/2014/main" val="20001"/>
                    </a:ext>
                  </a:extLst>
                </a:gridCol>
                <a:gridCol w="6719400">
                  <a:extLst>
                    <a:ext uri="{9D8B030D-6E8A-4147-A177-3AD203B41FA5}">
                      <a16:colId xmlns:a16="http://schemas.microsoft.com/office/drawing/2014/main" val="20002"/>
                    </a:ext>
                  </a:extLst>
                </a:gridCol>
              </a:tblGrid>
              <a:tr h="699840">
                <a:tc>
                  <a:txBody>
                    <a:bodyPr/>
                    <a:lstStyle/>
                    <a:p>
                      <a:pPr>
                        <a:lnSpc>
                          <a:spcPct val="100000"/>
                        </a:lnSpc>
                      </a:pPr>
                      <a:r>
                        <a:rPr lang="fr-FR" sz="1800" b="1" strike="noStrike" spc="-1">
                          <a:solidFill>
                            <a:srgbClr val="000000"/>
                          </a:solidFill>
                          <a:latin typeface="Calibri"/>
                        </a:rPr>
                        <a:t>Groupe 5</a:t>
                      </a:r>
                      <a:endParaRPr lang="fr-FR"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fr-FR" sz="1800" b="0" strike="noStrike" spc="-1">
                          <a:solidFill>
                            <a:srgbClr val="000000"/>
                          </a:solidFill>
                          <a:latin typeface="Calibri"/>
                        </a:rPr>
                        <a:t>10,2 %</a:t>
                      </a:r>
                      <a:endParaRPr lang="fr-FR"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nSpc>
                          <a:spcPct val="100000"/>
                        </a:lnSpc>
                      </a:pPr>
                      <a:r>
                        <a:rPr lang="fr-FR" sz="1600" b="0" strike="noStrike" spc="-1">
                          <a:solidFill>
                            <a:srgbClr val="000000"/>
                          </a:solidFill>
                          <a:latin typeface="Calibri"/>
                        </a:rPr>
                        <a:t>... Ces élèves font preuve d'expertise dans les compétences et connaissances de fin d'école primaire, ils maîtrisent tous les champs du programme et font preuve de capacité d'abstraction, de rigueur et de précision…</a:t>
                      </a:r>
                      <a:endParaRPr lang="fr-FR"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0"/>
                  </a:ext>
                </a:extLst>
              </a:tr>
              <a:tr h="699840">
                <a:tc>
                  <a:txBody>
                    <a:bodyPr/>
                    <a:lstStyle/>
                    <a:p>
                      <a:pPr>
                        <a:lnSpc>
                          <a:spcPct val="100000"/>
                        </a:lnSpc>
                      </a:pPr>
                      <a:r>
                        <a:rPr lang="fr-FR" sz="1800" b="1" strike="noStrike" spc="-1">
                          <a:solidFill>
                            <a:srgbClr val="000000"/>
                          </a:solidFill>
                          <a:latin typeface="Calibri"/>
                        </a:rPr>
                        <a:t>Groupe 4</a:t>
                      </a:r>
                      <a:endParaRPr lang="fr-FR"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fr-FR" sz="1800" b="0" strike="noStrike" spc="-1">
                          <a:solidFill>
                            <a:srgbClr val="000000"/>
                          </a:solidFill>
                          <a:latin typeface="Calibri"/>
                        </a:rPr>
                        <a:t>18,8 %</a:t>
                      </a:r>
                      <a:endParaRPr lang="fr-FR"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nSpc>
                          <a:spcPct val="100000"/>
                        </a:lnSpc>
                      </a:pPr>
                      <a:r>
                        <a:rPr lang="fr-FR" sz="1600" b="0" strike="noStrike" spc="-1">
                          <a:solidFill>
                            <a:srgbClr val="000000"/>
                          </a:solidFill>
                          <a:latin typeface="Calibri"/>
                        </a:rPr>
                        <a:t>… Ces élèves sont capables de mettre en œuvre des stratégies évoluées, de résoudre des problèmes complexes et de produire des réponses en autonomie pour des situations peu fréquentes en classe...</a:t>
                      </a:r>
                      <a:endParaRPr lang="fr-FR"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1"/>
                  </a:ext>
                </a:extLst>
              </a:tr>
              <a:tr h="699840">
                <a:tc>
                  <a:txBody>
                    <a:bodyPr/>
                    <a:lstStyle/>
                    <a:p>
                      <a:pPr>
                        <a:lnSpc>
                          <a:spcPct val="100000"/>
                        </a:lnSpc>
                      </a:pPr>
                      <a:r>
                        <a:rPr lang="fr-FR" sz="1800" b="1" strike="noStrike" spc="-1">
                          <a:solidFill>
                            <a:srgbClr val="000000"/>
                          </a:solidFill>
                          <a:latin typeface="Calibri"/>
                        </a:rPr>
                        <a:t>Groupe 3</a:t>
                      </a:r>
                      <a:endParaRPr lang="fr-FR"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fr-FR" sz="1800" b="0" strike="noStrike" spc="-1">
                          <a:solidFill>
                            <a:srgbClr val="000000"/>
                          </a:solidFill>
                          <a:latin typeface="Calibri"/>
                        </a:rPr>
                        <a:t>28,6 %</a:t>
                      </a:r>
                      <a:endParaRPr lang="fr-FR"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nSpc>
                          <a:spcPct val="100000"/>
                        </a:lnSpc>
                      </a:pPr>
                      <a:r>
                        <a:rPr lang="fr-FR" sz="1600" b="0" strike="noStrike" spc="-1">
                          <a:solidFill>
                            <a:srgbClr val="000000"/>
                          </a:solidFill>
                          <a:latin typeface="Calibri"/>
                        </a:rPr>
                        <a:t>…Si ces élèves sont capables de résoudre des problèmes de proportionnalité qui ne mettent pas en jeu des unités spécifiques, leurs acquis restent fragiles lorsqu'il s'agit de produire en autonomie une réponse…</a:t>
                      </a:r>
                      <a:endParaRPr lang="fr-FR"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2"/>
                  </a:ext>
                </a:extLst>
              </a:tr>
              <a:tr h="1105200">
                <a:tc>
                  <a:txBody>
                    <a:bodyPr/>
                    <a:lstStyle/>
                    <a:p>
                      <a:pPr>
                        <a:lnSpc>
                          <a:spcPct val="100000"/>
                        </a:lnSpc>
                      </a:pPr>
                      <a:r>
                        <a:rPr lang="fr-FR" sz="1800" b="1" strike="noStrike" spc="-1">
                          <a:solidFill>
                            <a:srgbClr val="000000"/>
                          </a:solidFill>
                          <a:latin typeface="Calibri"/>
                        </a:rPr>
                        <a:t>Groupe 2</a:t>
                      </a:r>
                      <a:endParaRPr lang="fr-FR"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fr-FR" sz="1800" b="0" strike="noStrike" spc="-1">
                          <a:solidFill>
                            <a:srgbClr val="000000"/>
                          </a:solidFill>
                          <a:latin typeface="Calibri"/>
                        </a:rPr>
                        <a:t>26,1 %</a:t>
                      </a:r>
                      <a:endParaRPr lang="fr-FR"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nSpc>
                          <a:spcPct val="100000"/>
                        </a:lnSpc>
                      </a:pPr>
                      <a:r>
                        <a:rPr lang="fr-FR" sz="1600" b="0" strike="noStrike" spc="-1">
                          <a:solidFill>
                            <a:srgbClr val="000000"/>
                          </a:solidFill>
                          <a:latin typeface="Calibri"/>
                        </a:rPr>
                        <a:t>Ces élèves ont des connaissances sur les nombres entiers qui leur permettent de réussir un certain nombre de problèmes de type additif voire soustractif sans étape intermédiaire… Ils traitent l'information et sont capables de retrouver un résultat correct mais ils échouent quand il s'agit de produire une réponse en autonomie</a:t>
                      </a:r>
                      <a:endParaRPr lang="fr-FR"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3"/>
                  </a:ext>
                </a:extLst>
              </a:tr>
              <a:tr h="902520">
                <a:tc>
                  <a:txBody>
                    <a:bodyPr/>
                    <a:lstStyle/>
                    <a:p>
                      <a:pPr>
                        <a:lnSpc>
                          <a:spcPct val="100000"/>
                        </a:lnSpc>
                      </a:pPr>
                      <a:r>
                        <a:rPr lang="fr-FR" sz="1800" b="1" strike="noStrike" spc="-1">
                          <a:solidFill>
                            <a:srgbClr val="000000"/>
                          </a:solidFill>
                          <a:latin typeface="Calibri"/>
                        </a:rPr>
                        <a:t>Groupe 1</a:t>
                      </a:r>
                      <a:endParaRPr lang="fr-FR"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fr-FR" sz="1800" b="0" strike="noStrike" spc="-1">
                          <a:solidFill>
                            <a:srgbClr val="000000"/>
                          </a:solidFill>
                          <a:latin typeface="Calibri"/>
                        </a:rPr>
                        <a:t>12,6 %</a:t>
                      </a:r>
                      <a:endParaRPr lang="fr-FR"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nSpc>
                          <a:spcPct val="100000"/>
                        </a:lnSpc>
                      </a:pPr>
                      <a:r>
                        <a:rPr lang="fr-FR" sz="1600" b="0" strike="noStrike" spc="-1">
                          <a:solidFill>
                            <a:srgbClr val="000000"/>
                          </a:solidFill>
                          <a:latin typeface="Calibri"/>
                        </a:rPr>
                        <a:t>…Les réussites observées s'appuient essentiellement sur des automatismes scolaires. Certains de ces mécanismes leur permettent de réussir des problèmes additifs directs qui ne nécessitent qu'une seule étape pour leur résolution.</a:t>
                      </a:r>
                      <a:endParaRPr lang="fr-FR"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4"/>
                  </a:ext>
                </a:extLst>
              </a:tr>
              <a:tr h="699840">
                <a:tc>
                  <a:txBody>
                    <a:bodyPr/>
                    <a:lstStyle/>
                    <a:p>
                      <a:pPr>
                        <a:lnSpc>
                          <a:spcPct val="100000"/>
                        </a:lnSpc>
                      </a:pPr>
                      <a:r>
                        <a:rPr lang="fr-FR" sz="1800" b="1" strike="noStrike" spc="-1">
                          <a:solidFill>
                            <a:srgbClr val="000000"/>
                          </a:solidFill>
                          <a:latin typeface="Calibri"/>
                        </a:rPr>
                        <a:t>Groupe </a:t>
                      </a:r>
                      <a:endParaRPr lang="fr-FR" sz="1800" b="0" strike="noStrike" spc="-1">
                        <a:latin typeface="Arial"/>
                      </a:endParaRPr>
                    </a:p>
                    <a:p>
                      <a:pPr>
                        <a:lnSpc>
                          <a:spcPct val="100000"/>
                        </a:lnSpc>
                      </a:pPr>
                      <a:r>
                        <a:rPr lang="fr-FR" sz="1800" b="1" strike="noStrike" spc="-1">
                          <a:solidFill>
                            <a:srgbClr val="000000"/>
                          </a:solidFill>
                          <a:latin typeface="Calibri"/>
                        </a:rPr>
                        <a:t>    &lt; 1</a:t>
                      </a:r>
                      <a:endParaRPr lang="fr-FR"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fr-FR" sz="1800" b="0" strike="noStrike" spc="-1">
                          <a:solidFill>
                            <a:srgbClr val="000000"/>
                          </a:solidFill>
                          <a:latin typeface="Calibri"/>
                        </a:rPr>
                        <a:t>3,7 %</a:t>
                      </a:r>
                      <a:endParaRPr lang="fr-FR"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nSpc>
                          <a:spcPct val="100000"/>
                        </a:lnSpc>
                      </a:pPr>
                      <a:r>
                        <a:rPr lang="fr-FR" sz="1600" b="0" strike="noStrike" spc="-1">
                          <a:solidFill>
                            <a:srgbClr val="000000"/>
                          </a:solidFill>
                          <a:latin typeface="Calibri"/>
                        </a:rPr>
                        <a:t>Ces élèves peuvent répondre ponctuellement à quelques items simples… Ils maîtrisent très peu de compétences ou de connaissances exigibles en fin d’école primaire.</a:t>
                      </a:r>
                      <a:endParaRPr lang="fr-FR"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5"/>
                  </a:ext>
                </a:extLst>
              </a:tr>
            </a:tbl>
          </a:graphicData>
        </a:graphic>
      </p:graphicFrame>
      <p:sp>
        <p:nvSpPr>
          <p:cNvPr id="208" name="CustomShape 3"/>
          <p:cNvSpPr/>
          <p:nvPr/>
        </p:nvSpPr>
        <p:spPr>
          <a:xfrm>
            <a:off x="2946513" y="3621418"/>
            <a:ext cx="4896360" cy="143964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fr-FR" sz="2400" b="0" strike="noStrike" spc="-1" dirty="0">
                <a:solidFill>
                  <a:srgbClr val="000000"/>
                </a:solidFill>
                <a:latin typeface="Calibri"/>
              </a:rPr>
              <a:t>Les  groupes inférieurs ou égaux à 2 représentent </a:t>
            </a:r>
            <a:r>
              <a:rPr lang="fr-FR" sz="2400" b="1" strike="noStrike" spc="-1" dirty="0">
                <a:solidFill>
                  <a:srgbClr val="FF0000"/>
                </a:solidFill>
                <a:latin typeface="Calibri"/>
              </a:rPr>
              <a:t>42 % des élèves à la fin de l’école primaire</a:t>
            </a:r>
            <a:r>
              <a:rPr lang="fr-FR" sz="2400" b="0" strike="noStrike" spc="-1" dirty="0">
                <a:solidFill>
                  <a:srgbClr val="000000"/>
                </a:solidFill>
                <a:latin typeface="Calibri"/>
              </a:rPr>
              <a:t>.</a:t>
            </a:r>
            <a:endParaRPr lang="fr-FR" sz="2400" b="0" strike="noStrike" spc="-1" dirty="0">
              <a:latin typeface="Arial"/>
            </a:endParaRPr>
          </a:p>
        </p:txBody>
      </p:sp>
    </p:spTree>
    <p:extLst>
      <p:ext uri="{BB962C8B-B14F-4D97-AF65-F5344CB8AC3E}">
        <p14:creationId xmlns:p14="http://schemas.microsoft.com/office/powerpoint/2010/main" val="4237388036"/>
      </p:ext>
    </p:extLst>
  </p:cSld>
  <p:clrMapOvr>
    <a:masterClrMapping/>
  </p:clrMapOvr>
  <p:transition>
    <p:dissolv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09ADDF-285C-4FEC-B671-2C1E535E82BD}"/>
              </a:ext>
            </a:extLst>
          </p:cNvPr>
          <p:cNvSpPr>
            <a:spLocks noGrp="1"/>
          </p:cNvSpPr>
          <p:nvPr>
            <p:ph type="title"/>
          </p:nvPr>
        </p:nvSpPr>
        <p:spPr/>
        <p:txBody>
          <a:bodyPr>
            <a:normAutofit/>
          </a:bodyPr>
          <a:lstStyle/>
          <a:p>
            <a:pPr algn="ctr"/>
            <a:r>
              <a:rPr lang="fr-FR" dirty="0"/>
              <a:t>Rapport Villani – Torossian </a:t>
            </a:r>
            <a:br>
              <a:rPr lang="fr-FR" dirty="0"/>
            </a:br>
            <a:r>
              <a:rPr lang="fr-FR" sz="2000" dirty="0"/>
              <a:t>(février 2018)</a:t>
            </a:r>
          </a:p>
        </p:txBody>
      </p:sp>
      <p:pic>
        <p:nvPicPr>
          <p:cNvPr id="4" name="Image 3">
            <a:extLst>
              <a:ext uri="{FF2B5EF4-FFF2-40B4-BE49-F238E27FC236}">
                <a16:creationId xmlns:a16="http://schemas.microsoft.com/office/drawing/2014/main" id="{18AC3C7A-B312-40F1-B28B-04B9DA33B7BE}"/>
              </a:ext>
            </a:extLst>
          </p:cNvPr>
          <p:cNvPicPr>
            <a:picLocks noChangeAspect="1"/>
          </p:cNvPicPr>
          <p:nvPr/>
        </p:nvPicPr>
        <p:blipFill>
          <a:blip r:embed="rId3"/>
          <a:stretch>
            <a:fillRect/>
          </a:stretch>
        </p:blipFill>
        <p:spPr>
          <a:xfrm>
            <a:off x="580849" y="1681869"/>
            <a:ext cx="8153971" cy="4371201"/>
          </a:xfrm>
          <a:prstGeom prst="rect">
            <a:avLst/>
          </a:prstGeom>
        </p:spPr>
      </p:pic>
      <p:sp>
        <p:nvSpPr>
          <p:cNvPr id="3" name="ZoneTexte 2">
            <a:extLst>
              <a:ext uri="{FF2B5EF4-FFF2-40B4-BE49-F238E27FC236}">
                <a16:creationId xmlns:a16="http://schemas.microsoft.com/office/drawing/2014/main" id="{EEA8407B-D9B1-E245-AB53-EE5F0DF1A910}"/>
              </a:ext>
            </a:extLst>
          </p:cNvPr>
          <p:cNvSpPr txBox="1"/>
          <p:nvPr/>
        </p:nvSpPr>
        <p:spPr>
          <a:xfrm>
            <a:off x="580849" y="6050114"/>
            <a:ext cx="8216269" cy="923330"/>
          </a:xfrm>
          <a:prstGeom prst="rect">
            <a:avLst/>
          </a:prstGeom>
          <a:noFill/>
        </p:spPr>
        <p:txBody>
          <a:bodyPr wrap="square" rtlCol="0">
            <a:spAutoFit/>
          </a:bodyPr>
          <a:lstStyle/>
          <a:p>
            <a:r>
              <a:rPr lang="fr-FR" b="1" u="sng" dirty="0">
                <a:hlinkClick r:id="rId4"/>
              </a:rPr>
              <a:t>http://cache.media.education.gouv.fr/file/Fevrier/19/0/Rapport_Villani_Torossian_21_mesures_pour_enseignement_des_mathematiques_896190.pdf</a:t>
            </a:r>
            <a:endParaRPr lang="fr-FR" dirty="0"/>
          </a:p>
          <a:p>
            <a:endParaRPr lang="fr-FR" dirty="0"/>
          </a:p>
        </p:txBody>
      </p:sp>
    </p:spTree>
    <p:extLst>
      <p:ext uri="{BB962C8B-B14F-4D97-AF65-F5344CB8AC3E}">
        <p14:creationId xmlns:p14="http://schemas.microsoft.com/office/powerpoint/2010/main" val="2025181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09ADDF-285C-4FEC-B671-2C1E535E82BD}"/>
              </a:ext>
            </a:extLst>
          </p:cNvPr>
          <p:cNvSpPr>
            <a:spLocks noGrp="1"/>
          </p:cNvSpPr>
          <p:nvPr>
            <p:ph type="title"/>
          </p:nvPr>
        </p:nvSpPr>
        <p:spPr>
          <a:xfrm>
            <a:off x="457200" y="171649"/>
            <a:ext cx="8229240" cy="975215"/>
          </a:xfrm>
        </p:spPr>
        <p:txBody>
          <a:bodyPr>
            <a:normAutofit fontScale="90000"/>
          </a:bodyPr>
          <a:lstStyle/>
          <a:p>
            <a:r>
              <a:rPr lang="fr-FR" dirty="0">
                <a:solidFill>
                  <a:schemeClr val="tx2"/>
                </a:solidFill>
              </a:rPr>
              <a:t>Rapport Villani</a:t>
            </a:r>
            <a:r>
              <a:rPr lang="fr-FR" dirty="0"/>
              <a:t> – Torossian</a:t>
            </a:r>
            <a:br>
              <a:rPr lang="fr-FR" dirty="0"/>
            </a:br>
            <a:r>
              <a:rPr lang="fr-FR" sz="2700" dirty="0"/>
              <a:t>(février 2018)</a:t>
            </a:r>
            <a:endParaRPr lang="fr-FR" sz="2700" dirty="0">
              <a:solidFill>
                <a:schemeClr val="tx2"/>
              </a:solidFill>
            </a:endParaRPr>
          </a:p>
        </p:txBody>
      </p:sp>
      <p:pic>
        <p:nvPicPr>
          <p:cNvPr id="3" name="Image 2">
            <a:extLst>
              <a:ext uri="{FF2B5EF4-FFF2-40B4-BE49-F238E27FC236}">
                <a16:creationId xmlns:a16="http://schemas.microsoft.com/office/drawing/2014/main" id="{DB91A7A9-3E72-4D42-8748-CC6404F46F67}"/>
              </a:ext>
            </a:extLst>
          </p:cNvPr>
          <p:cNvPicPr>
            <a:picLocks noChangeAspect="1"/>
          </p:cNvPicPr>
          <p:nvPr/>
        </p:nvPicPr>
        <p:blipFill>
          <a:blip r:embed="rId3"/>
          <a:stretch>
            <a:fillRect/>
          </a:stretch>
        </p:blipFill>
        <p:spPr>
          <a:xfrm>
            <a:off x="766828" y="1249895"/>
            <a:ext cx="7609984" cy="1712246"/>
          </a:xfrm>
          <a:prstGeom prst="rect">
            <a:avLst/>
          </a:prstGeom>
        </p:spPr>
      </p:pic>
      <p:pic>
        <p:nvPicPr>
          <p:cNvPr id="5" name="Image 4">
            <a:extLst>
              <a:ext uri="{FF2B5EF4-FFF2-40B4-BE49-F238E27FC236}">
                <a16:creationId xmlns:a16="http://schemas.microsoft.com/office/drawing/2014/main" id="{E677969D-C996-4A45-AA2A-EA36AA61E9D2}"/>
              </a:ext>
            </a:extLst>
          </p:cNvPr>
          <p:cNvPicPr>
            <a:picLocks noChangeAspect="1"/>
          </p:cNvPicPr>
          <p:nvPr/>
        </p:nvPicPr>
        <p:blipFill>
          <a:blip r:embed="rId4"/>
          <a:stretch>
            <a:fillRect/>
          </a:stretch>
        </p:blipFill>
        <p:spPr>
          <a:xfrm>
            <a:off x="915825" y="2962141"/>
            <a:ext cx="7311990" cy="3508001"/>
          </a:xfrm>
          <a:prstGeom prst="rect">
            <a:avLst/>
          </a:prstGeom>
        </p:spPr>
      </p:pic>
      <p:sp>
        <p:nvSpPr>
          <p:cNvPr id="4" name="ZoneTexte 3">
            <a:extLst>
              <a:ext uri="{FF2B5EF4-FFF2-40B4-BE49-F238E27FC236}">
                <a16:creationId xmlns:a16="http://schemas.microsoft.com/office/drawing/2014/main" id="{9ADC68E8-F4AC-5240-9F97-6EEE5D033ACB}"/>
              </a:ext>
            </a:extLst>
          </p:cNvPr>
          <p:cNvSpPr txBox="1"/>
          <p:nvPr/>
        </p:nvSpPr>
        <p:spPr>
          <a:xfrm>
            <a:off x="8005" y="6237312"/>
            <a:ext cx="8452427" cy="923330"/>
          </a:xfrm>
          <a:prstGeom prst="rect">
            <a:avLst/>
          </a:prstGeom>
          <a:noFill/>
        </p:spPr>
        <p:txBody>
          <a:bodyPr wrap="square" rtlCol="0">
            <a:spAutoFit/>
          </a:bodyPr>
          <a:lstStyle/>
          <a:p>
            <a:r>
              <a:rPr lang="fr-FR" b="1" u="sng" dirty="0">
                <a:hlinkClick r:id="rId5"/>
              </a:rPr>
              <a:t>http://cache.media.education.gouv.fr/file/Fevrier/19/0/Rapport_Villani_Torossian_21_mesures_pour_enseignement_des_mathematiques_896190.pdf</a:t>
            </a:r>
            <a:endParaRPr lang="fr-FR" dirty="0"/>
          </a:p>
          <a:p>
            <a:endParaRPr lang="fr-FR" dirty="0"/>
          </a:p>
        </p:txBody>
      </p:sp>
    </p:spTree>
    <p:extLst>
      <p:ext uri="{BB962C8B-B14F-4D97-AF65-F5344CB8AC3E}">
        <p14:creationId xmlns:p14="http://schemas.microsoft.com/office/powerpoint/2010/main" val="3880267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3840" y="332656"/>
            <a:ext cx="851064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La résolution de problèmes est-elle simplement pratiquée ou véritablement enseignée ?</a:t>
            </a:r>
            <a:endParaRPr lang="fr-FR" b="1" dirty="0"/>
          </a:p>
        </p:txBody>
      </p:sp>
      <p:sp>
        <p:nvSpPr>
          <p:cNvPr id="3" name="Rectangle 2"/>
          <p:cNvSpPr/>
          <p:nvPr/>
        </p:nvSpPr>
        <p:spPr>
          <a:xfrm>
            <a:off x="453012" y="1268760"/>
            <a:ext cx="8280920" cy="41044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nSpc>
                <a:spcPct val="150000"/>
              </a:lnSpc>
              <a:buFont typeface="Arial" panose="020B0604020202020204" pitchFamily="34" charset="0"/>
              <a:buChar char="•"/>
            </a:pPr>
            <a:r>
              <a:rPr lang="fr-FR" sz="2000" dirty="0"/>
              <a:t>Comment travailler  davantage sur le sens de l’opération que la technique opératoire ? </a:t>
            </a:r>
          </a:p>
          <a:p>
            <a:pPr>
              <a:lnSpc>
                <a:spcPct val="150000"/>
              </a:lnSpc>
            </a:pPr>
            <a:r>
              <a:rPr lang="fr-FR" sz="2000" dirty="0">
                <a:sym typeface="Wingdings" panose="05000000000000000000" pitchFamily="2" charset="2"/>
              </a:rPr>
              <a:t> « </a:t>
            </a:r>
            <a:r>
              <a:rPr lang="fr-FR" sz="2000" dirty="0"/>
              <a:t>Proposer aux élèves des problèmes pour apprendre à chercher, qui ne soient pas de simples problèmes d’application à une ou plusieurs opérations mais nécessitent des recherches avec tâtonnement. » (programmes cycle 2)</a:t>
            </a:r>
          </a:p>
          <a:p>
            <a:pPr>
              <a:lnSpc>
                <a:spcPct val="150000"/>
              </a:lnSpc>
            </a:pPr>
            <a:endParaRPr lang="fr-FR" sz="2000" dirty="0"/>
          </a:p>
          <a:p>
            <a:pPr marL="342900" indent="-342900">
              <a:lnSpc>
                <a:spcPct val="150000"/>
              </a:lnSpc>
              <a:buFont typeface="Arial" panose="020B0604020202020204" pitchFamily="34" charset="0"/>
              <a:buChar char="•"/>
            </a:pPr>
            <a:r>
              <a:rPr lang="fr-FR" sz="2000" dirty="0"/>
              <a:t>Comment concevoir</a:t>
            </a:r>
            <a:r>
              <a:rPr lang="fr-FR" sz="2000" b="1" dirty="0"/>
              <a:t> l’enseignement </a:t>
            </a:r>
            <a:r>
              <a:rPr lang="fr-FR" sz="2000" dirty="0"/>
              <a:t>de la résolution de problème ?</a:t>
            </a:r>
          </a:p>
          <a:p>
            <a:pPr>
              <a:lnSpc>
                <a:spcPct val="150000"/>
              </a:lnSpc>
            </a:pPr>
            <a:endParaRPr lang="fr-FR" sz="2000" dirty="0"/>
          </a:p>
        </p:txBody>
      </p:sp>
      <p:pic>
        <p:nvPicPr>
          <p:cNvPr id="6" name="Picture 4" descr="Logo Esenesr"/>
          <p:cNvPicPr>
            <a:picLocks noChangeAspect="1" noChangeArrowheads="1"/>
          </p:cNvPicPr>
          <p:nvPr/>
        </p:nvPicPr>
        <p:blipFill rotWithShape="1">
          <a:blip r:embed="rId3">
            <a:extLst>
              <a:ext uri="{28A0092B-C50C-407E-A947-70E740481C1C}">
                <a14:useLocalDpi xmlns:a14="http://schemas.microsoft.com/office/drawing/2010/main" val="0"/>
              </a:ext>
            </a:extLst>
          </a:blip>
          <a:srcRect t="19256" b="20999"/>
          <a:stretch/>
        </p:blipFill>
        <p:spPr bwMode="auto">
          <a:xfrm>
            <a:off x="7092280" y="6126772"/>
            <a:ext cx="1666875" cy="6145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3840" y="5480441"/>
            <a:ext cx="8280092" cy="646331"/>
          </a:xfrm>
          <a:prstGeom prst="rect">
            <a:avLst/>
          </a:prstGeom>
          <a:solidFill>
            <a:srgbClr val="92D050"/>
          </a:solidFill>
        </p:spPr>
        <p:txBody>
          <a:bodyPr wrap="square">
            <a:spAutoFit/>
          </a:bodyPr>
          <a:lstStyle/>
          <a:p>
            <a:pPr algn="ctr"/>
            <a:r>
              <a:rPr lang="fr-FR" b="1" dirty="0"/>
              <a:t>Comment les prendre en compte dans un processus de formation afin de transformer les pratiques professionnelles ?</a:t>
            </a:r>
          </a:p>
        </p:txBody>
      </p:sp>
    </p:spTree>
    <p:extLst>
      <p:ext uri="{BB962C8B-B14F-4D97-AF65-F5344CB8AC3E}">
        <p14:creationId xmlns:p14="http://schemas.microsoft.com/office/powerpoint/2010/main" val="382762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nistère Education Nationale- GMF"/>
          <p:cNvPicPr>
            <a:picLocks noChangeAspect="1" noChangeArrowheads="1"/>
          </p:cNvPicPr>
          <p:nvPr/>
        </p:nvPicPr>
        <p:blipFill rotWithShape="1">
          <a:blip r:embed="rId3">
            <a:extLst>
              <a:ext uri="{28A0092B-C50C-407E-A947-70E740481C1C}">
                <a14:useLocalDpi xmlns:a14="http://schemas.microsoft.com/office/drawing/2010/main" val="0"/>
              </a:ext>
            </a:extLst>
          </a:blip>
          <a:srcRect t="26375" b="20198"/>
          <a:stretch/>
        </p:blipFill>
        <p:spPr bwMode="auto">
          <a:xfrm>
            <a:off x="224665" y="6126772"/>
            <a:ext cx="2300697" cy="6145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Esenesr"/>
          <p:cNvPicPr>
            <a:picLocks noChangeAspect="1" noChangeArrowheads="1"/>
          </p:cNvPicPr>
          <p:nvPr/>
        </p:nvPicPr>
        <p:blipFill rotWithShape="1">
          <a:blip r:embed="rId4">
            <a:extLst>
              <a:ext uri="{28A0092B-C50C-407E-A947-70E740481C1C}">
                <a14:useLocalDpi xmlns:a14="http://schemas.microsoft.com/office/drawing/2010/main" val="0"/>
              </a:ext>
            </a:extLst>
          </a:blip>
          <a:srcRect t="19256" b="20999"/>
          <a:stretch/>
        </p:blipFill>
        <p:spPr bwMode="auto">
          <a:xfrm>
            <a:off x="7092280" y="6126772"/>
            <a:ext cx="1666875" cy="614596"/>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p:cNvSpPr>
            <a:spLocks noGrp="1"/>
          </p:cNvSpPr>
          <p:nvPr>
            <p:ph type="ftr" sz="quarter" idx="11"/>
          </p:nvPr>
        </p:nvSpPr>
        <p:spPr>
          <a:xfrm>
            <a:off x="0" y="5772139"/>
            <a:ext cx="9143999" cy="1060227"/>
          </a:xfrm>
        </p:spPr>
        <p:txBody>
          <a:bodyPr/>
          <a:lstStyle/>
          <a:p>
            <a:r>
              <a:rPr lang="fr-FR" dirty="0"/>
              <a:t> </a:t>
            </a:r>
          </a:p>
        </p:txBody>
      </p:sp>
      <p:sp>
        <p:nvSpPr>
          <p:cNvPr id="3" name="Titre 2"/>
          <p:cNvSpPr>
            <a:spLocks noGrp="1"/>
          </p:cNvSpPr>
          <p:nvPr>
            <p:ph type="ctrTitle"/>
          </p:nvPr>
        </p:nvSpPr>
        <p:spPr>
          <a:xfrm>
            <a:off x="693801" y="927884"/>
            <a:ext cx="7772400" cy="792088"/>
          </a:xfrm>
        </p:spPr>
        <p:txBody>
          <a:bodyPr>
            <a:normAutofit/>
          </a:bodyPr>
          <a:lstStyle/>
          <a:p>
            <a:r>
              <a:rPr lang="fr-FR" dirty="0"/>
              <a:t>La résolution de problèmes</a:t>
            </a:r>
          </a:p>
        </p:txBody>
      </p:sp>
      <p:pic>
        <p:nvPicPr>
          <p:cNvPr id="7" name="Espace réservé du contenu 3"/>
          <p:cNvPicPr>
            <a:picLocks noChangeAspect="1"/>
          </p:cNvPicPr>
          <p:nvPr/>
        </p:nvPicPr>
        <p:blipFill>
          <a:blip r:embed="rId5"/>
          <a:stretch>
            <a:fillRect/>
          </a:stretch>
        </p:blipFill>
        <p:spPr>
          <a:xfrm>
            <a:off x="267522" y="1908419"/>
            <a:ext cx="8768974" cy="3312368"/>
          </a:xfrm>
          <a:prstGeom prst="rect">
            <a:avLst/>
          </a:prstGeom>
        </p:spPr>
      </p:pic>
      <p:sp>
        <p:nvSpPr>
          <p:cNvPr id="8" name="ZoneTexte 7"/>
          <p:cNvSpPr txBox="1"/>
          <p:nvPr/>
        </p:nvSpPr>
        <p:spPr>
          <a:xfrm>
            <a:off x="323528" y="404664"/>
            <a:ext cx="7992888" cy="523220"/>
          </a:xfrm>
          <a:prstGeom prst="rect">
            <a:avLst/>
          </a:prstGeom>
          <a:noFill/>
        </p:spPr>
        <p:txBody>
          <a:bodyPr wrap="square" rtlCol="0">
            <a:spAutoFit/>
          </a:bodyPr>
          <a:lstStyle/>
          <a:p>
            <a:r>
              <a:rPr lang="fr-FR" sz="2800" b="1" dirty="0">
                <a:solidFill>
                  <a:srgbClr val="0070C0"/>
                </a:solidFill>
              </a:rPr>
              <a:t>2 – Une proposition d’analyse et de conseil</a:t>
            </a:r>
            <a:endParaRPr lang="fr-FR" sz="2800" dirty="0">
              <a:solidFill>
                <a:srgbClr val="0070C0"/>
              </a:solidFill>
            </a:endParaRPr>
          </a:p>
        </p:txBody>
      </p:sp>
    </p:spTree>
    <p:extLst>
      <p:ext uri="{BB962C8B-B14F-4D97-AF65-F5344CB8AC3E}">
        <p14:creationId xmlns:p14="http://schemas.microsoft.com/office/powerpoint/2010/main" val="3738970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ogo Esenesr"/>
          <p:cNvPicPr>
            <a:picLocks noChangeAspect="1" noChangeArrowheads="1"/>
          </p:cNvPicPr>
          <p:nvPr/>
        </p:nvPicPr>
        <p:blipFill rotWithShape="1">
          <a:blip r:embed="rId3">
            <a:extLst>
              <a:ext uri="{28A0092B-C50C-407E-A947-70E740481C1C}">
                <a14:useLocalDpi xmlns:a14="http://schemas.microsoft.com/office/drawing/2010/main" val="0"/>
              </a:ext>
            </a:extLst>
          </a:blip>
          <a:srcRect t="19256" b="20999"/>
          <a:stretch/>
        </p:blipFill>
        <p:spPr bwMode="auto">
          <a:xfrm>
            <a:off x="7092280" y="6126772"/>
            <a:ext cx="1666875" cy="614596"/>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p:cNvSpPr>
            <a:spLocks noGrp="1"/>
          </p:cNvSpPr>
          <p:nvPr>
            <p:ph type="ftr" sz="quarter" idx="11"/>
          </p:nvPr>
        </p:nvSpPr>
        <p:spPr>
          <a:xfrm>
            <a:off x="0" y="5772139"/>
            <a:ext cx="9143999" cy="1060227"/>
          </a:xfrm>
        </p:spPr>
        <p:txBody>
          <a:bodyPr/>
          <a:lstStyle/>
          <a:p>
            <a:r>
              <a:rPr lang="fr-FR" dirty="0"/>
              <a:t> </a:t>
            </a:r>
          </a:p>
        </p:txBody>
      </p:sp>
      <p:sp>
        <p:nvSpPr>
          <p:cNvPr id="3" name="Titre 2"/>
          <p:cNvSpPr>
            <a:spLocks noGrp="1"/>
          </p:cNvSpPr>
          <p:nvPr>
            <p:ph type="ctrTitle"/>
          </p:nvPr>
        </p:nvSpPr>
        <p:spPr>
          <a:xfrm>
            <a:off x="683568" y="548680"/>
            <a:ext cx="7772400" cy="1584176"/>
          </a:xfrm>
        </p:spPr>
        <p:txBody>
          <a:bodyPr>
            <a:noAutofit/>
          </a:bodyPr>
          <a:lstStyle/>
          <a:p>
            <a:r>
              <a:rPr lang="fr-FR" sz="2800" dirty="0"/>
              <a:t>Un apport didactique incontournable dans l’enseignement de la résolution de problèmes au cycle 2 (et cycle 3)</a:t>
            </a:r>
          </a:p>
        </p:txBody>
      </p:sp>
      <p:sp>
        <p:nvSpPr>
          <p:cNvPr id="2" name="ZoneTexte 1"/>
          <p:cNvSpPr txBox="1"/>
          <p:nvPr/>
        </p:nvSpPr>
        <p:spPr>
          <a:xfrm>
            <a:off x="827584" y="2348880"/>
            <a:ext cx="7632848" cy="2308324"/>
          </a:xfrm>
          <a:prstGeom prst="rect">
            <a:avLst/>
          </a:prstGeom>
          <a:noFill/>
        </p:spPr>
        <p:txBody>
          <a:bodyPr wrap="square" rtlCol="0">
            <a:spAutoFit/>
          </a:bodyPr>
          <a:lstStyle/>
          <a:p>
            <a:r>
              <a:rPr lang="fr-FR" dirty="0"/>
              <a:t>Les travaux de Catherine HOUDEMENT ("Problèmes arithmétiques de réinvestissement : une synthèse, des pistes")</a:t>
            </a:r>
          </a:p>
          <a:p>
            <a:endParaRPr lang="fr-FR" dirty="0"/>
          </a:p>
          <a:p>
            <a:r>
              <a:rPr lang="fr-FR" dirty="0"/>
              <a:t>complétés des : </a:t>
            </a:r>
          </a:p>
          <a:p>
            <a:r>
              <a:rPr lang="fr-FR" dirty="0"/>
              <a:t> - travaux de Gérard VERGNAUD (typologie des problèmes)</a:t>
            </a:r>
          </a:p>
          <a:p>
            <a:r>
              <a:rPr lang="fr-FR" dirty="0"/>
              <a:t>-  travaux de Denis BUTLEN (typologie des problèmes de calcul mental)</a:t>
            </a:r>
          </a:p>
          <a:p>
            <a:endParaRPr lang="fr-FR" dirty="0"/>
          </a:p>
          <a:p>
            <a:endParaRPr lang="fr-FR" dirty="0"/>
          </a:p>
        </p:txBody>
      </p:sp>
    </p:spTree>
    <p:extLst>
      <p:ext uri="{BB962C8B-B14F-4D97-AF65-F5344CB8AC3E}">
        <p14:creationId xmlns:p14="http://schemas.microsoft.com/office/powerpoint/2010/main" val="2715673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nistère Education Nationale- GMF"/>
          <p:cNvPicPr>
            <a:picLocks noChangeAspect="1" noChangeArrowheads="1"/>
          </p:cNvPicPr>
          <p:nvPr/>
        </p:nvPicPr>
        <p:blipFill rotWithShape="1">
          <a:blip r:embed="rId3">
            <a:extLst>
              <a:ext uri="{28A0092B-C50C-407E-A947-70E740481C1C}">
                <a14:useLocalDpi xmlns:a14="http://schemas.microsoft.com/office/drawing/2010/main" val="0"/>
              </a:ext>
            </a:extLst>
          </a:blip>
          <a:srcRect t="26375" b="20198"/>
          <a:stretch/>
        </p:blipFill>
        <p:spPr bwMode="auto">
          <a:xfrm>
            <a:off x="224665" y="6126772"/>
            <a:ext cx="2300697" cy="6145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Esenesr"/>
          <p:cNvPicPr>
            <a:picLocks noChangeAspect="1" noChangeArrowheads="1"/>
          </p:cNvPicPr>
          <p:nvPr/>
        </p:nvPicPr>
        <p:blipFill rotWithShape="1">
          <a:blip r:embed="rId4">
            <a:extLst>
              <a:ext uri="{28A0092B-C50C-407E-A947-70E740481C1C}">
                <a14:useLocalDpi xmlns:a14="http://schemas.microsoft.com/office/drawing/2010/main" val="0"/>
              </a:ext>
            </a:extLst>
          </a:blip>
          <a:srcRect t="19256" b="20999"/>
          <a:stretch/>
        </p:blipFill>
        <p:spPr bwMode="auto">
          <a:xfrm>
            <a:off x="7092280" y="6126772"/>
            <a:ext cx="1666875" cy="614596"/>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p:cNvSpPr>
            <a:spLocks noGrp="1"/>
          </p:cNvSpPr>
          <p:nvPr>
            <p:ph type="ftr" sz="quarter" idx="11"/>
          </p:nvPr>
        </p:nvSpPr>
        <p:spPr>
          <a:xfrm>
            <a:off x="0" y="5772139"/>
            <a:ext cx="9143999" cy="1060227"/>
          </a:xfrm>
        </p:spPr>
        <p:txBody>
          <a:bodyPr/>
          <a:lstStyle/>
          <a:p>
            <a:r>
              <a:rPr lang="fr-FR" dirty="0"/>
              <a:t> </a:t>
            </a:r>
          </a:p>
        </p:txBody>
      </p:sp>
      <p:sp>
        <p:nvSpPr>
          <p:cNvPr id="3" name="Titre 2"/>
          <p:cNvSpPr>
            <a:spLocks noGrp="1"/>
          </p:cNvSpPr>
          <p:nvPr>
            <p:ph type="ctrTitle"/>
          </p:nvPr>
        </p:nvSpPr>
        <p:spPr>
          <a:xfrm>
            <a:off x="683568" y="548680"/>
            <a:ext cx="7772400" cy="1080119"/>
          </a:xfrm>
        </p:spPr>
        <p:txBody>
          <a:bodyPr>
            <a:normAutofit fontScale="90000"/>
          </a:bodyPr>
          <a:lstStyle/>
          <a:p>
            <a:r>
              <a:rPr lang="fr-FR" dirty="0"/>
              <a:t>Un outil d’analyse de travaux d’élèves de cycle 2</a:t>
            </a:r>
          </a:p>
        </p:txBody>
      </p:sp>
      <p:sp>
        <p:nvSpPr>
          <p:cNvPr id="5" name="Rectangle 4"/>
          <p:cNvSpPr/>
          <p:nvPr/>
        </p:nvSpPr>
        <p:spPr>
          <a:xfrm>
            <a:off x="755576" y="1916832"/>
            <a:ext cx="7488832" cy="2031325"/>
          </a:xfrm>
          <a:prstGeom prst="rect">
            <a:avLst/>
          </a:prstGeom>
          <a:ln>
            <a:solidFill>
              <a:schemeClr val="tx1"/>
            </a:solidFill>
          </a:ln>
        </p:spPr>
        <p:txBody>
          <a:bodyPr wrap="square">
            <a:spAutoFit/>
          </a:bodyPr>
          <a:lstStyle/>
          <a:p>
            <a:r>
              <a:rPr lang="fr-FR" b="1" u="sng" dirty="0"/>
              <a:t>Problème CP</a:t>
            </a:r>
            <a:endParaRPr lang="fr-FR" dirty="0"/>
          </a:p>
          <a:p>
            <a:r>
              <a:rPr lang="fr-FR" dirty="0"/>
              <a:t>Il y a 8 cubes dans une boite. Moussa puis Marion ajoutent des cubes dans la boite. Moussa en ajoute 4. Ensuite, Marion en ajoute 2.</a:t>
            </a:r>
          </a:p>
          <a:p>
            <a:r>
              <a:rPr lang="fr-FR" dirty="0"/>
              <a:t>•	Combien de cubes Moussa et Marion ont-ils ajouté dans la boite ?</a:t>
            </a:r>
          </a:p>
          <a:p>
            <a:r>
              <a:rPr lang="fr-FR" dirty="0"/>
              <a:t> </a:t>
            </a:r>
          </a:p>
          <a:p>
            <a:r>
              <a:rPr lang="fr-FR" dirty="0"/>
              <a:t> •	Combien y-a-t-il de cubes dans la boite à la fin?</a:t>
            </a:r>
          </a:p>
          <a:p>
            <a:r>
              <a:rPr lang="fr-FR" dirty="0"/>
              <a:t> </a:t>
            </a:r>
          </a:p>
        </p:txBody>
      </p:sp>
      <p:sp>
        <p:nvSpPr>
          <p:cNvPr id="6" name="Rectangle 5"/>
          <p:cNvSpPr/>
          <p:nvPr/>
        </p:nvSpPr>
        <p:spPr>
          <a:xfrm>
            <a:off x="755576" y="4149080"/>
            <a:ext cx="7488832" cy="1384995"/>
          </a:xfrm>
          <a:prstGeom prst="rect">
            <a:avLst/>
          </a:prstGeom>
          <a:ln>
            <a:solidFill>
              <a:srgbClr val="92D050"/>
            </a:solidFill>
          </a:ln>
        </p:spPr>
        <p:txBody>
          <a:bodyPr wrap="square">
            <a:spAutoFit/>
          </a:bodyPr>
          <a:lstStyle/>
          <a:p>
            <a:r>
              <a:rPr lang="fr-FR" sz="1400" b="1" dirty="0">
                <a:solidFill>
                  <a:srgbClr val="0070C0"/>
                </a:solidFill>
              </a:rPr>
              <a:t>- Quelles sont les caractéristiques de ce problème ? (problème à étapes, structure multiplicative et additive, problème d’entraînement ?)</a:t>
            </a:r>
            <a:br>
              <a:rPr lang="fr-FR" sz="1400" b="1" dirty="0">
                <a:solidFill>
                  <a:srgbClr val="0070C0"/>
                </a:solidFill>
              </a:rPr>
            </a:br>
            <a:r>
              <a:rPr lang="fr-FR" sz="1400" b="1" dirty="0">
                <a:solidFill>
                  <a:srgbClr val="0070C0"/>
                </a:solidFill>
              </a:rPr>
              <a:t>- Quelles compétences sont mobilisées ?</a:t>
            </a:r>
            <a:br>
              <a:rPr lang="fr-FR" sz="1400" b="1" dirty="0">
                <a:solidFill>
                  <a:srgbClr val="0070C0"/>
                </a:solidFill>
              </a:rPr>
            </a:br>
            <a:r>
              <a:rPr lang="fr-FR" sz="1400" b="1" dirty="0">
                <a:solidFill>
                  <a:srgbClr val="0070C0"/>
                </a:solidFill>
              </a:rPr>
              <a:t>- Quelles difficultés des élèves peut-on anticiper  ?</a:t>
            </a:r>
            <a:br>
              <a:rPr lang="fr-FR" sz="1400" b="1" dirty="0">
                <a:solidFill>
                  <a:srgbClr val="0070C0"/>
                </a:solidFill>
              </a:rPr>
            </a:br>
            <a:r>
              <a:rPr lang="fr-FR" sz="1400" b="1" dirty="0">
                <a:solidFill>
                  <a:srgbClr val="0070C0"/>
                </a:solidFill>
              </a:rPr>
              <a:t>- Quelles pistes d’étayage peut-on proposer (matériel complémentaire) ?</a:t>
            </a:r>
            <a:br>
              <a:rPr lang="fr-FR" sz="1400" b="1" dirty="0">
                <a:solidFill>
                  <a:srgbClr val="0070C0"/>
                </a:solidFill>
              </a:rPr>
            </a:br>
            <a:r>
              <a:rPr lang="fr-FR" sz="1400" b="1" dirty="0">
                <a:solidFill>
                  <a:srgbClr val="0070C0"/>
                </a:solidFill>
              </a:rPr>
              <a:t>- Comment gérer l’hétérogénéité ? </a:t>
            </a:r>
          </a:p>
        </p:txBody>
      </p:sp>
    </p:spTree>
    <p:extLst>
      <p:ext uri="{BB962C8B-B14F-4D97-AF65-F5344CB8AC3E}">
        <p14:creationId xmlns:p14="http://schemas.microsoft.com/office/powerpoint/2010/main" val="191768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132856"/>
            <a:ext cx="7992888" cy="1384995"/>
          </a:xfrm>
          <a:prstGeom prst="rect">
            <a:avLst/>
          </a:prstGeom>
          <a:noFill/>
        </p:spPr>
        <p:txBody>
          <a:bodyPr wrap="square" rtlCol="0">
            <a:spAutoFit/>
          </a:bodyPr>
          <a:lstStyle/>
          <a:p>
            <a:r>
              <a:rPr lang="fr-FR" sz="2800" b="1" dirty="0">
                <a:solidFill>
                  <a:srgbClr val="0070C0"/>
                </a:solidFill>
              </a:rPr>
              <a:t>1 – Les constats et les objectifs nationaux</a:t>
            </a:r>
          </a:p>
          <a:p>
            <a:r>
              <a:rPr lang="fr-FR" sz="2800" b="1" dirty="0">
                <a:solidFill>
                  <a:srgbClr val="0070C0"/>
                </a:solidFill>
              </a:rPr>
              <a:t>2 – Le travail de l’IEN sur la résolution de problèmes</a:t>
            </a:r>
          </a:p>
          <a:p>
            <a:r>
              <a:rPr lang="fr-FR" sz="2800" b="1" dirty="0">
                <a:solidFill>
                  <a:srgbClr val="0070C0"/>
                </a:solidFill>
              </a:rPr>
              <a:t>3 – Pour conclure provisoirement</a:t>
            </a:r>
            <a:endParaRPr lang="fr-FR" sz="2800" dirty="0">
              <a:solidFill>
                <a:srgbClr val="0070C0"/>
              </a:solidFill>
            </a:endParaRPr>
          </a:p>
        </p:txBody>
      </p:sp>
    </p:spTree>
    <p:extLst>
      <p:ext uri="{BB962C8B-B14F-4D97-AF65-F5344CB8AC3E}">
        <p14:creationId xmlns:p14="http://schemas.microsoft.com/office/powerpoint/2010/main" val="418452940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nistère Education Nationale- GMF"/>
          <p:cNvPicPr>
            <a:picLocks noChangeAspect="1" noChangeArrowheads="1"/>
          </p:cNvPicPr>
          <p:nvPr/>
        </p:nvPicPr>
        <p:blipFill rotWithShape="1">
          <a:blip r:embed="rId3">
            <a:extLst>
              <a:ext uri="{28A0092B-C50C-407E-A947-70E740481C1C}">
                <a14:useLocalDpi xmlns:a14="http://schemas.microsoft.com/office/drawing/2010/main" val="0"/>
              </a:ext>
            </a:extLst>
          </a:blip>
          <a:srcRect t="26375" b="20198"/>
          <a:stretch/>
        </p:blipFill>
        <p:spPr bwMode="auto">
          <a:xfrm>
            <a:off x="224665" y="6126772"/>
            <a:ext cx="2300697" cy="6145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Esenesr"/>
          <p:cNvPicPr>
            <a:picLocks noChangeAspect="1" noChangeArrowheads="1"/>
          </p:cNvPicPr>
          <p:nvPr/>
        </p:nvPicPr>
        <p:blipFill rotWithShape="1">
          <a:blip r:embed="rId4">
            <a:extLst>
              <a:ext uri="{28A0092B-C50C-407E-A947-70E740481C1C}">
                <a14:useLocalDpi xmlns:a14="http://schemas.microsoft.com/office/drawing/2010/main" val="0"/>
              </a:ext>
            </a:extLst>
          </a:blip>
          <a:srcRect t="19256" b="20999"/>
          <a:stretch/>
        </p:blipFill>
        <p:spPr bwMode="auto">
          <a:xfrm>
            <a:off x="7092280" y="6126772"/>
            <a:ext cx="1666875" cy="614596"/>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p:cNvSpPr>
            <a:spLocks noGrp="1"/>
          </p:cNvSpPr>
          <p:nvPr>
            <p:ph type="ftr" sz="quarter" idx="11"/>
          </p:nvPr>
        </p:nvSpPr>
        <p:spPr>
          <a:xfrm>
            <a:off x="0" y="5772139"/>
            <a:ext cx="9143999" cy="1060227"/>
          </a:xfrm>
        </p:spPr>
        <p:txBody>
          <a:bodyPr/>
          <a:lstStyle/>
          <a:p>
            <a:r>
              <a:rPr lang="fr-FR" dirty="0"/>
              <a:t> </a:t>
            </a:r>
          </a:p>
        </p:txBody>
      </p:sp>
      <p:sp>
        <p:nvSpPr>
          <p:cNvPr id="3" name="Titre 2"/>
          <p:cNvSpPr>
            <a:spLocks noGrp="1"/>
          </p:cNvSpPr>
          <p:nvPr>
            <p:ph type="ctrTitle"/>
          </p:nvPr>
        </p:nvSpPr>
        <p:spPr>
          <a:xfrm>
            <a:off x="683568" y="548681"/>
            <a:ext cx="7772400" cy="720080"/>
          </a:xfrm>
        </p:spPr>
        <p:txBody>
          <a:bodyPr>
            <a:normAutofit/>
          </a:bodyPr>
          <a:lstStyle/>
          <a:p>
            <a:r>
              <a:rPr lang="fr-FR" sz="1800" dirty="0"/>
              <a:t>Un outil d’analyse de travaux d’élèves de cycle 2</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648" y="1140068"/>
            <a:ext cx="74390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665" y="3717032"/>
            <a:ext cx="4148515" cy="22382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016" y="3717032"/>
            <a:ext cx="4043139" cy="21993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8922" y="1739581"/>
            <a:ext cx="3741922" cy="19054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02112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ogo Esenesr"/>
          <p:cNvPicPr>
            <a:picLocks noChangeAspect="1" noChangeArrowheads="1"/>
          </p:cNvPicPr>
          <p:nvPr/>
        </p:nvPicPr>
        <p:blipFill rotWithShape="1">
          <a:blip r:embed="rId3">
            <a:extLst>
              <a:ext uri="{28A0092B-C50C-407E-A947-70E740481C1C}">
                <a14:useLocalDpi xmlns:a14="http://schemas.microsoft.com/office/drawing/2010/main" val="0"/>
              </a:ext>
            </a:extLst>
          </a:blip>
          <a:srcRect t="19256" b="20999"/>
          <a:stretch/>
        </p:blipFill>
        <p:spPr bwMode="auto">
          <a:xfrm>
            <a:off x="7092280" y="6126772"/>
            <a:ext cx="1666875" cy="614596"/>
          </a:xfrm>
          <a:prstGeom prst="rect">
            <a:avLst/>
          </a:prstGeom>
          <a:noFill/>
          <a:extLst>
            <a:ext uri="{909E8E84-426E-40DD-AFC4-6F175D3DCCD1}">
              <a14:hiddenFill xmlns:a14="http://schemas.microsoft.com/office/drawing/2010/main">
                <a:solidFill>
                  <a:srgbClr val="FFFFFF"/>
                </a:solidFill>
              </a14:hiddenFill>
            </a:ext>
          </a:extLst>
        </p:spPr>
      </p:pic>
      <p:sp>
        <p:nvSpPr>
          <p:cNvPr id="3" name="Titre 2"/>
          <p:cNvSpPr>
            <a:spLocks noGrp="1"/>
          </p:cNvSpPr>
          <p:nvPr>
            <p:ph type="ctrTitle"/>
          </p:nvPr>
        </p:nvSpPr>
        <p:spPr>
          <a:xfrm>
            <a:off x="683568" y="548680"/>
            <a:ext cx="7772400" cy="1080119"/>
          </a:xfrm>
        </p:spPr>
        <p:txBody>
          <a:bodyPr>
            <a:normAutofit/>
          </a:bodyPr>
          <a:lstStyle/>
          <a:p>
            <a:r>
              <a:rPr lang="fr-FR" sz="3200" dirty="0"/>
              <a:t>3 - Pour conclure provisoirement…</a:t>
            </a:r>
          </a:p>
        </p:txBody>
      </p:sp>
      <p:sp>
        <p:nvSpPr>
          <p:cNvPr id="5" name="Rectangle 4"/>
          <p:cNvSpPr/>
          <p:nvPr/>
        </p:nvSpPr>
        <p:spPr>
          <a:xfrm>
            <a:off x="755576" y="1484784"/>
            <a:ext cx="7488832" cy="4801314"/>
          </a:xfrm>
          <a:prstGeom prst="rect">
            <a:avLst/>
          </a:prstGeom>
        </p:spPr>
        <p:txBody>
          <a:bodyPr wrap="square">
            <a:spAutoFit/>
          </a:bodyPr>
          <a:lstStyle/>
          <a:p>
            <a:pPr lvl="0"/>
            <a:r>
              <a:rPr lang="fr-FR" b="1" dirty="0"/>
              <a:t>De grands principes</a:t>
            </a:r>
            <a:r>
              <a:rPr lang="fr-FR" dirty="0"/>
              <a:t> (les incontournables) à rappeler pour enseigner la résolution de problèmes : </a:t>
            </a:r>
          </a:p>
          <a:p>
            <a:pPr lvl="0"/>
            <a:r>
              <a:rPr lang="fr-FR" dirty="0"/>
              <a:t>-anticiper la variété et la fréquence des problèmes (en appui des typologies entre autres de G. </a:t>
            </a:r>
            <a:r>
              <a:rPr lang="fr-FR" dirty="0" err="1"/>
              <a:t>Vergnaud</a:t>
            </a:r>
            <a:r>
              <a:rPr lang="fr-FR" dirty="0"/>
              <a:t> et de D. Butlen) , </a:t>
            </a:r>
          </a:p>
          <a:p>
            <a:pPr lvl="0"/>
            <a:r>
              <a:rPr lang="fr-FR" dirty="0"/>
              <a:t>-proposer la progressivité des problèmes, </a:t>
            </a:r>
          </a:p>
          <a:p>
            <a:pPr lvl="0"/>
            <a:r>
              <a:rPr lang="fr-FR" dirty="0"/>
              <a:t>-anticiper la différenciation  d’activité(s) – retour à la manipulation par exemple - auprès de l’élève et permettre à chaque élève d’être impliqué dans la résolution et produire une solution;</a:t>
            </a:r>
          </a:p>
          <a:p>
            <a:pPr lvl="0"/>
            <a:endParaRPr lang="fr-FR" dirty="0"/>
          </a:p>
          <a:p>
            <a:pPr lvl="0"/>
            <a:endParaRPr lang="fr-FR" dirty="0"/>
          </a:p>
          <a:p>
            <a:pPr lvl="0"/>
            <a:r>
              <a:rPr lang="fr-FR" b="1" dirty="0"/>
              <a:t>Point de vigilance</a:t>
            </a:r>
            <a:r>
              <a:rPr lang="fr-FR" dirty="0"/>
              <a:t>  : les traces écrites supports à l’enseignement de la résolution de problème</a:t>
            </a:r>
          </a:p>
          <a:p>
            <a:pPr marL="285750" lvl="0" indent="-285750">
              <a:buFontTx/>
              <a:buChar char="-"/>
            </a:pPr>
            <a:r>
              <a:rPr lang="fr-FR" dirty="0"/>
              <a:t>Traces individuelles et métacognition : comment garder mémoire de ce qu’on a appris en termes de résolution de problèmes et le réinvestir ? </a:t>
            </a:r>
          </a:p>
          <a:p>
            <a:pPr marL="285750" lvl="0" indent="-285750">
              <a:buFontTx/>
              <a:buChar char="-"/>
            </a:pPr>
            <a:r>
              <a:rPr lang="fr-FR" dirty="0"/>
              <a:t>Traces collectives et différenciation : quels affichages proposer dans la classe ? Leur caractère évolutif ?  </a:t>
            </a:r>
          </a:p>
          <a:p>
            <a:r>
              <a:rPr lang="fr-FR" dirty="0"/>
              <a:t> </a:t>
            </a:r>
          </a:p>
        </p:txBody>
      </p:sp>
    </p:spTree>
    <p:extLst>
      <p:ext uri="{BB962C8B-B14F-4D97-AF65-F5344CB8AC3E}">
        <p14:creationId xmlns:p14="http://schemas.microsoft.com/office/powerpoint/2010/main" val="1688603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179512" y="906259"/>
            <a:ext cx="4032448"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t>Compter </a:t>
            </a:r>
          </a:p>
        </p:txBody>
      </p:sp>
      <p:sp>
        <p:nvSpPr>
          <p:cNvPr id="5" name="Ellipse 4"/>
          <p:cNvSpPr/>
          <p:nvPr/>
        </p:nvSpPr>
        <p:spPr>
          <a:xfrm>
            <a:off x="4788024" y="908720"/>
            <a:ext cx="4176464"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t>Résolution de problèmes</a:t>
            </a:r>
          </a:p>
        </p:txBody>
      </p:sp>
      <p:sp>
        <p:nvSpPr>
          <p:cNvPr id="6" name="Flèche vers le bas 5"/>
          <p:cNvSpPr/>
          <p:nvPr/>
        </p:nvSpPr>
        <p:spPr>
          <a:xfrm>
            <a:off x="6676879" y="2081125"/>
            <a:ext cx="216024" cy="7225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a:off x="6624228" y="3858587"/>
            <a:ext cx="216024" cy="7225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1907704" y="2199862"/>
            <a:ext cx="4152093" cy="1543781"/>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1400" dirty="0"/>
              <a:t>Note de service  n°2018-052 du 25-04-2018 : « mise en place d’un enseignement construit pour développer  l’aptitude des élèves à résoudre des problèmes »</a:t>
            </a:r>
          </a:p>
        </p:txBody>
      </p:sp>
      <p:sp>
        <p:nvSpPr>
          <p:cNvPr id="11" name="Flèche courbée vers le bas 10"/>
          <p:cNvSpPr/>
          <p:nvPr/>
        </p:nvSpPr>
        <p:spPr>
          <a:xfrm>
            <a:off x="1547664" y="332655"/>
            <a:ext cx="5616624" cy="57360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Ellipse 6"/>
          <p:cNvSpPr/>
          <p:nvPr/>
        </p:nvSpPr>
        <p:spPr>
          <a:xfrm>
            <a:off x="5544108" y="2803666"/>
            <a:ext cx="2556284" cy="888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Objet d’apprentissage</a:t>
            </a:r>
          </a:p>
        </p:txBody>
      </p:sp>
      <p:sp>
        <p:nvSpPr>
          <p:cNvPr id="13" name="Ellipse 12"/>
          <p:cNvSpPr/>
          <p:nvPr/>
        </p:nvSpPr>
        <p:spPr>
          <a:xfrm>
            <a:off x="1941424" y="4581128"/>
            <a:ext cx="4104456" cy="172819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b="1" dirty="0"/>
              <a:t>Ques</a:t>
            </a:r>
            <a:r>
              <a:rPr lang="fr-FR" sz="1600" b="1" dirty="0"/>
              <a:t>tionner le monde : </a:t>
            </a:r>
            <a:r>
              <a:rPr lang="fr-FR" sz="1400" dirty="0"/>
              <a:t>aborder, consolider des acquisitions et provoquer des questionnements </a:t>
            </a:r>
          </a:p>
          <a:p>
            <a:pPr algn="ctr"/>
            <a:endParaRPr lang="fr-FR" sz="600" dirty="0"/>
          </a:p>
          <a:p>
            <a:pPr algn="ctr"/>
            <a:r>
              <a:rPr lang="fr-FR" sz="1400" b="1" i="1" dirty="0"/>
              <a:t>Compétences : </a:t>
            </a:r>
          </a:p>
          <a:p>
            <a:pPr algn="ctr"/>
            <a:r>
              <a:rPr lang="fr-FR" sz="1400" dirty="0"/>
              <a:t>Chercher, raisonner, communiquer</a:t>
            </a:r>
          </a:p>
        </p:txBody>
      </p:sp>
      <p:sp>
        <p:nvSpPr>
          <p:cNvPr id="10" name="Ellipse 9"/>
          <p:cNvSpPr/>
          <p:nvPr/>
        </p:nvSpPr>
        <p:spPr>
          <a:xfrm>
            <a:off x="5488746" y="4653136"/>
            <a:ext cx="2611645"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Moyen d’apprentissage</a:t>
            </a:r>
          </a:p>
        </p:txBody>
      </p:sp>
      <p:sp>
        <p:nvSpPr>
          <p:cNvPr id="14" name="Ellipse 13"/>
          <p:cNvSpPr/>
          <p:nvPr/>
        </p:nvSpPr>
        <p:spPr>
          <a:xfrm>
            <a:off x="3203848" y="181735"/>
            <a:ext cx="2520280" cy="38840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1400" dirty="0"/>
              <a:t>Les Programmes</a:t>
            </a:r>
          </a:p>
        </p:txBody>
      </p:sp>
      <p:sp>
        <p:nvSpPr>
          <p:cNvPr id="15" name="Ellipse 14"/>
          <p:cNvSpPr/>
          <p:nvPr/>
        </p:nvSpPr>
        <p:spPr>
          <a:xfrm>
            <a:off x="611560" y="3419760"/>
            <a:ext cx="3024336" cy="1449399"/>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1400" dirty="0"/>
              <a:t>Des états des lieux de l’enseignement des mathématiques et des apports de la recherche en didactique</a:t>
            </a:r>
          </a:p>
        </p:txBody>
      </p:sp>
      <p:pic>
        <p:nvPicPr>
          <p:cNvPr id="17" name="Picture 2" descr="Ministère Education Nationale- GMF"/>
          <p:cNvPicPr>
            <a:picLocks noChangeAspect="1" noChangeArrowheads="1"/>
          </p:cNvPicPr>
          <p:nvPr/>
        </p:nvPicPr>
        <p:blipFill rotWithShape="1">
          <a:blip r:embed="rId3">
            <a:extLst>
              <a:ext uri="{28A0092B-C50C-407E-A947-70E740481C1C}">
                <a14:useLocalDpi xmlns:a14="http://schemas.microsoft.com/office/drawing/2010/main" val="0"/>
              </a:ext>
            </a:extLst>
          </a:blip>
          <a:srcRect t="26375" b="20198"/>
          <a:stretch/>
        </p:blipFill>
        <p:spPr bwMode="auto">
          <a:xfrm>
            <a:off x="224665" y="6126772"/>
            <a:ext cx="2300697" cy="61459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Logo Esenesr"/>
          <p:cNvPicPr>
            <a:picLocks noChangeAspect="1" noChangeArrowheads="1"/>
          </p:cNvPicPr>
          <p:nvPr/>
        </p:nvPicPr>
        <p:blipFill rotWithShape="1">
          <a:blip r:embed="rId4">
            <a:extLst>
              <a:ext uri="{28A0092B-C50C-407E-A947-70E740481C1C}">
                <a14:useLocalDpi xmlns:a14="http://schemas.microsoft.com/office/drawing/2010/main" val="0"/>
              </a:ext>
            </a:extLst>
          </a:blip>
          <a:srcRect t="19256" b="20999"/>
          <a:stretch/>
        </p:blipFill>
        <p:spPr bwMode="auto">
          <a:xfrm>
            <a:off x="7092280" y="6126772"/>
            <a:ext cx="1666875" cy="61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689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548680"/>
            <a:ext cx="7772400" cy="648071"/>
          </a:xfrm>
        </p:spPr>
        <p:txBody>
          <a:bodyPr>
            <a:noAutofit/>
          </a:bodyPr>
          <a:lstStyle/>
          <a:p>
            <a:r>
              <a:rPr lang="fr-FR" sz="2400" dirty="0"/>
              <a:t>LES PROGRAMMES </a:t>
            </a:r>
            <a:r>
              <a:rPr lang="fr-FR" sz="1800" dirty="0"/>
              <a:t>- Arrêté du 17-7-2018 - J.O. du 21-7-2018 </a:t>
            </a:r>
            <a:br>
              <a:rPr lang="fr-FR" sz="1800" dirty="0"/>
            </a:br>
            <a:r>
              <a:rPr lang="fr-FR" sz="1800" dirty="0"/>
              <a:t>(parution au BOEN n°30 du 26 juillet 2018)</a:t>
            </a:r>
          </a:p>
        </p:txBody>
      </p:sp>
      <p:pic>
        <p:nvPicPr>
          <p:cNvPr id="1026" name="Picture 2" descr="Ministère Education Nationale- GMF"/>
          <p:cNvPicPr>
            <a:picLocks noChangeAspect="1" noChangeArrowheads="1"/>
          </p:cNvPicPr>
          <p:nvPr/>
        </p:nvPicPr>
        <p:blipFill rotWithShape="1">
          <a:blip r:embed="rId3">
            <a:extLst>
              <a:ext uri="{28A0092B-C50C-407E-A947-70E740481C1C}">
                <a14:useLocalDpi xmlns:a14="http://schemas.microsoft.com/office/drawing/2010/main" val="0"/>
              </a:ext>
            </a:extLst>
          </a:blip>
          <a:srcRect t="26375" b="20198"/>
          <a:stretch/>
        </p:blipFill>
        <p:spPr bwMode="auto">
          <a:xfrm>
            <a:off x="224665" y="6126772"/>
            <a:ext cx="2300697" cy="6145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Esenesr"/>
          <p:cNvPicPr>
            <a:picLocks noChangeAspect="1" noChangeArrowheads="1"/>
          </p:cNvPicPr>
          <p:nvPr/>
        </p:nvPicPr>
        <p:blipFill rotWithShape="1">
          <a:blip r:embed="rId4">
            <a:extLst>
              <a:ext uri="{28A0092B-C50C-407E-A947-70E740481C1C}">
                <a14:useLocalDpi xmlns:a14="http://schemas.microsoft.com/office/drawing/2010/main" val="0"/>
              </a:ext>
            </a:extLst>
          </a:blip>
          <a:srcRect t="19256" b="20999"/>
          <a:stretch/>
        </p:blipFill>
        <p:spPr bwMode="auto">
          <a:xfrm>
            <a:off x="7092280" y="6126772"/>
            <a:ext cx="1666875" cy="614596"/>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p:cNvSpPr>
            <a:spLocks noGrp="1"/>
          </p:cNvSpPr>
          <p:nvPr>
            <p:ph type="ftr" sz="quarter" idx="11"/>
          </p:nvPr>
        </p:nvSpPr>
        <p:spPr>
          <a:xfrm>
            <a:off x="0" y="5772139"/>
            <a:ext cx="9143999" cy="1060227"/>
          </a:xfrm>
        </p:spPr>
        <p:txBody>
          <a:bodyPr/>
          <a:lstStyle/>
          <a:p>
            <a:r>
              <a:rPr lang="fr-FR" dirty="0"/>
              <a:t> </a:t>
            </a:r>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614" y="1916832"/>
            <a:ext cx="8432008" cy="1861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4" y="4365104"/>
            <a:ext cx="8511749"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7092280" y="1433480"/>
            <a:ext cx="1368154" cy="369332"/>
          </a:xfrm>
          <a:prstGeom prst="rect">
            <a:avLst/>
          </a:prstGeom>
          <a:solidFill>
            <a:schemeClr val="bg1">
              <a:lumMod val="85000"/>
            </a:schemeClr>
          </a:solidFill>
        </p:spPr>
        <p:txBody>
          <a:bodyPr wrap="square" rtlCol="0">
            <a:spAutoFit/>
          </a:bodyPr>
          <a:lstStyle/>
          <a:p>
            <a:r>
              <a:rPr lang="fr-FR" dirty="0"/>
              <a:t>Extraits p.22</a:t>
            </a:r>
          </a:p>
        </p:txBody>
      </p:sp>
      <p:sp>
        <p:nvSpPr>
          <p:cNvPr id="3" name="ZoneTexte 2"/>
          <p:cNvSpPr txBox="1"/>
          <p:nvPr/>
        </p:nvSpPr>
        <p:spPr>
          <a:xfrm>
            <a:off x="467544" y="1547500"/>
            <a:ext cx="845360" cy="369332"/>
          </a:xfrm>
          <a:prstGeom prst="rect">
            <a:avLst/>
          </a:prstGeom>
          <a:noFill/>
        </p:spPr>
        <p:txBody>
          <a:bodyPr wrap="none" rtlCol="0">
            <a:spAutoFit/>
          </a:bodyPr>
          <a:lstStyle/>
          <a:p>
            <a:r>
              <a:rPr lang="fr-FR" dirty="0"/>
              <a:t>Cycle 2</a:t>
            </a:r>
          </a:p>
        </p:txBody>
      </p:sp>
    </p:spTree>
    <p:extLst>
      <p:ext uri="{BB962C8B-B14F-4D97-AF65-F5344CB8AC3E}">
        <p14:creationId xmlns:p14="http://schemas.microsoft.com/office/powerpoint/2010/main" val="1885564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p:cNvSpPr txBox="1"/>
          <p:nvPr/>
        </p:nvSpPr>
        <p:spPr>
          <a:xfrm>
            <a:off x="99459" y="620688"/>
            <a:ext cx="8856720" cy="5516872"/>
          </a:xfrm>
          <a:prstGeom prst="rect">
            <a:avLst/>
          </a:prstGeom>
          <a:noFill/>
          <a:ln>
            <a:noFill/>
          </a:ln>
        </p:spPr>
        <p:txBody>
          <a:bodyPr>
            <a:normAutofit fontScale="77500" lnSpcReduction="20000"/>
          </a:bodyPr>
          <a:lstStyle/>
          <a:p>
            <a:pPr marL="360" algn="just">
              <a:lnSpc>
                <a:spcPct val="100000"/>
              </a:lnSpc>
              <a:spcBef>
                <a:spcPts val="641"/>
              </a:spcBef>
              <a:buClr>
                <a:srgbClr val="000000"/>
              </a:buClr>
            </a:pPr>
            <a:endParaRPr lang="fr-FR" sz="3200" b="0" strike="noStrike" spc="-1" dirty="0">
              <a:solidFill>
                <a:srgbClr val="000000"/>
              </a:solidFill>
              <a:latin typeface="Calibri"/>
              <a:ea typeface="Calibri"/>
            </a:endParaRPr>
          </a:p>
          <a:p>
            <a:pPr marL="343080" indent="-342720" algn="just">
              <a:spcBef>
                <a:spcPts val="641"/>
              </a:spcBef>
              <a:buClr>
                <a:srgbClr val="000000"/>
              </a:buClr>
              <a:buFont typeface="Arial"/>
              <a:buChar char="•"/>
            </a:pPr>
            <a:r>
              <a:rPr lang="fr-FR" sz="3200" dirty="0"/>
              <a:t>Au cycle 3 </a:t>
            </a:r>
          </a:p>
          <a:p>
            <a:pPr marL="360" algn="just">
              <a:spcBef>
                <a:spcPts val="641"/>
              </a:spcBef>
              <a:buClr>
                <a:srgbClr val="000000"/>
              </a:buClr>
            </a:pPr>
            <a:r>
              <a:rPr lang="fr-FR" sz="3200" dirty="0"/>
              <a:t> « Les situations sur lesquelles portent les problèmes sont, le plus souvent, issues de la vie de classe, de la vie courante ou d’autres enseignements, ce qui contribue à renforcer le lien entre les mathématiques et les autres disciplines. Les élèves rencontrent également des problèmes issus d’un contexte interne aux mathématiques. La mise en perspective historique de certaines connaissances (numération de position, apparition des nombres décimaux, du système métrique, etc.) contribue à enrichir la culture scientifique des élèves. On veille aussi à proposer aux élèves des problèmes pour apprendre à chercher qui ne soient pas directement reliés à la notion en cours d’étude, qui ne comportent pas forcément une seule solution, qui ne se résolvent pas uniquement avec une ou plusieurs opérations mais par un raisonnement et des recherches par tâtonnements. »</a:t>
            </a:r>
          </a:p>
          <a:p>
            <a:pPr marL="343080" indent="-342720" algn="just">
              <a:lnSpc>
                <a:spcPct val="100000"/>
              </a:lnSpc>
              <a:spcBef>
                <a:spcPts val="641"/>
              </a:spcBef>
              <a:buClr>
                <a:srgbClr val="000000"/>
              </a:buClr>
              <a:buFont typeface="Arial"/>
              <a:buChar char="•"/>
            </a:pPr>
            <a:endParaRPr lang="fr-FR" sz="3200" b="0" strike="noStrike" spc="-1" dirty="0">
              <a:solidFill>
                <a:srgbClr val="000000"/>
              </a:solidFill>
              <a:latin typeface="Calibri"/>
            </a:endParaRPr>
          </a:p>
          <a:p>
            <a:pPr algn="just">
              <a:lnSpc>
                <a:spcPct val="100000"/>
              </a:lnSpc>
              <a:spcBef>
                <a:spcPts val="641"/>
              </a:spcBef>
            </a:pPr>
            <a:endParaRPr lang="fr-FR" sz="3200" b="0" strike="noStrike" spc="-1" dirty="0">
              <a:solidFill>
                <a:srgbClr val="000000"/>
              </a:solidFill>
              <a:latin typeface="Calibri"/>
            </a:endParaRPr>
          </a:p>
        </p:txBody>
      </p:sp>
    </p:spTree>
    <p:extLst>
      <p:ext uri="{BB962C8B-B14F-4D97-AF65-F5344CB8AC3E}">
        <p14:creationId xmlns:p14="http://schemas.microsoft.com/office/powerpoint/2010/main" val="249358322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1"/>
          <p:cNvSpPr txBox="1"/>
          <p:nvPr/>
        </p:nvSpPr>
        <p:spPr>
          <a:xfrm>
            <a:off x="457200" y="274680"/>
            <a:ext cx="8229240" cy="1142640"/>
          </a:xfrm>
          <a:prstGeom prst="rect">
            <a:avLst/>
          </a:prstGeom>
          <a:solidFill>
            <a:srgbClr val="FFFFFF"/>
          </a:solidFill>
          <a:ln w="25560">
            <a:solidFill>
              <a:srgbClr val="F79646"/>
            </a:solidFill>
            <a:round/>
          </a:ln>
        </p:spPr>
        <p:txBody>
          <a:bodyPr anchor="ctr"/>
          <a:lstStyle/>
          <a:p>
            <a:pPr algn="ctr">
              <a:lnSpc>
                <a:spcPct val="100000"/>
              </a:lnSpc>
            </a:pPr>
            <a:r>
              <a:rPr lang="fr-FR" sz="4400" b="0" strike="noStrike" spc="-1" dirty="0">
                <a:solidFill>
                  <a:srgbClr val="000000"/>
                </a:solidFill>
                <a:latin typeface="Calibri"/>
              </a:rPr>
              <a:t>Les compétences essentielles</a:t>
            </a:r>
          </a:p>
        </p:txBody>
      </p:sp>
      <p:sp>
        <p:nvSpPr>
          <p:cNvPr id="178" name="CustomShape 2"/>
          <p:cNvSpPr/>
          <p:nvPr/>
        </p:nvSpPr>
        <p:spPr>
          <a:xfrm>
            <a:off x="2283840" y="2191680"/>
            <a:ext cx="3503880" cy="3503880"/>
          </a:xfrm>
          <a:prstGeom prst="blockArc">
            <a:avLst>
              <a:gd name="adj1" fmla="val 12722374"/>
              <a:gd name="adj2" fmla="val 17267617"/>
              <a:gd name="adj3" fmla="val 4520"/>
            </a:avLst>
          </a:prstGeom>
          <a:solidFill>
            <a:schemeClr val="accent1">
              <a:tint val="60000"/>
              <a:hueOff val="0"/>
              <a:satOff val="0"/>
              <a:lumOff val="0"/>
              <a:alphaOff val="0"/>
            </a:schemeClr>
          </a:solidFill>
          <a:ln>
            <a:noFill/>
          </a:ln>
        </p:spPr>
        <p:style>
          <a:lnRef idx="0">
            <a:scrgbClr r="0" g="0" b="0"/>
          </a:lnRef>
          <a:fillRef idx="0">
            <a:scrgbClr r="0" g="0" b="0"/>
          </a:fillRef>
          <a:effectRef idx="0">
            <a:scrgbClr r="0" g="0" b="0"/>
          </a:effectRef>
          <a:fontRef idx="minor"/>
        </p:style>
      </p:sp>
      <p:sp>
        <p:nvSpPr>
          <p:cNvPr id="179" name="CustomShape 3"/>
          <p:cNvSpPr/>
          <p:nvPr/>
        </p:nvSpPr>
        <p:spPr>
          <a:xfrm>
            <a:off x="1888560" y="2218320"/>
            <a:ext cx="4260600" cy="3503880"/>
          </a:xfrm>
          <a:prstGeom prst="blockArc">
            <a:avLst>
              <a:gd name="adj1" fmla="val 8542316"/>
              <a:gd name="adj2" fmla="val 12786197"/>
              <a:gd name="adj3" fmla="val 4520"/>
            </a:avLst>
          </a:prstGeom>
          <a:solidFill>
            <a:schemeClr val="accent1">
              <a:tint val="60000"/>
              <a:hueOff val="0"/>
              <a:satOff val="0"/>
              <a:lumOff val="0"/>
              <a:alphaOff val="0"/>
            </a:schemeClr>
          </a:solidFill>
          <a:ln>
            <a:noFill/>
          </a:ln>
        </p:spPr>
        <p:style>
          <a:lnRef idx="0">
            <a:scrgbClr r="0" g="0" b="0"/>
          </a:lnRef>
          <a:fillRef idx="0">
            <a:scrgbClr r="0" g="0" b="0"/>
          </a:fillRef>
          <a:effectRef idx="0">
            <a:scrgbClr r="0" g="0" b="0"/>
          </a:effectRef>
          <a:fontRef idx="minor"/>
        </p:style>
      </p:sp>
      <p:sp>
        <p:nvSpPr>
          <p:cNvPr id="180" name="CustomShape 4"/>
          <p:cNvSpPr/>
          <p:nvPr/>
        </p:nvSpPr>
        <p:spPr>
          <a:xfrm>
            <a:off x="2349720" y="2335680"/>
            <a:ext cx="3503880" cy="3503880"/>
          </a:xfrm>
          <a:prstGeom prst="blockArc">
            <a:avLst>
              <a:gd name="adj1" fmla="val 4470183"/>
              <a:gd name="adj2" fmla="val 8830862"/>
              <a:gd name="adj3" fmla="val 4520"/>
            </a:avLst>
          </a:prstGeom>
          <a:solidFill>
            <a:schemeClr val="accent1">
              <a:tint val="60000"/>
              <a:hueOff val="0"/>
              <a:satOff val="0"/>
              <a:lumOff val="0"/>
              <a:alphaOff val="0"/>
            </a:schemeClr>
          </a:solidFill>
          <a:ln>
            <a:noFill/>
          </a:ln>
        </p:spPr>
        <p:style>
          <a:lnRef idx="0">
            <a:scrgbClr r="0" g="0" b="0"/>
          </a:lnRef>
          <a:fillRef idx="0">
            <a:scrgbClr r="0" g="0" b="0"/>
          </a:fillRef>
          <a:effectRef idx="0">
            <a:scrgbClr r="0" g="0" b="0"/>
          </a:effectRef>
          <a:fontRef idx="minor"/>
        </p:style>
      </p:sp>
      <p:sp>
        <p:nvSpPr>
          <p:cNvPr id="181" name="CustomShape 5"/>
          <p:cNvSpPr/>
          <p:nvPr/>
        </p:nvSpPr>
        <p:spPr>
          <a:xfrm>
            <a:off x="3313080" y="2349720"/>
            <a:ext cx="3503880" cy="3503880"/>
          </a:xfrm>
          <a:prstGeom prst="blockArc">
            <a:avLst>
              <a:gd name="adj1" fmla="val 1924206"/>
              <a:gd name="adj2" fmla="val 6430701"/>
              <a:gd name="adj3" fmla="val 4520"/>
            </a:avLst>
          </a:prstGeom>
          <a:solidFill>
            <a:schemeClr val="accent1">
              <a:tint val="60000"/>
              <a:hueOff val="0"/>
              <a:satOff val="0"/>
              <a:lumOff val="0"/>
              <a:alphaOff val="0"/>
            </a:schemeClr>
          </a:solidFill>
          <a:ln>
            <a:noFill/>
          </a:ln>
        </p:spPr>
        <p:style>
          <a:lnRef idx="0">
            <a:scrgbClr r="0" g="0" b="0"/>
          </a:lnRef>
          <a:fillRef idx="0">
            <a:scrgbClr r="0" g="0" b="0"/>
          </a:fillRef>
          <a:effectRef idx="0">
            <a:scrgbClr r="0" g="0" b="0"/>
          </a:effectRef>
          <a:fontRef idx="minor"/>
        </p:style>
      </p:sp>
      <p:sp>
        <p:nvSpPr>
          <p:cNvPr id="182" name="CustomShape 6"/>
          <p:cNvSpPr/>
          <p:nvPr/>
        </p:nvSpPr>
        <p:spPr>
          <a:xfrm>
            <a:off x="3277440" y="2409120"/>
            <a:ext cx="3503880" cy="3503880"/>
          </a:xfrm>
          <a:prstGeom prst="blockArc">
            <a:avLst>
              <a:gd name="adj1" fmla="val 19279530"/>
              <a:gd name="adj2" fmla="val 1785601"/>
              <a:gd name="adj3" fmla="val 4520"/>
            </a:avLst>
          </a:prstGeom>
          <a:solidFill>
            <a:schemeClr val="accent1">
              <a:tint val="60000"/>
              <a:hueOff val="0"/>
              <a:satOff val="0"/>
              <a:lumOff val="0"/>
              <a:alphaOff val="0"/>
            </a:schemeClr>
          </a:solidFill>
          <a:ln>
            <a:noFill/>
          </a:ln>
        </p:spPr>
        <p:style>
          <a:lnRef idx="0">
            <a:scrgbClr r="0" g="0" b="0"/>
          </a:lnRef>
          <a:fillRef idx="0">
            <a:scrgbClr r="0" g="0" b="0"/>
          </a:fillRef>
          <a:effectRef idx="0">
            <a:scrgbClr r="0" g="0" b="0"/>
          </a:effectRef>
          <a:fontRef idx="minor"/>
        </p:style>
      </p:sp>
      <p:sp>
        <p:nvSpPr>
          <p:cNvPr id="183" name="CustomShape 7"/>
          <p:cNvSpPr/>
          <p:nvPr/>
        </p:nvSpPr>
        <p:spPr>
          <a:xfrm>
            <a:off x="3156840" y="2237400"/>
            <a:ext cx="3503880" cy="3503880"/>
          </a:xfrm>
          <a:prstGeom prst="blockArc">
            <a:avLst>
              <a:gd name="adj1" fmla="val 15493630"/>
              <a:gd name="adj2" fmla="val 19701273"/>
              <a:gd name="adj3" fmla="val 4520"/>
            </a:avLst>
          </a:prstGeom>
          <a:solidFill>
            <a:schemeClr val="accent1">
              <a:tint val="60000"/>
              <a:hueOff val="0"/>
              <a:satOff val="0"/>
              <a:lumOff val="0"/>
              <a:alphaOff val="0"/>
            </a:schemeClr>
          </a:solidFill>
          <a:ln>
            <a:noFill/>
          </a:ln>
        </p:spPr>
        <p:style>
          <a:lnRef idx="0">
            <a:scrgbClr r="0" g="0" b="0"/>
          </a:lnRef>
          <a:fillRef idx="0">
            <a:scrgbClr r="0" g="0" b="0"/>
          </a:fillRef>
          <a:effectRef idx="0">
            <a:scrgbClr r="0" g="0" b="0"/>
          </a:effectRef>
          <a:fontRef idx="minor"/>
        </p:style>
      </p:sp>
      <p:sp>
        <p:nvSpPr>
          <p:cNvPr id="184" name="CustomShape 8"/>
          <p:cNvSpPr/>
          <p:nvPr/>
        </p:nvSpPr>
        <p:spPr>
          <a:xfrm>
            <a:off x="3304800" y="3240000"/>
            <a:ext cx="2508840" cy="1570680"/>
          </a:xfrm>
          <a:prstGeom prst="ellipse">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lin ang="16200000"/>
          </a:gradFill>
          <a:ln>
            <a:solidFill>
              <a:schemeClr val="accent6">
                <a:shade val="95000"/>
                <a:satMod val="105000"/>
              </a:schemeClr>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lIns="25560" tIns="25560" rIns="25560" bIns="25560" anchor="ctr"/>
          <a:lstStyle/>
          <a:p>
            <a:pPr algn="ctr">
              <a:lnSpc>
                <a:spcPct val="90000"/>
              </a:lnSpc>
              <a:spcAft>
                <a:spcPts val="601"/>
              </a:spcAft>
            </a:pPr>
            <a:r>
              <a:rPr lang="fr-FR" sz="2000" b="1" strike="noStrike" spc="-1" dirty="0">
                <a:solidFill>
                  <a:srgbClr val="000000"/>
                </a:solidFill>
                <a:latin typeface="Calibri"/>
              </a:rPr>
              <a:t>Les six compétences</a:t>
            </a:r>
            <a:endParaRPr lang="fr-FR" sz="2000" b="0" strike="noStrike" spc="-1" dirty="0">
              <a:latin typeface="Arial"/>
            </a:endParaRPr>
          </a:p>
          <a:p>
            <a:pPr algn="ctr">
              <a:lnSpc>
                <a:spcPct val="90000"/>
              </a:lnSpc>
              <a:spcAft>
                <a:spcPts val="601"/>
              </a:spcAft>
            </a:pPr>
            <a:r>
              <a:rPr lang="fr-FR" sz="2000" b="1" spc="-1" dirty="0">
                <a:solidFill>
                  <a:srgbClr val="000000"/>
                </a:solidFill>
                <a:latin typeface="Calibri"/>
              </a:rPr>
              <a:t>m</a:t>
            </a:r>
            <a:r>
              <a:rPr lang="fr-FR" sz="2000" b="1" strike="noStrike" spc="-1" dirty="0">
                <a:solidFill>
                  <a:srgbClr val="000000"/>
                </a:solidFill>
                <a:latin typeface="Calibri"/>
              </a:rPr>
              <a:t>athématiques travaillées</a:t>
            </a:r>
            <a:endParaRPr lang="fr-FR" sz="2000" b="0" strike="noStrike" spc="-1" dirty="0">
              <a:latin typeface="Arial"/>
            </a:endParaRPr>
          </a:p>
        </p:txBody>
      </p:sp>
      <p:sp>
        <p:nvSpPr>
          <p:cNvPr id="185" name="CustomShape 9"/>
          <p:cNvSpPr/>
          <p:nvPr/>
        </p:nvSpPr>
        <p:spPr>
          <a:xfrm>
            <a:off x="3646080" y="1683720"/>
            <a:ext cx="1825920" cy="125856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p:spPr>
        <p:style>
          <a:lnRef idx="2">
            <a:scrgbClr r="0" g="0" b="0"/>
          </a:lnRef>
          <a:fillRef idx="0">
            <a:scrgbClr r="0" g="0" b="0"/>
          </a:fillRef>
          <a:effectRef idx="0">
            <a:scrgbClr r="0" g="0" b="0"/>
          </a:effectRef>
          <a:fontRef idx="minor"/>
        </p:style>
        <p:txBody>
          <a:bodyPr lIns="25560" tIns="25560" rIns="25560" bIns="25560" anchor="ctr"/>
          <a:lstStyle/>
          <a:p>
            <a:pPr algn="ctr">
              <a:lnSpc>
                <a:spcPct val="90000"/>
              </a:lnSpc>
              <a:spcAft>
                <a:spcPts val="700"/>
              </a:spcAft>
            </a:pPr>
            <a:r>
              <a:rPr lang="fr-FR" sz="2000" b="1" strike="noStrike" spc="-1">
                <a:solidFill>
                  <a:srgbClr val="000000"/>
                </a:solidFill>
                <a:latin typeface="Calibri"/>
              </a:rPr>
              <a:t>Chercher</a:t>
            </a:r>
            <a:endParaRPr lang="fr-FR" sz="2000" b="0" strike="noStrike" spc="-1">
              <a:latin typeface="Arial"/>
            </a:endParaRPr>
          </a:p>
        </p:txBody>
      </p:sp>
      <p:sp>
        <p:nvSpPr>
          <p:cNvPr id="186" name="CustomShape 10"/>
          <p:cNvSpPr/>
          <p:nvPr/>
        </p:nvSpPr>
        <p:spPr>
          <a:xfrm>
            <a:off x="5508000" y="2405880"/>
            <a:ext cx="1716480" cy="1369800"/>
          </a:xfrm>
          <a:prstGeom prst="ellipse">
            <a:avLst/>
          </a:prstGeom>
          <a:solidFill>
            <a:schemeClr val="lt1"/>
          </a:solidFill>
          <a:ln>
            <a:solidFill>
              <a:schemeClr val="accent2"/>
            </a:solidFill>
            <a:round/>
          </a:ln>
        </p:spPr>
        <p:style>
          <a:lnRef idx="2">
            <a:schemeClr val="accent2"/>
          </a:lnRef>
          <a:fillRef idx="1">
            <a:schemeClr val="lt1"/>
          </a:fillRef>
          <a:effectRef idx="0">
            <a:schemeClr val="accent2"/>
          </a:effectRef>
          <a:fontRef idx="minor"/>
        </p:style>
        <p:txBody>
          <a:bodyPr lIns="25560" tIns="25560" rIns="25560" bIns="25560" anchor="ctr"/>
          <a:lstStyle/>
          <a:p>
            <a:pPr algn="ctr">
              <a:lnSpc>
                <a:spcPct val="90000"/>
              </a:lnSpc>
              <a:spcAft>
                <a:spcPts val="700"/>
              </a:spcAft>
            </a:pPr>
            <a:r>
              <a:rPr lang="fr-FR" sz="2000" b="1" strike="noStrike" spc="-1">
                <a:solidFill>
                  <a:srgbClr val="000000"/>
                </a:solidFill>
                <a:latin typeface="Calibri"/>
              </a:rPr>
              <a:t>Modéliser</a:t>
            </a:r>
            <a:endParaRPr lang="fr-FR" sz="2000" b="0" strike="noStrike" spc="-1">
              <a:latin typeface="Arial"/>
            </a:endParaRPr>
          </a:p>
        </p:txBody>
      </p:sp>
      <p:sp>
        <p:nvSpPr>
          <p:cNvPr id="187" name="CustomShape 11"/>
          <p:cNvSpPr/>
          <p:nvPr/>
        </p:nvSpPr>
        <p:spPr>
          <a:xfrm>
            <a:off x="5354280" y="4340160"/>
            <a:ext cx="2354760" cy="1341360"/>
          </a:xfrm>
          <a:prstGeom prst="ellipse">
            <a:avLst/>
          </a:prstGeom>
          <a:solidFill>
            <a:schemeClr val="lt1"/>
          </a:solidFill>
          <a:ln>
            <a:solidFill>
              <a:schemeClr val="accent4"/>
            </a:solidFill>
            <a:round/>
          </a:ln>
        </p:spPr>
        <p:style>
          <a:lnRef idx="2">
            <a:schemeClr val="accent4"/>
          </a:lnRef>
          <a:fillRef idx="1">
            <a:schemeClr val="lt1"/>
          </a:fillRef>
          <a:effectRef idx="0">
            <a:schemeClr val="accent4"/>
          </a:effectRef>
          <a:fontRef idx="minor"/>
        </p:style>
        <p:txBody>
          <a:bodyPr lIns="25560" tIns="25560" rIns="25560" bIns="25560" anchor="ctr"/>
          <a:lstStyle/>
          <a:p>
            <a:pPr algn="ctr">
              <a:lnSpc>
                <a:spcPct val="90000"/>
              </a:lnSpc>
              <a:spcAft>
                <a:spcPts val="700"/>
              </a:spcAft>
            </a:pPr>
            <a:r>
              <a:rPr lang="fr-FR" sz="2000" b="1" strike="noStrike" spc="-1">
                <a:solidFill>
                  <a:srgbClr val="000000"/>
                </a:solidFill>
                <a:latin typeface="Calibri"/>
              </a:rPr>
              <a:t>Communiquer</a:t>
            </a:r>
            <a:endParaRPr lang="fr-FR" sz="2000" b="0" strike="noStrike" spc="-1">
              <a:latin typeface="Arial"/>
            </a:endParaRPr>
          </a:p>
        </p:txBody>
      </p:sp>
      <p:sp>
        <p:nvSpPr>
          <p:cNvPr id="188" name="CustomShape 12"/>
          <p:cNvSpPr/>
          <p:nvPr/>
        </p:nvSpPr>
        <p:spPr>
          <a:xfrm>
            <a:off x="3742920" y="5087880"/>
            <a:ext cx="1632600" cy="1299600"/>
          </a:xfrm>
          <a:prstGeom prst="ellipse">
            <a:avLst/>
          </a:prstGeom>
          <a:solidFill>
            <a:schemeClr val="lt1"/>
          </a:solidFill>
          <a:ln>
            <a:solidFill>
              <a:schemeClr val="dk1"/>
            </a:solidFill>
            <a:round/>
          </a:ln>
        </p:spPr>
        <p:style>
          <a:lnRef idx="2">
            <a:schemeClr val="dk1"/>
          </a:lnRef>
          <a:fillRef idx="1">
            <a:schemeClr val="lt1"/>
          </a:fillRef>
          <a:effectRef idx="0">
            <a:schemeClr val="dk1"/>
          </a:effectRef>
          <a:fontRef idx="minor"/>
        </p:style>
        <p:txBody>
          <a:bodyPr lIns="25560" tIns="25560" rIns="25560" bIns="25560" anchor="ctr"/>
          <a:lstStyle/>
          <a:p>
            <a:pPr algn="ctr">
              <a:lnSpc>
                <a:spcPct val="90000"/>
              </a:lnSpc>
              <a:spcAft>
                <a:spcPts val="700"/>
              </a:spcAft>
            </a:pPr>
            <a:r>
              <a:rPr lang="fr-FR" sz="2000" b="1" strike="noStrike" spc="-1">
                <a:solidFill>
                  <a:srgbClr val="000000"/>
                </a:solidFill>
                <a:latin typeface="Calibri"/>
              </a:rPr>
              <a:t>Calculer</a:t>
            </a:r>
            <a:r>
              <a:rPr lang="fr-FR" sz="1700" b="1" strike="noStrike" spc="-1">
                <a:solidFill>
                  <a:srgbClr val="000000"/>
                </a:solidFill>
                <a:latin typeface="Calibri"/>
              </a:rPr>
              <a:t> </a:t>
            </a:r>
            <a:endParaRPr lang="fr-FR" sz="1700" b="0" strike="noStrike" spc="-1">
              <a:latin typeface="Arial"/>
            </a:endParaRPr>
          </a:p>
        </p:txBody>
      </p:sp>
      <p:sp>
        <p:nvSpPr>
          <p:cNvPr id="189" name="CustomShape 13"/>
          <p:cNvSpPr/>
          <p:nvPr/>
        </p:nvSpPr>
        <p:spPr>
          <a:xfrm>
            <a:off x="1815840" y="4324320"/>
            <a:ext cx="1693800" cy="1382760"/>
          </a:xfrm>
          <a:prstGeom prst="ellipse">
            <a:avLst/>
          </a:prstGeom>
          <a:solidFill>
            <a:schemeClr val="lt1"/>
          </a:solidFill>
          <a:ln>
            <a:solidFill>
              <a:schemeClr val="accent1"/>
            </a:solidFill>
            <a:round/>
          </a:ln>
        </p:spPr>
        <p:style>
          <a:lnRef idx="2">
            <a:schemeClr val="accent1"/>
          </a:lnRef>
          <a:fillRef idx="1">
            <a:schemeClr val="lt1"/>
          </a:fillRef>
          <a:effectRef idx="0">
            <a:schemeClr val="accent1"/>
          </a:effectRef>
          <a:fontRef idx="minor"/>
        </p:style>
        <p:txBody>
          <a:bodyPr lIns="25560" tIns="25560" rIns="25560" bIns="25560" anchor="ctr"/>
          <a:lstStyle/>
          <a:p>
            <a:pPr algn="ctr">
              <a:lnSpc>
                <a:spcPct val="90000"/>
              </a:lnSpc>
              <a:spcAft>
                <a:spcPts val="700"/>
              </a:spcAft>
            </a:pPr>
            <a:r>
              <a:rPr lang="fr-FR" sz="2000" b="1" strike="noStrike" spc="-1">
                <a:solidFill>
                  <a:srgbClr val="000000"/>
                </a:solidFill>
                <a:latin typeface="Calibri"/>
              </a:rPr>
              <a:t>Raisonner</a:t>
            </a:r>
            <a:endParaRPr lang="fr-FR" sz="2000" b="0" strike="noStrike" spc="-1">
              <a:latin typeface="Arial"/>
            </a:endParaRPr>
          </a:p>
        </p:txBody>
      </p:sp>
      <p:sp>
        <p:nvSpPr>
          <p:cNvPr id="190" name="CustomShape 14"/>
          <p:cNvSpPr/>
          <p:nvPr/>
        </p:nvSpPr>
        <p:spPr>
          <a:xfrm>
            <a:off x="1612440" y="2356560"/>
            <a:ext cx="1943280" cy="1357200"/>
          </a:xfrm>
          <a:prstGeom prst="ellipse">
            <a:avLst/>
          </a:prstGeom>
          <a:solidFill>
            <a:schemeClr val="lt1"/>
          </a:solidFill>
          <a:ln>
            <a:solidFill>
              <a:schemeClr val="accent5"/>
            </a:solidFill>
            <a:round/>
          </a:ln>
        </p:spPr>
        <p:style>
          <a:lnRef idx="2">
            <a:schemeClr val="accent5"/>
          </a:lnRef>
          <a:fillRef idx="1">
            <a:schemeClr val="lt1"/>
          </a:fillRef>
          <a:effectRef idx="0">
            <a:schemeClr val="accent5"/>
          </a:effectRef>
          <a:fontRef idx="minor"/>
        </p:style>
        <p:txBody>
          <a:bodyPr lIns="25560" tIns="25560" rIns="25560" bIns="25560" anchor="ctr"/>
          <a:lstStyle/>
          <a:p>
            <a:pPr algn="ctr">
              <a:lnSpc>
                <a:spcPct val="90000"/>
              </a:lnSpc>
              <a:spcAft>
                <a:spcPts val="700"/>
              </a:spcAft>
            </a:pPr>
            <a:r>
              <a:rPr lang="fr-FR" sz="2000" b="1" strike="noStrike" spc="-1">
                <a:solidFill>
                  <a:srgbClr val="000000"/>
                </a:solidFill>
                <a:latin typeface="Calibri"/>
              </a:rPr>
              <a:t>Représenter</a:t>
            </a:r>
            <a:endParaRPr lang="fr-FR" sz="2000" b="0" strike="noStrike" spc="-1">
              <a:latin typeface="Arial"/>
            </a:endParaRPr>
          </a:p>
        </p:txBody>
      </p:sp>
    </p:spTree>
    <p:extLst>
      <p:ext uri="{BB962C8B-B14F-4D97-AF65-F5344CB8AC3E}">
        <p14:creationId xmlns:p14="http://schemas.microsoft.com/office/powerpoint/2010/main" val="959358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nistère Education Nationale- GMF"/>
          <p:cNvPicPr>
            <a:picLocks noChangeAspect="1" noChangeArrowheads="1"/>
          </p:cNvPicPr>
          <p:nvPr/>
        </p:nvPicPr>
        <p:blipFill rotWithShape="1">
          <a:blip r:embed="rId3">
            <a:extLst>
              <a:ext uri="{28A0092B-C50C-407E-A947-70E740481C1C}">
                <a14:useLocalDpi xmlns:a14="http://schemas.microsoft.com/office/drawing/2010/main" val="0"/>
              </a:ext>
            </a:extLst>
          </a:blip>
          <a:srcRect t="26375" b="20198"/>
          <a:stretch/>
        </p:blipFill>
        <p:spPr bwMode="auto">
          <a:xfrm>
            <a:off x="224665" y="6126772"/>
            <a:ext cx="2300697" cy="6145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Esenesr"/>
          <p:cNvPicPr>
            <a:picLocks noChangeAspect="1" noChangeArrowheads="1"/>
          </p:cNvPicPr>
          <p:nvPr/>
        </p:nvPicPr>
        <p:blipFill rotWithShape="1">
          <a:blip r:embed="rId4">
            <a:extLst>
              <a:ext uri="{28A0092B-C50C-407E-A947-70E740481C1C}">
                <a14:useLocalDpi xmlns:a14="http://schemas.microsoft.com/office/drawing/2010/main" val="0"/>
              </a:ext>
            </a:extLst>
          </a:blip>
          <a:srcRect t="19256" b="20999"/>
          <a:stretch/>
        </p:blipFill>
        <p:spPr bwMode="auto">
          <a:xfrm>
            <a:off x="7092280" y="6126772"/>
            <a:ext cx="1666875" cy="614596"/>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p:cNvSpPr>
            <a:spLocks noGrp="1"/>
          </p:cNvSpPr>
          <p:nvPr>
            <p:ph type="ftr" sz="quarter" idx="11"/>
          </p:nvPr>
        </p:nvSpPr>
        <p:spPr>
          <a:xfrm>
            <a:off x="0" y="5772139"/>
            <a:ext cx="9143999" cy="1060227"/>
          </a:xfrm>
        </p:spPr>
        <p:txBody>
          <a:bodyPr/>
          <a:lstStyle/>
          <a:p>
            <a:r>
              <a:rPr lang="fr-FR" dirty="0"/>
              <a:t> </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692696"/>
            <a:ext cx="8534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670" y="1630393"/>
            <a:ext cx="8429625"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5146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ogo Esenesr"/>
          <p:cNvPicPr>
            <a:picLocks noChangeAspect="1" noChangeArrowheads="1"/>
          </p:cNvPicPr>
          <p:nvPr/>
        </p:nvPicPr>
        <p:blipFill rotWithShape="1">
          <a:blip r:embed="rId3">
            <a:extLst>
              <a:ext uri="{28A0092B-C50C-407E-A947-70E740481C1C}">
                <a14:useLocalDpi xmlns:a14="http://schemas.microsoft.com/office/drawing/2010/main" val="0"/>
              </a:ext>
            </a:extLst>
          </a:blip>
          <a:srcRect t="19256" b="20999"/>
          <a:stretch/>
        </p:blipFill>
        <p:spPr bwMode="auto">
          <a:xfrm>
            <a:off x="7092280" y="6126772"/>
            <a:ext cx="1666875" cy="614596"/>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p:cNvSpPr>
            <a:spLocks noGrp="1"/>
          </p:cNvSpPr>
          <p:nvPr>
            <p:ph type="ftr" sz="quarter" idx="11"/>
          </p:nvPr>
        </p:nvSpPr>
        <p:spPr>
          <a:xfrm>
            <a:off x="0" y="5772139"/>
            <a:ext cx="9143999" cy="1060227"/>
          </a:xfrm>
        </p:spPr>
        <p:txBody>
          <a:bodyPr/>
          <a:lstStyle/>
          <a:p>
            <a:r>
              <a:rPr lang="fr-FR" dirty="0"/>
              <a:t>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665" y="620688"/>
            <a:ext cx="864870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9" y="3145920"/>
            <a:ext cx="4752528" cy="15590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8656" y="4052195"/>
            <a:ext cx="5094709" cy="20745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75146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107640" y="116640"/>
            <a:ext cx="3024000" cy="516960"/>
          </a:xfrm>
          <a:prstGeom prst="rect">
            <a:avLst/>
          </a:prstGeom>
          <a:ln>
            <a:round/>
          </a:ln>
        </p:spPr>
        <p:style>
          <a:lnRef idx="2">
            <a:schemeClr val="accent6"/>
          </a:lnRef>
          <a:fillRef idx="1">
            <a:schemeClr val="lt1"/>
          </a:fillRef>
          <a:effectRef idx="0">
            <a:schemeClr val="accent6"/>
          </a:effectRef>
          <a:fontRef idx="minor"/>
        </p:style>
        <p:txBody>
          <a:bodyPr lIns="90000" tIns="45000" rIns="90000" bIns="45000"/>
          <a:lstStyle/>
          <a:p>
            <a:pPr>
              <a:lnSpc>
                <a:spcPct val="100000"/>
              </a:lnSpc>
            </a:pPr>
            <a:r>
              <a:rPr lang="fr-FR" sz="2800" b="1" strike="noStrike" spc="-1">
                <a:solidFill>
                  <a:srgbClr val="000000"/>
                </a:solidFill>
                <a:latin typeface="Calibri"/>
              </a:rPr>
              <a:t>TIMSS 2015 (CM1) </a:t>
            </a:r>
            <a:endParaRPr lang="fr-FR" sz="2800" b="0" strike="noStrike" spc="-1">
              <a:latin typeface="Arial"/>
            </a:endParaRPr>
          </a:p>
        </p:txBody>
      </p:sp>
      <p:pic>
        <p:nvPicPr>
          <p:cNvPr id="2" name="Image 1">
            <a:extLst>
              <a:ext uri="{FF2B5EF4-FFF2-40B4-BE49-F238E27FC236}">
                <a16:creationId xmlns:a16="http://schemas.microsoft.com/office/drawing/2014/main" id="{96E51CCC-6EC9-4C9B-A52A-CF135B4F5D20}"/>
              </a:ext>
            </a:extLst>
          </p:cNvPr>
          <p:cNvPicPr>
            <a:picLocks noChangeAspect="1"/>
          </p:cNvPicPr>
          <p:nvPr/>
        </p:nvPicPr>
        <p:blipFill>
          <a:blip r:embed="rId3"/>
          <a:stretch>
            <a:fillRect/>
          </a:stretch>
        </p:blipFill>
        <p:spPr>
          <a:xfrm>
            <a:off x="988425" y="663845"/>
            <a:ext cx="7167203" cy="4449682"/>
          </a:xfrm>
          <a:prstGeom prst="rect">
            <a:avLst/>
          </a:prstGeom>
        </p:spPr>
      </p:pic>
      <p:pic>
        <p:nvPicPr>
          <p:cNvPr id="3" name="Image 2">
            <a:extLst>
              <a:ext uri="{FF2B5EF4-FFF2-40B4-BE49-F238E27FC236}">
                <a16:creationId xmlns:a16="http://schemas.microsoft.com/office/drawing/2014/main" id="{7B59E315-CE10-4D73-90B8-5861DAD51135}"/>
              </a:ext>
            </a:extLst>
          </p:cNvPr>
          <p:cNvPicPr>
            <a:picLocks noChangeAspect="1"/>
          </p:cNvPicPr>
          <p:nvPr/>
        </p:nvPicPr>
        <p:blipFill>
          <a:blip r:embed="rId4"/>
          <a:stretch>
            <a:fillRect/>
          </a:stretch>
        </p:blipFill>
        <p:spPr>
          <a:xfrm>
            <a:off x="811601" y="5126406"/>
            <a:ext cx="7378448" cy="1519092"/>
          </a:xfrm>
          <a:prstGeom prst="rect">
            <a:avLst/>
          </a:prstGeom>
        </p:spPr>
      </p:pic>
    </p:spTree>
    <p:extLst>
      <p:ext uri="{BB962C8B-B14F-4D97-AF65-F5344CB8AC3E}">
        <p14:creationId xmlns:p14="http://schemas.microsoft.com/office/powerpoint/2010/main" val="63980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CustomShape 1"/>
          <p:cNvSpPr/>
          <p:nvPr/>
        </p:nvSpPr>
        <p:spPr>
          <a:xfrm>
            <a:off x="107640" y="116640"/>
            <a:ext cx="3024000" cy="516960"/>
          </a:xfrm>
          <a:prstGeom prst="rect">
            <a:avLst/>
          </a:prstGeom>
          <a:ln>
            <a:round/>
          </a:ln>
        </p:spPr>
        <p:style>
          <a:lnRef idx="2">
            <a:schemeClr val="accent6"/>
          </a:lnRef>
          <a:fillRef idx="1">
            <a:schemeClr val="lt1"/>
          </a:fillRef>
          <a:effectRef idx="0">
            <a:schemeClr val="accent6"/>
          </a:effectRef>
          <a:fontRef idx="minor"/>
        </p:style>
        <p:txBody>
          <a:bodyPr lIns="90000" tIns="45000" rIns="90000" bIns="45000"/>
          <a:lstStyle/>
          <a:p>
            <a:pPr>
              <a:lnSpc>
                <a:spcPct val="100000"/>
              </a:lnSpc>
            </a:pPr>
            <a:r>
              <a:rPr lang="fr-FR" sz="2800" b="1" strike="noStrike" spc="-1">
                <a:solidFill>
                  <a:srgbClr val="000000"/>
                </a:solidFill>
                <a:latin typeface="Calibri"/>
              </a:rPr>
              <a:t>TIMSS 2015 (CM1) </a:t>
            </a:r>
            <a:endParaRPr lang="fr-FR" sz="2800" b="0" strike="noStrike" spc="-1">
              <a:latin typeface="Arial"/>
            </a:endParaRPr>
          </a:p>
        </p:txBody>
      </p:sp>
      <p:pic>
        <p:nvPicPr>
          <p:cNvPr id="195" name="Picture 2"/>
          <p:cNvPicPr/>
          <p:nvPr/>
        </p:nvPicPr>
        <p:blipFill>
          <a:blip r:embed="rId3"/>
          <a:stretch/>
        </p:blipFill>
        <p:spPr>
          <a:xfrm>
            <a:off x="1161619" y="665767"/>
            <a:ext cx="7093080" cy="4286160"/>
          </a:xfrm>
          <a:prstGeom prst="rect">
            <a:avLst/>
          </a:prstGeom>
          <a:ln>
            <a:noFill/>
          </a:ln>
        </p:spPr>
      </p:pic>
      <p:pic>
        <p:nvPicPr>
          <p:cNvPr id="196" name="Picture 3"/>
          <p:cNvPicPr/>
          <p:nvPr/>
        </p:nvPicPr>
        <p:blipFill>
          <a:blip r:embed="rId4"/>
          <a:stretch/>
        </p:blipFill>
        <p:spPr>
          <a:xfrm>
            <a:off x="107640" y="5005395"/>
            <a:ext cx="8898120" cy="1511640"/>
          </a:xfrm>
          <a:prstGeom prst="rect">
            <a:avLst/>
          </a:prstGeom>
          <a:ln>
            <a:noFill/>
          </a:ln>
        </p:spPr>
      </p:pic>
    </p:spTree>
    <p:extLst>
      <p:ext uri="{BB962C8B-B14F-4D97-AF65-F5344CB8AC3E}">
        <p14:creationId xmlns:p14="http://schemas.microsoft.com/office/powerpoint/2010/main" val="24079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 calcmode="lin" valueType="num">
                                      <p:cBhvr additive="base">
                                        <p:cTn id="7" dur="500" fill="hold"/>
                                        <p:tgtEl>
                                          <p:spTgt spid="196"/>
                                        </p:tgtEl>
                                        <p:attrNameLst>
                                          <p:attrName>ppt_x</p:attrName>
                                        </p:attrNameLst>
                                      </p:cBhvr>
                                      <p:tavLst>
                                        <p:tav tm="0">
                                          <p:val>
                                            <p:strVal val="#ppt_x"/>
                                          </p:val>
                                        </p:tav>
                                        <p:tav tm="100000">
                                          <p:val>
                                            <p:strVal val="#ppt_x"/>
                                          </p:val>
                                        </p:tav>
                                      </p:tavLst>
                                    </p:anim>
                                    <p:anim calcmode="lin" valueType="num">
                                      <p:cBhvr additive="base">
                                        <p:cTn id="8" dur="500" fill="hold"/>
                                        <p:tgtEl>
                                          <p:spTgt spid="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TotalTime>
  <Words>1487</Words>
  <Application>Microsoft Macintosh PowerPoint</Application>
  <PresentationFormat>Affichage à l'écran (4:3)</PresentationFormat>
  <Paragraphs>215</Paragraphs>
  <Slides>22</Slides>
  <Notes>22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22</vt:i4>
      </vt:variant>
    </vt:vector>
  </HeadingPairs>
  <TitlesOfParts>
    <vt:vector size="26" baseType="lpstr">
      <vt:lpstr>Arial</vt:lpstr>
      <vt:lpstr>Calibri</vt:lpstr>
      <vt:lpstr>Times New Roman</vt:lpstr>
      <vt:lpstr>Thème Office</vt:lpstr>
      <vt:lpstr>Atelier  Enseigner la résolution de problème au cycle 2</vt:lpstr>
      <vt:lpstr>Présentation PowerPoint</vt:lpstr>
      <vt:lpstr>LES PROGRAMMES - Arrêté du 17-7-2018 - J.O. du 21-7-2018  (parution au BOEN n°30 du 26 juillet 2018)</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Rapport Villani – Torossian  (février 2018)</vt:lpstr>
      <vt:lpstr>Rapport Villani – Torossian (février 2018)</vt:lpstr>
      <vt:lpstr>Présentation PowerPoint</vt:lpstr>
      <vt:lpstr>La résolution de problèmes</vt:lpstr>
      <vt:lpstr>Un apport didactique incontournable dans l’enseignement de la résolution de problèmes au cycle 2 (et cycle 3)</vt:lpstr>
      <vt:lpstr>Un outil d’analyse de travaux d’élèves de cycle 2</vt:lpstr>
      <vt:lpstr>Un outil d’analyse de travaux d’élèves de cycle 2</vt:lpstr>
      <vt:lpstr>3 - Pour conclure provisoirement…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simon</dc:creator>
  <cp:lastModifiedBy>Karine Buisine</cp:lastModifiedBy>
  <cp:revision>33</cp:revision>
  <dcterms:created xsi:type="dcterms:W3CDTF">2018-08-22T13:39:11Z</dcterms:created>
  <dcterms:modified xsi:type="dcterms:W3CDTF">2018-12-20T09:42:04Z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CEBE2139-5BF8-4A20-9071-8CCA80EF43C1</vt:lpwstr>
  </property>
  <property fmtid="{D5CDD505-2E9C-101B-9397-08002B2CF9AE}" pid="3" name="ArticulatePath">
    <vt:lpwstr>Présentation1</vt:lpwstr>
  </property>
</Properties>
</file>