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3"/>
  </p:handoutMasterIdLst>
  <p:sldIdLst>
    <p:sldId id="256" r:id="rId2"/>
    <p:sldId id="303" r:id="rId3"/>
    <p:sldId id="268" r:id="rId4"/>
    <p:sldId id="271" r:id="rId5"/>
    <p:sldId id="274" r:id="rId6"/>
    <p:sldId id="273" r:id="rId7"/>
    <p:sldId id="270" r:id="rId8"/>
    <p:sldId id="269" r:id="rId9"/>
    <p:sldId id="277" r:id="rId10"/>
    <p:sldId id="278" r:id="rId11"/>
    <p:sldId id="279" r:id="rId12"/>
    <p:sldId id="296" r:id="rId13"/>
    <p:sldId id="298" r:id="rId14"/>
    <p:sldId id="304" r:id="rId15"/>
    <p:sldId id="310" r:id="rId16"/>
    <p:sldId id="262" r:id="rId17"/>
    <p:sldId id="282" r:id="rId18"/>
    <p:sldId id="283" r:id="rId19"/>
    <p:sldId id="284" r:id="rId20"/>
    <p:sldId id="317" r:id="rId21"/>
    <p:sldId id="295" r:id="rId22"/>
    <p:sldId id="311" r:id="rId23"/>
    <p:sldId id="313" r:id="rId24"/>
    <p:sldId id="314" r:id="rId25"/>
    <p:sldId id="312" r:id="rId26"/>
    <p:sldId id="315" r:id="rId27"/>
    <p:sldId id="285" r:id="rId28"/>
    <p:sldId id="286" r:id="rId29"/>
    <p:sldId id="287" r:id="rId30"/>
    <p:sldId id="288" r:id="rId31"/>
    <p:sldId id="289" r:id="rId32"/>
    <p:sldId id="290" r:id="rId33"/>
    <p:sldId id="291" r:id="rId34"/>
    <p:sldId id="292" r:id="rId35"/>
    <p:sldId id="293" r:id="rId36"/>
    <p:sldId id="294" r:id="rId37"/>
    <p:sldId id="297" r:id="rId38"/>
    <p:sldId id="306" r:id="rId39"/>
    <p:sldId id="307" r:id="rId40"/>
    <p:sldId id="308" r:id="rId41"/>
    <p:sldId id="309" r:id="rId42"/>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80" autoAdjust="0"/>
  </p:normalViewPr>
  <p:slideViewPr>
    <p:cSldViewPr>
      <p:cViewPr varScale="1">
        <p:scale>
          <a:sx n="86" d="100"/>
          <a:sy n="86" d="100"/>
        </p:scale>
        <p:origin x="-94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EA83CC9-3AD5-4696-B0B4-7AF66D673E57}" type="datetimeFigureOut">
              <a:rPr lang="fr-FR" smtClean="0"/>
              <a:t>27/09/2017</a:t>
            </a:fld>
            <a:endParaRPr lang="fr-FR"/>
          </a:p>
        </p:txBody>
      </p:sp>
      <p:sp>
        <p:nvSpPr>
          <p:cNvPr id="4" name="Espace réservé du pied de page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DF4FF773-66C4-44A9-A9E4-6EE2AB5B83DE}" type="slidenum">
              <a:rPr lang="fr-FR" smtClean="0"/>
              <a:t>‹N°›</a:t>
            </a:fld>
            <a:endParaRPr lang="fr-FR"/>
          </a:p>
        </p:txBody>
      </p:sp>
    </p:spTree>
    <p:extLst>
      <p:ext uri="{BB962C8B-B14F-4D97-AF65-F5344CB8AC3E}">
        <p14:creationId xmlns:p14="http://schemas.microsoft.com/office/powerpoint/2010/main" val="5404547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5D87BF6-A253-48D8-B1DA-B27E9FA70C82}" type="datetimeFigureOut">
              <a:rPr lang="fr-FR" smtClean="0"/>
              <a:t>27/09/2017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9CF2C8-5DAA-4A9A-97B2-84BC5D39037B}" type="slidenum">
              <a:rPr lang="fr-FR" smtClean="0"/>
              <a:t>‹N°›</a:t>
            </a:fld>
            <a:endParaRPr lang="fr-FR"/>
          </a:p>
        </p:txBody>
      </p:sp>
    </p:spTree>
    <p:extLst>
      <p:ext uri="{BB962C8B-B14F-4D97-AF65-F5344CB8AC3E}">
        <p14:creationId xmlns:p14="http://schemas.microsoft.com/office/powerpoint/2010/main" val="429794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5D87BF6-A253-48D8-B1DA-B27E9FA70C82}" type="datetimeFigureOut">
              <a:rPr lang="fr-FR" smtClean="0"/>
              <a:t>27/09/2017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9CF2C8-5DAA-4A9A-97B2-84BC5D39037B}" type="slidenum">
              <a:rPr lang="fr-FR" smtClean="0"/>
              <a:t>‹N°›</a:t>
            </a:fld>
            <a:endParaRPr lang="fr-FR"/>
          </a:p>
        </p:txBody>
      </p:sp>
    </p:spTree>
    <p:extLst>
      <p:ext uri="{BB962C8B-B14F-4D97-AF65-F5344CB8AC3E}">
        <p14:creationId xmlns:p14="http://schemas.microsoft.com/office/powerpoint/2010/main" val="3268351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5D87BF6-A253-48D8-B1DA-B27E9FA70C82}" type="datetimeFigureOut">
              <a:rPr lang="fr-FR" smtClean="0"/>
              <a:t>27/09/2017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9CF2C8-5DAA-4A9A-97B2-84BC5D39037B}" type="slidenum">
              <a:rPr lang="fr-FR" smtClean="0"/>
              <a:t>‹N°›</a:t>
            </a:fld>
            <a:endParaRPr lang="fr-FR"/>
          </a:p>
        </p:txBody>
      </p:sp>
    </p:spTree>
    <p:extLst>
      <p:ext uri="{BB962C8B-B14F-4D97-AF65-F5344CB8AC3E}">
        <p14:creationId xmlns:p14="http://schemas.microsoft.com/office/powerpoint/2010/main" val="343723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5D87BF6-A253-48D8-B1DA-B27E9FA70C82}" type="datetimeFigureOut">
              <a:rPr lang="fr-FR" smtClean="0"/>
              <a:t>27/09/2017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9CF2C8-5DAA-4A9A-97B2-84BC5D39037B}" type="slidenum">
              <a:rPr lang="fr-FR" smtClean="0"/>
              <a:t>‹N°›</a:t>
            </a:fld>
            <a:endParaRPr lang="fr-FR"/>
          </a:p>
        </p:txBody>
      </p:sp>
    </p:spTree>
    <p:extLst>
      <p:ext uri="{BB962C8B-B14F-4D97-AF65-F5344CB8AC3E}">
        <p14:creationId xmlns:p14="http://schemas.microsoft.com/office/powerpoint/2010/main" val="93815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85D87BF6-A253-48D8-B1DA-B27E9FA70C82}" type="datetimeFigureOut">
              <a:rPr lang="fr-FR" smtClean="0"/>
              <a:t>27/09/2017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9CF2C8-5DAA-4A9A-97B2-84BC5D39037B}" type="slidenum">
              <a:rPr lang="fr-FR" smtClean="0"/>
              <a:t>‹N°›</a:t>
            </a:fld>
            <a:endParaRPr lang="fr-FR"/>
          </a:p>
        </p:txBody>
      </p:sp>
    </p:spTree>
    <p:extLst>
      <p:ext uri="{BB962C8B-B14F-4D97-AF65-F5344CB8AC3E}">
        <p14:creationId xmlns:p14="http://schemas.microsoft.com/office/powerpoint/2010/main" val="3029065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5D87BF6-A253-48D8-B1DA-B27E9FA70C82}" type="datetimeFigureOut">
              <a:rPr lang="fr-FR" smtClean="0"/>
              <a:t>27/09/2017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D9CF2C8-5DAA-4A9A-97B2-84BC5D39037B}" type="slidenum">
              <a:rPr lang="fr-FR" smtClean="0"/>
              <a:t>‹N°›</a:t>
            </a:fld>
            <a:endParaRPr lang="fr-FR"/>
          </a:p>
        </p:txBody>
      </p:sp>
    </p:spTree>
    <p:extLst>
      <p:ext uri="{BB962C8B-B14F-4D97-AF65-F5344CB8AC3E}">
        <p14:creationId xmlns:p14="http://schemas.microsoft.com/office/powerpoint/2010/main" val="343708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5D87BF6-A253-48D8-B1DA-B27E9FA70C82}" type="datetimeFigureOut">
              <a:rPr lang="fr-FR" smtClean="0"/>
              <a:t>27/09/2017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D9CF2C8-5DAA-4A9A-97B2-84BC5D39037B}" type="slidenum">
              <a:rPr lang="fr-FR" smtClean="0"/>
              <a:t>‹N°›</a:t>
            </a:fld>
            <a:endParaRPr lang="fr-FR"/>
          </a:p>
        </p:txBody>
      </p:sp>
    </p:spTree>
    <p:extLst>
      <p:ext uri="{BB962C8B-B14F-4D97-AF65-F5344CB8AC3E}">
        <p14:creationId xmlns:p14="http://schemas.microsoft.com/office/powerpoint/2010/main" val="2587561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5D87BF6-A253-48D8-B1DA-B27E9FA70C82}" type="datetimeFigureOut">
              <a:rPr lang="fr-FR" smtClean="0"/>
              <a:t>27/09/2017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D9CF2C8-5DAA-4A9A-97B2-84BC5D39037B}" type="slidenum">
              <a:rPr lang="fr-FR" smtClean="0"/>
              <a:t>‹N°›</a:t>
            </a:fld>
            <a:endParaRPr lang="fr-FR"/>
          </a:p>
        </p:txBody>
      </p:sp>
    </p:spTree>
    <p:extLst>
      <p:ext uri="{BB962C8B-B14F-4D97-AF65-F5344CB8AC3E}">
        <p14:creationId xmlns:p14="http://schemas.microsoft.com/office/powerpoint/2010/main" val="2987542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5D87BF6-A253-48D8-B1DA-B27E9FA70C82}" type="datetimeFigureOut">
              <a:rPr lang="fr-FR" smtClean="0"/>
              <a:t>27/09/2017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D9CF2C8-5DAA-4A9A-97B2-84BC5D39037B}" type="slidenum">
              <a:rPr lang="fr-FR" smtClean="0"/>
              <a:t>‹N°›</a:t>
            </a:fld>
            <a:endParaRPr lang="fr-FR"/>
          </a:p>
        </p:txBody>
      </p:sp>
    </p:spTree>
    <p:extLst>
      <p:ext uri="{BB962C8B-B14F-4D97-AF65-F5344CB8AC3E}">
        <p14:creationId xmlns:p14="http://schemas.microsoft.com/office/powerpoint/2010/main" val="1533589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5D87BF6-A253-48D8-B1DA-B27E9FA70C82}" type="datetimeFigureOut">
              <a:rPr lang="fr-FR" smtClean="0"/>
              <a:t>27/09/2017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D9CF2C8-5DAA-4A9A-97B2-84BC5D39037B}" type="slidenum">
              <a:rPr lang="fr-FR" smtClean="0"/>
              <a:t>‹N°›</a:t>
            </a:fld>
            <a:endParaRPr lang="fr-FR"/>
          </a:p>
        </p:txBody>
      </p:sp>
    </p:spTree>
    <p:extLst>
      <p:ext uri="{BB962C8B-B14F-4D97-AF65-F5344CB8AC3E}">
        <p14:creationId xmlns:p14="http://schemas.microsoft.com/office/powerpoint/2010/main" val="3957964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5D87BF6-A253-48D8-B1DA-B27E9FA70C82}" type="datetimeFigureOut">
              <a:rPr lang="fr-FR" smtClean="0"/>
              <a:t>27/09/2017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D9CF2C8-5DAA-4A9A-97B2-84BC5D39037B}" type="slidenum">
              <a:rPr lang="fr-FR" smtClean="0"/>
              <a:t>‹N°›</a:t>
            </a:fld>
            <a:endParaRPr lang="fr-FR"/>
          </a:p>
        </p:txBody>
      </p:sp>
    </p:spTree>
    <p:extLst>
      <p:ext uri="{BB962C8B-B14F-4D97-AF65-F5344CB8AC3E}">
        <p14:creationId xmlns:p14="http://schemas.microsoft.com/office/powerpoint/2010/main" val="3572347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D87BF6-A253-48D8-B1DA-B27E9FA70C82}" type="datetimeFigureOut">
              <a:rPr lang="fr-FR" smtClean="0"/>
              <a:t>27/09/2017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CF2C8-5DAA-4A9A-97B2-84BC5D39037B}" type="slidenum">
              <a:rPr lang="fr-FR" smtClean="0"/>
              <a:t>‹N°›</a:t>
            </a:fld>
            <a:endParaRPr lang="fr-FR"/>
          </a:p>
        </p:txBody>
      </p:sp>
    </p:spTree>
    <p:extLst>
      <p:ext uri="{BB962C8B-B14F-4D97-AF65-F5344CB8AC3E}">
        <p14:creationId xmlns:p14="http://schemas.microsoft.com/office/powerpoint/2010/main" val="186534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ache.media.eduscol.education.fr/file/Nombres_et_calculs/00/2/RA_16_C3_MATH_calcul_ligne_c3_N.D_601002.pdf" TargetMode="External"/><Relationship Id="rId2" Type="http://schemas.openxmlformats.org/officeDocument/2006/relationships/hyperlink" Target="https://cache.media.eduscol.education.fr/file/Mathematiques/28/1/RA16_C2C3_MATH_math_calc_c2c3_N.D_609281.pdf" TargetMode="External"/><Relationship Id="rId1" Type="http://schemas.openxmlformats.org/officeDocument/2006/relationships/slideLayout" Target="../slideLayouts/slideLayout2.xml"/><Relationship Id="rId4" Type="http://schemas.openxmlformats.org/officeDocument/2006/relationships/hyperlink" Target="https://cache.media.eduscol.education.fr/file/Mathematiques/87/9/RA16_C2_MATHS_calcul_en_ligne_587879.pdf"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cache.media.eduscol.education.fr/file/Mathematiques/28/1/RA16_C2C3_MATH_math_calc_c2c3_N.D_609281.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hyperlink" Target="https://cache.media.eduscol.education.fr/file/Mathematiques/28/1/RA16_C2C3_MATH_math_calc_c2c3_N.D_609281.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cache.media.eduscol.education.fr/file/Mathematiques/28/1/RA16_C2C3_MATH_math_calc_c2c3_N.D_609281.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cache.media.eduscol.education.fr/file/Mathematiques/28/1/RA16_C2C3_MATH_math_calc_c2c3_N.D_609281.pdf" TargetMode="External"/><Relationship Id="rId2" Type="http://schemas.openxmlformats.org/officeDocument/2006/relationships/hyperlink" Target="https://cache.media.eduscol.education.fr/file/Nombres_et_calculs/00/2/RA_16_C3_MATH_calcul_ligne_c3_N.D_601002.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cache.media.eduscol.education.fr/file/Nombres_et_calculs/00/2/RA_16_C3_MATH_calcul_ligne_c3_N.D_601002.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cnesco.fr/fr/numeration/bilan-des-acqui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cache.media.eduscol.education.fr/file/Nombres_et_calculs/00/2/RA_16_C3_MATH_calcul_ligne_c3_N.D_601002.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cache.media.eduscol.education.fr/file/Nombres_et_calculs/00/2/RA_16_C3_MATH_calcul_ligne_c3_N.D_601002.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nesco.fr/wp-content/uploads/2017/01/161129_Note_actu_TIMSS.pdf" TargetMode="External"/><Relationship Id="rId2" Type="http://schemas.openxmlformats.org/officeDocument/2006/relationships/hyperlink" Target="http://cache.media.education.gouv.fr/file/2015/25/2/depp-ni-2015-18-cedre-2014-mathematiques-ecole_422252.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nesco.fr/wp-content/uploads/2017/01/161129_Note_actu_TIMSS.pdf" TargetMode="External"/><Relationship Id="rId2" Type="http://schemas.openxmlformats.org/officeDocument/2006/relationships/hyperlink" Target="http://cache.media.education.gouv.fr/file/2016/81/9/depp-ni-2016-33-TIMSS-2015-mathematiques-sciences-evaluation-internationale-eleves-CM1_672819.pdf" TargetMode="External"/><Relationship Id="rId1" Type="http://schemas.openxmlformats.org/officeDocument/2006/relationships/slideLayout" Target="../slideLayouts/slideLayout2.xml"/><Relationship Id="rId6" Type="http://schemas.openxmlformats.org/officeDocument/2006/relationships/hyperlink" Target="http://cache.media.education.gouv.fr/file/2014/06/4/DEPP_NI_2014_13_JDC_2013_maths_317064.pdf" TargetMode="External"/><Relationship Id="rId5" Type="http://schemas.openxmlformats.org/officeDocument/2006/relationships/hyperlink" Target="http://cache.media.education.gouv.fr/file/2015/26/0/depp-ni-2015-19-cedre-2014-mathematiques-college_422260.pdf" TargetMode="External"/><Relationship Id="rId4" Type="http://schemas.openxmlformats.org/officeDocument/2006/relationships/hyperlink" Target="http://cache.media.education.gouv.fr/file/2015/25/2/depp-ni-2015-18-cedre-2014-mathematiques-ecole_422252.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solidFill>
                  <a:srgbClr val="FF0000"/>
                </a:solidFill>
              </a:rPr>
              <a:t>Atelier Calcul </a:t>
            </a:r>
          </a:p>
        </p:txBody>
      </p:sp>
      <p:sp>
        <p:nvSpPr>
          <p:cNvPr id="3" name="Sous-titre 2"/>
          <p:cNvSpPr>
            <a:spLocks noGrp="1"/>
          </p:cNvSpPr>
          <p:nvPr>
            <p:ph type="subTitle" idx="1"/>
          </p:nvPr>
        </p:nvSpPr>
        <p:spPr/>
        <p:txBody>
          <a:bodyPr>
            <a:normAutofit fontScale="92500"/>
          </a:bodyPr>
          <a:lstStyle/>
          <a:p>
            <a:r>
              <a:rPr lang="fr-FR" dirty="0">
                <a:solidFill>
                  <a:srgbClr val="0070C0"/>
                </a:solidFill>
                <a:latin typeface="+mj-lt"/>
              </a:rPr>
              <a:t>Séminaire national pour l’enseignement des mathématiques à l’école primaire</a:t>
            </a:r>
          </a:p>
          <a:p>
            <a:r>
              <a:rPr lang="fr-FR" sz="2200" dirty="0">
                <a:solidFill>
                  <a:srgbClr val="0070C0"/>
                </a:solidFill>
                <a:latin typeface="+mj-lt"/>
              </a:rPr>
              <a:t>- ESENESR Septembre 2017 -</a:t>
            </a:r>
          </a:p>
        </p:txBody>
      </p:sp>
    </p:spTree>
    <p:extLst>
      <p:ext uri="{BB962C8B-B14F-4D97-AF65-F5344CB8AC3E}">
        <p14:creationId xmlns:p14="http://schemas.microsoft.com/office/powerpoint/2010/main" val="3182200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DDB5F5F-C154-4173-8E66-3093037703CB}"/>
              </a:ext>
            </a:extLst>
          </p:cNvPr>
          <p:cNvSpPr>
            <a:spLocks noGrp="1"/>
          </p:cNvSpPr>
          <p:nvPr>
            <p:ph type="title"/>
          </p:nvPr>
        </p:nvSpPr>
        <p:spPr/>
        <p:txBody>
          <a:bodyPr>
            <a:normAutofit fontScale="90000"/>
          </a:bodyPr>
          <a:lstStyle/>
          <a:p>
            <a:pPr algn="l"/>
            <a:r>
              <a:rPr lang="fr-FR" sz="2700" dirty="0"/>
              <a:t>Analyse des erreurs</a:t>
            </a:r>
            <a:r>
              <a:rPr lang="fr-FR" dirty="0"/>
              <a:t/>
            </a:r>
            <a:br>
              <a:rPr lang="fr-FR" dirty="0"/>
            </a:br>
            <a:endParaRPr lang="fr-FR" dirty="0"/>
          </a:p>
        </p:txBody>
      </p:sp>
      <p:graphicFrame>
        <p:nvGraphicFramePr>
          <p:cNvPr id="6" name="Espace réservé du contenu 5">
            <a:extLst>
              <a:ext uri="{FF2B5EF4-FFF2-40B4-BE49-F238E27FC236}">
                <a16:creationId xmlns:a16="http://schemas.microsoft.com/office/drawing/2014/main" xmlns="" id="{2721897A-3E9A-4072-A393-DA96799A1E45}"/>
              </a:ext>
            </a:extLst>
          </p:cNvPr>
          <p:cNvGraphicFramePr>
            <a:graphicFrameLocks noGrp="1"/>
          </p:cNvGraphicFramePr>
          <p:nvPr>
            <p:ph idx="1"/>
            <p:extLst>
              <p:ext uri="{D42A27DB-BD31-4B8C-83A1-F6EECF244321}">
                <p14:modId xmlns:p14="http://schemas.microsoft.com/office/powerpoint/2010/main" val="61725918"/>
              </p:ext>
            </p:extLst>
          </p:nvPr>
        </p:nvGraphicFramePr>
        <p:xfrm>
          <a:off x="457200" y="908720"/>
          <a:ext cx="8363272" cy="5573243"/>
        </p:xfrm>
        <a:graphic>
          <a:graphicData uri="http://schemas.openxmlformats.org/drawingml/2006/table">
            <a:tbl>
              <a:tblPr firstRow="1" bandRow="1">
                <a:tableStyleId>{5C22544A-7EE6-4342-B048-85BDC9FD1C3A}</a:tableStyleId>
              </a:tblPr>
              <a:tblGrid>
                <a:gridCol w="2962672">
                  <a:extLst>
                    <a:ext uri="{9D8B030D-6E8A-4147-A177-3AD203B41FA5}">
                      <a16:colId xmlns:a16="http://schemas.microsoft.com/office/drawing/2014/main" xmlns="" val="248707600"/>
                    </a:ext>
                  </a:extLst>
                </a:gridCol>
                <a:gridCol w="2592288">
                  <a:extLst>
                    <a:ext uri="{9D8B030D-6E8A-4147-A177-3AD203B41FA5}">
                      <a16:colId xmlns:a16="http://schemas.microsoft.com/office/drawing/2014/main" xmlns="" val="77496197"/>
                    </a:ext>
                  </a:extLst>
                </a:gridCol>
                <a:gridCol w="2808312">
                  <a:extLst>
                    <a:ext uri="{9D8B030D-6E8A-4147-A177-3AD203B41FA5}">
                      <a16:colId xmlns:a16="http://schemas.microsoft.com/office/drawing/2014/main" xmlns="" val="325310268"/>
                    </a:ext>
                  </a:extLst>
                </a:gridCol>
              </a:tblGrid>
              <a:tr h="1430992">
                <a:tc>
                  <a:txBody>
                    <a:bodyPr/>
                    <a:lstStyle/>
                    <a:p>
                      <a:endParaRPr lang="fr-FR" dirty="0"/>
                    </a:p>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800" b="0" kern="1200" dirty="0">
                          <a:solidFill>
                            <a:schemeClr val="tx1"/>
                          </a:solidFill>
                          <a:effectLst/>
                          <a:latin typeface="+mn-lt"/>
                          <a:ea typeface="+mn-ea"/>
                          <a:cs typeface="+mn-cs"/>
                        </a:rPr>
                        <a:t>Les chiffres sont alignés sans tenir compte de leur valeur,</a:t>
                      </a:r>
                    </a:p>
                    <a:p>
                      <a:r>
                        <a:rPr lang="fr-FR" sz="1800" b="0" kern="1200" dirty="0">
                          <a:solidFill>
                            <a:schemeClr val="tx1"/>
                          </a:solidFill>
                          <a:effectLst/>
                          <a:latin typeface="+mn-lt"/>
                          <a:ea typeface="+mn-ea"/>
                          <a:cs typeface="+mn-cs"/>
                        </a:rPr>
                        <a:t>la gestion de la virgule est alors aléatoire</a:t>
                      </a:r>
                      <a:endParaRPr lang="fr-FR"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800" b="0" dirty="0">
                          <a:solidFill>
                            <a:schemeClr val="tx1"/>
                          </a:solidFill>
                        </a:rPr>
                        <a:t>La numération de position n’est pas maitrisée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6738210"/>
                  </a:ext>
                </a:extLst>
              </a:tr>
              <a:tr h="1824203">
                <a:tc>
                  <a:txBody>
                    <a:bodyPr/>
                    <a:lstStyle/>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800" dirty="0"/>
                        <a:t>Procédure possible :</a:t>
                      </a:r>
                    </a:p>
                    <a:p>
                      <a:r>
                        <a:rPr lang="fr-FR" sz="1800" dirty="0"/>
                        <a:t>2 fois 9 égal 18, j’écris 8 et je retiens 1</a:t>
                      </a:r>
                    </a:p>
                    <a:p>
                      <a:r>
                        <a:rPr lang="fr-FR" sz="1800" dirty="0"/>
                        <a:t>1 fois 2 égal 3</a:t>
                      </a:r>
                    </a:p>
                    <a:p>
                      <a:r>
                        <a:rPr lang="fr-FR" sz="1800" dirty="0"/>
                        <a:t>5 fois 8 égal 45, j’écris 5 et je retiens 4</a:t>
                      </a:r>
                    </a:p>
                    <a:p>
                      <a:r>
                        <a:rPr lang="fr-FR" sz="1800" dirty="0"/>
                        <a:t>3 fois 4 égal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800" dirty="0"/>
                        <a:t>L’algorithme de la multiplication n’est pas maitrisé : l’élève multiplie les nombres qui apparaissent dans la même colonne et assimile la retenue à un chiffre de l’un des nombres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9146413"/>
                  </a:ext>
                </a:extLst>
              </a:tr>
              <a:tr h="1824203">
                <a:tc>
                  <a:txBody>
                    <a:bodyPr/>
                    <a:lstStyle/>
                    <a:p>
                      <a:endParaRPr lang="fr-FR" dirty="0"/>
                    </a:p>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Le plus petit chiffre est soustrait du plus grand qu’il soit en haut ou en bas</a:t>
                      </a:r>
                    </a:p>
                    <a:p>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800" dirty="0"/>
                        <a:t>L’algorithme de la soustraction n’est pas compris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14223562"/>
                  </a:ext>
                </a:extLst>
              </a:tr>
            </a:tbl>
          </a:graphicData>
        </a:graphic>
      </p:graphicFrame>
      <p:pic>
        <p:nvPicPr>
          <p:cNvPr id="10" name="Image 9">
            <a:extLst>
              <a:ext uri="{FF2B5EF4-FFF2-40B4-BE49-F238E27FC236}">
                <a16:creationId xmlns:a16="http://schemas.microsoft.com/office/drawing/2014/main" xmlns="" id="{7EF3B8E8-BCCD-4755-8A03-052DC8033C6A}"/>
              </a:ext>
            </a:extLst>
          </p:cNvPr>
          <p:cNvPicPr>
            <a:picLocks noChangeAspect="1"/>
          </p:cNvPicPr>
          <p:nvPr/>
        </p:nvPicPr>
        <p:blipFill>
          <a:blip r:embed="rId2"/>
          <a:stretch>
            <a:fillRect/>
          </a:stretch>
        </p:blipFill>
        <p:spPr>
          <a:xfrm>
            <a:off x="641153" y="987534"/>
            <a:ext cx="2495229" cy="1317992"/>
          </a:xfrm>
          <a:prstGeom prst="rect">
            <a:avLst/>
          </a:prstGeom>
          <a:ln>
            <a:noFill/>
          </a:ln>
        </p:spPr>
      </p:pic>
      <p:pic>
        <p:nvPicPr>
          <p:cNvPr id="11" name="Image 10">
            <a:extLst>
              <a:ext uri="{FF2B5EF4-FFF2-40B4-BE49-F238E27FC236}">
                <a16:creationId xmlns:a16="http://schemas.microsoft.com/office/drawing/2014/main" xmlns="" id="{75DDD893-E6A0-4AB4-B449-E6879C62A9AA}"/>
              </a:ext>
            </a:extLst>
          </p:cNvPr>
          <p:cNvPicPr>
            <a:picLocks noChangeAspect="1"/>
          </p:cNvPicPr>
          <p:nvPr/>
        </p:nvPicPr>
        <p:blipFill>
          <a:blip r:embed="rId3"/>
          <a:stretch>
            <a:fillRect/>
          </a:stretch>
        </p:blipFill>
        <p:spPr>
          <a:xfrm>
            <a:off x="654758" y="2858105"/>
            <a:ext cx="1742093" cy="1391782"/>
          </a:xfrm>
          <a:prstGeom prst="rect">
            <a:avLst/>
          </a:prstGeom>
        </p:spPr>
      </p:pic>
      <p:pic>
        <p:nvPicPr>
          <p:cNvPr id="12" name="Image 11">
            <a:extLst>
              <a:ext uri="{FF2B5EF4-FFF2-40B4-BE49-F238E27FC236}">
                <a16:creationId xmlns:a16="http://schemas.microsoft.com/office/drawing/2014/main" xmlns="" id="{39AFA2CB-818D-42E7-ABBC-C1A16939689A}"/>
              </a:ext>
            </a:extLst>
          </p:cNvPr>
          <p:cNvPicPr/>
          <p:nvPr/>
        </p:nvPicPr>
        <p:blipFill>
          <a:blip r:embed="rId4">
            <a:extLst>
              <a:ext uri="{28A0092B-C50C-407E-A947-70E740481C1C}">
                <a14:useLocalDpi xmlns:a14="http://schemas.microsoft.com/office/drawing/2010/main" val="0"/>
              </a:ext>
            </a:extLst>
          </a:blip>
          <a:stretch>
            <a:fillRect/>
          </a:stretch>
        </p:blipFill>
        <p:spPr>
          <a:xfrm>
            <a:off x="529667" y="4856344"/>
            <a:ext cx="2718203" cy="1167835"/>
          </a:xfrm>
          <a:prstGeom prst="rect">
            <a:avLst/>
          </a:prstGeom>
          <a:ln>
            <a:solidFill>
              <a:srgbClr val="000000"/>
            </a:solidFill>
          </a:ln>
        </p:spPr>
      </p:pic>
    </p:spTree>
    <p:extLst>
      <p:ext uri="{BB962C8B-B14F-4D97-AF65-F5344CB8AC3E}">
        <p14:creationId xmlns:p14="http://schemas.microsoft.com/office/powerpoint/2010/main" val="2816624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CD2A5F46-2474-4CA7-8C4C-2BB469C0321E}"/>
              </a:ext>
            </a:extLst>
          </p:cNvPr>
          <p:cNvSpPr>
            <a:spLocks noGrp="1"/>
          </p:cNvSpPr>
          <p:nvPr>
            <p:ph idx="1"/>
          </p:nvPr>
        </p:nvSpPr>
        <p:spPr>
          <a:xfrm>
            <a:off x="179512" y="476672"/>
            <a:ext cx="8712968" cy="5904655"/>
          </a:xfrm>
        </p:spPr>
        <p:txBody>
          <a:bodyPr>
            <a:normAutofit fontScale="77500" lnSpcReduction="20000"/>
          </a:bodyPr>
          <a:lstStyle/>
          <a:p>
            <a:pPr marL="0" indent="0">
              <a:buNone/>
            </a:pPr>
            <a:r>
              <a:rPr lang="fr-FR" dirty="0"/>
              <a:t>L’analyse des erreurs fait ressortir :</a:t>
            </a:r>
          </a:p>
          <a:p>
            <a:pPr>
              <a:buFontTx/>
              <a:buChar char="-"/>
            </a:pPr>
            <a:r>
              <a:rPr lang="fr-FR" dirty="0"/>
              <a:t>la difficulté à donner du sens aux nombres utilisés, qu’ils soient entiers ou décimaux,</a:t>
            </a:r>
          </a:p>
          <a:p>
            <a:pPr>
              <a:buFontTx/>
              <a:buChar char="-"/>
            </a:pPr>
            <a:r>
              <a:rPr lang="fr-FR" dirty="0"/>
              <a:t>une connaissance insuffisante des nombres : </a:t>
            </a:r>
          </a:p>
          <a:p>
            <a:pPr marL="0" indent="0">
              <a:buNone/>
            </a:pPr>
            <a:r>
              <a:rPr lang="fr-FR" dirty="0"/>
              <a:t>     24, c’est 20 + 4 ou 4 × 6 ou 3 × 8 ou la moitié de 48, ou le</a:t>
            </a:r>
          </a:p>
          <a:p>
            <a:pPr marL="0" indent="0">
              <a:buNone/>
            </a:pPr>
            <a:r>
              <a:rPr lang="fr-FR" dirty="0"/>
              <a:t>     double de 12 ou …  (difficulté à « faire parler les nombres »), </a:t>
            </a:r>
          </a:p>
          <a:p>
            <a:pPr>
              <a:buFontTx/>
              <a:buChar char="-"/>
            </a:pPr>
            <a:r>
              <a:rPr lang="fr-FR" dirty="0"/>
              <a:t>la difficulté à revenir au sens des opérations à effectuer,</a:t>
            </a:r>
          </a:p>
          <a:p>
            <a:pPr>
              <a:buFontTx/>
              <a:buChar char="-"/>
            </a:pPr>
            <a:r>
              <a:rPr lang="fr-FR" dirty="0"/>
              <a:t>la tendance à appliquer une technique sans chercher à comprendre ce qu’elle signifie,</a:t>
            </a:r>
          </a:p>
          <a:p>
            <a:pPr>
              <a:buFontTx/>
              <a:buChar char="-"/>
            </a:pPr>
            <a:r>
              <a:rPr lang="fr-FR" dirty="0"/>
              <a:t>une connaissance insuffisante des propriétés des opérations qui traduit une absence de signification, </a:t>
            </a:r>
          </a:p>
          <a:p>
            <a:pPr>
              <a:buFontTx/>
              <a:buChar char="-"/>
            </a:pPr>
            <a:r>
              <a:rPr lang="fr-FR" dirty="0"/>
              <a:t>la tendance à reproduire en calcul mental ou en ligne,  la technique de l’algorithme de calcul posé, sans chercher là non plus à comprendre,</a:t>
            </a:r>
          </a:p>
          <a:p>
            <a:pPr>
              <a:buFontTx/>
              <a:buChar char="-"/>
            </a:pPr>
            <a:r>
              <a:rPr lang="fr-FR" dirty="0"/>
              <a:t>en calcul posé, l’utilisation erronée d’un algorithme sans signification.  </a:t>
            </a:r>
          </a:p>
        </p:txBody>
      </p:sp>
    </p:spTree>
    <p:extLst>
      <p:ext uri="{BB962C8B-B14F-4D97-AF65-F5344CB8AC3E}">
        <p14:creationId xmlns:p14="http://schemas.microsoft.com/office/powerpoint/2010/main" val="281660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21BE6684-255F-4C35-B8F5-EFAC2D7ACF4C}"/>
              </a:ext>
            </a:extLst>
          </p:cNvPr>
          <p:cNvSpPr>
            <a:spLocks noGrp="1"/>
          </p:cNvSpPr>
          <p:nvPr>
            <p:ph idx="1"/>
          </p:nvPr>
        </p:nvSpPr>
        <p:spPr>
          <a:xfrm>
            <a:off x="457200" y="404664"/>
            <a:ext cx="8229600" cy="5721499"/>
          </a:xfrm>
        </p:spPr>
        <p:txBody>
          <a:bodyPr/>
          <a:lstStyle/>
          <a:p>
            <a:pPr marL="0" indent="0">
              <a:buNone/>
            </a:pPr>
            <a:r>
              <a:rPr lang="fr-FR" dirty="0"/>
              <a:t>Le calcul aux cycles 2 et 3</a:t>
            </a:r>
          </a:p>
          <a:p>
            <a:pPr marL="0" indent="0">
              <a:buNone/>
            </a:pPr>
            <a:r>
              <a:rPr lang="fr-FR" sz="2000" dirty="0">
                <a:hlinkClick r:id="rId2"/>
              </a:rPr>
              <a:t>https://cache.media.eduscol.education.fr/file/Mathematiques/28/1/RA16_C2C3_MATH_math_calc_c2c3_N.D_609281.pdf</a:t>
            </a:r>
            <a:endParaRPr lang="fr-FR" sz="2000" dirty="0"/>
          </a:p>
          <a:p>
            <a:pPr marL="0" indent="0">
              <a:buNone/>
            </a:pPr>
            <a:endParaRPr lang="fr-FR" dirty="0"/>
          </a:p>
          <a:p>
            <a:pPr marL="0" indent="0">
              <a:buNone/>
            </a:pPr>
            <a:r>
              <a:rPr lang="fr-FR" dirty="0"/>
              <a:t>Le calcul en ligne au cycle 3</a:t>
            </a:r>
          </a:p>
          <a:p>
            <a:pPr marL="0" indent="0">
              <a:buNone/>
            </a:pPr>
            <a:r>
              <a:rPr lang="fr-FR" sz="2000" dirty="0">
                <a:hlinkClick r:id="rId3"/>
              </a:rPr>
              <a:t>https://cache.media.eduscol.education.fr/file/Nombres_et_calculs/00/2/RA_16_C3_MATH_calcul_ligne_c3_N.D_601002.pdf</a:t>
            </a:r>
            <a:r>
              <a:rPr lang="fr-FR" sz="2000" dirty="0"/>
              <a:t> </a:t>
            </a:r>
          </a:p>
          <a:p>
            <a:pPr marL="0" indent="0">
              <a:buNone/>
            </a:pPr>
            <a:endParaRPr lang="fr-FR" sz="2000" dirty="0"/>
          </a:p>
          <a:p>
            <a:pPr marL="0" lvl="0" indent="0">
              <a:buNone/>
            </a:pPr>
            <a:r>
              <a:rPr lang="fr-FR" dirty="0">
                <a:solidFill>
                  <a:prstClr val="black"/>
                </a:solidFill>
              </a:rPr>
              <a:t>Le calcul en ligne au cycle 2</a:t>
            </a:r>
          </a:p>
          <a:p>
            <a:pPr marL="0" indent="0">
              <a:buNone/>
            </a:pPr>
            <a:r>
              <a:rPr lang="fr-FR" sz="2000" dirty="0">
                <a:hlinkClick r:id="rId4"/>
              </a:rPr>
              <a:t>https://cache.media.eduscol.education.fr/file/Mathematiques/87/9/RA16_C2_MATHS_calcul_en_ligne_587879.pdf</a:t>
            </a:r>
            <a:r>
              <a:rPr lang="fr-FR" sz="2000" dirty="0"/>
              <a:t> </a:t>
            </a:r>
          </a:p>
        </p:txBody>
      </p:sp>
    </p:spTree>
    <p:extLst>
      <p:ext uri="{BB962C8B-B14F-4D97-AF65-F5344CB8AC3E}">
        <p14:creationId xmlns:p14="http://schemas.microsoft.com/office/powerpoint/2010/main" val="2706429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A2E9A04B-29B2-4C79-87E6-62608B0F1DBD}"/>
              </a:ext>
            </a:extLst>
          </p:cNvPr>
          <p:cNvSpPr>
            <a:spLocks noGrp="1"/>
          </p:cNvSpPr>
          <p:nvPr>
            <p:ph idx="1"/>
          </p:nvPr>
        </p:nvSpPr>
        <p:spPr>
          <a:xfrm>
            <a:off x="395536" y="188640"/>
            <a:ext cx="8496944" cy="6552728"/>
          </a:xfrm>
        </p:spPr>
        <p:txBody>
          <a:bodyPr>
            <a:normAutofit fontScale="47500" lnSpcReduction="20000"/>
          </a:bodyPr>
          <a:lstStyle/>
          <a:p>
            <a:pPr marL="0" indent="0">
              <a:buNone/>
            </a:pPr>
            <a:r>
              <a:rPr lang="fr-FR" dirty="0"/>
              <a:t>Extraits de « </a:t>
            </a:r>
            <a:r>
              <a:rPr lang="fr-FR" dirty="0">
                <a:hlinkClick r:id="rId2"/>
              </a:rPr>
              <a:t>Le calcul aux cycles 2 et 3</a:t>
            </a:r>
            <a:r>
              <a:rPr lang="fr-FR" dirty="0"/>
              <a:t> »</a:t>
            </a:r>
          </a:p>
          <a:p>
            <a:pPr marL="0" indent="0">
              <a:buNone/>
            </a:pPr>
            <a:endParaRPr lang="fr-FR" b="1" dirty="0"/>
          </a:p>
          <a:p>
            <a:pPr marL="0" indent="0">
              <a:buNone/>
            </a:pPr>
            <a:r>
              <a:rPr lang="fr-FR" sz="5100" b="1" dirty="0"/>
              <a:t>Les objectifs du calcul mental et en ligne </a:t>
            </a:r>
          </a:p>
          <a:p>
            <a:pPr marL="0" indent="0">
              <a:buNone/>
            </a:pPr>
            <a:endParaRPr lang="fr-FR" dirty="0"/>
          </a:p>
          <a:p>
            <a:pPr marL="0" indent="0">
              <a:buNone/>
            </a:pPr>
            <a:r>
              <a:rPr lang="fr-FR" sz="4600" dirty="0"/>
              <a:t>Le calcul mental et le calcul en ligne sont pratiqués pour : </a:t>
            </a:r>
          </a:p>
          <a:p>
            <a:pPr marL="0" indent="0">
              <a:buNone/>
            </a:pPr>
            <a:r>
              <a:rPr lang="fr-FR" sz="4600" dirty="0"/>
              <a:t>• construire puis travailler la compréhension de la notion de nombre et des propriétés de notre numération décimale de position ; </a:t>
            </a:r>
          </a:p>
          <a:p>
            <a:pPr marL="0" indent="0">
              <a:buNone/>
            </a:pPr>
            <a:r>
              <a:rPr lang="fr-FR" sz="4600" dirty="0"/>
              <a:t>• développer la connaissance des nombres ; </a:t>
            </a:r>
          </a:p>
          <a:p>
            <a:pPr marL="0" indent="0">
              <a:buNone/>
            </a:pPr>
            <a:r>
              <a:rPr lang="fr-FR" sz="4600" dirty="0"/>
              <a:t>• travailler le sens des opérations ; </a:t>
            </a:r>
          </a:p>
          <a:p>
            <a:pPr marL="0" indent="0">
              <a:buNone/>
            </a:pPr>
            <a:r>
              <a:rPr lang="fr-FR" sz="4600" dirty="0"/>
              <a:t>• découvrir et utiliser les propriétés des opérations ; </a:t>
            </a:r>
          </a:p>
          <a:p>
            <a:pPr marL="0" indent="0">
              <a:buNone/>
            </a:pPr>
            <a:r>
              <a:rPr lang="fr-FR" sz="4600" dirty="0"/>
              <a:t>• développer des habiletés calculatoires ; </a:t>
            </a:r>
          </a:p>
          <a:p>
            <a:pPr marL="0" indent="0">
              <a:buNone/>
            </a:pPr>
            <a:r>
              <a:rPr lang="fr-FR" sz="4600" dirty="0"/>
              <a:t>• construire progressivement des faits numériques et des procédures élémentaires qui seront utiles pour mener des calculs posés et permettront de traiter des calculs (mentaux ou en ligne) plus complexes ; </a:t>
            </a:r>
          </a:p>
          <a:p>
            <a:pPr marL="0" indent="0">
              <a:buNone/>
            </a:pPr>
            <a:r>
              <a:rPr lang="fr-FR" sz="4600" dirty="0"/>
              <a:t>• développer des compétences dans le cadre de la résolution de problèmes, par exemple au niveau du choix des opérations. </a:t>
            </a:r>
          </a:p>
          <a:p>
            <a:pPr marL="0" indent="0">
              <a:buNone/>
            </a:pPr>
            <a:r>
              <a:rPr lang="fr-FR" sz="4600" dirty="0"/>
              <a:t>Via le calcul mental et le calcul en ligne, on apprend aussi à déterminer un ordre de grandeur et à pratiquer le calcul approché. Cette capacité est particulièrement utile pour contrôler un résultat et développer l’esprit critique</a:t>
            </a:r>
            <a:r>
              <a:rPr lang="fr-FR" sz="4200" dirty="0"/>
              <a:t>. </a:t>
            </a:r>
          </a:p>
        </p:txBody>
      </p:sp>
    </p:spTree>
    <p:extLst>
      <p:ext uri="{BB962C8B-B14F-4D97-AF65-F5344CB8AC3E}">
        <p14:creationId xmlns:p14="http://schemas.microsoft.com/office/powerpoint/2010/main" val="36912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A2E9A04B-29B2-4C79-87E6-62608B0F1DBD}"/>
              </a:ext>
            </a:extLst>
          </p:cNvPr>
          <p:cNvSpPr>
            <a:spLocks noGrp="1"/>
          </p:cNvSpPr>
          <p:nvPr>
            <p:ph idx="1"/>
          </p:nvPr>
        </p:nvSpPr>
        <p:spPr>
          <a:xfrm>
            <a:off x="683568" y="476673"/>
            <a:ext cx="7941568" cy="3600399"/>
          </a:xfrm>
        </p:spPr>
        <p:txBody>
          <a:bodyPr>
            <a:normAutofit fontScale="55000" lnSpcReduction="20000"/>
          </a:bodyPr>
          <a:lstStyle/>
          <a:p>
            <a:pPr marL="0" indent="0">
              <a:buNone/>
            </a:pPr>
            <a:r>
              <a:rPr lang="fr-FR" dirty="0"/>
              <a:t>Extraits de « </a:t>
            </a:r>
            <a:r>
              <a:rPr lang="fr-FR" dirty="0">
                <a:hlinkClick r:id="rId2"/>
              </a:rPr>
              <a:t>Le calcul aux cycles 2 et 3</a:t>
            </a:r>
            <a:r>
              <a:rPr lang="fr-FR" dirty="0"/>
              <a:t> »</a:t>
            </a:r>
          </a:p>
          <a:p>
            <a:pPr marL="0" indent="0">
              <a:buNone/>
            </a:pPr>
            <a:endParaRPr lang="fr-FR" b="1" dirty="0"/>
          </a:p>
          <a:p>
            <a:pPr marL="0" indent="0">
              <a:buNone/>
            </a:pPr>
            <a:r>
              <a:rPr lang="fr-FR" sz="5100" b="1" dirty="0"/>
              <a:t>Les objectifs du calcul posé </a:t>
            </a:r>
          </a:p>
          <a:p>
            <a:pPr marL="0" indent="0">
              <a:buNone/>
            </a:pPr>
            <a:endParaRPr lang="fr-FR" b="1" dirty="0"/>
          </a:p>
          <a:p>
            <a:pPr marL="0" indent="0">
              <a:buNone/>
            </a:pPr>
            <a:r>
              <a:rPr lang="fr-FR" sz="4200" dirty="0"/>
              <a:t>Le calcul posé permet de disposer d’une méthode de calcul sécurisante, car elle permet de garantir l’obtention d’un résultat. </a:t>
            </a:r>
          </a:p>
          <a:p>
            <a:pPr marL="0" indent="0">
              <a:buNone/>
            </a:pPr>
            <a:r>
              <a:rPr lang="fr-FR" sz="4200" dirty="0"/>
              <a:t>Le calcul posé donne l’occasion de réinvestir les faits numériques (tables d’addition et de multiplication en particulier) et les connaissances sur la numération. </a:t>
            </a:r>
          </a:p>
          <a:p>
            <a:pPr marL="0" indent="0">
              <a:buNone/>
            </a:pPr>
            <a:r>
              <a:rPr lang="fr-FR" sz="4200" dirty="0"/>
              <a:t>Le calcul posé permet l’étude du fonctionnement d’algorithmes complexes à partir de leur mise en pratique.</a:t>
            </a:r>
          </a:p>
          <a:p>
            <a:pPr marL="0" indent="0">
              <a:buNone/>
            </a:pPr>
            <a:endParaRPr lang="fr-FR" dirty="0"/>
          </a:p>
          <a:p>
            <a:pPr marL="0" indent="0">
              <a:buNone/>
            </a:pPr>
            <a:endParaRPr lang="fr-FR" dirty="0"/>
          </a:p>
        </p:txBody>
      </p:sp>
      <p:sp>
        <p:nvSpPr>
          <p:cNvPr id="2" name="Rectangle 1">
            <a:extLst>
              <a:ext uri="{FF2B5EF4-FFF2-40B4-BE49-F238E27FC236}">
                <a16:creationId xmlns:a16="http://schemas.microsoft.com/office/drawing/2014/main" xmlns="" id="{D0644078-F7E0-400F-BBD9-8A45A6F4E038}"/>
              </a:ext>
            </a:extLst>
          </p:cNvPr>
          <p:cNvSpPr/>
          <p:nvPr/>
        </p:nvSpPr>
        <p:spPr>
          <a:xfrm>
            <a:off x="333872" y="4365104"/>
            <a:ext cx="8640960" cy="1569660"/>
          </a:xfrm>
          <a:prstGeom prst="rect">
            <a:avLst/>
          </a:prstGeom>
        </p:spPr>
        <p:txBody>
          <a:bodyPr wrap="square">
            <a:spAutoFit/>
          </a:bodyPr>
          <a:lstStyle/>
          <a:p>
            <a:pPr lvl="0">
              <a:spcBef>
                <a:spcPct val="20000"/>
              </a:spcBef>
            </a:pPr>
            <a:r>
              <a:rPr lang="fr-FR" sz="3200" dirty="0">
                <a:solidFill>
                  <a:srgbClr val="FF0000"/>
                </a:solidFill>
              </a:rPr>
              <a:t>Au regard de ces objectifs, ce sont prioritairement </a:t>
            </a:r>
            <a:r>
              <a:rPr lang="fr-FR" sz="3200" dirty="0">
                <a:solidFill>
                  <a:srgbClr val="FF0000"/>
                </a:solidFill>
                <a:hlinkClick r:id="rId3" action="ppaction://hlinksldjump"/>
              </a:rPr>
              <a:t>le calcul mental et le calcul en ligne</a:t>
            </a:r>
            <a:r>
              <a:rPr lang="fr-FR" sz="3200" dirty="0">
                <a:solidFill>
                  <a:srgbClr val="FF0000"/>
                </a:solidFill>
              </a:rPr>
              <a:t> qui permettent de faire évoluer les acquis des élèves en calcul.</a:t>
            </a:r>
          </a:p>
        </p:txBody>
      </p:sp>
    </p:spTree>
    <p:extLst>
      <p:ext uri="{BB962C8B-B14F-4D97-AF65-F5344CB8AC3E}">
        <p14:creationId xmlns:p14="http://schemas.microsoft.com/office/powerpoint/2010/main" val="109299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8452B5D2-5D9B-4B65-BAE9-487E2CC99AF3}"/>
              </a:ext>
            </a:extLst>
          </p:cNvPr>
          <p:cNvSpPr>
            <a:spLocks noGrp="1"/>
          </p:cNvSpPr>
          <p:nvPr>
            <p:ph idx="1"/>
          </p:nvPr>
        </p:nvSpPr>
        <p:spPr/>
        <p:txBody>
          <a:bodyPr/>
          <a:lstStyle/>
          <a:p>
            <a:pPr marL="0" indent="0">
              <a:buNone/>
            </a:pPr>
            <a:r>
              <a:rPr lang="fr-FR" dirty="0"/>
              <a:t>Les objectifs de l’enseignement du calcul étant clarifiés, quel enseignement mettre en œuvre pour être en phase avec ceux-ci et amener tous les élèves à réussir ? </a:t>
            </a:r>
          </a:p>
        </p:txBody>
      </p:sp>
    </p:spTree>
    <p:extLst>
      <p:ext uri="{BB962C8B-B14F-4D97-AF65-F5344CB8AC3E}">
        <p14:creationId xmlns:p14="http://schemas.microsoft.com/office/powerpoint/2010/main" val="3864418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332656"/>
            <a:ext cx="8229600" cy="5865515"/>
          </a:xfrm>
        </p:spPr>
        <p:txBody>
          <a:bodyPr>
            <a:noAutofit/>
          </a:bodyPr>
          <a:lstStyle/>
          <a:p>
            <a:pPr marL="0" lvl="0" indent="0" eaLnBrk="0" fontAlgn="base" hangingPunct="0">
              <a:spcBef>
                <a:spcPct val="0"/>
              </a:spcBef>
              <a:spcAft>
                <a:spcPct val="0"/>
              </a:spcAft>
              <a:buNone/>
            </a:pPr>
            <a:r>
              <a:rPr lang="fr-FR" altLang="fr-FR" sz="2800" b="1" dirty="0"/>
              <a:t>E</a:t>
            </a:r>
            <a:r>
              <a:rPr lang="fr-FR" altLang="fr-FR" sz="2800" b="1" dirty="0">
                <a:ea typeface="Times New Roman" panose="02020603050405020304" pitchFamily="18" charset="0"/>
                <a:cs typeface="Calibri" panose="020F0502020204030204" pitchFamily="34" charset="0"/>
              </a:rPr>
              <a:t>ffectuer 510 × 23 en calcul en ligne</a:t>
            </a:r>
            <a:endParaRPr lang="fr-FR" altLang="fr-FR" sz="2800" b="1" dirty="0"/>
          </a:p>
          <a:p>
            <a:pPr marL="0" lvl="0" indent="0" eaLnBrk="0" fontAlgn="base" hangingPunct="0">
              <a:spcBef>
                <a:spcPct val="0"/>
              </a:spcBef>
              <a:spcAft>
                <a:spcPct val="0"/>
              </a:spcAft>
              <a:buNone/>
            </a:pPr>
            <a:r>
              <a:rPr lang="fr-FR" altLang="fr-FR" sz="2800" dirty="0">
                <a:ea typeface="Times New Roman" panose="02020603050405020304" pitchFamily="18" charset="0"/>
                <a:cs typeface="Calibri" panose="020F0502020204030204" pitchFamily="34" charset="0"/>
              </a:rPr>
              <a:t>Il conviendrait qu’au CM2, chaque élève puisse effectuer ce calcul en mobilisant une procédure de ce type :</a:t>
            </a:r>
          </a:p>
          <a:p>
            <a:pPr marL="0" indent="0" eaLnBrk="0" fontAlgn="base" hangingPunct="0">
              <a:spcBef>
                <a:spcPct val="0"/>
              </a:spcBef>
              <a:spcAft>
                <a:spcPct val="0"/>
              </a:spcAft>
              <a:buNone/>
            </a:pPr>
            <a:r>
              <a:rPr lang="fr-FR" altLang="fr-FR" sz="2800" dirty="0">
                <a:solidFill>
                  <a:srgbClr val="FF0000"/>
                </a:solidFill>
                <a:ea typeface="Times New Roman" panose="02020603050405020304" pitchFamily="18" charset="0"/>
                <a:cs typeface="Calibri" panose="020F0502020204030204" pitchFamily="34" charset="0"/>
              </a:rPr>
              <a:t>510 × 23 c’est 510 × 20 plus 510 × 3</a:t>
            </a:r>
          </a:p>
          <a:p>
            <a:pPr marL="0" lvl="0" indent="0" eaLnBrk="0" fontAlgn="base" hangingPunct="0">
              <a:spcBef>
                <a:spcPct val="0"/>
              </a:spcBef>
              <a:spcAft>
                <a:spcPct val="0"/>
              </a:spcAft>
              <a:buNone/>
            </a:pPr>
            <a:r>
              <a:rPr lang="fr-FR" altLang="fr-FR" sz="2800" dirty="0">
                <a:ea typeface="Times New Roman" panose="02020603050405020304" pitchFamily="18" charset="0"/>
                <a:cs typeface="Calibri" panose="020F0502020204030204" pitchFamily="34" charset="0"/>
              </a:rPr>
              <a:t>          </a:t>
            </a:r>
            <a:r>
              <a:rPr lang="fr-FR" altLang="fr-FR" sz="2800" dirty="0">
                <a:solidFill>
                  <a:srgbClr val="FF0000"/>
                </a:solidFill>
                <a:ea typeface="Times New Roman" panose="02020603050405020304" pitchFamily="18" charset="0"/>
                <a:cs typeface="Calibri" panose="020F0502020204030204" pitchFamily="34" charset="0"/>
              </a:rPr>
              <a:t>500 × 20 plus 10 × 20 plus 500 × 3 plus 10 × 3 </a:t>
            </a:r>
          </a:p>
          <a:p>
            <a:pPr marL="0" lvl="0" indent="0" eaLnBrk="0" fontAlgn="base" hangingPunct="0">
              <a:spcBef>
                <a:spcPct val="0"/>
              </a:spcBef>
              <a:spcAft>
                <a:spcPct val="0"/>
              </a:spcAft>
              <a:buNone/>
            </a:pPr>
            <a:r>
              <a:rPr lang="fr-FR" altLang="fr-FR" sz="2800" dirty="0">
                <a:solidFill>
                  <a:srgbClr val="FF0000"/>
                </a:solidFill>
                <a:ea typeface="Times New Roman" panose="02020603050405020304" pitchFamily="18" charset="0"/>
                <a:cs typeface="Calibri" panose="020F0502020204030204" pitchFamily="34" charset="0"/>
              </a:rPr>
              <a:t>ou encore 10 000 + 200 + 1500 + 30 = 11730</a:t>
            </a:r>
            <a:endParaRPr lang="fr-FR" altLang="fr-FR" sz="2800" dirty="0">
              <a:ea typeface="Times New Roman" panose="02020603050405020304" pitchFamily="18" charset="0"/>
              <a:cs typeface="Calibri" panose="020F0502020204030204" pitchFamily="34" charset="0"/>
            </a:endParaRPr>
          </a:p>
          <a:p>
            <a:pPr marL="0" lvl="0" indent="0" eaLnBrk="0" fontAlgn="base" hangingPunct="0">
              <a:spcBef>
                <a:spcPct val="0"/>
              </a:spcBef>
              <a:spcAft>
                <a:spcPct val="0"/>
              </a:spcAft>
              <a:buNone/>
            </a:pPr>
            <a:r>
              <a:rPr lang="fr-FR" altLang="fr-FR" sz="2800" dirty="0">
                <a:solidFill>
                  <a:srgbClr val="0070C0"/>
                </a:solidFill>
                <a:ea typeface="Times New Roman" panose="02020603050405020304" pitchFamily="18" charset="0"/>
                <a:cs typeface="Calibri" panose="020F0502020204030204" pitchFamily="34" charset="0"/>
              </a:rPr>
              <a:t>ou bien</a:t>
            </a:r>
          </a:p>
          <a:p>
            <a:pPr marL="0" indent="0" eaLnBrk="0" fontAlgn="base" hangingPunct="0">
              <a:spcBef>
                <a:spcPct val="0"/>
              </a:spcBef>
              <a:spcAft>
                <a:spcPct val="0"/>
              </a:spcAft>
              <a:buNone/>
            </a:pPr>
            <a:r>
              <a:rPr lang="fr-FR" altLang="fr-FR" sz="2800" dirty="0">
                <a:solidFill>
                  <a:srgbClr val="0070C0"/>
                </a:solidFill>
                <a:ea typeface="Times New Roman" panose="02020603050405020304" pitchFamily="18" charset="0"/>
                <a:cs typeface="Calibri" panose="020F0502020204030204" pitchFamily="34" charset="0"/>
              </a:rPr>
              <a:t>510 × 23 c’est 500 × 23 plus 10 × 23</a:t>
            </a:r>
          </a:p>
          <a:p>
            <a:pPr marL="0" indent="0" eaLnBrk="0" fontAlgn="base" hangingPunct="0">
              <a:spcBef>
                <a:spcPct val="0"/>
              </a:spcBef>
              <a:spcAft>
                <a:spcPct val="0"/>
              </a:spcAft>
              <a:buNone/>
            </a:pPr>
            <a:r>
              <a:rPr lang="fr-FR" altLang="fr-FR" sz="2800" dirty="0">
                <a:solidFill>
                  <a:srgbClr val="0070C0"/>
                </a:solidFill>
              </a:rPr>
              <a:t>          500 × 20 plus 500 × 3 plus 10 × 20 plus 10 × 3 …</a:t>
            </a:r>
          </a:p>
          <a:p>
            <a:pPr marL="0" indent="0" eaLnBrk="0" fontAlgn="base" hangingPunct="0">
              <a:spcBef>
                <a:spcPct val="0"/>
              </a:spcBef>
              <a:spcAft>
                <a:spcPct val="0"/>
              </a:spcAft>
              <a:buNone/>
            </a:pPr>
            <a:r>
              <a:rPr lang="fr-FR" altLang="fr-FR" sz="2800" dirty="0">
                <a:solidFill>
                  <a:srgbClr val="006C31"/>
                </a:solidFill>
              </a:rPr>
              <a:t>ou bien  </a:t>
            </a:r>
          </a:p>
          <a:p>
            <a:pPr marL="0" indent="0" eaLnBrk="0" fontAlgn="base" hangingPunct="0">
              <a:spcBef>
                <a:spcPct val="0"/>
              </a:spcBef>
              <a:spcAft>
                <a:spcPct val="0"/>
              </a:spcAft>
              <a:buNone/>
            </a:pPr>
            <a:r>
              <a:rPr lang="fr-FR" altLang="fr-FR" sz="2800" dirty="0">
                <a:solidFill>
                  <a:srgbClr val="006C31"/>
                </a:solidFill>
              </a:rPr>
              <a:t>510 × 23 c’est 510 × 20 plus 510 × 3</a:t>
            </a:r>
          </a:p>
          <a:p>
            <a:pPr marL="0" indent="0" eaLnBrk="0" fontAlgn="base" hangingPunct="0">
              <a:spcBef>
                <a:spcPct val="0"/>
              </a:spcBef>
              <a:spcAft>
                <a:spcPct val="0"/>
              </a:spcAft>
              <a:buNone/>
            </a:pPr>
            <a:r>
              <a:rPr lang="fr-FR" altLang="fr-FR" sz="2800" dirty="0">
                <a:solidFill>
                  <a:srgbClr val="006C31"/>
                </a:solidFill>
              </a:rPr>
              <a:t>Ou encore le double de 510 × 10 plus 1530, ou encore   10200 + 1530 =11730 </a:t>
            </a:r>
          </a:p>
          <a:p>
            <a:pPr marL="0" indent="0">
              <a:buNone/>
            </a:pPr>
            <a:endParaRPr lang="fr-FR" sz="2800" dirty="0"/>
          </a:p>
        </p:txBody>
      </p:sp>
    </p:spTree>
    <p:extLst>
      <p:ext uri="{BB962C8B-B14F-4D97-AF65-F5344CB8AC3E}">
        <p14:creationId xmlns:p14="http://schemas.microsoft.com/office/powerpoint/2010/main" val="50155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BE5940B5-0F59-43F1-91FF-0F3BD04E6404}"/>
              </a:ext>
            </a:extLst>
          </p:cNvPr>
          <p:cNvSpPr>
            <a:spLocks noGrp="1"/>
          </p:cNvSpPr>
          <p:nvPr>
            <p:ph idx="1"/>
          </p:nvPr>
        </p:nvSpPr>
        <p:spPr>
          <a:xfrm>
            <a:off x="457200" y="476672"/>
            <a:ext cx="8507288" cy="5649491"/>
          </a:xfrm>
        </p:spPr>
        <p:txBody>
          <a:bodyPr/>
          <a:lstStyle/>
          <a:p>
            <a:pPr marL="0" indent="0" eaLnBrk="0" fontAlgn="base" hangingPunct="0">
              <a:spcBef>
                <a:spcPct val="0"/>
              </a:spcBef>
              <a:spcAft>
                <a:spcPct val="0"/>
              </a:spcAft>
              <a:buNone/>
            </a:pPr>
            <a:r>
              <a:rPr lang="fr-FR" altLang="fr-FR" dirty="0">
                <a:ea typeface="Times New Roman" panose="02020603050405020304" pitchFamily="18" charset="0"/>
                <a:cs typeface="Calibri" panose="020F0502020204030204" pitchFamily="34" charset="0"/>
              </a:rPr>
              <a:t>Une présentation sous la forme d’un arbre :</a:t>
            </a:r>
          </a:p>
          <a:p>
            <a:pPr marL="0" indent="0" eaLnBrk="0" fontAlgn="base" hangingPunct="0">
              <a:spcBef>
                <a:spcPct val="0"/>
              </a:spcBef>
              <a:spcAft>
                <a:spcPct val="0"/>
              </a:spcAft>
              <a:buNone/>
            </a:pPr>
            <a:r>
              <a:rPr lang="fr-FR" altLang="fr-FR" sz="2000" i="1" dirty="0">
                <a:ea typeface="Times New Roman" panose="02020603050405020304" pitchFamily="18" charset="0"/>
                <a:cs typeface="Calibri" panose="020F0502020204030204" pitchFamily="34" charset="0"/>
              </a:rPr>
              <a:t>(écrit professeur)</a:t>
            </a:r>
          </a:p>
          <a:p>
            <a:pPr marL="0" indent="0" eaLnBrk="0" fontAlgn="base" hangingPunct="0">
              <a:spcBef>
                <a:spcPct val="0"/>
              </a:spcBef>
              <a:spcAft>
                <a:spcPct val="0"/>
              </a:spcAft>
              <a:buNone/>
            </a:pPr>
            <a:r>
              <a:rPr lang="fr-FR" altLang="fr-FR" dirty="0">
                <a:solidFill>
                  <a:srgbClr val="FF0000"/>
                </a:solidFill>
                <a:ea typeface="Times New Roman" panose="02020603050405020304" pitchFamily="18" charset="0"/>
                <a:cs typeface="Calibri" panose="020F0502020204030204" pitchFamily="34" charset="0"/>
              </a:rPr>
              <a:t>					500 × 20        10 000 </a:t>
            </a:r>
            <a:endParaRPr lang="fr-FR" altLang="fr-FR" dirty="0">
              <a:ea typeface="Times New Roman" panose="02020603050405020304" pitchFamily="18" charset="0"/>
              <a:cs typeface="Calibri" panose="020F0502020204030204" pitchFamily="34" charset="0"/>
            </a:endParaRPr>
          </a:p>
          <a:p>
            <a:pPr marL="0" indent="0" eaLnBrk="0" fontAlgn="base" hangingPunct="0">
              <a:spcBef>
                <a:spcPct val="0"/>
              </a:spcBef>
              <a:spcAft>
                <a:spcPct val="0"/>
              </a:spcAft>
              <a:buNone/>
            </a:pPr>
            <a:r>
              <a:rPr lang="fr-FR" altLang="fr-FR" dirty="0">
                <a:ea typeface="Times New Roman" panose="02020603050405020304" pitchFamily="18" charset="0"/>
                <a:cs typeface="Calibri" panose="020F0502020204030204" pitchFamily="34" charset="0"/>
              </a:rPr>
              <a:t>		  510 × 20             +</a:t>
            </a:r>
          </a:p>
          <a:p>
            <a:pPr marL="0" indent="0" eaLnBrk="0" fontAlgn="base" hangingPunct="0">
              <a:spcBef>
                <a:spcPct val="0"/>
              </a:spcBef>
              <a:spcAft>
                <a:spcPct val="0"/>
              </a:spcAft>
              <a:buNone/>
            </a:pPr>
            <a:r>
              <a:rPr lang="fr-FR" altLang="fr-FR" dirty="0">
                <a:solidFill>
                  <a:srgbClr val="FF0000"/>
                </a:solidFill>
                <a:ea typeface="Times New Roman" panose="02020603050405020304" pitchFamily="18" charset="0"/>
                <a:cs typeface="Calibri" panose="020F0502020204030204" pitchFamily="34" charset="0"/>
              </a:rPr>
              <a:t>					10 × 20                200</a:t>
            </a:r>
            <a:endParaRPr lang="fr-FR" altLang="fr-FR" dirty="0">
              <a:ea typeface="Times New Roman" panose="02020603050405020304" pitchFamily="18" charset="0"/>
              <a:cs typeface="Calibri" panose="020F0502020204030204" pitchFamily="34" charset="0"/>
            </a:endParaRPr>
          </a:p>
          <a:p>
            <a:pPr marL="0" indent="0" eaLnBrk="0" fontAlgn="base" hangingPunct="0">
              <a:spcBef>
                <a:spcPct val="0"/>
              </a:spcBef>
              <a:spcAft>
                <a:spcPct val="0"/>
              </a:spcAft>
              <a:buNone/>
            </a:pPr>
            <a:r>
              <a:rPr lang="fr-FR" altLang="fr-FR" dirty="0">
                <a:ea typeface="Times New Roman" panose="02020603050405020304" pitchFamily="18" charset="0"/>
                <a:cs typeface="Calibri" panose="020F0502020204030204" pitchFamily="34" charset="0"/>
              </a:rPr>
              <a:t>510 × 23     +</a:t>
            </a:r>
          </a:p>
          <a:p>
            <a:pPr marL="0" indent="0" eaLnBrk="0" fontAlgn="base" hangingPunct="0">
              <a:spcBef>
                <a:spcPct val="0"/>
              </a:spcBef>
              <a:spcAft>
                <a:spcPct val="0"/>
              </a:spcAft>
              <a:buNone/>
            </a:pPr>
            <a:r>
              <a:rPr lang="fr-FR" altLang="fr-FR" dirty="0">
                <a:solidFill>
                  <a:srgbClr val="FF0000"/>
                </a:solidFill>
                <a:ea typeface="Times New Roman" panose="02020603050405020304" pitchFamily="18" charset="0"/>
                <a:cs typeface="Calibri" panose="020F0502020204030204" pitchFamily="34" charset="0"/>
              </a:rPr>
              <a:t>					500 × 3              1500</a:t>
            </a:r>
            <a:endParaRPr lang="fr-FR" altLang="fr-FR" dirty="0">
              <a:ea typeface="Times New Roman" panose="02020603050405020304" pitchFamily="18" charset="0"/>
              <a:cs typeface="Calibri" panose="020F0502020204030204" pitchFamily="34" charset="0"/>
            </a:endParaRPr>
          </a:p>
          <a:p>
            <a:pPr marL="0" indent="0" eaLnBrk="0" fontAlgn="base" hangingPunct="0">
              <a:spcBef>
                <a:spcPct val="0"/>
              </a:spcBef>
              <a:spcAft>
                <a:spcPct val="0"/>
              </a:spcAft>
              <a:buNone/>
            </a:pPr>
            <a:r>
              <a:rPr lang="fr-FR" altLang="fr-FR" dirty="0">
                <a:ea typeface="Times New Roman" panose="02020603050405020304" pitchFamily="18" charset="0"/>
                <a:cs typeface="Calibri" panose="020F0502020204030204" pitchFamily="34" charset="0"/>
              </a:rPr>
              <a:t>		  510 × 3               +</a:t>
            </a:r>
          </a:p>
          <a:p>
            <a:pPr marL="0" lvl="0" indent="0" eaLnBrk="0" fontAlgn="base" hangingPunct="0">
              <a:spcBef>
                <a:spcPct val="0"/>
              </a:spcBef>
              <a:spcAft>
                <a:spcPct val="0"/>
              </a:spcAft>
              <a:buNone/>
            </a:pPr>
            <a:r>
              <a:rPr lang="fr-FR" altLang="fr-FR" dirty="0">
                <a:solidFill>
                  <a:srgbClr val="FF0000"/>
                </a:solidFill>
                <a:ea typeface="Times New Roman" panose="02020603050405020304" pitchFamily="18" charset="0"/>
                <a:cs typeface="Calibri" panose="020F0502020204030204" pitchFamily="34" charset="0"/>
              </a:rPr>
              <a:t>					10 × 3                    30</a:t>
            </a:r>
          </a:p>
          <a:p>
            <a:pPr marL="0" lvl="0" indent="0" eaLnBrk="0" fontAlgn="base" hangingPunct="0">
              <a:spcBef>
                <a:spcPct val="0"/>
              </a:spcBef>
              <a:spcAft>
                <a:spcPct val="0"/>
              </a:spcAft>
              <a:buNone/>
            </a:pPr>
            <a:endParaRPr lang="fr-FR" dirty="0">
              <a:solidFill>
                <a:srgbClr val="FF0000"/>
              </a:solidFill>
            </a:endParaRPr>
          </a:p>
          <a:p>
            <a:pPr marL="0" lvl="0" indent="0" eaLnBrk="0" fontAlgn="base" hangingPunct="0">
              <a:spcBef>
                <a:spcPct val="0"/>
              </a:spcBef>
              <a:spcAft>
                <a:spcPct val="0"/>
              </a:spcAft>
              <a:buNone/>
            </a:pPr>
            <a:r>
              <a:rPr lang="fr-FR" altLang="fr-FR" dirty="0">
                <a:ea typeface="Times New Roman" panose="02020603050405020304" pitchFamily="18" charset="0"/>
                <a:cs typeface="Calibri" panose="020F0502020204030204" pitchFamily="34" charset="0"/>
              </a:rPr>
              <a:t>510 × 23 = 10 000 + 200 + 1500 + 30 = 11730</a:t>
            </a:r>
            <a:endParaRPr lang="fr-FR" dirty="0"/>
          </a:p>
        </p:txBody>
      </p:sp>
      <p:cxnSp>
        <p:nvCxnSpPr>
          <p:cNvPr id="5" name="Connecteur droit 4">
            <a:extLst>
              <a:ext uri="{FF2B5EF4-FFF2-40B4-BE49-F238E27FC236}">
                <a16:creationId xmlns:a16="http://schemas.microsoft.com/office/drawing/2014/main" xmlns="" id="{45372CEE-AF3F-4545-93AE-EB6616B2DC63}"/>
              </a:ext>
            </a:extLst>
          </p:cNvPr>
          <p:cNvCxnSpPr/>
          <p:nvPr/>
        </p:nvCxnSpPr>
        <p:spPr>
          <a:xfrm flipV="1">
            <a:off x="2054321" y="2280009"/>
            <a:ext cx="432048"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xmlns="" id="{8A8FEC2E-6368-43F9-AC1B-44E19F86AE9D}"/>
              </a:ext>
            </a:extLst>
          </p:cNvPr>
          <p:cNvCxnSpPr/>
          <p:nvPr/>
        </p:nvCxnSpPr>
        <p:spPr>
          <a:xfrm>
            <a:off x="2028546" y="3301417"/>
            <a:ext cx="432048"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xmlns="" id="{F43AB266-CB55-442F-99BC-6513BB348CFB}"/>
              </a:ext>
            </a:extLst>
          </p:cNvPr>
          <p:cNvCxnSpPr/>
          <p:nvPr/>
        </p:nvCxnSpPr>
        <p:spPr>
          <a:xfrm flipV="1">
            <a:off x="4139952" y="1611660"/>
            <a:ext cx="864096"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xmlns="" id="{515729BE-AC34-4869-A036-7E0CB29DB869}"/>
              </a:ext>
            </a:extLst>
          </p:cNvPr>
          <p:cNvCxnSpPr/>
          <p:nvPr/>
        </p:nvCxnSpPr>
        <p:spPr>
          <a:xfrm>
            <a:off x="4211960" y="2244005"/>
            <a:ext cx="792088"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xmlns="" id="{B8C8DCEF-FA73-442F-8816-1E9F030BE6FD}"/>
              </a:ext>
            </a:extLst>
          </p:cNvPr>
          <p:cNvCxnSpPr/>
          <p:nvPr/>
        </p:nvCxnSpPr>
        <p:spPr>
          <a:xfrm flipV="1">
            <a:off x="4031940" y="3535288"/>
            <a:ext cx="1008112"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xmlns="" id="{FD4AAFDA-F504-402C-AC05-991CCB2B0FE9}"/>
              </a:ext>
            </a:extLst>
          </p:cNvPr>
          <p:cNvCxnSpPr/>
          <p:nvPr/>
        </p:nvCxnSpPr>
        <p:spPr>
          <a:xfrm>
            <a:off x="4031940" y="4077072"/>
            <a:ext cx="1008112"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xmlns="" id="{77500AF8-EB60-4B6C-952D-C1051433B919}"/>
              </a:ext>
            </a:extLst>
          </p:cNvPr>
          <p:cNvCxnSpPr/>
          <p:nvPr/>
        </p:nvCxnSpPr>
        <p:spPr>
          <a:xfrm>
            <a:off x="6660232" y="2564904"/>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xmlns="" id="{4DBD1226-595D-4C05-9EBF-B4553FFF2BBD}"/>
              </a:ext>
            </a:extLst>
          </p:cNvPr>
          <p:cNvCxnSpPr/>
          <p:nvPr/>
        </p:nvCxnSpPr>
        <p:spPr>
          <a:xfrm>
            <a:off x="6660232" y="1556792"/>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xmlns="" id="{CC230721-003E-4FEE-9915-8358E2F3C507}"/>
              </a:ext>
            </a:extLst>
          </p:cNvPr>
          <p:cNvCxnSpPr/>
          <p:nvPr/>
        </p:nvCxnSpPr>
        <p:spPr>
          <a:xfrm>
            <a:off x="6660232" y="3501008"/>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xmlns="" id="{E794886E-5577-4998-851D-896E1CA3A662}"/>
              </a:ext>
            </a:extLst>
          </p:cNvPr>
          <p:cNvCxnSpPr/>
          <p:nvPr/>
        </p:nvCxnSpPr>
        <p:spPr>
          <a:xfrm>
            <a:off x="6660232" y="4437112"/>
            <a:ext cx="6480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88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CB74FE4B-3E6C-4749-A066-1E040912AE80}"/>
              </a:ext>
            </a:extLst>
          </p:cNvPr>
          <p:cNvSpPr>
            <a:spLocks noGrp="1"/>
          </p:cNvSpPr>
          <p:nvPr>
            <p:ph idx="1"/>
          </p:nvPr>
        </p:nvSpPr>
        <p:spPr>
          <a:xfrm>
            <a:off x="395536" y="188640"/>
            <a:ext cx="8291264" cy="6264696"/>
          </a:xfrm>
        </p:spPr>
        <p:txBody>
          <a:bodyPr/>
          <a:lstStyle/>
          <a:p>
            <a:pPr marL="0" indent="0">
              <a:buNone/>
            </a:pPr>
            <a:r>
              <a:rPr lang="fr-FR" dirty="0"/>
              <a:t>En calcul posé : Effectuer 478 × 36 </a:t>
            </a:r>
          </a:p>
          <a:p>
            <a:pPr marL="0" indent="0">
              <a:buNone/>
            </a:pPr>
            <a:r>
              <a:rPr lang="fr-FR" sz="2000" dirty="0"/>
              <a:t> 478 × 36 c’est 478 × 30 plus 478 × 6 (ou « 478 fois 30 et encore 478 fois 6 »)</a:t>
            </a:r>
          </a:p>
          <a:p>
            <a:pPr marL="0" indent="0">
              <a:buNone/>
            </a:pPr>
            <a:r>
              <a:rPr lang="fr-FR" sz="2000" dirty="0"/>
              <a:t>ou encore 30 × 478 plus 6 × 478 (on peut changer l’ordre des nombres dans une multiplication)</a:t>
            </a:r>
          </a:p>
          <a:p>
            <a:pPr marL="0" indent="0">
              <a:buNone/>
            </a:pPr>
            <a:r>
              <a:rPr lang="fr-FR" sz="2000" dirty="0"/>
              <a:t>Ou encore : 6 × 478 plus 30 × 478 (on peut changer l’ordre des nombres dans une addition)</a:t>
            </a:r>
          </a:p>
        </p:txBody>
      </p:sp>
      <p:graphicFrame>
        <p:nvGraphicFramePr>
          <p:cNvPr id="5" name="Tableau 4">
            <a:extLst>
              <a:ext uri="{FF2B5EF4-FFF2-40B4-BE49-F238E27FC236}">
                <a16:creationId xmlns:a16="http://schemas.microsoft.com/office/drawing/2014/main" xmlns="" id="{7DE40A3F-F109-415B-B9E7-48A1BD5F6690}"/>
              </a:ext>
            </a:extLst>
          </p:cNvPr>
          <p:cNvGraphicFramePr>
            <a:graphicFrameLocks noGrp="1"/>
          </p:cNvGraphicFramePr>
          <p:nvPr>
            <p:extLst>
              <p:ext uri="{D42A27DB-BD31-4B8C-83A1-F6EECF244321}">
                <p14:modId xmlns:p14="http://schemas.microsoft.com/office/powerpoint/2010/main" val="3867230652"/>
              </p:ext>
            </p:extLst>
          </p:nvPr>
        </p:nvGraphicFramePr>
        <p:xfrm>
          <a:off x="1331640" y="2451720"/>
          <a:ext cx="5832648" cy="4114800"/>
        </p:xfrm>
        <a:graphic>
          <a:graphicData uri="http://schemas.openxmlformats.org/drawingml/2006/table">
            <a:tbl>
              <a:tblPr firstRow="1" bandRow="1">
                <a:tableStyleId>{5C22544A-7EE6-4342-B048-85BDC9FD1C3A}</a:tableStyleId>
              </a:tblPr>
              <a:tblGrid>
                <a:gridCol w="510854">
                  <a:extLst>
                    <a:ext uri="{9D8B030D-6E8A-4147-A177-3AD203B41FA5}">
                      <a16:colId xmlns:a16="http://schemas.microsoft.com/office/drawing/2014/main" xmlns="" val="3395643081"/>
                    </a:ext>
                  </a:extLst>
                </a:gridCol>
                <a:gridCol w="510854">
                  <a:extLst>
                    <a:ext uri="{9D8B030D-6E8A-4147-A177-3AD203B41FA5}">
                      <a16:colId xmlns:a16="http://schemas.microsoft.com/office/drawing/2014/main" xmlns="" val="2690053573"/>
                    </a:ext>
                  </a:extLst>
                </a:gridCol>
                <a:gridCol w="510854">
                  <a:extLst>
                    <a:ext uri="{9D8B030D-6E8A-4147-A177-3AD203B41FA5}">
                      <a16:colId xmlns:a16="http://schemas.microsoft.com/office/drawing/2014/main" xmlns="" val="3624325431"/>
                    </a:ext>
                  </a:extLst>
                </a:gridCol>
                <a:gridCol w="510854">
                  <a:extLst>
                    <a:ext uri="{9D8B030D-6E8A-4147-A177-3AD203B41FA5}">
                      <a16:colId xmlns:a16="http://schemas.microsoft.com/office/drawing/2014/main" xmlns="" val="3846378866"/>
                    </a:ext>
                  </a:extLst>
                </a:gridCol>
                <a:gridCol w="404856">
                  <a:extLst>
                    <a:ext uri="{9D8B030D-6E8A-4147-A177-3AD203B41FA5}">
                      <a16:colId xmlns:a16="http://schemas.microsoft.com/office/drawing/2014/main" xmlns="" val="149427425"/>
                    </a:ext>
                  </a:extLst>
                </a:gridCol>
                <a:gridCol w="616852">
                  <a:extLst>
                    <a:ext uri="{9D8B030D-6E8A-4147-A177-3AD203B41FA5}">
                      <a16:colId xmlns:a16="http://schemas.microsoft.com/office/drawing/2014/main" xmlns="" val="518907772"/>
                    </a:ext>
                  </a:extLst>
                </a:gridCol>
                <a:gridCol w="2767524">
                  <a:extLst>
                    <a:ext uri="{9D8B030D-6E8A-4147-A177-3AD203B41FA5}">
                      <a16:colId xmlns:a16="http://schemas.microsoft.com/office/drawing/2014/main" xmlns="" val="1597780866"/>
                    </a:ext>
                  </a:extLst>
                </a:gridCol>
              </a:tblGrid>
              <a:tr h="370840">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12988978"/>
                  </a:ext>
                </a:extLst>
              </a:tr>
              <a:tr h="370840">
                <a:tc>
                  <a:txBody>
                    <a:bodyPr/>
                    <a:lstStyle/>
                    <a:p>
                      <a:endParaRPr lang="fr-FR"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fr-FR" altLang="fr-FR" sz="2400" b="0" i="0" u="none" strike="noStrike" kern="1200" cap="none" spc="0" normalizeH="0" baseline="0" noProof="0" dirty="0">
                          <a:ln>
                            <a:noFill/>
                          </a:ln>
                          <a:solidFill>
                            <a:schemeClr val="tx1"/>
                          </a:solidFill>
                          <a:effectLst/>
                          <a:uLnTx/>
                          <a:uFillTx/>
                          <a:latin typeface="+mn-lt"/>
                          <a:ea typeface="+mn-ea"/>
                          <a:cs typeface="+mn-cs"/>
                        </a:rPr>
                        <a:t>×</a:t>
                      </a:r>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11091683"/>
                  </a:ext>
                </a:extLst>
              </a:tr>
              <a:tr h="370840">
                <a:tc>
                  <a:txBody>
                    <a:bodyPr/>
                    <a:lstStyle/>
                    <a:p>
                      <a:endParaRPr lang="fr-FR"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6 × 8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1814766"/>
                  </a:ext>
                </a:extLst>
              </a:tr>
              <a:tr h="370840">
                <a:tc>
                  <a:txBody>
                    <a:bodyPr/>
                    <a:lstStyle/>
                    <a:p>
                      <a:endParaRPr lang="fr-FR"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6 × 70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74780303"/>
                  </a:ext>
                </a:extLst>
              </a:tr>
              <a:tr h="370840">
                <a:tc>
                  <a:txBody>
                    <a:bodyPr/>
                    <a:lstStyle/>
                    <a:p>
                      <a:endParaRPr lang="fr-FR"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6 × 400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98494658"/>
                  </a:ext>
                </a:extLst>
              </a:tr>
              <a:tr h="370840">
                <a:tc>
                  <a:txBody>
                    <a:bodyPr/>
                    <a:lstStyle/>
                    <a:p>
                      <a:endParaRPr lang="fr-FR"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30 × 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136251332"/>
                  </a:ext>
                </a:extLst>
              </a:tr>
              <a:tr h="370840">
                <a:tc>
                  <a:txBody>
                    <a:bodyPr/>
                    <a:lstStyle/>
                    <a:p>
                      <a:endParaRPr lang="fr-FR"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30 × 70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741597401"/>
                  </a:ext>
                </a:extLst>
              </a:tr>
              <a:tr h="370840">
                <a:tc>
                  <a:txBody>
                    <a:bodyPr/>
                    <a:lstStyle/>
                    <a:p>
                      <a:r>
                        <a:rPr lang="fr-FR" sz="2400" b="0" dirty="0">
                          <a:solidFill>
                            <a:schemeClr val="tx1"/>
                          </a:solidFill>
                        </a:rPr>
                        <a:t>1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30 × 400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9634619"/>
                  </a:ext>
                </a:extLst>
              </a:tr>
              <a:tr h="370840">
                <a:tc>
                  <a:txBody>
                    <a:bodyPr/>
                    <a:lstStyle/>
                    <a:p>
                      <a:r>
                        <a:rPr lang="fr-FR" sz="24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somme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04938952"/>
                  </a:ext>
                </a:extLst>
              </a:tr>
            </a:tbl>
          </a:graphicData>
        </a:graphic>
      </p:graphicFrame>
      <p:sp>
        <p:nvSpPr>
          <p:cNvPr id="2" name="ZoneTexte 1">
            <a:extLst>
              <a:ext uri="{FF2B5EF4-FFF2-40B4-BE49-F238E27FC236}">
                <a16:creationId xmlns:a16="http://schemas.microsoft.com/office/drawing/2014/main" xmlns="" id="{39F6C508-DDF0-466C-BE08-10D20312C234}"/>
              </a:ext>
            </a:extLst>
          </p:cNvPr>
          <p:cNvSpPr txBox="1"/>
          <p:nvPr/>
        </p:nvSpPr>
        <p:spPr>
          <a:xfrm>
            <a:off x="6051092" y="3777953"/>
            <a:ext cx="2016224" cy="461665"/>
          </a:xfrm>
          <a:prstGeom prst="rect">
            <a:avLst/>
          </a:prstGeom>
          <a:noFill/>
        </p:spPr>
        <p:txBody>
          <a:bodyPr wrap="square" rtlCol="0">
            <a:spAutoFit/>
          </a:bodyPr>
          <a:lstStyle/>
          <a:p>
            <a:r>
              <a:rPr lang="fr-FR" sz="2400" dirty="0"/>
              <a:t>6 × 478</a:t>
            </a:r>
          </a:p>
        </p:txBody>
      </p:sp>
      <p:sp>
        <p:nvSpPr>
          <p:cNvPr id="4" name="Accolade fermante 3">
            <a:extLst>
              <a:ext uri="{FF2B5EF4-FFF2-40B4-BE49-F238E27FC236}">
                <a16:creationId xmlns:a16="http://schemas.microsoft.com/office/drawing/2014/main" xmlns="" id="{24550491-A82F-4DAB-A9C7-710FA1F02ECC}"/>
              </a:ext>
            </a:extLst>
          </p:cNvPr>
          <p:cNvSpPr/>
          <p:nvPr/>
        </p:nvSpPr>
        <p:spPr>
          <a:xfrm>
            <a:off x="5643224" y="3414720"/>
            <a:ext cx="216024" cy="118813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dirty="0"/>
          </a:p>
        </p:txBody>
      </p:sp>
      <p:pic>
        <p:nvPicPr>
          <p:cNvPr id="6" name="Image 5">
            <a:extLst>
              <a:ext uri="{FF2B5EF4-FFF2-40B4-BE49-F238E27FC236}">
                <a16:creationId xmlns:a16="http://schemas.microsoft.com/office/drawing/2014/main" xmlns="" id="{5501B08D-9E5A-4711-987C-9876DCFD6007}"/>
              </a:ext>
            </a:extLst>
          </p:cNvPr>
          <p:cNvPicPr>
            <a:picLocks noChangeAspect="1"/>
          </p:cNvPicPr>
          <p:nvPr/>
        </p:nvPicPr>
        <p:blipFill>
          <a:blip r:embed="rId2"/>
          <a:stretch>
            <a:fillRect/>
          </a:stretch>
        </p:blipFill>
        <p:spPr>
          <a:xfrm>
            <a:off x="5643224" y="4821588"/>
            <a:ext cx="225572" cy="1201016"/>
          </a:xfrm>
          <a:prstGeom prst="rect">
            <a:avLst/>
          </a:prstGeom>
        </p:spPr>
      </p:pic>
      <p:sp>
        <p:nvSpPr>
          <p:cNvPr id="7" name="ZoneTexte 6">
            <a:extLst>
              <a:ext uri="{FF2B5EF4-FFF2-40B4-BE49-F238E27FC236}">
                <a16:creationId xmlns:a16="http://schemas.microsoft.com/office/drawing/2014/main" xmlns="" id="{B5BDC81A-8B8B-4FE4-9E7C-794A5B4CE276}"/>
              </a:ext>
            </a:extLst>
          </p:cNvPr>
          <p:cNvSpPr txBox="1"/>
          <p:nvPr/>
        </p:nvSpPr>
        <p:spPr>
          <a:xfrm>
            <a:off x="6051092" y="5191263"/>
            <a:ext cx="2016224" cy="461665"/>
          </a:xfrm>
          <a:prstGeom prst="rect">
            <a:avLst/>
          </a:prstGeom>
          <a:noFill/>
        </p:spPr>
        <p:txBody>
          <a:bodyPr wrap="square" rtlCol="0">
            <a:spAutoFit/>
          </a:bodyPr>
          <a:lstStyle/>
          <a:p>
            <a:r>
              <a:rPr lang="fr-FR" sz="2400" dirty="0"/>
              <a:t>30 × 478</a:t>
            </a:r>
          </a:p>
        </p:txBody>
      </p:sp>
    </p:spTree>
    <p:extLst>
      <p:ext uri="{BB962C8B-B14F-4D97-AF65-F5344CB8AC3E}">
        <p14:creationId xmlns:p14="http://schemas.microsoft.com/office/powerpoint/2010/main" val="18902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CB74FE4B-3E6C-4749-A066-1E040912AE80}"/>
              </a:ext>
            </a:extLst>
          </p:cNvPr>
          <p:cNvSpPr>
            <a:spLocks noGrp="1"/>
          </p:cNvSpPr>
          <p:nvPr>
            <p:ph idx="1"/>
          </p:nvPr>
        </p:nvSpPr>
        <p:spPr>
          <a:xfrm>
            <a:off x="395536" y="188640"/>
            <a:ext cx="8291264" cy="6264696"/>
          </a:xfrm>
        </p:spPr>
        <p:txBody>
          <a:bodyPr/>
          <a:lstStyle/>
          <a:p>
            <a:pPr marL="0" indent="0">
              <a:buNone/>
            </a:pPr>
            <a:r>
              <a:rPr lang="fr-FR" dirty="0"/>
              <a:t>En calcul posé : Effectuer 54 </a:t>
            </a:r>
            <a:r>
              <a:rPr lang="fr-FR" altLang="fr-FR" dirty="0"/>
              <a:t>×</a:t>
            </a:r>
            <a:r>
              <a:rPr lang="fr-FR" dirty="0"/>
              <a:t> 3,7</a:t>
            </a:r>
          </a:p>
          <a:p>
            <a:pPr marL="0" indent="0">
              <a:buNone/>
            </a:pPr>
            <a:r>
              <a:rPr lang="fr-FR" sz="2000" b="1" dirty="0"/>
              <a:t>54 </a:t>
            </a:r>
            <a:r>
              <a:rPr lang="fr-FR" altLang="fr-FR" sz="2000" dirty="0"/>
              <a:t>×</a:t>
            </a:r>
            <a:r>
              <a:rPr lang="fr-FR" sz="2000" b="1" dirty="0"/>
              <a:t> 3,7 </a:t>
            </a:r>
            <a:r>
              <a:rPr lang="fr-FR" sz="2000" dirty="0"/>
              <a:t>c’est </a:t>
            </a:r>
            <a:r>
              <a:rPr lang="fr-FR" sz="2000" b="1" dirty="0"/>
              <a:t>54 </a:t>
            </a:r>
            <a:r>
              <a:rPr lang="fr-FR" altLang="fr-FR" sz="2000" dirty="0"/>
              <a:t>×</a:t>
            </a:r>
            <a:r>
              <a:rPr lang="fr-FR" sz="2000" b="1" dirty="0"/>
              <a:t> 3 plus 54 </a:t>
            </a:r>
            <a:r>
              <a:rPr lang="fr-FR" altLang="fr-FR" sz="2000" dirty="0"/>
              <a:t>×</a:t>
            </a:r>
            <a:r>
              <a:rPr lang="fr-FR" sz="2000" b="1" dirty="0"/>
              <a:t> 7 dixièmes</a:t>
            </a:r>
          </a:p>
          <a:p>
            <a:pPr marL="0" indent="0">
              <a:buNone/>
            </a:pPr>
            <a:r>
              <a:rPr lang="fr-FR" sz="2000" dirty="0"/>
              <a:t>Ou encore </a:t>
            </a:r>
            <a:r>
              <a:rPr lang="fr-FR" sz="2000" b="1" dirty="0"/>
              <a:t>3 </a:t>
            </a:r>
            <a:r>
              <a:rPr lang="fr-FR" altLang="fr-FR" sz="2000" dirty="0"/>
              <a:t>×</a:t>
            </a:r>
            <a:r>
              <a:rPr lang="fr-FR" sz="2000" b="1" dirty="0"/>
              <a:t> 54 plus 7 dixièmes </a:t>
            </a:r>
            <a:r>
              <a:rPr lang="fr-FR" altLang="fr-FR" sz="2000" dirty="0"/>
              <a:t>×</a:t>
            </a:r>
            <a:r>
              <a:rPr lang="fr-FR" sz="2000" b="1" dirty="0"/>
              <a:t> 54 </a:t>
            </a:r>
            <a:r>
              <a:rPr lang="fr-FR" sz="2000" dirty="0"/>
              <a:t>(on peut changer l’ordre des nombres dans une multiplication)</a:t>
            </a:r>
          </a:p>
          <a:p>
            <a:pPr marL="0" indent="0">
              <a:buNone/>
            </a:pPr>
            <a:r>
              <a:rPr lang="fr-FR" sz="2000" dirty="0"/>
              <a:t>Ou encore : </a:t>
            </a:r>
            <a:r>
              <a:rPr lang="fr-FR" sz="2000" b="1" dirty="0"/>
              <a:t>7 dixièmes </a:t>
            </a:r>
            <a:r>
              <a:rPr lang="fr-FR" altLang="fr-FR" sz="2000" dirty="0"/>
              <a:t>×</a:t>
            </a:r>
            <a:r>
              <a:rPr lang="fr-FR" sz="2000" b="1" dirty="0"/>
              <a:t> 54 plus 3 </a:t>
            </a:r>
            <a:r>
              <a:rPr lang="fr-FR" altLang="fr-FR" sz="2000" dirty="0"/>
              <a:t>×</a:t>
            </a:r>
            <a:r>
              <a:rPr lang="fr-FR" sz="2000" b="1" dirty="0"/>
              <a:t> 54  </a:t>
            </a:r>
            <a:r>
              <a:rPr lang="fr-FR" sz="2000" dirty="0"/>
              <a:t>(on peut changer l’ordre des nombres dans une addition)</a:t>
            </a:r>
          </a:p>
        </p:txBody>
      </p:sp>
      <p:graphicFrame>
        <p:nvGraphicFramePr>
          <p:cNvPr id="5" name="Tableau 4">
            <a:extLst>
              <a:ext uri="{FF2B5EF4-FFF2-40B4-BE49-F238E27FC236}">
                <a16:creationId xmlns:a16="http://schemas.microsoft.com/office/drawing/2014/main" xmlns="" id="{7DE40A3F-F109-415B-B9E7-48A1BD5F6690}"/>
              </a:ext>
            </a:extLst>
          </p:cNvPr>
          <p:cNvGraphicFramePr>
            <a:graphicFrameLocks noGrp="1"/>
          </p:cNvGraphicFramePr>
          <p:nvPr>
            <p:extLst>
              <p:ext uri="{D42A27DB-BD31-4B8C-83A1-F6EECF244321}">
                <p14:modId xmlns:p14="http://schemas.microsoft.com/office/powerpoint/2010/main" val="403092336"/>
              </p:ext>
            </p:extLst>
          </p:nvPr>
        </p:nvGraphicFramePr>
        <p:xfrm>
          <a:off x="755576" y="2708920"/>
          <a:ext cx="7931225" cy="3261360"/>
        </p:xfrm>
        <a:graphic>
          <a:graphicData uri="http://schemas.openxmlformats.org/drawingml/2006/table">
            <a:tbl>
              <a:tblPr firstRow="1" bandRow="1">
                <a:tableStyleId>{5C22544A-7EE6-4342-B048-85BDC9FD1C3A}</a:tableStyleId>
              </a:tblPr>
              <a:tblGrid>
                <a:gridCol w="597361">
                  <a:extLst>
                    <a:ext uri="{9D8B030D-6E8A-4147-A177-3AD203B41FA5}">
                      <a16:colId xmlns:a16="http://schemas.microsoft.com/office/drawing/2014/main" xmlns="" val="3395643081"/>
                    </a:ext>
                  </a:extLst>
                </a:gridCol>
                <a:gridCol w="597361">
                  <a:extLst>
                    <a:ext uri="{9D8B030D-6E8A-4147-A177-3AD203B41FA5}">
                      <a16:colId xmlns:a16="http://schemas.microsoft.com/office/drawing/2014/main" xmlns="" val="2690053573"/>
                    </a:ext>
                  </a:extLst>
                </a:gridCol>
                <a:gridCol w="597361">
                  <a:extLst>
                    <a:ext uri="{9D8B030D-6E8A-4147-A177-3AD203B41FA5}">
                      <a16:colId xmlns:a16="http://schemas.microsoft.com/office/drawing/2014/main" xmlns="" val="3624325431"/>
                    </a:ext>
                  </a:extLst>
                </a:gridCol>
                <a:gridCol w="597361">
                  <a:extLst>
                    <a:ext uri="{9D8B030D-6E8A-4147-A177-3AD203B41FA5}">
                      <a16:colId xmlns:a16="http://schemas.microsoft.com/office/drawing/2014/main" xmlns="" val="3846378866"/>
                    </a:ext>
                  </a:extLst>
                </a:gridCol>
                <a:gridCol w="597361">
                  <a:extLst>
                    <a:ext uri="{9D8B030D-6E8A-4147-A177-3AD203B41FA5}">
                      <a16:colId xmlns:a16="http://schemas.microsoft.com/office/drawing/2014/main" xmlns="" val="149427425"/>
                    </a:ext>
                  </a:extLst>
                </a:gridCol>
                <a:gridCol w="356751">
                  <a:extLst>
                    <a:ext uri="{9D8B030D-6E8A-4147-A177-3AD203B41FA5}">
                      <a16:colId xmlns:a16="http://schemas.microsoft.com/office/drawing/2014/main" xmlns="" val="518907772"/>
                    </a:ext>
                  </a:extLst>
                </a:gridCol>
                <a:gridCol w="4587669">
                  <a:extLst>
                    <a:ext uri="{9D8B030D-6E8A-4147-A177-3AD203B41FA5}">
                      <a16:colId xmlns:a16="http://schemas.microsoft.com/office/drawing/2014/main" xmlns="" val="1597780866"/>
                    </a:ext>
                  </a:extLst>
                </a:gridCol>
              </a:tblGrid>
              <a:tr h="370840">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12988978"/>
                  </a:ext>
                </a:extLst>
              </a:tr>
              <a:tr h="370840">
                <a:tc>
                  <a:txBody>
                    <a:bodyPr/>
                    <a:lstStyle/>
                    <a:p>
                      <a:endParaRPr lang="fr-FR"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fr-FR" altLang="fr-FR" sz="2800" b="0" i="0" u="none" strike="noStrike" kern="1200" cap="none" spc="0" normalizeH="0" baseline="0" noProof="0" dirty="0">
                          <a:ln>
                            <a:noFill/>
                          </a:ln>
                          <a:solidFill>
                            <a:schemeClr val="tx1"/>
                          </a:solidFill>
                          <a:effectLst/>
                          <a:uLnTx/>
                          <a:uFillTx/>
                          <a:latin typeface="+mn-lt"/>
                          <a:ea typeface="+mn-ea"/>
                          <a:cs typeface="+mn-cs"/>
                        </a:rPr>
                        <a:t>×</a:t>
                      </a:r>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11091683"/>
                  </a:ext>
                </a:extLst>
              </a:tr>
              <a:tr h="370840">
                <a:tc>
                  <a:txBody>
                    <a:bodyPr/>
                    <a:lstStyle/>
                    <a:p>
                      <a:endParaRPr lang="fr-FR"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0" dirty="0">
                          <a:solidFill>
                            <a:schemeClr val="tx1"/>
                          </a:solidFill>
                        </a:rPr>
                        <a:t>7 dixièmes </a:t>
                      </a:r>
                      <a:r>
                        <a:rPr kumimoji="0" lang="fr-FR" altLang="fr-FR" sz="2400" b="0" i="0" u="none" strike="noStrike" kern="1200" cap="none" spc="0" normalizeH="0" baseline="0" noProof="0" dirty="0">
                          <a:ln>
                            <a:noFill/>
                          </a:ln>
                          <a:solidFill>
                            <a:schemeClr val="tx1"/>
                          </a:solidFill>
                          <a:effectLst/>
                          <a:uLnTx/>
                          <a:uFillTx/>
                          <a:latin typeface="+mn-lt"/>
                          <a:ea typeface="+mn-ea"/>
                          <a:cs typeface="+mn-cs"/>
                        </a:rPr>
                        <a:t>×</a:t>
                      </a:r>
                      <a:r>
                        <a:rPr lang="fr-FR" sz="2400" b="0" dirty="0">
                          <a:solidFill>
                            <a:schemeClr val="tx1"/>
                          </a:solidFill>
                        </a:rPr>
                        <a:t> 4 c’est 28 dixièmes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1814766"/>
                  </a:ext>
                </a:extLst>
              </a:tr>
              <a:tr h="370840">
                <a:tc>
                  <a:txBody>
                    <a:bodyPr/>
                    <a:lstStyle/>
                    <a:p>
                      <a:endParaRPr lang="fr-FR"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0" dirty="0">
                          <a:solidFill>
                            <a:schemeClr val="tx1"/>
                          </a:solidFill>
                        </a:rPr>
                        <a:t>7 dixièmes </a:t>
                      </a:r>
                      <a:r>
                        <a:rPr kumimoji="0" lang="fr-FR" altLang="fr-FR" sz="2400" b="0" i="0" u="none" strike="noStrike" kern="1200" cap="none" spc="0" normalizeH="0" baseline="0" noProof="0" dirty="0">
                          <a:ln>
                            <a:noFill/>
                          </a:ln>
                          <a:solidFill>
                            <a:schemeClr val="tx1"/>
                          </a:solidFill>
                          <a:effectLst/>
                          <a:uLnTx/>
                          <a:uFillTx/>
                          <a:latin typeface="+mn-lt"/>
                          <a:ea typeface="+mn-ea"/>
                          <a:cs typeface="+mn-cs"/>
                        </a:rPr>
                        <a:t>×</a:t>
                      </a:r>
                      <a:r>
                        <a:rPr lang="fr-FR" sz="2400" b="0" dirty="0">
                          <a:solidFill>
                            <a:schemeClr val="tx1"/>
                          </a:solidFill>
                        </a:rPr>
                        <a:t> 50 c’est 350 dixièmes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74780303"/>
                  </a:ext>
                </a:extLst>
              </a:tr>
              <a:tr h="370840">
                <a:tc>
                  <a:txBody>
                    <a:bodyPr/>
                    <a:lstStyle/>
                    <a:p>
                      <a:endParaRPr lang="fr-FR"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0" dirty="0">
                          <a:solidFill>
                            <a:schemeClr val="tx1"/>
                          </a:solidFill>
                        </a:rPr>
                        <a:t>3 </a:t>
                      </a:r>
                      <a:r>
                        <a:rPr kumimoji="0" lang="fr-FR" altLang="fr-FR" sz="2400" b="0" i="0" u="none" strike="noStrike" kern="1200" cap="none" spc="0" normalizeH="0" baseline="0" noProof="0" dirty="0">
                          <a:ln>
                            <a:noFill/>
                          </a:ln>
                          <a:solidFill>
                            <a:schemeClr val="tx1"/>
                          </a:solidFill>
                          <a:effectLst/>
                          <a:uLnTx/>
                          <a:uFillTx/>
                          <a:latin typeface="+mn-lt"/>
                          <a:ea typeface="+mn-ea"/>
                          <a:cs typeface="+mn-cs"/>
                        </a:rPr>
                        <a:t>×</a:t>
                      </a:r>
                      <a:r>
                        <a:rPr lang="fr-FR" sz="2400" b="0" dirty="0">
                          <a:solidFill>
                            <a:schemeClr val="tx1"/>
                          </a:solidFill>
                        </a:rPr>
                        <a:t> 4 c’est 12 unités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98494658"/>
                  </a:ext>
                </a:extLst>
              </a:tr>
              <a:tr h="370840">
                <a:tc>
                  <a:txBody>
                    <a:bodyPr/>
                    <a:lstStyle/>
                    <a:p>
                      <a:endParaRPr lang="fr-FR"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0" dirty="0">
                          <a:solidFill>
                            <a:schemeClr val="tx1"/>
                          </a:solidFill>
                        </a:rPr>
                        <a:t>3 </a:t>
                      </a:r>
                      <a:r>
                        <a:rPr kumimoji="0" lang="fr-FR" altLang="fr-FR" sz="2400" b="0" i="0" u="none" strike="noStrike" kern="1200" cap="none" spc="0" normalizeH="0" baseline="0" noProof="0" dirty="0">
                          <a:ln>
                            <a:noFill/>
                          </a:ln>
                          <a:solidFill>
                            <a:schemeClr val="tx1"/>
                          </a:solidFill>
                          <a:effectLst/>
                          <a:uLnTx/>
                          <a:uFillTx/>
                          <a:latin typeface="+mn-lt"/>
                          <a:ea typeface="+mn-ea"/>
                          <a:cs typeface="+mn-cs"/>
                        </a:rPr>
                        <a:t>× </a:t>
                      </a:r>
                      <a:r>
                        <a:rPr lang="fr-FR" sz="2400" b="0" dirty="0">
                          <a:solidFill>
                            <a:schemeClr val="tx1"/>
                          </a:solidFill>
                        </a:rPr>
                        <a:t>50 c’est 150 unités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136251332"/>
                  </a:ext>
                </a:extLst>
              </a:tr>
              <a:tr h="370840">
                <a:tc>
                  <a:txBody>
                    <a:bodyPr/>
                    <a:lstStyle/>
                    <a:p>
                      <a:endParaRPr lang="fr-FR"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400" b="0" dirty="0">
                          <a:solidFill>
                            <a:schemeClr val="tx1"/>
                          </a:solidFill>
                        </a:rPr>
                        <a:t>somme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741597401"/>
                  </a:ext>
                </a:extLst>
              </a:tr>
            </a:tbl>
          </a:graphicData>
        </a:graphic>
      </p:graphicFrame>
    </p:spTree>
    <p:extLst>
      <p:ext uri="{BB962C8B-B14F-4D97-AF65-F5344CB8AC3E}">
        <p14:creationId xmlns:p14="http://schemas.microsoft.com/office/powerpoint/2010/main" val="3185646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A598E41-7F91-485C-B653-2B51DCAD99B1}"/>
              </a:ext>
            </a:extLst>
          </p:cNvPr>
          <p:cNvSpPr>
            <a:spLocks noGrp="1"/>
          </p:cNvSpPr>
          <p:nvPr>
            <p:ph type="title"/>
          </p:nvPr>
        </p:nvSpPr>
        <p:spPr>
          <a:xfrm>
            <a:off x="457200" y="274638"/>
            <a:ext cx="8229600" cy="1930226"/>
          </a:xfrm>
        </p:spPr>
        <p:txBody>
          <a:bodyPr>
            <a:normAutofit/>
          </a:bodyPr>
          <a:lstStyle/>
          <a:p>
            <a:r>
              <a:rPr lang="fr-FR" altLang="fr-FR" sz="3600" dirty="0">
                <a:solidFill>
                  <a:srgbClr val="FF0000"/>
                </a:solidFill>
                <a:latin typeface="Arial" panose="020B0604020202020204" pitchFamily="34" charset="0"/>
                <a:ea typeface="Times New Roman" panose="02020603050405020304" pitchFamily="18" charset="0"/>
                <a:cs typeface="Calibri" panose="020F0502020204030204" pitchFamily="34" charset="0"/>
              </a:rPr>
              <a:t>Enseigner le calcul, </a:t>
            </a:r>
            <a:br>
              <a:rPr lang="fr-FR" altLang="fr-FR" sz="3600" dirty="0">
                <a:solidFill>
                  <a:srgbClr val="FF0000"/>
                </a:solidFill>
                <a:latin typeface="Arial" panose="020B0604020202020204" pitchFamily="34" charset="0"/>
                <a:ea typeface="Times New Roman" panose="02020603050405020304" pitchFamily="18" charset="0"/>
                <a:cs typeface="Calibri" panose="020F0502020204030204" pitchFamily="34" charset="0"/>
              </a:rPr>
            </a:br>
            <a:r>
              <a:rPr lang="fr-FR" altLang="fr-FR" sz="3600" dirty="0">
                <a:solidFill>
                  <a:srgbClr val="FF0000"/>
                </a:solidFill>
                <a:latin typeface="Arial" panose="020B0604020202020204" pitchFamily="34" charset="0"/>
                <a:ea typeface="Times New Roman" panose="02020603050405020304" pitchFamily="18" charset="0"/>
                <a:cs typeface="Calibri" panose="020F0502020204030204" pitchFamily="34" charset="0"/>
              </a:rPr>
              <a:t>pourquoi ? Comment ?</a:t>
            </a:r>
            <a:endParaRPr lang="fr-FR" sz="3600" dirty="0">
              <a:solidFill>
                <a:srgbClr val="FF0000"/>
              </a:solidFill>
            </a:endParaRPr>
          </a:p>
        </p:txBody>
      </p:sp>
      <p:sp>
        <p:nvSpPr>
          <p:cNvPr id="3" name="Espace réservé du contenu 2">
            <a:extLst>
              <a:ext uri="{FF2B5EF4-FFF2-40B4-BE49-F238E27FC236}">
                <a16:creationId xmlns:a16="http://schemas.microsoft.com/office/drawing/2014/main" xmlns="" id="{03757659-47DE-4AE5-B25D-69996CFFF304}"/>
              </a:ext>
            </a:extLst>
          </p:cNvPr>
          <p:cNvSpPr>
            <a:spLocks noGrp="1"/>
          </p:cNvSpPr>
          <p:nvPr>
            <p:ph idx="1"/>
          </p:nvPr>
        </p:nvSpPr>
        <p:spPr>
          <a:xfrm>
            <a:off x="323528" y="2186074"/>
            <a:ext cx="8517632" cy="4525963"/>
          </a:xfrm>
        </p:spPr>
        <p:txBody>
          <a:bodyPr>
            <a:normAutofit/>
          </a:bodyPr>
          <a:lstStyle/>
          <a:p>
            <a:pPr eaLnBrk="0" fontAlgn="base" hangingPunct="0">
              <a:spcBef>
                <a:spcPct val="0"/>
              </a:spcBef>
              <a:spcAft>
                <a:spcPct val="0"/>
              </a:spcAft>
            </a:pPr>
            <a:r>
              <a:rPr lang="fr-FR" altLang="fr-FR" sz="2800" dirty="0">
                <a:latin typeface="Arial" panose="020B0604020202020204" pitchFamily="34" charset="0"/>
                <a:ea typeface="Times New Roman" panose="02020603050405020304" pitchFamily="18" charset="0"/>
                <a:cs typeface="Calibri" panose="020F0502020204030204" pitchFamily="34" charset="0"/>
              </a:rPr>
              <a:t>Quels sont les objectifs de l’enseignement du calcul ?</a:t>
            </a:r>
          </a:p>
          <a:p>
            <a:pPr eaLnBrk="0" fontAlgn="base" hangingPunct="0">
              <a:spcBef>
                <a:spcPct val="0"/>
              </a:spcBef>
              <a:spcAft>
                <a:spcPct val="0"/>
              </a:spcAft>
            </a:pPr>
            <a:r>
              <a:rPr lang="fr-FR" altLang="fr-FR" sz="2800" dirty="0">
                <a:latin typeface="Arial" panose="020B0604020202020204" pitchFamily="34" charset="0"/>
                <a:ea typeface="Times New Roman" panose="02020603050405020304" pitchFamily="18" charset="0"/>
                <a:cs typeface="Calibri" panose="020F0502020204030204" pitchFamily="34" charset="0"/>
              </a:rPr>
              <a:t>Quel enseignement mettre en œuvre pour être en phase avec ces objectifs ?  </a:t>
            </a:r>
          </a:p>
          <a:p>
            <a:pPr eaLnBrk="0" fontAlgn="base" hangingPunct="0">
              <a:spcBef>
                <a:spcPct val="0"/>
              </a:spcBef>
              <a:spcAft>
                <a:spcPct val="0"/>
              </a:spcAft>
            </a:pPr>
            <a:r>
              <a:rPr lang="fr-FR" altLang="fr-FR" sz="2800" dirty="0">
                <a:latin typeface="Arial" panose="020B0604020202020204" pitchFamily="34" charset="0"/>
                <a:ea typeface="Times New Roman" panose="02020603050405020304" pitchFamily="18" charset="0"/>
                <a:cs typeface="Calibri" panose="020F0502020204030204" pitchFamily="34" charset="0"/>
              </a:rPr>
              <a:t>Focale sur l’analyse de production : nécessité de faire en sorte que les professeurs des écoles se construisent progressivement un filtre d’analyse  leur permettant de prendre en compte les erreurs des élèves.</a:t>
            </a:r>
            <a:endParaRPr lang="fr-FR" sz="2800" dirty="0"/>
          </a:p>
        </p:txBody>
      </p:sp>
    </p:spTree>
    <p:extLst>
      <p:ext uri="{BB962C8B-B14F-4D97-AF65-F5344CB8AC3E}">
        <p14:creationId xmlns:p14="http://schemas.microsoft.com/office/powerpoint/2010/main" val="1932038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332656"/>
            <a:ext cx="8712968" cy="5865515"/>
          </a:xfrm>
        </p:spPr>
        <p:txBody>
          <a:bodyPr>
            <a:noAutofit/>
          </a:bodyPr>
          <a:lstStyle/>
          <a:p>
            <a:pPr marL="0" lvl="0" indent="0" eaLnBrk="0" fontAlgn="base" hangingPunct="0">
              <a:spcBef>
                <a:spcPct val="0"/>
              </a:spcBef>
              <a:spcAft>
                <a:spcPct val="0"/>
              </a:spcAft>
              <a:buNone/>
            </a:pPr>
            <a:r>
              <a:rPr lang="fr-FR" altLang="fr-FR" sz="2800" b="1" dirty="0"/>
              <a:t>E</a:t>
            </a:r>
            <a:r>
              <a:rPr lang="fr-FR" altLang="fr-FR" sz="2800" b="1" dirty="0">
                <a:ea typeface="Times New Roman" panose="02020603050405020304" pitchFamily="18" charset="0"/>
                <a:cs typeface="Calibri" panose="020F0502020204030204" pitchFamily="34" charset="0"/>
              </a:rPr>
              <a:t>ffectuer la division euclidienne 471 ÷ 12  en calcul en ligne</a:t>
            </a:r>
            <a:endParaRPr lang="fr-FR" altLang="fr-FR" sz="2800" b="1" dirty="0"/>
          </a:p>
          <a:p>
            <a:pPr marL="0" lvl="0" indent="0" eaLnBrk="0" fontAlgn="base" hangingPunct="0">
              <a:spcBef>
                <a:spcPct val="0"/>
              </a:spcBef>
              <a:spcAft>
                <a:spcPct val="0"/>
              </a:spcAft>
              <a:buNone/>
            </a:pPr>
            <a:r>
              <a:rPr lang="fr-FR" altLang="fr-FR" sz="2800" dirty="0">
                <a:ea typeface="Times New Roman" panose="02020603050405020304" pitchFamily="18" charset="0"/>
                <a:cs typeface="Calibri" panose="020F0502020204030204" pitchFamily="34" charset="0"/>
              </a:rPr>
              <a:t>Il conviendrait qu’au CM2, chaque élève puisse effectuer ce calcul en mobilisant une procédure de ce type :</a:t>
            </a:r>
          </a:p>
          <a:p>
            <a:pPr marL="0" lvl="0" indent="0" eaLnBrk="0" fontAlgn="base" hangingPunct="0">
              <a:spcBef>
                <a:spcPct val="0"/>
              </a:spcBef>
              <a:spcAft>
                <a:spcPct val="0"/>
              </a:spcAft>
              <a:buNone/>
            </a:pPr>
            <a:endParaRPr lang="fr-FR" altLang="fr-FR" sz="2800" dirty="0">
              <a:ea typeface="Times New Roman" panose="02020603050405020304" pitchFamily="18" charset="0"/>
              <a:cs typeface="Calibri" panose="020F0502020204030204" pitchFamily="34" charset="0"/>
            </a:endParaRPr>
          </a:p>
          <a:p>
            <a:pPr marL="0" indent="0" eaLnBrk="0" fontAlgn="base" hangingPunct="0">
              <a:spcBef>
                <a:spcPct val="0"/>
              </a:spcBef>
              <a:spcAft>
                <a:spcPct val="0"/>
              </a:spcAft>
              <a:buNone/>
            </a:pPr>
            <a:r>
              <a:rPr lang="fr-FR" altLang="fr-FR" sz="2800" dirty="0">
                <a:solidFill>
                  <a:srgbClr val="FF0000"/>
                </a:solidFill>
              </a:rPr>
              <a:t>recherche de décompositions de 471 faisant apparaître des multiples de 12 (on « fait parler le nombre ») : </a:t>
            </a:r>
          </a:p>
          <a:p>
            <a:pPr marL="0" indent="0" eaLnBrk="0" fontAlgn="base" hangingPunct="0">
              <a:spcBef>
                <a:spcPct val="0"/>
              </a:spcBef>
              <a:spcAft>
                <a:spcPct val="0"/>
              </a:spcAft>
              <a:buNone/>
            </a:pPr>
            <a:r>
              <a:rPr lang="fr-FR" altLang="fr-FR" sz="2800" dirty="0">
                <a:solidFill>
                  <a:srgbClr val="FF0000"/>
                </a:solidFill>
              </a:rPr>
              <a:t>471, c’est 360 + 111 ou encore 360 + 60 + 51 </a:t>
            </a:r>
          </a:p>
          <a:p>
            <a:pPr marL="530225" indent="0" eaLnBrk="0" fontAlgn="base" hangingPunct="0">
              <a:spcBef>
                <a:spcPct val="0"/>
              </a:spcBef>
              <a:spcAft>
                <a:spcPct val="0"/>
              </a:spcAft>
              <a:buNone/>
            </a:pPr>
            <a:r>
              <a:rPr lang="fr-FR" altLang="fr-FR" sz="2800" dirty="0">
                <a:solidFill>
                  <a:srgbClr val="FF0000"/>
                </a:solidFill>
              </a:rPr>
              <a:t>                                           ou 360 + 60 + 48 + 3 ; </a:t>
            </a:r>
          </a:p>
          <a:p>
            <a:pPr marL="0" indent="0" eaLnBrk="0" fontAlgn="base" hangingPunct="0">
              <a:spcBef>
                <a:spcPct val="0"/>
              </a:spcBef>
              <a:spcAft>
                <a:spcPct val="0"/>
              </a:spcAft>
              <a:buNone/>
            </a:pPr>
            <a:r>
              <a:rPr lang="fr-FR" altLang="fr-FR" sz="2800" dirty="0">
                <a:solidFill>
                  <a:srgbClr val="FF0000"/>
                </a:solidFill>
              </a:rPr>
              <a:t>471 peut alors s’écrire </a:t>
            </a:r>
            <a:r>
              <a:rPr lang="fr-FR" altLang="fr-FR" sz="2800" u="sng" dirty="0">
                <a:solidFill>
                  <a:srgbClr val="FF0000"/>
                </a:solidFill>
              </a:rPr>
              <a:t>12 ×</a:t>
            </a:r>
            <a:r>
              <a:rPr lang="fr-FR" altLang="fr-FR" sz="2800" dirty="0">
                <a:solidFill>
                  <a:srgbClr val="FF0000"/>
                </a:solidFill>
              </a:rPr>
              <a:t> 30 + </a:t>
            </a:r>
            <a:r>
              <a:rPr lang="fr-FR" altLang="fr-FR" sz="2800" u="sng" dirty="0">
                <a:solidFill>
                  <a:srgbClr val="FF0000"/>
                </a:solidFill>
              </a:rPr>
              <a:t>12 × </a:t>
            </a:r>
            <a:r>
              <a:rPr lang="fr-FR" altLang="fr-FR" sz="2800" dirty="0">
                <a:solidFill>
                  <a:srgbClr val="FF0000"/>
                </a:solidFill>
              </a:rPr>
              <a:t>5 + </a:t>
            </a:r>
            <a:r>
              <a:rPr lang="fr-FR" altLang="fr-FR" sz="2800" u="sng" dirty="0">
                <a:solidFill>
                  <a:srgbClr val="FF0000"/>
                </a:solidFill>
              </a:rPr>
              <a:t>12 ×</a:t>
            </a:r>
            <a:r>
              <a:rPr lang="fr-FR" altLang="fr-FR" sz="2800" dirty="0">
                <a:solidFill>
                  <a:srgbClr val="FF0000"/>
                </a:solidFill>
              </a:rPr>
              <a:t> 4 + 3 ; </a:t>
            </a:r>
          </a:p>
          <a:p>
            <a:pPr marL="0" indent="0" eaLnBrk="0" fontAlgn="base" hangingPunct="0">
              <a:spcBef>
                <a:spcPct val="0"/>
              </a:spcBef>
              <a:spcAft>
                <a:spcPct val="0"/>
              </a:spcAft>
              <a:buNone/>
            </a:pPr>
            <a:r>
              <a:rPr lang="fr-FR" altLang="fr-FR" sz="2800" dirty="0">
                <a:solidFill>
                  <a:srgbClr val="FF0000"/>
                </a:solidFill>
              </a:rPr>
              <a:t>471, c’est donc 12 fois (30 + 5 + 4) plus 3 </a:t>
            </a:r>
          </a:p>
          <a:p>
            <a:pPr marL="0" indent="0" eaLnBrk="0" fontAlgn="base" hangingPunct="0">
              <a:spcBef>
                <a:spcPct val="0"/>
              </a:spcBef>
              <a:spcAft>
                <a:spcPct val="0"/>
              </a:spcAft>
              <a:buNone/>
            </a:pPr>
            <a:endParaRPr lang="fr-FR" altLang="fr-FR" sz="2800" b="1" dirty="0">
              <a:solidFill>
                <a:srgbClr val="FF0000"/>
              </a:solidFill>
            </a:endParaRPr>
          </a:p>
          <a:p>
            <a:pPr marL="0" indent="0" eaLnBrk="0" fontAlgn="base" hangingPunct="0">
              <a:spcBef>
                <a:spcPct val="0"/>
              </a:spcBef>
              <a:spcAft>
                <a:spcPct val="0"/>
              </a:spcAft>
              <a:buNone/>
            </a:pPr>
            <a:r>
              <a:rPr lang="fr-FR" altLang="fr-FR" sz="2800" b="1" dirty="0">
                <a:solidFill>
                  <a:srgbClr val="FF0000"/>
                </a:solidFill>
              </a:rPr>
              <a:t>Le quotient de  </a:t>
            </a:r>
            <a:r>
              <a:rPr lang="fr-FR" altLang="fr-FR" sz="2800" b="1" dirty="0">
                <a:solidFill>
                  <a:srgbClr val="FF0000"/>
                </a:solidFill>
                <a:ea typeface="Times New Roman" panose="02020603050405020304" pitchFamily="18" charset="0"/>
                <a:cs typeface="Calibri" panose="020F0502020204030204" pitchFamily="34" charset="0"/>
              </a:rPr>
              <a:t>471 par 12 est donc 39 et le reste 3.</a:t>
            </a:r>
            <a:r>
              <a:rPr lang="fr-FR" altLang="fr-FR" sz="2800" b="1" dirty="0">
                <a:solidFill>
                  <a:srgbClr val="FF0000"/>
                </a:solidFill>
              </a:rPr>
              <a:t> </a:t>
            </a:r>
          </a:p>
          <a:p>
            <a:pPr marL="0" indent="0" eaLnBrk="0" fontAlgn="base" hangingPunct="0">
              <a:spcBef>
                <a:spcPct val="0"/>
              </a:spcBef>
              <a:spcAft>
                <a:spcPct val="0"/>
              </a:spcAft>
              <a:buNone/>
            </a:pPr>
            <a:endParaRPr lang="fr-FR" altLang="fr-FR" sz="2800" dirty="0">
              <a:solidFill>
                <a:srgbClr val="00B050"/>
              </a:solidFill>
            </a:endParaRPr>
          </a:p>
          <a:p>
            <a:pPr marL="0" indent="0" eaLnBrk="0" fontAlgn="base" hangingPunct="0">
              <a:spcBef>
                <a:spcPct val="0"/>
              </a:spcBef>
              <a:spcAft>
                <a:spcPct val="0"/>
              </a:spcAft>
              <a:buNone/>
            </a:pPr>
            <a:endParaRPr lang="fr-FR" altLang="fr-FR" sz="2800" dirty="0"/>
          </a:p>
          <a:p>
            <a:pPr marL="0" indent="0">
              <a:buNone/>
            </a:pPr>
            <a:endParaRPr lang="fr-FR" sz="2800" dirty="0"/>
          </a:p>
        </p:txBody>
      </p:sp>
    </p:spTree>
    <p:extLst>
      <p:ext uri="{BB962C8B-B14F-4D97-AF65-F5344CB8AC3E}">
        <p14:creationId xmlns:p14="http://schemas.microsoft.com/office/powerpoint/2010/main" val="37082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935E59C4-0D97-4719-AE54-BCF214D6AA18}"/>
              </a:ext>
            </a:extLst>
          </p:cNvPr>
          <p:cNvSpPr>
            <a:spLocks noGrp="1"/>
          </p:cNvSpPr>
          <p:nvPr>
            <p:ph idx="1"/>
          </p:nvPr>
        </p:nvSpPr>
        <p:spPr>
          <a:xfrm>
            <a:off x="323528" y="1556792"/>
            <a:ext cx="8363272" cy="4525963"/>
          </a:xfrm>
        </p:spPr>
        <p:txBody>
          <a:bodyPr>
            <a:normAutofit/>
          </a:bodyPr>
          <a:lstStyle/>
          <a:p>
            <a:pPr marL="0" indent="0">
              <a:buNone/>
            </a:pPr>
            <a:r>
              <a:rPr lang="fr-FR" dirty="0"/>
              <a:t>Sur quel apprentissages liés au calcul convient-il de construire une progressivité, depuis le cycle 2 au moins, de façon qu’en fin d’école primaire, un élève puisse être suffisamment autonome dans la mobilisation de procédures de calcul efficace ? </a:t>
            </a:r>
          </a:p>
          <a:p>
            <a:pPr marL="0" indent="0">
              <a:buNone/>
            </a:pPr>
            <a:endParaRPr lang="fr-FR" dirty="0"/>
          </a:p>
        </p:txBody>
      </p:sp>
    </p:spTree>
    <p:extLst>
      <p:ext uri="{BB962C8B-B14F-4D97-AF65-F5344CB8AC3E}">
        <p14:creationId xmlns:p14="http://schemas.microsoft.com/office/powerpoint/2010/main" val="3051950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935E59C4-0D97-4719-AE54-BCF214D6AA18}"/>
              </a:ext>
            </a:extLst>
          </p:cNvPr>
          <p:cNvSpPr>
            <a:spLocks noGrp="1"/>
          </p:cNvSpPr>
          <p:nvPr>
            <p:ph idx="1"/>
          </p:nvPr>
        </p:nvSpPr>
        <p:spPr>
          <a:xfrm>
            <a:off x="395536" y="836712"/>
            <a:ext cx="8229600" cy="4525963"/>
          </a:xfrm>
        </p:spPr>
        <p:txBody>
          <a:bodyPr>
            <a:normAutofit fontScale="92500" lnSpcReduction="20000"/>
          </a:bodyPr>
          <a:lstStyle/>
          <a:p>
            <a:pPr marL="0" indent="0">
              <a:buNone/>
            </a:pPr>
            <a:r>
              <a:rPr lang="fr-FR" dirty="0"/>
              <a:t>Nécessité de construire une progressivité sur :</a:t>
            </a:r>
          </a:p>
          <a:p>
            <a:r>
              <a:rPr lang="fr-FR" dirty="0"/>
              <a:t>la connaissance du sens des nombres et de la numération de position, </a:t>
            </a:r>
          </a:p>
          <a:p>
            <a:r>
              <a:rPr lang="fr-FR" dirty="0"/>
              <a:t>la familiarité avec les nombres (« faire parler les nombres »)</a:t>
            </a:r>
          </a:p>
          <a:p>
            <a:r>
              <a:rPr lang="fr-FR" dirty="0"/>
              <a:t>le sens des opérations</a:t>
            </a:r>
          </a:p>
          <a:p>
            <a:r>
              <a:rPr lang="fr-FR" dirty="0"/>
              <a:t>les propriétés des opérations</a:t>
            </a:r>
          </a:p>
          <a:p>
            <a:r>
              <a:rPr lang="fr-FR" dirty="0"/>
              <a:t>la mémorisation de faits numériques</a:t>
            </a:r>
          </a:p>
          <a:p>
            <a:r>
              <a:rPr lang="fr-FR" dirty="0"/>
              <a:t>la construction de procédures de calcul visant leur compréhension puis leur automatisation.</a:t>
            </a:r>
          </a:p>
        </p:txBody>
      </p:sp>
    </p:spTree>
    <p:extLst>
      <p:ext uri="{BB962C8B-B14F-4D97-AF65-F5344CB8AC3E}">
        <p14:creationId xmlns:p14="http://schemas.microsoft.com/office/powerpoint/2010/main" val="291167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BFA5CFB9-B585-4E8B-B82F-74CD4397C4FA}"/>
              </a:ext>
            </a:extLst>
          </p:cNvPr>
          <p:cNvSpPr>
            <a:spLocks noGrp="1"/>
          </p:cNvSpPr>
          <p:nvPr>
            <p:ph idx="1"/>
          </p:nvPr>
        </p:nvSpPr>
        <p:spPr>
          <a:xfrm>
            <a:off x="395536" y="1615524"/>
            <a:ext cx="8229600" cy="1597452"/>
          </a:xfrm>
        </p:spPr>
        <p:txBody>
          <a:bodyPr>
            <a:normAutofit/>
          </a:bodyPr>
          <a:lstStyle/>
          <a:p>
            <a:pPr marL="0" lvl="0" indent="0" eaLnBrk="0" fontAlgn="base" hangingPunct="0">
              <a:spcBef>
                <a:spcPct val="0"/>
              </a:spcBef>
              <a:spcAft>
                <a:spcPct val="0"/>
              </a:spcAft>
              <a:buNone/>
            </a:pPr>
            <a:r>
              <a:rPr lang="fr-FR" altLang="fr-FR" dirty="0">
                <a:latin typeface="Arial" panose="020B0604020202020204" pitchFamily="34" charset="0"/>
                <a:ea typeface="Times New Roman" panose="02020603050405020304" pitchFamily="18" charset="0"/>
                <a:cs typeface="Calibri" panose="020F0502020204030204" pitchFamily="34" charset="0"/>
              </a:rPr>
              <a:t>Quelles sont alors les phases nécessaires pour les apprentissages en calcul ?</a:t>
            </a:r>
            <a:endParaRPr lang="fr-FR" altLang="fr-FR" sz="1800" dirty="0">
              <a:latin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2148186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BFA5CFB9-B585-4E8B-B82F-74CD4397C4FA}"/>
              </a:ext>
            </a:extLst>
          </p:cNvPr>
          <p:cNvSpPr>
            <a:spLocks noGrp="1"/>
          </p:cNvSpPr>
          <p:nvPr>
            <p:ph idx="1"/>
          </p:nvPr>
        </p:nvSpPr>
        <p:spPr>
          <a:xfrm>
            <a:off x="395536" y="620688"/>
            <a:ext cx="8229600" cy="5256584"/>
          </a:xfrm>
        </p:spPr>
        <p:txBody>
          <a:bodyPr>
            <a:normAutofit fontScale="92500" lnSpcReduction="10000"/>
          </a:bodyPr>
          <a:lstStyle/>
          <a:p>
            <a:pPr marL="0" lvl="0" indent="0" eaLnBrk="0" fontAlgn="base" hangingPunct="0">
              <a:spcBef>
                <a:spcPct val="0"/>
              </a:spcBef>
              <a:spcAft>
                <a:spcPct val="0"/>
              </a:spcAft>
              <a:buNone/>
            </a:pPr>
            <a:r>
              <a:rPr lang="fr-FR" altLang="fr-FR" dirty="0">
                <a:solidFill>
                  <a:prstClr val="black"/>
                </a:solidFill>
                <a:latin typeface="Arial" panose="020B0604020202020204" pitchFamily="34" charset="0"/>
                <a:ea typeface="Times New Roman" panose="02020603050405020304" pitchFamily="18" charset="0"/>
                <a:cs typeface="Calibri" panose="020F0502020204030204" pitchFamily="34" charset="0"/>
              </a:rPr>
              <a:t>Quelles sont alors les phases nécessaires pour les apprentissages en calcul ?</a:t>
            </a:r>
            <a:endParaRPr lang="fr-FR" altLang="fr-FR" sz="1800" dirty="0">
              <a:solidFill>
                <a:prstClr val="black"/>
              </a:solidFill>
              <a:latin typeface="Arial" panose="020B0604020202020204" pitchFamily="34" charset="0"/>
            </a:endParaRPr>
          </a:p>
          <a:p>
            <a:pPr marL="0" lvl="0" indent="0" eaLnBrk="0" fontAlgn="base" hangingPunct="0">
              <a:spcBef>
                <a:spcPct val="0"/>
              </a:spcBef>
              <a:spcAft>
                <a:spcPct val="0"/>
              </a:spcAft>
              <a:buNone/>
            </a:pPr>
            <a:endParaRPr lang="fr-FR" altLang="fr-FR" sz="1800" dirty="0">
              <a:latin typeface="Arial" panose="020B0604020202020204" pitchFamily="34" charset="0"/>
            </a:endParaRPr>
          </a:p>
          <a:p>
            <a:pPr marL="0" lvl="0" indent="0" eaLnBrk="0" fontAlgn="base" hangingPunct="0">
              <a:spcBef>
                <a:spcPct val="0"/>
              </a:spcBef>
              <a:spcAft>
                <a:spcPct val="0"/>
              </a:spcAft>
              <a:buNone/>
            </a:pPr>
            <a:r>
              <a:rPr lang="fr-FR" altLang="fr-FR" dirty="0">
                <a:latin typeface="Arial" panose="020B0604020202020204" pitchFamily="34" charset="0"/>
                <a:ea typeface="Times New Roman" panose="02020603050405020304" pitchFamily="18" charset="0"/>
                <a:cs typeface="Calibri" panose="020F0502020204030204" pitchFamily="34" charset="0"/>
              </a:rPr>
              <a:t>L’apprentissage doit prévoir des phases de :</a:t>
            </a:r>
          </a:p>
          <a:p>
            <a:pPr lvl="0" eaLnBrk="0" fontAlgn="base" hangingPunct="0">
              <a:spcBef>
                <a:spcPct val="0"/>
              </a:spcBef>
              <a:spcAft>
                <a:spcPct val="0"/>
              </a:spcAft>
            </a:pPr>
            <a:r>
              <a:rPr lang="fr-FR" altLang="fr-FR" dirty="0">
                <a:latin typeface="Arial" panose="020B0604020202020204" pitchFamily="34" charset="0"/>
                <a:ea typeface="Times New Roman" panose="02020603050405020304" pitchFamily="18" charset="0"/>
                <a:cs typeface="Calibri" panose="020F0502020204030204" pitchFamily="34" charset="0"/>
              </a:rPr>
              <a:t>découverte </a:t>
            </a:r>
            <a:endParaRPr lang="fr-FR" altLang="fr-FR" sz="1800" dirty="0">
              <a:latin typeface="Arial" panose="020B0604020202020204" pitchFamily="34" charset="0"/>
            </a:endParaRPr>
          </a:p>
          <a:p>
            <a:pPr lvl="0" eaLnBrk="0" fontAlgn="base" hangingPunct="0">
              <a:spcBef>
                <a:spcPct val="0"/>
              </a:spcBef>
              <a:spcAft>
                <a:spcPct val="0"/>
              </a:spcAft>
            </a:pPr>
            <a:r>
              <a:rPr lang="fr-FR" altLang="fr-FR" dirty="0">
                <a:latin typeface="Arial" panose="020B0604020202020204" pitchFamily="34" charset="0"/>
                <a:ea typeface="Times New Roman" panose="02020603050405020304" pitchFamily="18" charset="0"/>
                <a:cs typeface="Calibri" panose="020F0502020204030204" pitchFamily="34" charset="0"/>
              </a:rPr>
              <a:t>institutionnalisation</a:t>
            </a:r>
            <a:endParaRPr lang="fr-FR" altLang="fr-FR" sz="1800" dirty="0">
              <a:latin typeface="Arial" panose="020B0604020202020204" pitchFamily="34" charset="0"/>
            </a:endParaRPr>
          </a:p>
          <a:p>
            <a:pPr lvl="0" eaLnBrk="0" fontAlgn="base" hangingPunct="0">
              <a:spcBef>
                <a:spcPct val="0"/>
              </a:spcBef>
              <a:spcAft>
                <a:spcPct val="0"/>
              </a:spcAft>
            </a:pPr>
            <a:r>
              <a:rPr lang="fr-FR" altLang="fr-FR" dirty="0">
                <a:latin typeface="Arial" panose="020B0604020202020204" pitchFamily="34" charset="0"/>
                <a:ea typeface="Times New Roman" panose="02020603050405020304" pitchFamily="18" charset="0"/>
                <a:cs typeface="Calibri" panose="020F0502020204030204" pitchFamily="34" charset="0"/>
              </a:rPr>
              <a:t>entrainement visant mémorisation des faits numériques et automatisation à long terme des procédures</a:t>
            </a:r>
            <a:endParaRPr lang="fr-FR" altLang="fr-FR" sz="1800" dirty="0">
              <a:latin typeface="Arial" panose="020B0604020202020204" pitchFamily="34" charset="0"/>
            </a:endParaRPr>
          </a:p>
          <a:p>
            <a:pPr lvl="0" eaLnBrk="0" fontAlgn="base" hangingPunct="0">
              <a:spcBef>
                <a:spcPct val="0"/>
              </a:spcBef>
              <a:spcAft>
                <a:spcPct val="0"/>
              </a:spcAft>
            </a:pPr>
            <a:r>
              <a:rPr lang="fr-FR" altLang="fr-FR" dirty="0">
                <a:latin typeface="Arial" panose="020B0604020202020204" pitchFamily="34" charset="0"/>
                <a:ea typeface="Times New Roman" panose="02020603050405020304" pitchFamily="18" charset="0"/>
                <a:cs typeface="Calibri" panose="020F0502020204030204" pitchFamily="34" charset="0"/>
              </a:rPr>
              <a:t>réinvestissement (entrainement - renforcement et complexification)</a:t>
            </a:r>
            <a:endParaRPr lang="fr-FR" altLang="fr-FR" sz="1800" dirty="0">
              <a:latin typeface="Arial" panose="020B0604020202020204" pitchFamily="34" charset="0"/>
            </a:endParaRPr>
          </a:p>
          <a:p>
            <a:pPr lvl="0" eaLnBrk="0" fontAlgn="base" hangingPunct="0">
              <a:spcBef>
                <a:spcPct val="0"/>
              </a:spcBef>
              <a:spcAft>
                <a:spcPct val="0"/>
              </a:spcAft>
            </a:pPr>
            <a:r>
              <a:rPr lang="fr-FR" altLang="fr-FR" dirty="0">
                <a:latin typeface="Arial" panose="020B0604020202020204" pitchFamily="34" charset="0"/>
                <a:ea typeface="Times New Roman" panose="02020603050405020304" pitchFamily="18" charset="0"/>
                <a:cs typeface="Calibri" panose="020F0502020204030204" pitchFamily="34" charset="0"/>
              </a:rPr>
              <a:t>évaluation</a:t>
            </a:r>
          </a:p>
          <a:p>
            <a:pPr lvl="0" eaLnBrk="0" fontAlgn="base" hangingPunct="0">
              <a:spcBef>
                <a:spcPct val="0"/>
              </a:spcBef>
              <a:spcAft>
                <a:spcPct val="0"/>
              </a:spcAft>
            </a:pPr>
            <a:endParaRPr lang="fr-FR" altLang="fr-FR" sz="1800" dirty="0">
              <a:latin typeface="Arial" panose="020B0604020202020204" pitchFamily="34" charset="0"/>
            </a:endParaRPr>
          </a:p>
          <a:p>
            <a:endParaRPr lang="fr-FR" dirty="0"/>
          </a:p>
        </p:txBody>
      </p:sp>
    </p:spTree>
    <p:extLst>
      <p:ext uri="{BB962C8B-B14F-4D97-AF65-F5344CB8AC3E}">
        <p14:creationId xmlns:p14="http://schemas.microsoft.com/office/powerpoint/2010/main" val="36287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3B44C81A-3862-4B8F-9B93-0661AEF873A9}"/>
              </a:ext>
            </a:extLst>
          </p:cNvPr>
          <p:cNvSpPr>
            <a:spLocks noGrp="1"/>
          </p:cNvSpPr>
          <p:nvPr>
            <p:ph idx="1"/>
          </p:nvPr>
        </p:nvSpPr>
        <p:spPr/>
        <p:txBody>
          <a:bodyPr/>
          <a:lstStyle/>
          <a:p>
            <a:endParaRPr lang="fr-FR" dirty="0"/>
          </a:p>
          <a:p>
            <a:endParaRPr lang="fr-FR" dirty="0"/>
          </a:p>
          <a:p>
            <a:pPr marL="0" indent="0">
              <a:buNone/>
            </a:pPr>
            <a:endParaRPr lang="fr-FR" dirty="0"/>
          </a:p>
        </p:txBody>
      </p:sp>
      <p:sp>
        <p:nvSpPr>
          <p:cNvPr id="4" name="Rectangle 3">
            <a:extLst>
              <a:ext uri="{FF2B5EF4-FFF2-40B4-BE49-F238E27FC236}">
                <a16:creationId xmlns:a16="http://schemas.microsoft.com/office/drawing/2014/main" xmlns="" id="{003D356A-0015-49D2-84B7-DBF4B0F12314}"/>
              </a:ext>
            </a:extLst>
          </p:cNvPr>
          <p:cNvSpPr/>
          <p:nvPr/>
        </p:nvSpPr>
        <p:spPr>
          <a:xfrm>
            <a:off x="318355" y="32138"/>
            <a:ext cx="8507288" cy="1092607"/>
          </a:xfrm>
          <a:prstGeom prst="rect">
            <a:avLst/>
          </a:prstGeom>
        </p:spPr>
        <p:txBody>
          <a:bodyPr wrap="square">
            <a:spAutoFit/>
          </a:bodyPr>
          <a:lstStyle/>
          <a:p>
            <a:pPr lvl="0" eaLnBrk="0" fontAlgn="base" hangingPunct="0">
              <a:spcBef>
                <a:spcPct val="0"/>
              </a:spcBef>
              <a:spcAft>
                <a:spcPct val="0"/>
              </a:spcAft>
            </a:pPr>
            <a:endParaRPr lang="fr-FR" altLang="fr-FR" sz="1100" dirty="0">
              <a:latin typeface="Arial" panose="020B0604020202020204" pitchFamily="34" charset="0"/>
            </a:endParaRPr>
          </a:p>
          <a:p>
            <a:pPr lvl="0" eaLnBrk="0" fontAlgn="base" hangingPunct="0">
              <a:spcBef>
                <a:spcPct val="0"/>
              </a:spcBef>
              <a:spcAft>
                <a:spcPct val="0"/>
              </a:spcAft>
            </a:pPr>
            <a:r>
              <a:rPr lang="fr-FR" altLang="fr-FR" dirty="0">
                <a:latin typeface="Arial" panose="020B0604020202020204" pitchFamily="34" charset="0"/>
                <a:ea typeface="Times New Roman" panose="02020603050405020304" pitchFamily="18" charset="0"/>
                <a:cs typeface="Calibri" panose="020F0502020204030204" pitchFamily="34" charset="0"/>
              </a:rPr>
              <a:t>Mise en œuvre des différentes phases :</a:t>
            </a:r>
          </a:p>
          <a:p>
            <a:pPr lvl="0" eaLnBrk="0" fontAlgn="base" hangingPunct="0">
              <a:spcBef>
                <a:spcPct val="0"/>
              </a:spcBef>
              <a:spcAft>
                <a:spcPct val="0"/>
              </a:spcAft>
            </a:pPr>
            <a:endParaRPr lang="fr-FR" altLang="fr-FR" dirty="0">
              <a:latin typeface="Arial" panose="020B0604020202020204" pitchFamily="34" charset="0"/>
              <a:ea typeface="Times New Roman" panose="02020603050405020304" pitchFamily="18" charset="0"/>
              <a:cs typeface="Calibri" panose="020F0502020204030204" pitchFamily="34" charset="0"/>
            </a:endParaRPr>
          </a:p>
          <a:p>
            <a:pPr lvl="0" eaLnBrk="0" fontAlgn="base" hangingPunct="0">
              <a:spcBef>
                <a:spcPct val="0"/>
              </a:spcBef>
              <a:spcAft>
                <a:spcPct val="0"/>
              </a:spcAft>
            </a:pPr>
            <a:endParaRPr lang="fr-FR" altLang="fr-FR" dirty="0">
              <a:latin typeface="Arial" panose="020B0604020202020204" pitchFamily="34" charset="0"/>
              <a:ea typeface="Times New Roman" panose="02020603050405020304" pitchFamily="18" charset="0"/>
              <a:cs typeface="Calibri" panose="020F0502020204030204" pitchFamily="34" charset="0"/>
            </a:endParaRPr>
          </a:p>
        </p:txBody>
      </p:sp>
      <p:graphicFrame>
        <p:nvGraphicFramePr>
          <p:cNvPr id="2" name="Tableau 1">
            <a:extLst>
              <a:ext uri="{FF2B5EF4-FFF2-40B4-BE49-F238E27FC236}">
                <a16:creationId xmlns:a16="http://schemas.microsoft.com/office/drawing/2014/main" xmlns="" id="{275451E4-1E28-4D9C-B5FE-83DDC7855C98}"/>
              </a:ext>
            </a:extLst>
          </p:cNvPr>
          <p:cNvGraphicFramePr>
            <a:graphicFrameLocks noGrp="1"/>
          </p:cNvGraphicFramePr>
          <p:nvPr>
            <p:extLst>
              <p:ext uri="{D42A27DB-BD31-4B8C-83A1-F6EECF244321}">
                <p14:modId xmlns:p14="http://schemas.microsoft.com/office/powerpoint/2010/main" val="773566828"/>
              </p:ext>
            </p:extLst>
          </p:nvPr>
        </p:nvGraphicFramePr>
        <p:xfrm>
          <a:off x="344574" y="613295"/>
          <a:ext cx="8229599" cy="5634634"/>
        </p:xfrm>
        <a:graphic>
          <a:graphicData uri="http://schemas.openxmlformats.org/drawingml/2006/table">
            <a:tbl>
              <a:tblPr firstRow="1" firstCol="1" bandRow="1"/>
              <a:tblGrid>
                <a:gridCol w="1633739">
                  <a:extLst>
                    <a:ext uri="{9D8B030D-6E8A-4147-A177-3AD203B41FA5}">
                      <a16:colId xmlns:a16="http://schemas.microsoft.com/office/drawing/2014/main" xmlns="" val="3050563280"/>
                    </a:ext>
                  </a:extLst>
                </a:gridCol>
                <a:gridCol w="2326954">
                  <a:extLst>
                    <a:ext uri="{9D8B030D-6E8A-4147-A177-3AD203B41FA5}">
                      <a16:colId xmlns:a16="http://schemas.microsoft.com/office/drawing/2014/main" xmlns="" val="1854587172"/>
                    </a:ext>
                  </a:extLst>
                </a:gridCol>
                <a:gridCol w="2211507">
                  <a:extLst>
                    <a:ext uri="{9D8B030D-6E8A-4147-A177-3AD203B41FA5}">
                      <a16:colId xmlns:a16="http://schemas.microsoft.com/office/drawing/2014/main" xmlns="" val="3048648106"/>
                    </a:ext>
                  </a:extLst>
                </a:gridCol>
                <a:gridCol w="2057399">
                  <a:extLst>
                    <a:ext uri="{9D8B030D-6E8A-4147-A177-3AD203B41FA5}">
                      <a16:colId xmlns:a16="http://schemas.microsoft.com/office/drawing/2014/main" xmlns="" val="685174163"/>
                    </a:ext>
                  </a:extLst>
                </a:gridCol>
              </a:tblGrid>
              <a:tr h="1368152">
                <a:tc>
                  <a:txBody>
                    <a:bodyPr/>
                    <a:lstStyle/>
                    <a:p>
                      <a:pPr>
                        <a:spcAft>
                          <a:spcPts val="0"/>
                        </a:spcAft>
                      </a:pPr>
                      <a:r>
                        <a:rPr lang="fr-FR" sz="1600" dirty="0">
                          <a:effectLst/>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fr-FR" sz="1600" dirty="0">
                          <a:effectLst/>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fr-FR" sz="1600" dirty="0">
                          <a:effectLst/>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fr-FR" sz="1600" dirty="0">
                          <a:effectLst/>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fr-FR" sz="1600" dirty="0">
                          <a:effectLst/>
                          <a:latin typeface="Calibri" panose="020F0502020204030204" pitchFamily="34" charset="0"/>
                          <a:ea typeface="MS Mincho" panose="02020609040205080304" pitchFamily="49" charset="-128"/>
                          <a:cs typeface="Times New Roman" panose="02020603050405020304" pitchFamily="18" charset="0"/>
                        </a:rPr>
                        <a:t> </a:t>
                      </a:r>
                      <a:r>
                        <a:rPr lang="fr-FR" sz="1600" dirty="0">
                          <a:effectLst/>
                          <a:latin typeface="Calibri" panose="020F0502020204030204" pitchFamily="34" charset="0"/>
                        </a:rPr>
                        <a:t/>
                      </a:r>
                      <a:br>
                        <a:rPr lang="fr-FR" sz="1600" dirty="0">
                          <a:effectLst/>
                          <a:latin typeface="Calibri" panose="020F0502020204030204" pitchFamily="34" charset="0"/>
                        </a:rPr>
                      </a:br>
                      <a:r>
                        <a:rPr lang="fr-FR" sz="1600" b="1" dirty="0">
                          <a:effectLst/>
                          <a:latin typeface="Calibri" panose="020F0502020204030204" pitchFamily="34" charset="0"/>
                          <a:ea typeface="MS Mincho" panose="02020609040205080304" pitchFamily="49" charset="-128"/>
                          <a:cs typeface="Times New Roman" panose="02020603050405020304" pitchFamily="18" charset="0"/>
                        </a:rPr>
                        <a:t>Phases</a:t>
                      </a:r>
                    </a:p>
                  </a:txBody>
                  <a:tcPr marL="29263" marR="29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b="1" dirty="0">
                          <a:effectLst/>
                          <a:latin typeface="Calibri" panose="020F0502020204030204" pitchFamily="34" charset="0"/>
                          <a:ea typeface="MS Mincho" panose="02020609040205080304" pitchFamily="49" charset="-128"/>
                          <a:cs typeface="Times New Roman" panose="02020603050405020304" pitchFamily="18" charset="0"/>
                        </a:rPr>
                        <a:t>Supports</a:t>
                      </a:r>
                    </a:p>
                    <a:p>
                      <a:pPr marL="285750" indent="-285750">
                        <a:spcAft>
                          <a:spcPts val="0"/>
                        </a:spcAft>
                        <a:buFont typeface="Arial" panose="020B0604020202020204" pitchFamily="34" charset="0"/>
                        <a:buChar char="•"/>
                      </a:pPr>
                      <a:r>
                        <a:rPr lang="fr-FR" sz="1600" dirty="0">
                          <a:effectLst/>
                          <a:latin typeface="Calibri" panose="020F0502020204030204" pitchFamily="34" charset="0"/>
                          <a:ea typeface="MS Mincho" panose="02020609040205080304" pitchFamily="49" charset="-128"/>
                          <a:cs typeface="Times New Roman" panose="02020603050405020304" pitchFamily="18" charset="0"/>
                        </a:rPr>
                        <a:t>choix</a:t>
                      </a:r>
                    </a:p>
                    <a:p>
                      <a:pPr marL="285750" indent="-285750">
                        <a:spcAft>
                          <a:spcPts val="0"/>
                        </a:spcAft>
                        <a:buFont typeface="Arial" panose="020B0604020202020204" pitchFamily="34" charset="0"/>
                        <a:buChar char="•"/>
                      </a:pPr>
                      <a:r>
                        <a:rPr lang="fr-FR" sz="1600" dirty="0">
                          <a:effectLst/>
                          <a:latin typeface="Calibri" panose="020F0502020204030204" pitchFamily="34" charset="0"/>
                          <a:ea typeface="MS Mincho" panose="02020609040205080304" pitchFamily="49" charset="-128"/>
                          <a:cs typeface="Times New Roman" panose="02020603050405020304" pitchFamily="18" charset="0"/>
                        </a:rPr>
                        <a:t>déroulement/utilisation</a:t>
                      </a:r>
                    </a:p>
                    <a:p>
                      <a:pPr marL="285750" indent="-285750">
                        <a:spcAft>
                          <a:spcPts val="0"/>
                        </a:spcAft>
                        <a:buFont typeface="Arial" panose="020B0604020202020204" pitchFamily="34" charset="0"/>
                        <a:buChar char="•"/>
                      </a:pPr>
                      <a:r>
                        <a:rPr lang="fr-FR" sz="1600" dirty="0">
                          <a:effectLst/>
                          <a:latin typeface="Calibri" panose="020F0502020204030204" pitchFamily="34" charset="0"/>
                          <a:ea typeface="MS Mincho" panose="02020609040205080304" pitchFamily="49" charset="-128"/>
                          <a:cs typeface="Times New Roman" panose="02020603050405020304" pitchFamily="18" charset="0"/>
                        </a:rPr>
                        <a:t>conditions (à quoi être attentif)</a:t>
                      </a:r>
                    </a:p>
                    <a:p>
                      <a:pPr marL="285750" indent="-285750">
                        <a:spcAft>
                          <a:spcPts val="0"/>
                        </a:spcAft>
                        <a:buFont typeface="Arial" panose="020B0604020202020204" pitchFamily="34" charset="0"/>
                        <a:buChar char="•"/>
                      </a:pPr>
                      <a:r>
                        <a:rPr lang="fr-FR" sz="1600" dirty="0">
                          <a:effectLst/>
                          <a:latin typeface="Calibri" panose="020F0502020204030204" pitchFamily="34" charset="0"/>
                          <a:ea typeface="MS Mincho" panose="02020609040205080304" pitchFamily="49" charset="-128"/>
                          <a:cs typeface="Times New Roman" panose="02020603050405020304" pitchFamily="18" charset="0"/>
                        </a:rPr>
                        <a:t>etc.</a:t>
                      </a:r>
                    </a:p>
                  </a:txBody>
                  <a:tcPr marL="29263" marR="29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effectLst/>
                          <a:latin typeface="Calibri" panose="020F0502020204030204" pitchFamily="34" charset="0"/>
                          <a:ea typeface="MS Mincho" panose="02020609040205080304" pitchFamily="49" charset="-128"/>
                          <a:cs typeface="Times New Roman" panose="02020603050405020304" pitchFamily="18" charset="0"/>
                        </a:rPr>
                        <a:t> </a:t>
                      </a:r>
                      <a:r>
                        <a:rPr lang="fr-FR" sz="1600" b="1" dirty="0">
                          <a:effectLst/>
                          <a:latin typeface="Calibri" panose="020F0502020204030204" pitchFamily="34" charset="0"/>
                          <a:ea typeface="MS Mincho" panose="02020609040205080304" pitchFamily="49" charset="-128"/>
                          <a:cs typeface="Times New Roman" panose="02020603050405020304" pitchFamily="18" charset="0"/>
                        </a:rPr>
                        <a:t>Traces écrites</a:t>
                      </a:r>
                    </a:p>
                    <a:p>
                      <a:pPr marL="285750" indent="-285750">
                        <a:spcAft>
                          <a:spcPts val="0"/>
                        </a:spcAft>
                        <a:buFont typeface="Arial" panose="020B0604020202020204" pitchFamily="34" charset="0"/>
                        <a:buChar char="•"/>
                      </a:pPr>
                      <a:r>
                        <a:rPr lang="fr-FR" sz="1600" dirty="0">
                          <a:effectLst/>
                          <a:latin typeface="Calibri" panose="020F0502020204030204" pitchFamily="34" charset="0"/>
                          <a:ea typeface="MS Mincho" panose="02020609040205080304" pitchFamily="49" charset="-128"/>
                          <a:cs typeface="Times New Roman" panose="02020603050405020304" pitchFamily="18" charset="0"/>
                        </a:rPr>
                        <a:t>de l’élève</a:t>
                      </a:r>
                    </a:p>
                    <a:p>
                      <a:pPr marL="285750" lvl="0" indent="-285750">
                        <a:spcAft>
                          <a:spcPts val="0"/>
                        </a:spcAft>
                        <a:buFont typeface="Arial" panose="020B0604020202020204" pitchFamily="34" charset="0"/>
                        <a:buChar char="•"/>
                      </a:pPr>
                      <a:r>
                        <a:rPr lang="fr-FR" sz="1600" dirty="0">
                          <a:effectLst/>
                          <a:latin typeface="Calibri" panose="020F0502020204030204" pitchFamily="34" charset="0"/>
                          <a:ea typeface="MS Mincho" panose="02020609040205080304" pitchFamily="49" charset="-128"/>
                          <a:cs typeface="Times New Roman" panose="02020603050405020304" pitchFamily="18" charset="0"/>
                        </a:rPr>
                        <a:t>du professeur</a:t>
                      </a:r>
                    </a:p>
                  </a:txBody>
                  <a:tcPr marL="29263" marR="29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600" b="1" dirty="0">
                          <a:effectLst/>
                          <a:latin typeface="Calibri" panose="020F0502020204030204" pitchFamily="34" charset="0"/>
                          <a:ea typeface="MS Mincho" panose="02020609040205080304" pitchFamily="49" charset="-128"/>
                          <a:cs typeface="Times New Roman" panose="02020603050405020304" pitchFamily="18" charset="0"/>
                        </a:rPr>
                        <a:t>Que fait l’élève ?</a:t>
                      </a:r>
                    </a:p>
                    <a:p>
                      <a:pPr algn="l">
                        <a:spcAft>
                          <a:spcPts val="0"/>
                        </a:spcAft>
                      </a:pPr>
                      <a:r>
                        <a:rPr lang="fr-FR" sz="1600" b="1" dirty="0">
                          <a:effectLst/>
                          <a:latin typeface="Calibri" panose="020F0502020204030204" pitchFamily="34" charset="0"/>
                          <a:ea typeface="MS Mincho" panose="02020609040205080304" pitchFamily="49" charset="-128"/>
                          <a:cs typeface="Times New Roman" panose="02020603050405020304" pitchFamily="18" charset="0"/>
                        </a:rPr>
                        <a:t>Que fait le professeur ? </a:t>
                      </a:r>
                    </a:p>
                  </a:txBody>
                  <a:tcPr marL="29263" marR="29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33578297"/>
                  </a:ext>
                </a:extLst>
              </a:tr>
              <a:tr h="835807">
                <a:tc>
                  <a:txBody>
                    <a:bodyPr/>
                    <a:lstStyle/>
                    <a:p>
                      <a:pPr>
                        <a:spcAft>
                          <a:spcPts val="0"/>
                        </a:spcAft>
                      </a:pPr>
                      <a:r>
                        <a:rPr lang="fr-FR" sz="1400" dirty="0">
                          <a:effectLst/>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fr-FR" sz="1400" dirty="0">
                          <a:effectLst/>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fr-FR" sz="1400" dirty="0">
                          <a:effectLst/>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fr-FR" sz="1400" dirty="0">
                          <a:effectLst/>
                          <a:latin typeface="Calibri" panose="020F0502020204030204" pitchFamily="34" charset="0"/>
                          <a:ea typeface="MS Mincho" panose="02020609040205080304" pitchFamily="49" charset="-128"/>
                          <a:cs typeface="Times New Roman" panose="02020603050405020304" pitchFamily="18" charset="0"/>
                        </a:rPr>
                        <a:t> </a:t>
                      </a:r>
                    </a:p>
                  </a:txBody>
                  <a:tcPr marL="29263" marR="29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dirty="0">
                          <a:effectLst/>
                          <a:latin typeface="Calibri" panose="020F0502020204030204" pitchFamily="34" charset="0"/>
                          <a:ea typeface="MS Mincho" panose="02020609040205080304" pitchFamily="49" charset="-128"/>
                          <a:cs typeface="Times New Roman" panose="02020603050405020304" pitchFamily="18" charset="0"/>
                        </a:rPr>
                        <a:t> </a:t>
                      </a:r>
                    </a:p>
                  </a:txBody>
                  <a:tcPr marL="29263" marR="29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a:effectLst/>
                          <a:latin typeface="Calibri" panose="020F0502020204030204" pitchFamily="34" charset="0"/>
                          <a:ea typeface="MS Mincho" panose="02020609040205080304" pitchFamily="49" charset="-128"/>
                          <a:cs typeface="Times New Roman" panose="02020603050405020304" pitchFamily="18" charset="0"/>
                        </a:rPr>
                        <a:t> </a:t>
                      </a:r>
                    </a:p>
                  </a:txBody>
                  <a:tcPr marL="29263" marR="29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dirty="0">
                          <a:effectLst/>
                          <a:latin typeface="Calibri" panose="020F0502020204030204" pitchFamily="34" charset="0"/>
                          <a:ea typeface="MS Mincho" panose="02020609040205080304" pitchFamily="49" charset="-128"/>
                          <a:cs typeface="Times New Roman" panose="02020603050405020304" pitchFamily="18" charset="0"/>
                        </a:rPr>
                        <a:t> </a:t>
                      </a:r>
                    </a:p>
                  </a:txBody>
                  <a:tcPr marL="29263" marR="29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2144453"/>
                  </a:ext>
                </a:extLst>
              </a:tr>
              <a:tr h="790036">
                <a:tc>
                  <a:txBody>
                    <a:bodyPr/>
                    <a:lstStyle/>
                    <a:p>
                      <a:pPr>
                        <a:spcAft>
                          <a:spcPts val="0"/>
                        </a:spcAft>
                      </a:pPr>
                      <a:r>
                        <a:rPr lang="fr-FR" sz="1400" dirty="0">
                          <a:effectLst/>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fr-FR" sz="1400" dirty="0">
                          <a:effectLst/>
                          <a:latin typeface="Calibri" panose="020F0502020204030204" pitchFamily="34" charset="0"/>
                          <a:ea typeface="MS Mincho" panose="02020609040205080304" pitchFamily="49" charset="-128"/>
                          <a:cs typeface="Times New Roman" panose="02020603050405020304" pitchFamily="18" charset="0"/>
                        </a:rPr>
                        <a:t>  </a:t>
                      </a:r>
                    </a:p>
                  </a:txBody>
                  <a:tcPr marL="29263" marR="29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dirty="0">
                          <a:effectLst/>
                          <a:latin typeface="Calibri" panose="020F0502020204030204" pitchFamily="34" charset="0"/>
                          <a:ea typeface="MS Mincho" panose="02020609040205080304" pitchFamily="49" charset="-128"/>
                          <a:cs typeface="Times New Roman" panose="02020603050405020304" pitchFamily="18" charset="0"/>
                        </a:rPr>
                        <a:t> </a:t>
                      </a:r>
                    </a:p>
                  </a:txBody>
                  <a:tcPr marL="29263" marR="29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a:effectLst/>
                          <a:latin typeface="Calibri" panose="020F0502020204030204" pitchFamily="34" charset="0"/>
                          <a:ea typeface="MS Mincho" panose="02020609040205080304" pitchFamily="49" charset="-128"/>
                          <a:cs typeface="Times New Roman" panose="02020603050405020304" pitchFamily="18" charset="0"/>
                        </a:rPr>
                        <a:t> </a:t>
                      </a:r>
                    </a:p>
                  </a:txBody>
                  <a:tcPr marL="29263" marR="29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dirty="0">
                          <a:effectLst/>
                          <a:latin typeface="Calibri" panose="020F0502020204030204" pitchFamily="34" charset="0"/>
                          <a:ea typeface="MS Mincho" panose="02020609040205080304" pitchFamily="49" charset="-128"/>
                          <a:cs typeface="Times New Roman" panose="02020603050405020304" pitchFamily="18" charset="0"/>
                        </a:rPr>
                        <a:t> </a:t>
                      </a:r>
                    </a:p>
                  </a:txBody>
                  <a:tcPr marL="29263" marR="29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0031664"/>
                  </a:ext>
                </a:extLst>
              </a:tr>
              <a:tr h="790036">
                <a:tc>
                  <a:txBody>
                    <a:bodyPr/>
                    <a:lstStyle/>
                    <a:p>
                      <a:pPr>
                        <a:spcAft>
                          <a:spcPts val="0"/>
                        </a:spcAft>
                      </a:pPr>
                      <a:r>
                        <a:rPr lang="fr-FR" sz="1400" dirty="0">
                          <a:effectLst/>
                          <a:latin typeface="Calibri" panose="020F0502020204030204" pitchFamily="34" charset="0"/>
                          <a:ea typeface="MS Mincho" panose="02020609040205080304" pitchFamily="49" charset="-128"/>
                          <a:cs typeface="Times New Roman" panose="02020603050405020304" pitchFamily="18" charset="0"/>
                        </a:rPr>
                        <a:t>  </a:t>
                      </a:r>
                    </a:p>
                  </a:txBody>
                  <a:tcPr marL="29263" marR="29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a:effectLst/>
                          <a:latin typeface="Calibri" panose="020F0502020204030204" pitchFamily="34" charset="0"/>
                          <a:ea typeface="MS Mincho" panose="02020609040205080304" pitchFamily="49" charset="-128"/>
                          <a:cs typeface="Times New Roman" panose="02020603050405020304" pitchFamily="18" charset="0"/>
                        </a:rPr>
                        <a:t> </a:t>
                      </a:r>
                    </a:p>
                  </a:txBody>
                  <a:tcPr marL="29263" marR="29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a:effectLst/>
                          <a:latin typeface="Calibri" panose="020F0502020204030204" pitchFamily="34" charset="0"/>
                          <a:ea typeface="MS Mincho" panose="02020609040205080304" pitchFamily="49" charset="-128"/>
                          <a:cs typeface="Times New Roman" panose="02020603050405020304" pitchFamily="18" charset="0"/>
                        </a:rPr>
                        <a:t> </a:t>
                      </a:r>
                    </a:p>
                  </a:txBody>
                  <a:tcPr marL="29263" marR="29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dirty="0">
                          <a:effectLst/>
                          <a:latin typeface="Calibri" panose="020F0502020204030204" pitchFamily="34" charset="0"/>
                          <a:ea typeface="MS Mincho" panose="02020609040205080304" pitchFamily="49" charset="-128"/>
                          <a:cs typeface="Times New Roman" panose="02020603050405020304" pitchFamily="18" charset="0"/>
                        </a:rPr>
                        <a:t> </a:t>
                      </a:r>
                    </a:p>
                  </a:txBody>
                  <a:tcPr marL="29263" marR="29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3115322"/>
                  </a:ext>
                </a:extLst>
              </a:tr>
              <a:tr h="869041">
                <a:tc>
                  <a:txBody>
                    <a:bodyPr/>
                    <a:lstStyle/>
                    <a:p>
                      <a:pPr>
                        <a:spcAft>
                          <a:spcPts val="0"/>
                        </a:spcAft>
                      </a:pPr>
                      <a:r>
                        <a:rPr lang="fr-FR" sz="1400" dirty="0">
                          <a:effectLst/>
                          <a:latin typeface="Calibri" panose="020F0502020204030204" pitchFamily="34" charset="0"/>
                          <a:ea typeface="MS Mincho" panose="02020609040205080304" pitchFamily="49" charset="-128"/>
                          <a:cs typeface="Times New Roman" panose="02020603050405020304" pitchFamily="18" charset="0"/>
                        </a:rPr>
                        <a:t> </a:t>
                      </a:r>
                    </a:p>
                  </a:txBody>
                  <a:tcPr marL="29263" marR="29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dirty="0">
                          <a:effectLst/>
                          <a:latin typeface="Calibri" panose="020F0502020204030204" pitchFamily="34" charset="0"/>
                          <a:ea typeface="MS Mincho" panose="02020609040205080304" pitchFamily="49" charset="-128"/>
                          <a:cs typeface="Times New Roman" panose="02020603050405020304" pitchFamily="18" charset="0"/>
                        </a:rPr>
                        <a:t> </a:t>
                      </a:r>
                    </a:p>
                  </a:txBody>
                  <a:tcPr marL="29263" marR="29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a:effectLst/>
                          <a:latin typeface="Calibri" panose="020F0502020204030204" pitchFamily="34" charset="0"/>
                          <a:ea typeface="MS Mincho" panose="02020609040205080304" pitchFamily="49" charset="-128"/>
                          <a:cs typeface="Times New Roman" panose="02020603050405020304" pitchFamily="18" charset="0"/>
                        </a:rPr>
                        <a:t> </a:t>
                      </a:r>
                    </a:p>
                  </a:txBody>
                  <a:tcPr marL="29263" marR="29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a:effectLst/>
                          <a:latin typeface="Calibri" panose="020F0502020204030204" pitchFamily="34" charset="0"/>
                          <a:ea typeface="MS Mincho" panose="02020609040205080304" pitchFamily="49" charset="-128"/>
                          <a:cs typeface="Times New Roman" panose="02020603050405020304" pitchFamily="18" charset="0"/>
                        </a:rPr>
                        <a:t> </a:t>
                      </a:r>
                    </a:p>
                  </a:txBody>
                  <a:tcPr marL="29263" marR="29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4117662"/>
                  </a:ext>
                </a:extLst>
              </a:tr>
              <a:tr h="869041">
                <a:tc>
                  <a:txBody>
                    <a:bodyPr/>
                    <a:lstStyle/>
                    <a:p>
                      <a:pPr>
                        <a:spcAft>
                          <a:spcPts val="0"/>
                        </a:spcAft>
                      </a:pPr>
                      <a:r>
                        <a:rPr lang="fr-FR" sz="1400" dirty="0">
                          <a:effectLst/>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fr-FR" sz="1400" dirty="0">
                          <a:effectLst/>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fr-FR" sz="1400" dirty="0">
                          <a:effectLst/>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fr-FR" sz="1400" dirty="0">
                          <a:effectLst/>
                          <a:latin typeface="Calibri" panose="020F0502020204030204" pitchFamily="34" charset="0"/>
                          <a:ea typeface="MS Mincho" panose="02020609040205080304" pitchFamily="49" charset="-128"/>
                          <a:cs typeface="Times New Roman" panose="02020603050405020304" pitchFamily="18" charset="0"/>
                        </a:rPr>
                        <a:t> </a:t>
                      </a:r>
                    </a:p>
                  </a:txBody>
                  <a:tcPr marL="29263" marR="29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a:effectLst/>
                          <a:latin typeface="Calibri" panose="020F0502020204030204" pitchFamily="34" charset="0"/>
                          <a:ea typeface="MS Mincho" panose="02020609040205080304" pitchFamily="49" charset="-128"/>
                          <a:cs typeface="Times New Roman" panose="02020603050405020304" pitchFamily="18" charset="0"/>
                        </a:rPr>
                        <a:t> </a:t>
                      </a:r>
                    </a:p>
                  </a:txBody>
                  <a:tcPr marL="29263" marR="29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a:effectLst/>
                          <a:latin typeface="Calibri" panose="020F0502020204030204" pitchFamily="34" charset="0"/>
                          <a:ea typeface="MS Mincho" panose="02020609040205080304" pitchFamily="49" charset="-128"/>
                          <a:cs typeface="Times New Roman" panose="02020603050405020304" pitchFamily="18" charset="0"/>
                        </a:rPr>
                        <a:t> </a:t>
                      </a:r>
                    </a:p>
                  </a:txBody>
                  <a:tcPr marL="29263" marR="29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dirty="0">
                          <a:effectLst/>
                          <a:latin typeface="Calibri" panose="020F0502020204030204" pitchFamily="34" charset="0"/>
                          <a:ea typeface="MS Mincho" panose="02020609040205080304" pitchFamily="49" charset="-128"/>
                          <a:cs typeface="Times New Roman" panose="02020603050405020304" pitchFamily="18" charset="0"/>
                        </a:rPr>
                        <a:t> </a:t>
                      </a:r>
                    </a:p>
                  </a:txBody>
                  <a:tcPr marL="29263" marR="29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0592060"/>
                  </a:ext>
                </a:extLst>
              </a:tr>
            </a:tbl>
          </a:graphicData>
        </a:graphic>
      </p:graphicFrame>
    </p:spTree>
    <p:extLst>
      <p:ext uri="{BB962C8B-B14F-4D97-AF65-F5344CB8AC3E}">
        <p14:creationId xmlns:p14="http://schemas.microsoft.com/office/powerpoint/2010/main" val="1396319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3B44C81A-3862-4B8F-9B93-0661AEF873A9}"/>
              </a:ext>
            </a:extLst>
          </p:cNvPr>
          <p:cNvSpPr>
            <a:spLocks noGrp="1"/>
          </p:cNvSpPr>
          <p:nvPr>
            <p:ph idx="1"/>
          </p:nvPr>
        </p:nvSpPr>
        <p:spPr/>
        <p:txBody>
          <a:bodyPr/>
          <a:lstStyle/>
          <a:p>
            <a:endParaRPr lang="fr-FR" dirty="0"/>
          </a:p>
          <a:p>
            <a:endParaRPr lang="fr-FR" dirty="0"/>
          </a:p>
          <a:p>
            <a:pPr marL="0" indent="0">
              <a:buNone/>
            </a:pPr>
            <a:endParaRPr lang="fr-FR" dirty="0"/>
          </a:p>
        </p:txBody>
      </p:sp>
      <p:sp>
        <p:nvSpPr>
          <p:cNvPr id="4" name="Rectangle 3">
            <a:extLst>
              <a:ext uri="{FF2B5EF4-FFF2-40B4-BE49-F238E27FC236}">
                <a16:creationId xmlns:a16="http://schemas.microsoft.com/office/drawing/2014/main" xmlns="" id="{003D356A-0015-49D2-84B7-DBF4B0F12314}"/>
              </a:ext>
            </a:extLst>
          </p:cNvPr>
          <p:cNvSpPr/>
          <p:nvPr/>
        </p:nvSpPr>
        <p:spPr>
          <a:xfrm>
            <a:off x="318356" y="1223173"/>
            <a:ext cx="8507288" cy="754053"/>
          </a:xfrm>
          <a:prstGeom prst="rect">
            <a:avLst/>
          </a:prstGeom>
        </p:spPr>
        <p:txBody>
          <a:bodyPr wrap="square">
            <a:spAutoFit/>
          </a:bodyPr>
          <a:lstStyle/>
          <a:p>
            <a:pPr lvl="0" eaLnBrk="0" fontAlgn="base" hangingPunct="0">
              <a:spcBef>
                <a:spcPct val="0"/>
              </a:spcBef>
              <a:spcAft>
                <a:spcPct val="0"/>
              </a:spcAft>
            </a:pPr>
            <a:endParaRPr lang="fr-FR" altLang="fr-FR" sz="1100" dirty="0">
              <a:latin typeface="Arial" panose="020B0604020202020204" pitchFamily="34" charset="0"/>
            </a:endParaRPr>
          </a:p>
          <a:p>
            <a:pPr lvl="0" eaLnBrk="0" fontAlgn="base" hangingPunct="0">
              <a:spcBef>
                <a:spcPct val="0"/>
              </a:spcBef>
              <a:spcAft>
                <a:spcPct val="0"/>
              </a:spcAft>
            </a:pPr>
            <a:r>
              <a:rPr lang="fr-FR" altLang="fr-FR" sz="3200" dirty="0">
                <a:latin typeface="Arial" panose="020B0604020202020204" pitchFamily="34" charset="0"/>
                <a:ea typeface="Times New Roman" panose="02020603050405020304" pitchFamily="18" charset="0"/>
                <a:cs typeface="Calibri" panose="020F0502020204030204" pitchFamily="34" charset="0"/>
              </a:rPr>
              <a:t>Synthèse rapide et conclusion  </a:t>
            </a:r>
            <a:endParaRPr lang="fr-FR" altLang="fr-FR" sz="3200" dirty="0">
              <a:latin typeface="Arial" panose="020B0604020202020204" pitchFamily="34" charset="0"/>
            </a:endParaRPr>
          </a:p>
        </p:txBody>
      </p:sp>
    </p:spTree>
    <p:extLst>
      <p:ext uri="{BB962C8B-B14F-4D97-AF65-F5344CB8AC3E}">
        <p14:creationId xmlns:p14="http://schemas.microsoft.com/office/powerpoint/2010/main" val="2025055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8058"/>
          </a:xfrm>
        </p:spPr>
        <p:txBody>
          <a:bodyPr>
            <a:normAutofit fontScale="90000"/>
          </a:bodyPr>
          <a:lstStyle/>
          <a:p>
            <a:r>
              <a:rPr lang="fr-FR" dirty="0"/>
              <a:t>Extraits programmes cycle 3</a:t>
            </a:r>
          </a:p>
        </p:txBody>
      </p:sp>
      <p:sp>
        <p:nvSpPr>
          <p:cNvPr id="3" name="Espace réservé du contenu 2"/>
          <p:cNvSpPr>
            <a:spLocks noGrp="1"/>
          </p:cNvSpPr>
          <p:nvPr>
            <p:ph idx="1"/>
          </p:nvPr>
        </p:nvSpPr>
        <p:spPr/>
        <p:txBody>
          <a:bodyPr>
            <a:normAutofit fontScale="77500" lnSpcReduction="20000"/>
          </a:bodyPr>
          <a:lstStyle/>
          <a:p>
            <a:pPr marL="0" indent="0">
              <a:buNone/>
            </a:pPr>
            <a:r>
              <a:rPr lang="fr-FR" dirty="0"/>
              <a:t>Dans la continuité des cycles précédents, le cycle 3 assure la poursuite du développement des six compétences majeures des mathématiques : chercher, modéliser, représenter, calculer, raisonner et communiquer.</a:t>
            </a:r>
          </a:p>
          <a:p>
            <a:pPr marL="0" indent="0">
              <a:buNone/>
            </a:pPr>
            <a:r>
              <a:rPr lang="fr-FR" dirty="0"/>
              <a:t>…</a:t>
            </a:r>
          </a:p>
          <a:p>
            <a:pPr marL="0" indent="0">
              <a:buNone/>
            </a:pPr>
            <a:r>
              <a:rPr lang="fr-FR" dirty="0"/>
              <a:t>Le cycle 3 vise à approfondir des notions mathématiques abordées au cycle 2, à en étendre le domaine d’étude, à consolider l’automatisation des techniques écrites de calcul introduites précédemment (addition, soustraction et multiplication) ainsi que les résultats et procédures de calcul mental du cycle 2, mais aussi à construire de nouvelles techniques de calcul écrites (division) et mentales, …</a:t>
            </a:r>
          </a:p>
        </p:txBody>
      </p:sp>
    </p:spTree>
    <p:extLst>
      <p:ext uri="{BB962C8B-B14F-4D97-AF65-F5344CB8AC3E}">
        <p14:creationId xmlns:p14="http://schemas.microsoft.com/office/powerpoint/2010/main" val="3648797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8058"/>
          </a:xfrm>
        </p:spPr>
        <p:txBody>
          <a:bodyPr>
            <a:normAutofit fontScale="90000"/>
          </a:bodyPr>
          <a:lstStyle/>
          <a:p>
            <a:r>
              <a:rPr lang="fr-FR" dirty="0"/>
              <a:t>Extraits programmes cycle 3</a:t>
            </a:r>
          </a:p>
        </p:txBody>
      </p:sp>
      <p:sp>
        <p:nvSpPr>
          <p:cNvPr id="3" name="Espace réservé du contenu 2"/>
          <p:cNvSpPr>
            <a:spLocks noGrp="1"/>
          </p:cNvSpPr>
          <p:nvPr>
            <p:ph idx="1"/>
          </p:nvPr>
        </p:nvSpPr>
        <p:spPr>
          <a:xfrm>
            <a:off x="457200" y="908720"/>
            <a:ext cx="8229600" cy="5217443"/>
          </a:xfrm>
        </p:spPr>
        <p:txBody>
          <a:bodyPr>
            <a:normAutofit fontScale="62500" lnSpcReduction="20000"/>
          </a:bodyPr>
          <a:lstStyle/>
          <a:p>
            <a:pPr marL="0" indent="0">
              <a:buNone/>
            </a:pPr>
            <a:r>
              <a:rPr lang="fr-FR" dirty="0"/>
              <a:t>Le calcul mental, le calcul posé et le calcul instrumenté sont à construire en interaction. Ainsi, le calcul mental est mobilisé dans le calcul posé et il peut être utilisé pour fournir un ordre de grandeur avant un calcul instrumenté. Réciproquement, le calcul instrumenté peut permettre de vérifier un résultat obtenu par le calcul mental ou par le calcul posé. </a:t>
            </a:r>
          </a:p>
          <a:p>
            <a:pPr marL="0" indent="0">
              <a:buNone/>
            </a:pPr>
            <a:r>
              <a:rPr lang="fr-FR" b="1" dirty="0"/>
              <a:t>Le calcul, dans toutes ses modalités, contribue à la connaissance des nombres. Ainsi, même si le calcul mental permet de produire des résultats utiles dans différents contextes de la vie quotidienne, son enseignement vise néanmoins prioritairement l’exploration des nombres et des propriétés des opérations. </a:t>
            </a:r>
            <a:r>
              <a:rPr lang="fr-FR" dirty="0"/>
              <a:t>Il s’agit d’amener les élèves à s’adapter en adoptant la procédure la plus efficace en fonction de leurs connaissances mais aussi et surtout en fonction des nombres et des opérations mis en jeu dans les calculs. Pour cela, il est indispensable que les élèves puissent s’appuyer sur suffisamment de faits numériques mémorisés et de modules de calcul élémentaires automatisés. </a:t>
            </a:r>
            <a:r>
              <a:rPr lang="fr-FR" b="1" dirty="0"/>
              <a:t>De même, si la maitrise des techniques opératoires écrites permet à l’élève d’obtenir un résultat de calcul, la construction de ces techniques est l’occasion de retravailler les propriétés de la numération et de rencontrer des exemples d’algorithmes complexes.</a:t>
            </a:r>
          </a:p>
        </p:txBody>
      </p:sp>
    </p:spTree>
    <p:extLst>
      <p:ext uri="{BB962C8B-B14F-4D97-AF65-F5344CB8AC3E}">
        <p14:creationId xmlns:p14="http://schemas.microsoft.com/office/powerpoint/2010/main" val="13077154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 r="-376" b="45589"/>
          <a:stretch/>
        </p:blipFill>
        <p:spPr bwMode="auto">
          <a:xfrm>
            <a:off x="251520" y="1052735"/>
            <a:ext cx="8892480" cy="5163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1"/>
          <p:cNvSpPr>
            <a:spLocks noGrp="1"/>
          </p:cNvSpPr>
          <p:nvPr>
            <p:ph type="title"/>
          </p:nvPr>
        </p:nvSpPr>
        <p:spPr>
          <a:xfrm>
            <a:off x="457200" y="274638"/>
            <a:ext cx="8229600" cy="418058"/>
          </a:xfrm>
        </p:spPr>
        <p:txBody>
          <a:bodyPr>
            <a:normAutofit fontScale="90000"/>
          </a:bodyPr>
          <a:lstStyle/>
          <a:p>
            <a:r>
              <a:rPr lang="fr-FR" dirty="0"/>
              <a:t>Extraits programmes cycle 3</a:t>
            </a:r>
          </a:p>
        </p:txBody>
      </p:sp>
    </p:spTree>
    <p:extLst>
      <p:ext uri="{BB962C8B-B14F-4D97-AF65-F5344CB8AC3E}">
        <p14:creationId xmlns:p14="http://schemas.microsoft.com/office/powerpoint/2010/main" val="193441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ED9AF593-3946-43C8-BD36-7074F1910A55}"/>
              </a:ext>
            </a:extLst>
          </p:cNvPr>
          <p:cNvSpPr>
            <a:spLocks noGrp="1"/>
          </p:cNvSpPr>
          <p:nvPr>
            <p:ph idx="1"/>
          </p:nvPr>
        </p:nvSpPr>
        <p:spPr>
          <a:xfrm>
            <a:off x="315278" y="188640"/>
            <a:ext cx="8405940" cy="6427919"/>
          </a:xfrm>
        </p:spPr>
        <p:txBody>
          <a:bodyPr/>
          <a:lstStyle/>
          <a:p>
            <a:r>
              <a:rPr lang="fr-FR" dirty="0"/>
              <a:t>La compétence « calculer » du cycle 2 au lycée :</a:t>
            </a:r>
          </a:p>
          <a:p>
            <a:pPr marL="0" indent="0">
              <a:buNone/>
            </a:pPr>
            <a:endParaRPr lang="fr-FR" dirty="0"/>
          </a:p>
        </p:txBody>
      </p:sp>
      <p:graphicFrame>
        <p:nvGraphicFramePr>
          <p:cNvPr id="4" name="Tableau 3">
            <a:extLst>
              <a:ext uri="{FF2B5EF4-FFF2-40B4-BE49-F238E27FC236}">
                <a16:creationId xmlns:a16="http://schemas.microsoft.com/office/drawing/2014/main" xmlns="" id="{10C968B2-81C6-4BA8-861E-CB0F3D95041D}"/>
              </a:ext>
            </a:extLst>
          </p:cNvPr>
          <p:cNvGraphicFramePr>
            <a:graphicFrameLocks noGrp="1"/>
          </p:cNvGraphicFramePr>
          <p:nvPr>
            <p:extLst>
              <p:ext uri="{D42A27DB-BD31-4B8C-83A1-F6EECF244321}">
                <p14:modId xmlns:p14="http://schemas.microsoft.com/office/powerpoint/2010/main" val="2004400165"/>
              </p:ext>
            </p:extLst>
          </p:nvPr>
        </p:nvGraphicFramePr>
        <p:xfrm>
          <a:off x="107504" y="764704"/>
          <a:ext cx="8928992" cy="6139827"/>
        </p:xfrm>
        <a:graphic>
          <a:graphicData uri="http://schemas.openxmlformats.org/drawingml/2006/table">
            <a:tbl>
              <a:tblPr firstRow="1" bandRow="1">
                <a:tableStyleId>{9D7B26C5-4107-4FEC-AEDC-1716B250A1EF}</a:tableStyleId>
              </a:tblPr>
              <a:tblGrid>
                <a:gridCol w="967782">
                  <a:extLst>
                    <a:ext uri="{9D8B030D-6E8A-4147-A177-3AD203B41FA5}">
                      <a16:colId xmlns:a16="http://schemas.microsoft.com/office/drawing/2014/main" xmlns="" val="3988326833"/>
                    </a:ext>
                  </a:extLst>
                </a:gridCol>
                <a:gridCol w="7961210">
                  <a:extLst>
                    <a:ext uri="{9D8B030D-6E8A-4147-A177-3AD203B41FA5}">
                      <a16:colId xmlns:a16="http://schemas.microsoft.com/office/drawing/2014/main" xmlns="" val="214102663"/>
                    </a:ext>
                  </a:extLst>
                </a:gridCol>
              </a:tblGrid>
              <a:tr h="927747">
                <a:tc>
                  <a:txBody>
                    <a:bodyPr/>
                    <a:lstStyle/>
                    <a:p>
                      <a:r>
                        <a:rPr lang="fr-FR" b="1" dirty="0">
                          <a:solidFill>
                            <a:srgbClr val="FF0000"/>
                          </a:solidFill>
                        </a:rPr>
                        <a:t>Cycle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85750" indent="-285750">
                        <a:buFont typeface="Arial" panose="020B0604020202020204" pitchFamily="34" charset="0"/>
                        <a:buChar char="•"/>
                      </a:pPr>
                      <a:r>
                        <a:rPr lang="fr-FR" sz="1800" b="0" i="0" u="none" strike="noStrike" kern="1200" baseline="0" dirty="0">
                          <a:solidFill>
                            <a:schemeClr val="tx1"/>
                          </a:solidFill>
                          <a:latin typeface="+mn-lt"/>
                          <a:ea typeface="+mn-ea"/>
                          <a:cs typeface="+mn-cs"/>
                        </a:rPr>
                        <a:t>Calculer avec des nombres entiers, mentalement ou a la main, de manière exacte ou approchée, en utilisant des stratégies adaptées aux nombres en jeu.</a:t>
                      </a:r>
                    </a:p>
                    <a:p>
                      <a:pPr marL="285750" indent="-285750">
                        <a:buFont typeface="Arial" panose="020B0604020202020204" pitchFamily="34" charset="0"/>
                        <a:buChar char="•"/>
                      </a:pPr>
                      <a:r>
                        <a:rPr lang="fr-FR" sz="1800" b="0" i="0" u="none" strike="noStrike" kern="1200" baseline="0" dirty="0">
                          <a:solidFill>
                            <a:schemeClr val="tx1"/>
                          </a:solidFill>
                          <a:latin typeface="+mn-lt"/>
                          <a:ea typeface="+mn-ea"/>
                          <a:cs typeface="+mn-cs"/>
                        </a:rPr>
                        <a:t>Contrôler la vraisemblance de ses résultats.</a:t>
                      </a:r>
                      <a:endParaRPr lang="fr-FR"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79793461"/>
                  </a:ext>
                </a:extLst>
              </a:tr>
              <a:tr h="1449979">
                <a:tc>
                  <a:txBody>
                    <a:bodyPr/>
                    <a:lstStyle/>
                    <a:p>
                      <a:r>
                        <a:rPr lang="fr-FR" b="1" dirty="0">
                          <a:solidFill>
                            <a:srgbClr val="FF0000"/>
                          </a:solidFill>
                        </a:rPr>
                        <a:t>Cycle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85750" indent="-285750">
                        <a:buFont typeface="Arial" panose="020B0604020202020204" pitchFamily="34" charset="0"/>
                        <a:buChar char="•"/>
                      </a:pPr>
                      <a:r>
                        <a:rPr lang="fr-FR" b="0" dirty="0">
                          <a:solidFill>
                            <a:schemeClr val="tx1"/>
                          </a:solidFill>
                        </a:rPr>
                        <a:t>Calculer avec des nombres décimaux, de manière exacte ou approchée, en utilisant des stratégies ou des techniques appropriées (mentalement, en ligne, ou en posant les opérations).</a:t>
                      </a:r>
                    </a:p>
                    <a:p>
                      <a:pPr marL="285750" indent="-285750">
                        <a:buFont typeface="Arial" panose="020B0604020202020204" pitchFamily="34" charset="0"/>
                        <a:buChar char="•"/>
                      </a:pPr>
                      <a:r>
                        <a:rPr lang="fr-FR" b="0" dirty="0">
                          <a:solidFill>
                            <a:schemeClr val="tx1"/>
                          </a:solidFill>
                        </a:rPr>
                        <a:t>Contrôler la vraisemblance de ses résultats.</a:t>
                      </a:r>
                    </a:p>
                    <a:p>
                      <a:pPr marL="285750" indent="-285750">
                        <a:buFont typeface="Arial" panose="020B0604020202020204" pitchFamily="34" charset="0"/>
                        <a:buChar char="•"/>
                      </a:pPr>
                      <a:r>
                        <a:rPr lang="fr-FR" b="0" dirty="0">
                          <a:solidFill>
                            <a:schemeClr val="tx1"/>
                          </a:solidFill>
                        </a:rPr>
                        <a:t>Utiliser une calculatrice pour trouver ou vérifier un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25647899"/>
                  </a:ext>
                </a:extLst>
              </a:tr>
              <a:tr h="1721849">
                <a:tc>
                  <a:txBody>
                    <a:bodyPr/>
                    <a:lstStyle/>
                    <a:p>
                      <a:r>
                        <a:rPr lang="fr-FR" b="1" dirty="0">
                          <a:solidFill>
                            <a:srgbClr val="FF0000"/>
                          </a:solidFill>
                        </a:rPr>
                        <a:t>Cycle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85750" indent="-285750">
                        <a:buFont typeface="Arial" panose="020B0604020202020204" pitchFamily="34" charset="0"/>
                        <a:buChar char="•"/>
                      </a:pPr>
                      <a:r>
                        <a:rPr lang="fr-FR" b="0" dirty="0">
                          <a:solidFill>
                            <a:schemeClr val="tx1"/>
                          </a:solidFill>
                        </a:rPr>
                        <a:t>Calculer avec des nombres rationnels, de manière exacte ou approchée, en combinant de façon appropriée le calcul mental, le calcul posé et le calcul instrumenté (calculatrice ou logiciel).</a:t>
                      </a:r>
                    </a:p>
                    <a:p>
                      <a:pPr marL="285750" indent="-285750">
                        <a:buFont typeface="Arial" panose="020B0604020202020204" pitchFamily="34" charset="0"/>
                        <a:buChar char="•"/>
                      </a:pPr>
                      <a:r>
                        <a:rPr lang="fr-FR" b="0" dirty="0">
                          <a:solidFill>
                            <a:schemeClr val="tx1"/>
                          </a:solidFill>
                        </a:rPr>
                        <a:t>Contrôler la vraisemblance de ses résultats, notamment en estimant des ordres de grandeur ou en utilisant des encadrements.</a:t>
                      </a:r>
                    </a:p>
                    <a:p>
                      <a:pPr marL="285750" indent="-285750">
                        <a:buFont typeface="Arial" panose="020B0604020202020204" pitchFamily="34" charset="0"/>
                        <a:buChar char="•"/>
                      </a:pPr>
                      <a:r>
                        <a:rPr lang="fr-FR" b="0" dirty="0">
                          <a:solidFill>
                            <a:schemeClr val="tx1"/>
                          </a:solidFill>
                        </a:rPr>
                        <a:t>Calculer en utilisant le langage algébrique (lettres, symboles,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54099395"/>
                  </a:ext>
                </a:extLst>
              </a:tr>
              <a:tr h="1993721">
                <a:tc>
                  <a:txBody>
                    <a:bodyPr/>
                    <a:lstStyle/>
                    <a:p>
                      <a:r>
                        <a:rPr lang="fr-FR" b="1" dirty="0">
                          <a:solidFill>
                            <a:srgbClr val="FF0000"/>
                          </a:solidFill>
                        </a:rPr>
                        <a:t>Lycée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85750" indent="-285750">
                        <a:buFont typeface="Arial" panose="020B0604020202020204" pitchFamily="34" charset="0"/>
                        <a:buChar char="•"/>
                      </a:pPr>
                      <a:r>
                        <a:rPr lang="fr-FR" dirty="0"/>
                        <a:t>Effectuer un calcul automatisable à la main ou à l’aide d’un instrument (calculatrice, logiciel). </a:t>
                      </a:r>
                    </a:p>
                    <a:p>
                      <a:pPr marL="285750" indent="-285750">
                        <a:buFont typeface="Arial" panose="020B0604020202020204" pitchFamily="34" charset="0"/>
                        <a:buChar char="•"/>
                      </a:pPr>
                      <a:r>
                        <a:rPr lang="fr-FR" dirty="0"/>
                        <a:t>Mettre en œuvre des algorithmes simples. </a:t>
                      </a:r>
                    </a:p>
                    <a:p>
                      <a:pPr marL="285750" indent="-285750">
                        <a:buFont typeface="Arial" panose="020B0604020202020204" pitchFamily="34" charset="0"/>
                        <a:buChar char="•"/>
                      </a:pPr>
                      <a:r>
                        <a:rPr lang="fr-FR" dirty="0"/>
                        <a:t>Exercer l’intelligence du calcul : organiser les différentes étapes d’un calcul complexe, choisir des transformations, effectuer des simplifications. </a:t>
                      </a:r>
                    </a:p>
                    <a:p>
                      <a:pPr marL="285750" indent="-285750">
                        <a:buFont typeface="Arial" panose="020B0604020202020204" pitchFamily="34" charset="0"/>
                        <a:buChar char="•"/>
                      </a:pPr>
                      <a:r>
                        <a:rPr lang="fr-FR" dirty="0"/>
                        <a:t>Contrôler les calculs (au moyen d’ordres de grandeur, de considérations de signe ou d’encadrement). </a:t>
                      </a:r>
                      <a:endParaRPr lang="fr-FR"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17122301"/>
                  </a:ext>
                </a:extLst>
              </a:tr>
            </a:tbl>
          </a:graphicData>
        </a:graphic>
      </p:graphicFrame>
    </p:spTree>
    <p:extLst>
      <p:ext uri="{BB962C8B-B14F-4D97-AF65-F5344CB8AC3E}">
        <p14:creationId xmlns:p14="http://schemas.microsoft.com/office/powerpoint/2010/main" val="781450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3135" r="48701"/>
          <a:stretch/>
        </p:blipFill>
        <p:spPr bwMode="auto">
          <a:xfrm>
            <a:off x="1907704" y="1412776"/>
            <a:ext cx="5077718"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1"/>
          <p:cNvSpPr>
            <a:spLocks noGrp="1"/>
          </p:cNvSpPr>
          <p:nvPr>
            <p:ph type="title"/>
          </p:nvPr>
        </p:nvSpPr>
        <p:spPr>
          <a:xfrm>
            <a:off x="331763" y="116632"/>
            <a:ext cx="8229600" cy="936104"/>
          </a:xfrm>
        </p:spPr>
        <p:txBody>
          <a:bodyPr>
            <a:normAutofit/>
          </a:bodyPr>
          <a:lstStyle/>
          <a:p>
            <a:r>
              <a:rPr lang="fr-FR" dirty="0"/>
              <a:t>Extraits programmes cycle 3</a:t>
            </a:r>
          </a:p>
        </p:txBody>
      </p:sp>
    </p:spTree>
    <p:extLst>
      <p:ext uri="{BB962C8B-B14F-4D97-AF65-F5344CB8AC3E}">
        <p14:creationId xmlns:p14="http://schemas.microsoft.com/office/powerpoint/2010/main" val="1347573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331763" y="116632"/>
            <a:ext cx="8229600" cy="936104"/>
          </a:xfrm>
        </p:spPr>
        <p:txBody>
          <a:bodyPr>
            <a:normAutofit/>
          </a:bodyPr>
          <a:lstStyle/>
          <a:p>
            <a:r>
              <a:rPr lang="fr-FR" dirty="0"/>
              <a:t>Extraits programmes cycle 3</a:t>
            </a:r>
          </a:p>
        </p:txBody>
      </p:sp>
      <p:sp>
        <p:nvSpPr>
          <p:cNvPr id="2" name="Rectangle 1"/>
          <p:cNvSpPr/>
          <p:nvPr/>
        </p:nvSpPr>
        <p:spPr>
          <a:xfrm>
            <a:off x="251520" y="1166842"/>
            <a:ext cx="8424936" cy="5262979"/>
          </a:xfrm>
          <a:prstGeom prst="rect">
            <a:avLst/>
          </a:prstGeom>
        </p:spPr>
        <p:txBody>
          <a:bodyPr wrap="square">
            <a:spAutoFit/>
          </a:bodyPr>
          <a:lstStyle/>
          <a:p>
            <a:r>
              <a:rPr lang="fr-FR" sz="2400" b="1" dirty="0"/>
              <a:t>Repères de progressivité :</a:t>
            </a:r>
          </a:p>
          <a:p>
            <a:r>
              <a:rPr lang="fr-FR" sz="2400" dirty="0"/>
              <a:t>Le calcul : </a:t>
            </a:r>
          </a:p>
          <a:p>
            <a:r>
              <a:rPr lang="fr-FR" sz="2400" dirty="0"/>
              <a:t>La pratique du calcul mental s’étend progressivement des nombres entiers aux nombres décimaux, et les procédures à mobiliser se complexifient.</a:t>
            </a:r>
          </a:p>
          <a:p>
            <a:r>
              <a:rPr lang="fr-FR" sz="2400" dirty="0"/>
              <a:t>Les différentes techniques opératoires portent sur des nombres entiers et/ou des nombres décimaux :</a:t>
            </a:r>
          </a:p>
          <a:p>
            <a:pPr lvl="1" defTabSz="336550"/>
            <a:r>
              <a:rPr lang="fr-FR" sz="2400" dirty="0"/>
              <a:t>-	addition et soustraction pour les nombres décimaux dès le CM1 ;</a:t>
            </a:r>
          </a:p>
          <a:p>
            <a:pPr lvl="1" defTabSz="336550"/>
            <a:r>
              <a:rPr lang="fr-FR" sz="2400" dirty="0"/>
              <a:t>-	multiplication d’un nombre décimal par un nombre entier au CM2, de deux nombres décimaux en 6ème ;</a:t>
            </a:r>
          </a:p>
          <a:p>
            <a:pPr lvl="1" defTabSz="336550"/>
            <a:r>
              <a:rPr lang="fr-FR" sz="2400" dirty="0"/>
              <a:t>-	division euclidienne dès le début de cycle, division de deux nombres entiers avec quotient décimal, division d'un nombre décimal par un nombre entier à partir du CM2. </a:t>
            </a:r>
          </a:p>
        </p:txBody>
      </p:sp>
    </p:spTree>
    <p:extLst>
      <p:ext uri="{BB962C8B-B14F-4D97-AF65-F5344CB8AC3E}">
        <p14:creationId xmlns:p14="http://schemas.microsoft.com/office/powerpoint/2010/main" val="3904375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331763" y="116632"/>
            <a:ext cx="8229600" cy="936104"/>
          </a:xfrm>
        </p:spPr>
        <p:txBody>
          <a:bodyPr>
            <a:normAutofit/>
          </a:bodyPr>
          <a:lstStyle/>
          <a:p>
            <a:r>
              <a:rPr lang="fr-FR" dirty="0"/>
              <a:t>Extraits programmes cycle 2</a:t>
            </a:r>
          </a:p>
        </p:txBody>
      </p:sp>
      <p:sp>
        <p:nvSpPr>
          <p:cNvPr id="2" name="Rectangle 1"/>
          <p:cNvSpPr/>
          <p:nvPr/>
        </p:nvSpPr>
        <p:spPr>
          <a:xfrm>
            <a:off x="251520" y="1166842"/>
            <a:ext cx="8424936" cy="4893647"/>
          </a:xfrm>
          <a:prstGeom prst="rect">
            <a:avLst/>
          </a:prstGeom>
        </p:spPr>
        <p:txBody>
          <a:bodyPr wrap="square">
            <a:spAutoFit/>
          </a:bodyPr>
          <a:lstStyle/>
          <a:p>
            <a:r>
              <a:rPr lang="fr-FR" sz="2400" dirty="0"/>
              <a:t>Les élèves consolident leur compréhension des nombres entiers, déjà rencontrés au cycle 1. Ils étudient différentes manières de désigner les nombres, notamment leurs écritures en chiffres, leurs noms à l’oral, les compositions-décompositions fondées sur les propriétés numériques (le double de, la moitié de, etc.), ainsi que les décompositions en unités de numération (unités, dizaines, etc.).</a:t>
            </a:r>
          </a:p>
          <a:p>
            <a:r>
              <a:rPr lang="fr-FR" sz="2400" b="1" dirty="0"/>
              <a:t>Les quatre opérations (addition, soustraction, multiplication, division) sont étudiées à partir de problèmes qui contribuent à leur donner du sens</a:t>
            </a:r>
            <a:r>
              <a:rPr lang="fr-FR" sz="2400" dirty="0"/>
              <a:t>, en particulier des problèmes portant sur des grandeurs ou sur leurs mesures. </a:t>
            </a:r>
            <a:r>
              <a:rPr lang="fr-FR" sz="2400" b="1" dirty="0"/>
              <a:t>La pratique quotidienne du calcul mental conforte la maitrise des nombres et des opérations.</a:t>
            </a:r>
          </a:p>
          <a:p>
            <a:endParaRPr lang="fr-FR" sz="2400" dirty="0"/>
          </a:p>
        </p:txBody>
      </p:sp>
    </p:spTree>
    <p:extLst>
      <p:ext uri="{BB962C8B-B14F-4D97-AF65-F5344CB8AC3E}">
        <p14:creationId xmlns:p14="http://schemas.microsoft.com/office/powerpoint/2010/main" val="1100829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331763" y="116632"/>
            <a:ext cx="8229600" cy="936104"/>
          </a:xfrm>
        </p:spPr>
        <p:txBody>
          <a:bodyPr>
            <a:normAutofit/>
          </a:bodyPr>
          <a:lstStyle/>
          <a:p>
            <a:r>
              <a:rPr lang="fr-FR" dirty="0"/>
              <a:t>Extraits programmes cycle 2</a:t>
            </a:r>
          </a:p>
        </p:txBody>
      </p:sp>
      <p:sp>
        <p:nvSpPr>
          <p:cNvPr id="2" name="Rectangle 1"/>
          <p:cNvSpPr/>
          <p:nvPr/>
        </p:nvSpPr>
        <p:spPr>
          <a:xfrm>
            <a:off x="251520" y="1166842"/>
            <a:ext cx="8424936" cy="3416320"/>
          </a:xfrm>
          <a:prstGeom prst="rect">
            <a:avLst/>
          </a:prstGeom>
        </p:spPr>
        <p:txBody>
          <a:bodyPr wrap="square">
            <a:spAutoFit/>
          </a:bodyPr>
          <a:lstStyle/>
          <a:p>
            <a:r>
              <a:rPr lang="fr-FR" sz="2400" b="1" dirty="0"/>
              <a:t>L’appropriation de stratégies de calcul </a:t>
            </a:r>
            <a:r>
              <a:rPr lang="fr-FR" sz="2400" dirty="0"/>
              <a:t>adaptées aux nombres et aux opérations en jeu. Ces stratégies s’appuient sur la connaissance de faits numériques mémorisés (répertoires additif et multiplicatif</a:t>
            </a:r>
            <a:r>
              <a:rPr lang="fr-FR" sz="2400" i="1" dirty="0"/>
              <a:t>, </a:t>
            </a:r>
            <a:r>
              <a:rPr lang="fr-FR" sz="2400" dirty="0"/>
              <a:t>connaissance des unités de numération et de leurs relations, etc.) et sur celle des propriétés des opérations et de la numération. Le calcul mental est essentiel dans la vie quotidienne où il est souvent nécessaire de parvenir rapidement à un ordre de grandeur du résultat d’une opération, ou de vérifier un prix, etc.</a:t>
            </a:r>
          </a:p>
          <a:p>
            <a:endParaRPr lang="fr-FR" sz="2400" dirty="0"/>
          </a:p>
        </p:txBody>
      </p:sp>
    </p:spTree>
    <p:extLst>
      <p:ext uri="{BB962C8B-B14F-4D97-AF65-F5344CB8AC3E}">
        <p14:creationId xmlns:p14="http://schemas.microsoft.com/office/powerpoint/2010/main" val="4223792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331763" y="116632"/>
            <a:ext cx="8229600" cy="432048"/>
          </a:xfrm>
        </p:spPr>
        <p:txBody>
          <a:bodyPr>
            <a:normAutofit fontScale="90000"/>
          </a:bodyPr>
          <a:lstStyle/>
          <a:p>
            <a:r>
              <a:rPr lang="fr-FR" dirty="0"/>
              <a:t>Extraits programmes cycle 2</a:t>
            </a:r>
          </a:p>
        </p:txBody>
      </p:sp>
      <p:graphicFrame>
        <p:nvGraphicFramePr>
          <p:cNvPr id="6" name="Tableau 5"/>
          <p:cNvGraphicFramePr>
            <a:graphicFrameLocks noGrp="1"/>
          </p:cNvGraphicFramePr>
          <p:nvPr/>
        </p:nvGraphicFramePr>
        <p:xfrm>
          <a:off x="297690" y="764704"/>
          <a:ext cx="8496944" cy="5688632"/>
        </p:xfrm>
        <a:graphic>
          <a:graphicData uri="http://schemas.openxmlformats.org/drawingml/2006/table">
            <a:tbl>
              <a:tblPr firstRow="1" firstCol="1" bandRow="1" bandCol="1"/>
              <a:tblGrid>
                <a:gridCol w="5138406">
                  <a:extLst>
                    <a:ext uri="{9D8B030D-6E8A-4147-A177-3AD203B41FA5}">
                      <a16:colId xmlns:a16="http://schemas.microsoft.com/office/drawing/2014/main" xmlns="" val="20000"/>
                    </a:ext>
                  </a:extLst>
                </a:gridCol>
                <a:gridCol w="3358538">
                  <a:extLst>
                    <a:ext uri="{9D8B030D-6E8A-4147-A177-3AD203B41FA5}">
                      <a16:colId xmlns:a16="http://schemas.microsoft.com/office/drawing/2014/main" xmlns="" val="20001"/>
                    </a:ext>
                  </a:extLst>
                </a:gridCol>
              </a:tblGrid>
              <a:tr h="304105">
                <a:tc gridSpan="2">
                  <a:txBody>
                    <a:bodyPr/>
                    <a:lstStyle/>
                    <a:p>
                      <a:pPr algn="ctr">
                        <a:lnSpc>
                          <a:spcPct val="115000"/>
                        </a:lnSpc>
                        <a:spcAft>
                          <a:spcPts val="0"/>
                        </a:spcAft>
                      </a:pPr>
                      <a:r>
                        <a:rPr lang="fr-FR" sz="1600" b="1" dirty="0">
                          <a:effectLst/>
                          <a:latin typeface="Calibri"/>
                          <a:ea typeface="Calibri"/>
                          <a:cs typeface="Times New Roman"/>
                        </a:rPr>
                        <a:t>Calculer avec des nombres entiers</a:t>
                      </a:r>
                      <a:endParaRPr lang="fr-FR" sz="1600" dirty="0">
                        <a:effectLst/>
                        <a:latin typeface="Calibri"/>
                        <a:ea typeface="Calibri"/>
                        <a:cs typeface="Times New Roman"/>
                      </a:endParaRPr>
                    </a:p>
                  </a:txBody>
                  <a:tcPr marL="55270" marR="55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fr-FR"/>
                    </a:p>
                  </a:txBody>
                  <a:tcPr/>
                </a:tc>
                <a:extLst>
                  <a:ext uri="{0D108BD9-81ED-4DB2-BD59-A6C34878D82A}">
                    <a16:rowId xmlns:a16="http://schemas.microsoft.com/office/drawing/2014/main" xmlns="" val="10000"/>
                  </a:ext>
                </a:extLst>
              </a:tr>
              <a:tr h="1933595">
                <a:tc>
                  <a:txBody>
                    <a:bodyPr/>
                    <a:lstStyle/>
                    <a:p>
                      <a:pPr>
                        <a:lnSpc>
                          <a:spcPct val="115000"/>
                        </a:lnSpc>
                        <a:spcAft>
                          <a:spcPts val="0"/>
                        </a:spcAft>
                      </a:pPr>
                      <a:r>
                        <a:rPr lang="fr-FR" sz="1600" dirty="0">
                          <a:effectLst/>
                          <a:latin typeface="Calibri"/>
                          <a:ea typeface="Calibri"/>
                          <a:cs typeface="Times New Roman"/>
                        </a:rPr>
                        <a:t>Mémoriser des faits numériques et des procédures. </a:t>
                      </a:r>
                    </a:p>
                    <a:p>
                      <a:pPr marL="342900" lvl="0" indent="-342900">
                        <a:lnSpc>
                          <a:spcPct val="115000"/>
                        </a:lnSpc>
                        <a:spcAft>
                          <a:spcPts val="0"/>
                        </a:spcAft>
                        <a:buFont typeface="Wingdings"/>
                        <a:buChar char=""/>
                      </a:pPr>
                      <a:r>
                        <a:rPr lang="fr-FR" sz="1600" dirty="0">
                          <a:effectLst/>
                          <a:latin typeface="Calibri"/>
                          <a:ea typeface="Calibri"/>
                          <a:cs typeface="Times New Roman"/>
                        </a:rPr>
                        <a:t>Tables de l’addition et de la multiplication.</a:t>
                      </a:r>
                    </a:p>
                    <a:p>
                      <a:pPr marL="342900" lvl="0" indent="-342900">
                        <a:lnSpc>
                          <a:spcPct val="115000"/>
                        </a:lnSpc>
                        <a:spcAft>
                          <a:spcPts val="0"/>
                        </a:spcAft>
                        <a:buFont typeface="Wingdings"/>
                        <a:buChar char=""/>
                      </a:pPr>
                      <a:r>
                        <a:rPr lang="fr-FR" sz="1600" dirty="0">
                          <a:effectLst/>
                          <a:latin typeface="Calibri"/>
                          <a:ea typeface="Calibri"/>
                          <a:cs typeface="Times New Roman"/>
                        </a:rPr>
                        <a:t>Décompositions additives et multiplicatives de 10 et de 100, compléments à la dizaine supérieure, à la centaine supérieure, multiplication par une puissance de 10, doubles et moitiés de nombres d’usage courant, etc.</a:t>
                      </a:r>
                    </a:p>
                  </a:txBody>
                  <a:tcPr marL="55270" marR="55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effectLst/>
                          <a:latin typeface="Calibri"/>
                          <a:ea typeface="MS Mincho"/>
                          <a:cs typeface="Calibri"/>
                        </a:rPr>
                        <a:t>Répondre aux questions : </a:t>
                      </a:r>
                      <a:endParaRPr lang="fr-FR" sz="1600" dirty="0">
                        <a:effectLst/>
                        <a:latin typeface="Calibri"/>
                        <a:ea typeface="MS ??"/>
                        <a:cs typeface="Calibri"/>
                      </a:endParaRPr>
                    </a:p>
                    <a:p>
                      <a:pPr>
                        <a:spcAft>
                          <a:spcPts val="0"/>
                        </a:spcAft>
                      </a:pPr>
                      <a:r>
                        <a:rPr lang="fr-FR" sz="1600" dirty="0">
                          <a:effectLst/>
                          <a:latin typeface="Calibri"/>
                          <a:ea typeface="MS Mincho"/>
                          <a:cs typeface="Calibri"/>
                        </a:rPr>
                        <a:t>7 </a:t>
                      </a:r>
                      <a:r>
                        <a:rPr lang="fr-FR" sz="1600" dirty="0">
                          <a:effectLst/>
                          <a:latin typeface="Calibri"/>
                          <a:ea typeface="MS Mincho"/>
                          <a:cs typeface="TimesNewRomanPSMT"/>
                        </a:rPr>
                        <a:t>×</a:t>
                      </a:r>
                      <a:r>
                        <a:rPr lang="fr-FR" sz="1600" dirty="0">
                          <a:effectLst/>
                          <a:latin typeface="Calibri"/>
                          <a:ea typeface="MS Mincho"/>
                          <a:cs typeface="Calibri"/>
                        </a:rPr>
                        <a:t> 4 = ? ; 28 = 7 </a:t>
                      </a:r>
                      <a:r>
                        <a:rPr lang="fr-FR" sz="1600" dirty="0">
                          <a:effectLst/>
                          <a:latin typeface="Calibri"/>
                          <a:ea typeface="MS Mincho"/>
                          <a:cs typeface="TimesNewRomanPSMT"/>
                        </a:rPr>
                        <a:t>× </a:t>
                      </a:r>
                      <a:r>
                        <a:rPr lang="fr-FR" sz="1600" dirty="0">
                          <a:effectLst/>
                          <a:latin typeface="Calibri"/>
                          <a:ea typeface="MS Mincho"/>
                          <a:cs typeface="Calibri"/>
                        </a:rPr>
                        <a:t>? ; 28 = 4 </a:t>
                      </a:r>
                      <a:r>
                        <a:rPr lang="fr-FR" sz="1600" dirty="0">
                          <a:effectLst/>
                          <a:latin typeface="Calibri"/>
                          <a:ea typeface="MS Mincho"/>
                          <a:cs typeface="TimesNewRomanPSMT"/>
                        </a:rPr>
                        <a:t>×</a:t>
                      </a:r>
                      <a:r>
                        <a:rPr lang="fr-FR" sz="1600" dirty="0">
                          <a:effectLst/>
                          <a:latin typeface="Calibri"/>
                          <a:ea typeface="MS Mincho"/>
                          <a:cs typeface="Calibri"/>
                        </a:rPr>
                        <a:t> ?, etc.</a:t>
                      </a:r>
                      <a:endParaRPr lang="fr-FR" sz="1600" dirty="0">
                        <a:effectLst/>
                        <a:latin typeface="Calibri"/>
                        <a:ea typeface="MS ??"/>
                        <a:cs typeface="Calibri"/>
                      </a:endParaRPr>
                    </a:p>
                    <a:p>
                      <a:pPr>
                        <a:lnSpc>
                          <a:spcPct val="115000"/>
                        </a:lnSpc>
                        <a:spcAft>
                          <a:spcPts val="0"/>
                        </a:spcAft>
                      </a:pPr>
                      <a:r>
                        <a:rPr lang="fr-FR" sz="1600" dirty="0">
                          <a:effectLst/>
                          <a:latin typeface="Calibri"/>
                          <a:ea typeface="MS Mincho"/>
                          <a:cs typeface="Times New Roman"/>
                        </a:rPr>
                        <a:t>Utiliser ses connaissances sur la numération : </a:t>
                      </a:r>
                      <a:endParaRPr lang="fr-FR" sz="1600" dirty="0">
                        <a:effectLst/>
                        <a:latin typeface="Calibri"/>
                        <a:ea typeface="Calibri"/>
                        <a:cs typeface="Times New Roman"/>
                      </a:endParaRPr>
                    </a:p>
                    <a:p>
                      <a:pPr>
                        <a:lnSpc>
                          <a:spcPct val="115000"/>
                        </a:lnSpc>
                        <a:spcAft>
                          <a:spcPts val="0"/>
                        </a:spcAft>
                      </a:pPr>
                      <a:r>
                        <a:rPr lang="fr-FR" sz="1600" i="1" dirty="0">
                          <a:effectLst/>
                          <a:latin typeface="Calibri"/>
                          <a:ea typeface="MS Mincho"/>
                          <a:cs typeface="Times New Roman"/>
                        </a:rPr>
                        <a:t>« 24</a:t>
                      </a:r>
                      <a:r>
                        <a:rPr lang="fr-FR" sz="1600" i="1" dirty="0">
                          <a:effectLst/>
                          <a:latin typeface="Calibri"/>
                          <a:ea typeface="MS Mincho"/>
                          <a:cs typeface="TimesNewRomanPSMT"/>
                        </a:rPr>
                        <a:t>×</a:t>
                      </a:r>
                      <a:r>
                        <a:rPr lang="fr-FR" sz="1600" i="1" dirty="0">
                          <a:effectLst/>
                          <a:latin typeface="Calibri"/>
                          <a:ea typeface="MS Mincho"/>
                          <a:cs typeface="Times New Roman"/>
                        </a:rPr>
                        <a:t>10, c’est 24 dizaines, c’est 240 »</a:t>
                      </a:r>
                      <a:r>
                        <a:rPr lang="fr-FR" sz="1600" dirty="0">
                          <a:effectLst/>
                          <a:latin typeface="Calibri"/>
                          <a:ea typeface="MS Mincho"/>
                          <a:cs typeface="Times New Roman"/>
                        </a:rPr>
                        <a:t>.</a:t>
                      </a:r>
                      <a:endParaRPr lang="fr-FR" sz="1600" dirty="0">
                        <a:effectLst/>
                        <a:latin typeface="Calibri"/>
                        <a:ea typeface="Calibri"/>
                        <a:cs typeface="Times New Roman"/>
                      </a:endParaRPr>
                    </a:p>
                    <a:p>
                      <a:pPr>
                        <a:lnSpc>
                          <a:spcPct val="115000"/>
                        </a:lnSpc>
                        <a:spcAft>
                          <a:spcPts val="0"/>
                        </a:spcAft>
                      </a:pPr>
                      <a:r>
                        <a:rPr lang="fr-FR" sz="1600" dirty="0">
                          <a:effectLst/>
                          <a:latin typeface="Calibri"/>
                          <a:ea typeface="Calibri"/>
                          <a:cs typeface="Times New Roman"/>
                        </a:rPr>
                        <a:t> </a:t>
                      </a:r>
                    </a:p>
                  </a:txBody>
                  <a:tcPr marL="55270" marR="55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450932">
                <a:tc>
                  <a:txBody>
                    <a:bodyPr/>
                    <a:lstStyle/>
                    <a:p>
                      <a:pPr>
                        <a:lnSpc>
                          <a:spcPct val="115000"/>
                        </a:lnSpc>
                        <a:spcAft>
                          <a:spcPts val="0"/>
                        </a:spcAft>
                      </a:pPr>
                      <a:r>
                        <a:rPr lang="fr-FR" sz="1600" dirty="0">
                          <a:effectLst/>
                          <a:latin typeface="Calibri"/>
                          <a:ea typeface="Calibri"/>
                          <a:cs typeface="Times New Roman"/>
                        </a:rPr>
                        <a:t>Élaborer ou choisir des stratégies de calcul </a:t>
                      </a:r>
                      <a:r>
                        <a:rPr lang="fr-FR" sz="1600" b="1" dirty="0">
                          <a:effectLst/>
                          <a:latin typeface="Calibri"/>
                          <a:ea typeface="Calibri"/>
                          <a:cs typeface="Times New Roman"/>
                        </a:rPr>
                        <a:t>à l’oral et à l’écrit</a:t>
                      </a:r>
                      <a:r>
                        <a:rPr lang="fr-FR" sz="1600" dirty="0">
                          <a:effectLst/>
                          <a:latin typeface="Calibri"/>
                          <a:ea typeface="Calibri"/>
                          <a:cs typeface="Times New Roman"/>
                        </a:rPr>
                        <a:t>. </a:t>
                      </a:r>
                    </a:p>
                    <a:p>
                      <a:pPr>
                        <a:lnSpc>
                          <a:spcPct val="115000"/>
                        </a:lnSpc>
                        <a:spcAft>
                          <a:spcPts val="0"/>
                        </a:spcAft>
                      </a:pPr>
                      <a:r>
                        <a:rPr lang="fr-FR" sz="1600" dirty="0">
                          <a:effectLst/>
                          <a:latin typeface="Calibri"/>
                          <a:ea typeface="Calibri"/>
                          <a:cs typeface="Times New Roman"/>
                        </a:rPr>
                        <a:t>Vérifier la vraisemblance d’un résultat, notamment en estimant son ordre de grandeur.</a:t>
                      </a:r>
                    </a:p>
                    <a:p>
                      <a:pPr marL="342900" lvl="0" indent="-342900">
                        <a:lnSpc>
                          <a:spcPct val="115000"/>
                        </a:lnSpc>
                        <a:spcAft>
                          <a:spcPts val="0"/>
                        </a:spcAft>
                        <a:buFont typeface="Wingdings"/>
                        <a:buChar char=""/>
                      </a:pPr>
                      <a:r>
                        <a:rPr lang="fr-FR" sz="1600" dirty="0">
                          <a:effectLst/>
                          <a:latin typeface="Calibri"/>
                          <a:ea typeface="Calibri"/>
                          <a:cs typeface="Times New Roman"/>
                        </a:rPr>
                        <a:t>Addition, soustraction, multiplication, division. </a:t>
                      </a:r>
                    </a:p>
                    <a:p>
                      <a:pPr marL="342900" lvl="0" indent="-342900">
                        <a:lnSpc>
                          <a:spcPct val="115000"/>
                        </a:lnSpc>
                        <a:spcAft>
                          <a:spcPts val="0"/>
                        </a:spcAft>
                        <a:buFont typeface="Wingdings"/>
                        <a:buChar char=""/>
                      </a:pPr>
                      <a:r>
                        <a:rPr lang="fr-FR" sz="1600" dirty="0">
                          <a:effectLst/>
                          <a:latin typeface="Calibri"/>
                          <a:ea typeface="Calibri"/>
                          <a:cs typeface="TimesNewRomanPSMT;Times New Rom"/>
                        </a:rPr>
                        <a:t>Propriétés implicites des opérations :</a:t>
                      </a:r>
                      <a:r>
                        <a:rPr lang="fr-FR" sz="1600" i="1" dirty="0">
                          <a:effectLst/>
                          <a:latin typeface="Calibri"/>
                          <a:ea typeface="Calibri"/>
                          <a:cs typeface="TimesNewRomanPSMT;Times New Rom"/>
                        </a:rPr>
                        <a:t> </a:t>
                      </a:r>
                      <a:endParaRPr lang="fr-FR" sz="1600" dirty="0">
                        <a:effectLst/>
                        <a:latin typeface="Calibri"/>
                        <a:ea typeface="Calibri"/>
                        <a:cs typeface="Times New Roman"/>
                      </a:endParaRPr>
                    </a:p>
                    <a:p>
                      <a:pPr marL="449580">
                        <a:lnSpc>
                          <a:spcPct val="115000"/>
                        </a:lnSpc>
                        <a:spcAft>
                          <a:spcPts val="0"/>
                        </a:spcAft>
                      </a:pPr>
                      <a:r>
                        <a:rPr lang="fr-FR" sz="1600" i="1" dirty="0">
                          <a:effectLst/>
                          <a:latin typeface="Calibri"/>
                          <a:ea typeface="Calibri"/>
                          <a:cs typeface="TimesNewRomanPSMT;Times New Rom"/>
                        </a:rPr>
                        <a:t>2+9, c’est pareil que 9+2</a:t>
                      </a:r>
                      <a:r>
                        <a:rPr lang="fr-FR" sz="1600" dirty="0">
                          <a:effectLst/>
                          <a:latin typeface="Calibri"/>
                          <a:ea typeface="Calibri"/>
                          <a:cs typeface="TimesNewRomanPSMT;Times New Rom"/>
                        </a:rPr>
                        <a:t>, </a:t>
                      </a:r>
                      <a:endParaRPr lang="fr-FR" sz="1600" dirty="0">
                        <a:effectLst/>
                        <a:latin typeface="Calibri"/>
                        <a:ea typeface="Calibri"/>
                        <a:cs typeface="Times New Roman"/>
                      </a:endParaRPr>
                    </a:p>
                    <a:p>
                      <a:pPr marL="449580">
                        <a:lnSpc>
                          <a:spcPct val="115000"/>
                        </a:lnSpc>
                        <a:spcAft>
                          <a:spcPts val="0"/>
                        </a:spcAft>
                      </a:pPr>
                      <a:r>
                        <a:rPr lang="fr-FR" sz="1600" i="1" dirty="0">
                          <a:effectLst/>
                          <a:latin typeface="Calibri"/>
                          <a:ea typeface="Calibri"/>
                          <a:cs typeface="TimesNewRomanPSMT;Times New Rom"/>
                        </a:rPr>
                        <a:t>3×5×2, c’est pareil que 3×10</a:t>
                      </a:r>
                      <a:r>
                        <a:rPr lang="fr-FR" sz="1600" dirty="0">
                          <a:effectLst/>
                          <a:latin typeface="Calibri"/>
                          <a:ea typeface="Calibri"/>
                          <a:cs typeface="TimesNewRomanPSMT;Times New Rom"/>
                        </a:rPr>
                        <a:t>.</a:t>
                      </a:r>
                      <a:endParaRPr lang="fr-FR" sz="1600" dirty="0">
                        <a:effectLst/>
                        <a:latin typeface="Calibri"/>
                        <a:ea typeface="Calibri"/>
                        <a:cs typeface="Times New Roman"/>
                      </a:endParaRPr>
                    </a:p>
                    <a:p>
                      <a:pPr marL="342900" lvl="0" indent="-342900">
                        <a:spcAft>
                          <a:spcPts val="0"/>
                        </a:spcAft>
                        <a:buFont typeface="Wingdings"/>
                        <a:buChar char=""/>
                      </a:pPr>
                      <a:r>
                        <a:rPr lang="fr-FR" sz="1600" dirty="0">
                          <a:effectLst/>
                          <a:latin typeface="Calibri"/>
                          <a:ea typeface="MS Mincho"/>
                          <a:cs typeface="TimesNewRomanPSMT"/>
                        </a:rPr>
                        <a:t>Propriétés de la numération : </a:t>
                      </a:r>
                      <a:endParaRPr lang="fr-FR" sz="1600" dirty="0">
                        <a:effectLst/>
                        <a:latin typeface="Calibri"/>
                        <a:ea typeface="MS ??"/>
                        <a:cs typeface="Calibri"/>
                      </a:endParaRPr>
                    </a:p>
                    <a:p>
                      <a:pPr marL="449580">
                        <a:spcAft>
                          <a:spcPts val="0"/>
                        </a:spcAft>
                      </a:pPr>
                      <a:r>
                        <a:rPr lang="fr-FR" sz="1600" i="1" dirty="0">
                          <a:effectLst/>
                          <a:latin typeface="Calibri"/>
                          <a:ea typeface="MS Mincho"/>
                          <a:cs typeface="TimesNewRomanPSMT"/>
                        </a:rPr>
                        <a:t>« 50+80, c’est 5 dizaines + 8 dizaines, c’est 13 dizaines, c’est 130 »</a:t>
                      </a:r>
                      <a:endParaRPr lang="fr-FR" sz="1600" dirty="0">
                        <a:effectLst/>
                        <a:latin typeface="Calibri"/>
                        <a:ea typeface="MS ??"/>
                        <a:cs typeface="Calibri"/>
                      </a:endParaRPr>
                    </a:p>
                    <a:p>
                      <a:pPr marL="449580">
                        <a:spcAft>
                          <a:spcPts val="0"/>
                        </a:spcAft>
                      </a:pPr>
                      <a:r>
                        <a:rPr lang="fr-FR" sz="1600" i="1" dirty="0">
                          <a:effectLst/>
                          <a:latin typeface="Calibri"/>
                          <a:ea typeface="MS Mincho"/>
                          <a:cs typeface="TimesNewRomanPSMT"/>
                        </a:rPr>
                        <a:t>« 4</a:t>
                      </a:r>
                      <a:r>
                        <a:rPr lang="fr-FR" sz="1600" dirty="0">
                          <a:effectLst/>
                          <a:latin typeface="Calibri"/>
                          <a:ea typeface="MS Mincho"/>
                          <a:cs typeface="TimesNewRomanPSMT"/>
                        </a:rPr>
                        <a:t>×</a:t>
                      </a:r>
                      <a:r>
                        <a:rPr lang="fr-FR" sz="1600" i="1" dirty="0">
                          <a:effectLst/>
                          <a:latin typeface="Calibri"/>
                          <a:ea typeface="MS Mincho"/>
                          <a:cs typeface="TimesNewRomanPSMT"/>
                        </a:rPr>
                        <a:t>60, c’est 4</a:t>
                      </a:r>
                      <a:r>
                        <a:rPr lang="fr-FR" sz="1600" dirty="0">
                          <a:effectLst/>
                          <a:latin typeface="Calibri"/>
                          <a:ea typeface="MS Mincho"/>
                          <a:cs typeface="TimesNewRomanPSMT"/>
                        </a:rPr>
                        <a:t>×</a:t>
                      </a:r>
                      <a:r>
                        <a:rPr lang="fr-FR" sz="1600" i="1" dirty="0">
                          <a:effectLst/>
                          <a:latin typeface="Calibri"/>
                          <a:ea typeface="MS Mincho"/>
                          <a:cs typeface="TimesNewRomanPSMT"/>
                        </a:rPr>
                        <a:t>6 dizaines, c’est 24 dizaines, c’est 240 ».</a:t>
                      </a:r>
                      <a:endParaRPr lang="fr-FR" sz="1600" dirty="0">
                        <a:effectLst/>
                        <a:latin typeface="Calibri"/>
                        <a:ea typeface="MS ??"/>
                        <a:cs typeface="Calibri"/>
                      </a:endParaRPr>
                    </a:p>
                  </a:txBody>
                  <a:tcPr marL="55270" marR="55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effectLst/>
                          <a:latin typeface="Calibri"/>
                          <a:ea typeface="MS Mincho"/>
                          <a:cs typeface="Calibri"/>
                        </a:rPr>
                        <a:t>Traiter des calculs relevant des quatre opérations, expliciter les procédures utilisées et comparer leur efficacité.</a:t>
                      </a:r>
                      <a:endParaRPr lang="fr-FR" sz="1600" dirty="0">
                        <a:effectLst/>
                        <a:latin typeface="Calibri"/>
                        <a:ea typeface="MS ??"/>
                        <a:cs typeface="Calibri"/>
                      </a:endParaRPr>
                    </a:p>
                    <a:p>
                      <a:pPr>
                        <a:lnSpc>
                          <a:spcPct val="115000"/>
                        </a:lnSpc>
                        <a:spcAft>
                          <a:spcPts val="0"/>
                        </a:spcAft>
                      </a:pPr>
                      <a:r>
                        <a:rPr lang="fr-FR" sz="1600" dirty="0">
                          <a:effectLst/>
                          <a:latin typeface="Calibri"/>
                          <a:ea typeface="Calibri"/>
                          <a:cs typeface="Times New Roman"/>
                        </a:rPr>
                        <a:t>Pour calculer, estimer ou vérifier un résultat, utiliser divers supports ou instruments : les doigts ou le corps, bouliers ou abaques, ficelle à nœuds, cailloux ou jetons, monnaie fictive, double règle graduée, calculette, etc.</a:t>
                      </a:r>
                    </a:p>
                  </a:txBody>
                  <a:tcPr marL="55270" marR="55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04015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331763" y="116632"/>
            <a:ext cx="8229600" cy="432048"/>
          </a:xfrm>
        </p:spPr>
        <p:txBody>
          <a:bodyPr>
            <a:normAutofit fontScale="90000"/>
          </a:bodyPr>
          <a:lstStyle/>
          <a:p>
            <a:r>
              <a:rPr lang="fr-FR" dirty="0"/>
              <a:t>Extraits programmes cycle 2</a:t>
            </a:r>
          </a:p>
        </p:txBody>
      </p:sp>
      <p:graphicFrame>
        <p:nvGraphicFramePr>
          <p:cNvPr id="2" name="Tableau 1">
            <a:extLst>
              <a:ext uri="{FF2B5EF4-FFF2-40B4-BE49-F238E27FC236}">
                <a16:creationId xmlns:a16="http://schemas.microsoft.com/office/drawing/2014/main" xmlns="" id="{DDACBC58-92D8-48F5-8E53-61D0371641A6}"/>
              </a:ext>
            </a:extLst>
          </p:cNvPr>
          <p:cNvGraphicFramePr>
            <a:graphicFrameLocks noGrp="1"/>
          </p:cNvGraphicFramePr>
          <p:nvPr/>
        </p:nvGraphicFramePr>
        <p:xfrm>
          <a:off x="331763" y="908720"/>
          <a:ext cx="8622381" cy="5400600"/>
        </p:xfrm>
        <a:graphic>
          <a:graphicData uri="http://schemas.openxmlformats.org/drawingml/2006/table">
            <a:tbl>
              <a:tblPr firstRow="1" firstCol="1" bandRow="1" bandCol="1"/>
              <a:tblGrid>
                <a:gridCol w="3448149">
                  <a:extLst>
                    <a:ext uri="{9D8B030D-6E8A-4147-A177-3AD203B41FA5}">
                      <a16:colId xmlns:a16="http://schemas.microsoft.com/office/drawing/2014/main" xmlns="" val="1174885674"/>
                    </a:ext>
                  </a:extLst>
                </a:gridCol>
                <a:gridCol w="5174232">
                  <a:extLst>
                    <a:ext uri="{9D8B030D-6E8A-4147-A177-3AD203B41FA5}">
                      <a16:colId xmlns:a16="http://schemas.microsoft.com/office/drawing/2014/main" xmlns="" val="868223409"/>
                    </a:ext>
                  </a:extLst>
                </a:gridCol>
              </a:tblGrid>
              <a:tr h="2373471">
                <a:tc>
                  <a:txBody>
                    <a:bodyPr/>
                    <a:lstStyle/>
                    <a:p>
                      <a:pPr>
                        <a:lnSpc>
                          <a:spcPct val="115000"/>
                        </a:lnSpc>
                        <a:spcAft>
                          <a:spcPts val="0"/>
                        </a:spcAft>
                      </a:pPr>
                      <a:r>
                        <a:rPr lang="fr-FR" sz="1600" u="sng" dirty="0">
                          <a:effectLst/>
                          <a:latin typeface="Calibri"/>
                          <a:ea typeface="Calibri"/>
                          <a:cs typeface="Times New Roman"/>
                        </a:rPr>
                        <a:t>Calcul mental </a:t>
                      </a:r>
                      <a:r>
                        <a:rPr lang="fr-FR" sz="1600" dirty="0">
                          <a:effectLst/>
                          <a:latin typeface="Calibri"/>
                          <a:ea typeface="Calibri"/>
                          <a:cs typeface="Times New Roman"/>
                        </a:rPr>
                        <a:t>: calculer mentalement pour obtenir un résultat exact ou évaluer un ordre de grandeur.</a:t>
                      </a:r>
                    </a:p>
                    <a:p>
                      <a:pPr>
                        <a:lnSpc>
                          <a:spcPct val="115000"/>
                        </a:lnSpc>
                        <a:spcAft>
                          <a:spcPts val="0"/>
                        </a:spcAft>
                      </a:pPr>
                      <a:r>
                        <a:rPr lang="fr-FR" sz="1600" u="none" strike="noStrike" dirty="0">
                          <a:effectLst/>
                          <a:latin typeface="Calibri"/>
                          <a:ea typeface="Calibri"/>
                          <a:cs typeface="Times New Roman"/>
                        </a:rPr>
                        <a:t> </a:t>
                      </a:r>
                      <a:endParaRPr lang="fr-FR" sz="1600" dirty="0">
                        <a:effectLst/>
                        <a:latin typeface="Calibri"/>
                        <a:ea typeface="Calibri"/>
                        <a:cs typeface="Times New Roman"/>
                      </a:endParaRPr>
                    </a:p>
                    <a:p>
                      <a:pPr>
                        <a:lnSpc>
                          <a:spcPct val="115000"/>
                        </a:lnSpc>
                        <a:spcAft>
                          <a:spcPts val="0"/>
                        </a:spcAft>
                      </a:pPr>
                      <a:r>
                        <a:rPr lang="fr-FR" sz="1600" u="none" strike="noStrike" dirty="0">
                          <a:effectLst/>
                          <a:latin typeface="Calibri"/>
                          <a:ea typeface="Calibri"/>
                          <a:cs typeface="Times New Roman"/>
                        </a:rPr>
                        <a:t> </a:t>
                      </a:r>
                      <a:endParaRPr lang="fr-FR" sz="1600" dirty="0">
                        <a:effectLst/>
                        <a:latin typeface="Calibri"/>
                        <a:ea typeface="Calibri"/>
                        <a:cs typeface="Times New Roman"/>
                      </a:endParaRPr>
                    </a:p>
                    <a:p>
                      <a:pPr>
                        <a:lnSpc>
                          <a:spcPct val="115000"/>
                        </a:lnSpc>
                        <a:spcAft>
                          <a:spcPts val="0"/>
                        </a:spcAft>
                      </a:pPr>
                      <a:r>
                        <a:rPr lang="fr-FR" sz="1600" u="none" strike="noStrike" dirty="0">
                          <a:effectLst/>
                          <a:latin typeface="Calibri"/>
                          <a:ea typeface="Calibri"/>
                          <a:cs typeface="Times New Roman"/>
                        </a:rPr>
                        <a:t>  </a:t>
                      </a:r>
                      <a:endParaRPr lang="fr-FR" sz="1600" dirty="0">
                        <a:effectLst/>
                        <a:latin typeface="Calibri"/>
                        <a:ea typeface="Calibri"/>
                        <a:cs typeface="Times New Roman"/>
                      </a:endParaRPr>
                    </a:p>
                    <a:p>
                      <a:pPr>
                        <a:lnSpc>
                          <a:spcPct val="115000"/>
                        </a:lnSpc>
                        <a:spcAft>
                          <a:spcPts val="0"/>
                        </a:spcAft>
                      </a:pPr>
                      <a:r>
                        <a:rPr lang="fr-FR" sz="1600" u="none" strike="noStrike" dirty="0">
                          <a:effectLst/>
                          <a:latin typeface="Calibri"/>
                          <a:ea typeface="Calibri"/>
                          <a:cs typeface="Times New Roman"/>
                        </a:rPr>
                        <a:t> </a:t>
                      </a:r>
                      <a:endParaRPr lang="fr-FR" sz="1600" dirty="0">
                        <a:effectLst/>
                        <a:latin typeface="Calibri"/>
                        <a:ea typeface="Calibri"/>
                        <a:cs typeface="Times New Roman"/>
                      </a:endParaRPr>
                    </a:p>
                    <a:p>
                      <a:pPr>
                        <a:lnSpc>
                          <a:spcPct val="115000"/>
                        </a:lnSpc>
                        <a:spcAft>
                          <a:spcPts val="0"/>
                        </a:spcAft>
                      </a:pPr>
                      <a:r>
                        <a:rPr lang="fr-FR" sz="1600" dirty="0">
                          <a:effectLst/>
                          <a:latin typeface="Calibri"/>
                          <a:ea typeface="Calibri"/>
                          <a:cs typeface="Times New Roman"/>
                        </a:rPr>
                        <a:t> </a:t>
                      </a:r>
                    </a:p>
                  </a:txBody>
                  <a:tcPr marL="55270" marR="55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effectLst/>
                          <a:latin typeface="Calibri"/>
                          <a:ea typeface="MS ??"/>
                          <a:cs typeface="Calibri"/>
                        </a:rPr>
                        <a:t>Calculer mentalement </a:t>
                      </a:r>
                    </a:p>
                    <a:p>
                      <a:pPr>
                        <a:spcAft>
                          <a:spcPts val="0"/>
                        </a:spcAft>
                      </a:pPr>
                      <a:r>
                        <a:rPr lang="fr-FR" sz="1600" dirty="0">
                          <a:effectLst/>
                          <a:latin typeface="Calibri"/>
                          <a:ea typeface="MS ??"/>
                          <a:cs typeface="Calibri"/>
                        </a:rPr>
                        <a:t>- sur les nombres 1, 2, 5, 10, 20, 50, 100 en lien avec la monnaie</a:t>
                      </a:r>
                    </a:p>
                    <a:p>
                      <a:pPr>
                        <a:spcAft>
                          <a:spcPts val="0"/>
                        </a:spcAft>
                      </a:pPr>
                      <a:r>
                        <a:rPr lang="fr-FR" sz="1600" dirty="0">
                          <a:effectLst/>
                          <a:latin typeface="Calibri"/>
                          <a:ea typeface="MS ??"/>
                          <a:cs typeface="Calibri"/>
                        </a:rPr>
                        <a:t>- sur les nombres 15, 30, 45, 60, 90 en lien avec les durées.</a:t>
                      </a:r>
                    </a:p>
                    <a:p>
                      <a:pPr>
                        <a:lnSpc>
                          <a:spcPct val="115000"/>
                        </a:lnSpc>
                        <a:spcAft>
                          <a:spcPts val="0"/>
                        </a:spcAft>
                      </a:pPr>
                      <a:r>
                        <a:rPr lang="fr-FR" sz="1600" dirty="0">
                          <a:effectLst/>
                          <a:latin typeface="Calibri"/>
                          <a:ea typeface="MS Mincho"/>
                          <a:cs typeface="Times New Roman"/>
                        </a:rPr>
                        <a:t>Résoudre mentalement des problèmes arithmétiques, à données numériques simples</a:t>
                      </a:r>
                      <a:endParaRPr lang="fr-FR" sz="1600" dirty="0">
                        <a:effectLst/>
                        <a:latin typeface="Calibri"/>
                        <a:ea typeface="Calibri"/>
                        <a:cs typeface="Times New Roman"/>
                      </a:endParaRPr>
                    </a:p>
                    <a:p>
                      <a:pPr>
                        <a:lnSpc>
                          <a:spcPct val="115000"/>
                        </a:lnSpc>
                        <a:spcAft>
                          <a:spcPts val="0"/>
                        </a:spcAft>
                      </a:pPr>
                      <a:r>
                        <a:rPr lang="fr-FR" sz="1600" dirty="0">
                          <a:effectLst/>
                          <a:latin typeface="Calibri"/>
                          <a:ea typeface="MS Mincho"/>
                          <a:cs typeface="Times New Roman"/>
                        </a:rPr>
                        <a:t>Utiliser les propriétés des opérations, y compris</a:t>
                      </a:r>
                      <a:r>
                        <a:rPr lang="fr-FR" sz="1600" i="1" dirty="0">
                          <a:effectLst/>
                          <a:latin typeface="Calibri"/>
                          <a:ea typeface="Calibri"/>
                          <a:cs typeface="TimesNewRomanPSMT;Times New Rom"/>
                        </a:rPr>
                        <a:t> celles du type 5×12 = 5×10 + 5×2</a:t>
                      </a:r>
                      <a:r>
                        <a:rPr lang="fr-FR" sz="1600" dirty="0">
                          <a:effectLst/>
                          <a:latin typeface="Calibri"/>
                          <a:ea typeface="Calibri"/>
                          <a:cs typeface="TimesNewRomanPSMT;Times New Rom"/>
                        </a:rPr>
                        <a:t>.</a:t>
                      </a:r>
                      <a:endParaRPr lang="fr-FR" sz="1600" dirty="0">
                        <a:effectLst/>
                        <a:latin typeface="Calibri"/>
                        <a:ea typeface="Calibri"/>
                        <a:cs typeface="Times New Roman"/>
                      </a:endParaRPr>
                    </a:p>
                  </a:txBody>
                  <a:tcPr marL="55270" marR="55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62164430"/>
                  </a:ext>
                </a:extLst>
              </a:tr>
              <a:tr h="1849192">
                <a:tc>
                  <a:txBody>
                    <a:bodyPr/>
                    <a:lstStyle/>
                    <a:p>
                      <a:pPr>
                        <a:lnSpc>
                          <a:spcPct val="115000"/>
                        </a:lnSpc>
                        <a:spcAft>
                          <a:spcPts val="0"/>
                        </a:spcAft>
                      </a:pPr>
                      <a:r>
                        <a:rPr lang="fr-FR" sz="1600" u="sng">
                          <a:effectLst/>
                          <a:latin typeface="Calibri"/>
                          <a:ea typeface="Calibri"/>
                          <a:cs typeface="Times New Roman"/>
                        </a:rPr>
                        <a:t>Calcul en ligne </a:t>
                      </a:r>
                      <a:r>
                        <a:rPr lang="fr-FR" sz="1600">
                          <a:effectLst/>
                          <a:latin typeface="Calibri"/>
                          <a:ea typeface="Calibri"/>
                          <a:cs typeface="Times New Roman"/>
                        </a:rPr>
                        <a:t>: calculer en utilisant des écritures en ligne additives, soustractives, multiplicatives, mixtes. </a:t>
                      </a:r>
                    </a:p>
                    <a:p>
                      <a:pPr>
                        <a:lnSpc>
                          <a:spcPct val="115000"/>
                        </a:lnSpc>
                        <a:spcAft>
                          <a:spcPts val="0"/>
                        </a:spcAft>
                      </a:pPr>
                      <a:r>
                        <a:rPr lang="fr-FR" sz="1600">
                          <a:effectLst/>
                          <a:latin typeface="Calibri"/>
                          <a:ea typeface="Calibri"/>
                          <a:cs typeface="Times New Roman"/>
                        </a:rPr>
                        <a:t> </a:t>
                      </a:r>
                    </a:p>
                  </a:txBody>
                  <a:tcPr marL="55270" marR="55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effectLst/>
                          <a:latin typeface="Calibri"/>
                          <a:ea typeface="MS Mincho"/>
                          <a:cs typeface="Calibri"/>
                        </a:rPr>
                        <a:t>Exemples de stratégies de calcul en ligne :</a:t>
                      </a:r>
                      <a:endParaRPr lang="fr-FR" sz="1600" dirty="0">
                        <a:effectLst/>
                        <a:latin typeface="Calibri"/>
                        <a:ea typeface="MS ??"/>
                        <a:cs typeface="Calibri"/>
                      </a:endParaRPr>
                    </a:p>
                    <a:p>
                      <a:pPr>
                        <a:spcAft>
                          <a:spcPts val="0"/>
                        </a:spcAft>
                      </a:pPr>
                      <a:r>
                        <a:rPr lang="fr-FR" sz="1600" dirty="0">
                          <a:effectLst/>
                          <a:latin typeface="Calibri"/>
                          <a:ea typeface="MS ??"/>
                          <a:cs typeface="Calibri"/>
                        </a:rPr>
                        <a:t>5</a:t>
                      </a:r>
                      <a:r>
                        <a:rPr lang="fr-FR" sz="1600" dirty="0">
                          <a:effectLst/>
                          <a:latin typeface="Calibri"/>
                          <a:ea typeface="MS Mincho"/>
                          <a:cs typeface="TimesNewRomanPSMT"/>
                        </a:rPr>
                        <a:t>×</a:t>
                      </a:r>
                      <a:r>
                        <a:rPr lang="fr-FR" sz="1600" dirty="0">
                          <a:effectLst/>
                          <a:latin typeface="Calibri"/>
                          <a:ea typeface="MS ??"/>
                          <a:cs typeface="Calibri"/>
                        </a:rPr>
                        <a:t>36 = 5</a:t>
                      </a:r>
                      <a:r>
                        <a:rPr lang="fr-FR" sz="1600" dirty="0">
                          <a:effectLst/>
                          <a:latin typeface="Calibri"/>
                          <a:ea typeface="MS Mincho"/>
                          <a:cs typeface="TimesNewRomanPSMT"/>
                        </a:rPr>
                        <a:t>×</a:t>
                      </a:r>
                      <a:r>
                        <a:rPr lang="fr-FR" sz="1600" dirty="0">
                          <a:effectLst/>
                          <a:latin typeface="Calibri"/>
                          <a:ea typeface="MS ??"/>
                          <a:cs typeface="Calibri"/>
                        </a:rPr>
                        <a:t>2x18 = 10x18 = 180</a:t>
                      </a:r>
                    </a:p>
                    <a:p>
                      <a:pPr>
                        <a:spcAft>
                          <a:spcPts val="0"/>
                        </a:spcAft>
                      </a:pPr>
                      <a:r>
                        <a:rPr lang="fr-FR" sz="1600" dirty="0">
                          <a:effectLst/>
                          <a:latin typeface="Calibri"/>
                          <a:ea typeface="MS Mincho"/>
                          <a:cs typeface="Calibri"/>
                        </a:rPr>
                        <a:t>5</a:t>
                      </a:r>
                      <a:r>
                        <a:rPr lang="fr-FR" sz="1600" dirty="0">
                          <a:effectLst/>
                          <a:latin typeface="Calibri"/>
                          <a:ea typeface="MS Mincho"/>
                          <a:cs typeface="TimesNewRomanPSMT"/>
                        </a:rPr>
                        <a:t>×</a:t>
                      </a:r>
                      <a:r>
                        <a:rPr lang="fr-FR" sz="1600" dirty="0">
                          <a:effectLst/>
                          <a:latin typeface="Calibri"/>
                          <a:ea typeface="MS Mincho"/>
                          <a:cs typeface="Calibri"/>
                        </a:rPr>
                        <a:t>36 = 150 + 30 = 180</a:t>
                      </a:r>
                      <a:endParaRPr lang="fr-FR" sz="1600" dirty="0">
                        <a:effectLst/>
                        <a:latin typeface="Calibri"/>
                        <a:ea typeface="MS ??"/>
                        <a:cs typeface="Calibri"/>
                      </a:endParaRPr>
                    </a:p>
                    <a:p>
                      <a:pPr>
                        <a:spcAft>
                          <a:spcPts val="0"/>
                        </a:spcAft>
                      </a:pPr>
                      <a:r>
                        <a:rPr lang="fr-FR" sz="1600" dirty="0">
                          <a:effectLst/>
                          <a:latin typeface="Calibri"/>
                          <a:ea typeface="MS Mincho"/>
                          <a:cs typeface="Calibri"/>
                        </a:rPr>
                        <a:t>5</a:t>
                      </a:r>
                      <a:r>
                        <a:rPr lang="fr-FR" sz="1600" dirty="0">
                          <a:effectLst/>
                          <a:latin typeface="Calibri"/>
                          <a:ea typeface="MS Mincho"/>
                          <a:cs typeface="TimesNewRomanPSMT"/>
                        </a:rPr>
                        <a:t>×</a:t>
                      </a:r>
                      <a:r>
                        <a:rPr lang="fr-FR" sz="1600" dirty="0">
                          <a:effectLst/>
                          <a:latin typeface="Calibri"/>
                          <a:ea typeface="MS Mincho"/>
                          <a:cs typeface="Calibri"/>
                        </a:rPr>
                        <a:t>36u = 15d + 30u = 15d + 3d = 180u</a:t>
                      </a:r>
                      <a:endParaRPr lang="fr-FR" sz="1600" dirty="0">
                        <a:effectLst/>
                        <a:latin typeface="Calibri"/>
                        <a:ea typeface="MS ??"/>
                        <a:cs typeface="Calibri"/>
                      </a:endParaRPr>
                    </a:p>
                    <a:p>
                      <a:pPr>
                        <a:spcAft>
                          <a:spcPts val="0"/>
                        </a:spcAft>
                      </a:pPr>
                      <a:r>
                        <a:rPr lang="fr-FR" sz="1600" dirty="0">
                          <a:effectLst/>
                          <a:latin typeface="Calibri"/>
                          <a:ea typeface="MS Mincho"/>
                          <a:cs typeface="Calibri"/>
                        </a:rPr>
                        <a:t>Utiliser des écritures en ligne du type 21 = 4</a:t>
                      </a:r>
                      <a:r>
                        <a:rPr lang="fr-FR" sz="1600" dirty="0">
                          <a:effectLst/>
                          <a:latin typeface="Calibri"/>
                          <a:ea typeface="MS Mincho"/>
                          <a:cs typeface="TimesNewRomanPSMT"/>
                        </a:rPr>
                        <a:t>×</a:t>
                      </a:r>
                      <a:r>
                        <a:rPr lang="fr-FR" sz="1600" dirty="0">
                          <a:effectLst/>
                          <a:latin typeface="Calibri"/>
                          <a:ea typeface="MS Mincho"/>
                          <a:cs typeface="Calibri"/>
                        </a:rPr>
                        <a:t>5 + 1 pour trouver le quotient et le reste de la division de 21 par 4 (ou par 5). </a:t>
                      </a:r>
                      <a:endParaRPr lang="fr-FR" sz="1600" dirty="0">
                        <a:effectLst/>
                        <a:latin typeface="Calibri"/>
                        <a:ea typeface="MS ??"/>
                        <a:cs typeface="Calibri"/>
                      </a:endParaRPr>
                    </a:p>
                  </a:txBody>
                  <a:tcPr marL="55270" marR="55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359212"/>
                  </a:ext>
                </a:extLst>
              </a:tr>
              <a:tr h="1177937">
                <a:tc>
                  <a:txBody>
                    <a:bodyPr/>
                    <a:lstStyle/>
                    <a:p>
                      <a:pPr>
                        <a:lnSpc>
                          <a:spcPct val="115000"/>
                        </a:lnSpc>
                        <a:spcAft>
                          <a:spcPts val="0"/>
                        </a:spcAft>
                      </a:pPr>
                      <a:r>
                        <a:rPr lang="fr-FR" sz="1600" u="sng" dirty="0">
                          <a:effectLst/>
                          <a:latin typeface="Calibri"/>
                          <a:ea typeface="Calibri"/>
                          <a:cs typeface="Times New Roman"/>
                        </a:rPr>
                        <a:t>Calcul posé </a:t>
                      </a:r>
                      <a:r>
                        <a:rPr lang="fr-FR" sz="1600" dirty="0">
                          <a:effectLst/>
                          <a:latin typeface="Calibri"/>
                          <a:ea typeface="Calibri"/>
                          <a:cs typeface="Times New Roman"/>
                        </a:rPr>
                        <a:t>: mettre en œuvre un algorithme de calcul posé pour l’addition, la soustraction, la multiplication. </a:t>
                      </a:r>
                    </a:p>
                  </a:txBody>
                  <a:tcPr marL="55270" marR="55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dirty="0">
                          <a:effectLst/>
                          <a:latin typeface="Calibri"/>
                          <a:ea typeface="MS Mincho"/>
                          <a:cs typeface="TimesNewRomanPSMT"/>
                        </a:rPr>
                        <a:t>L’apprentissage des techniques opératoires posées (addition, soustraction, multiplication) se fait en lien avec la numération et les propriétés des opérations.</a:t>
                      </a:r>
                      <a:endParaRPr lang="fr-FR" sz="1600" dirty="0">
                        <a:effectLst/>
                        <a:latin typeface="Calibri"/>
                        <a:ea typeface="Calibri"/>
                        <a:cs typeface="Times New Roman"/>
                      </a:endParaRPr>
                    </a:p>
                  </a:txBody>
                  <a:tcPr marL="55270" marR="55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52878141"/>
                  </a:ext>
                </a:extLst>
              </a:tr>
            </a:tbl>
          </a:graphicData>
        </a:graphic>
      </p:graphicFrame>
    </p:spTree>
    <p:extLst>
      <p:ext uri="{BB962C8B-B14F-4D97-AF65-F5344CB8AC3E}">
        <p14:creationId xmlns:p14="http://schemas.microsoft.com/office/powerpoint/2010/main" val="1200688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331763" y="116632"/>
            <a:ext cx="8229600" cy="936104"/>
          </a:xfrm>
        </p:spPr>
        <p:txBody>
          <a:bodyPr>
            <a:normAutofit/>
          </a:bodyPr>
          <a:lstStyle/>
          <a:p>
            <a:r>
              <a:rPr lang="fr-FR" dirty="0"/>
              <a:t>Extraits programmes cycle 2</a:t>
            </a:r>
          </a:p>
        </p:txBody>
      </p:sp>
      <p:sp>
        <p:nvSpPr>
          <p:cNvPr id="2" name="Rectangle 1"/>
          <p:cNvSpPr/>
          <p:nvPr/>
        </p:nvSpPr>
        <p:spPr>
          <a:xfrm>
            <a:off x="285326" y="1124744"/>
            <a:ext cx="8424936" cy="5632311"/>
          </a:xfrm>
          <a:prstGeom prst="rect">
            <a:avLst/>
          </a:prstGeom>
        </p:spPr>
        <p:txBody>
          <a:bodyPr wrap="square">
            <a:spAutoFit/>
          </a:bodyPr>
          <a:lstStyle/>
          <a:p>
            <a:r>
              <a:rPr lang="fr-FR" b="1" dirty="0"/>
              <a:t>Repères de progressivité :</a:t>
            </a:r>
          </a:p>
          <a:p>
            <a:r>
              <a:rPr lang="fr-FR" dirty="0"/>
              <a:t>En ce qui concerne le calcul, les élèves établissent puis doivent progressivement mémoriser : </a:t>
            </a:r>
          </a:p>
          <a:p>
            <a:pPr lvl="0"/>
            <a:r>
              <a:rPr lang="fr-FR" dirty="0"/>
              <a:t>des faits numériques : décompositions/recompositions additives dès début de cycle (dont les tables d’addition), multiplicatives dans la suite du cycle (dont les tables de multiplication) ;</a:t>
            </a:r>
          </a:p>
          <a:p>
            <a:pPr lvl="0"/>
            <a:r>
              <a:rPr lang="fr-FR" dirty="0"/>
              <a:t>des procédures de calculs élémentaires. </a:t>
            </a:r>
          </a:p>
          <a:p>
            <a:r>
              <a:rPr lang="fr-FR" dirty="0"/>
              <a:t>Ils s’appuient sur ces connaissances pour développer des procédures de calcul adaptées aux nombres en jeu pour les additions au </a:t>
            </a:r>
            <a:r>
              <a:rPr lang="fr-FR" b="1" dirty="0"/>
              <a:t>CP</a:t>
            </a:r>
            <a:r>
              <a:rPr lang="fr-FR" dirty="0"/>
              <a:t>, pour les soustractions et les multiplications au </a:t>
            </a:r>
            <a:r>
              <a:rPr lang="fr-FR" b="1" dirty="0"/>
              <a:t>CE1</a:t>
            </a:r>
            <a:r>
              <a:rPr lang="fr-FR" dirty="0"/>
              <a:t> ainsi que pour obtenir le quotient et le reste d’une division euclidienne par un nombre à 1 chiffre et par des nombres comme 10, 25, 50, 100 en fin de cycle. </a:t>
            </a:r>
          </a:p>
          <a:p>
            <a:r>
              <a:rPr lang="fr-FR" b="1" dirty="0"/>
              <a:t>Les opérations posées permettent l’obtention de résultats notamment lorsque le calcul mental ou écrit en ligne atteint ses limites. Leur apprentissage est aussi un moyen de renforcer la compréhension du système décimal de position et de consolider la mémorisation des relations numériques élémentaires. Il a donc lieu lorsque les élèves se sont approprié des stratégies de calcul basées sur des décompositions/recompositions liées à la numération décimale, souvent utilisées également en calcul mental ou écrit.</a:t>
            </a:r>
          </a:p>
          <a:p>
            <a:r>
              <a:rPr lang="fr-FR" dirty="0"/>
              <a:t> …</a:t>
            </a:r>
          </a:p>
        </p:txBody>
      </p:sp>
    </p:spTree>
    <p:extLst>
      <p:ext uri="{BB962C8B-B14F-4D97-AF65-F5344CB8AC3E}">
        <p14:creationId xmlns:p14="http://schemas.microsoft.com/office/powerpoint/2010/main" val="2187927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8AADC306-5E29-456E-B0DC-194E9593CFA0}"/>
              </a:ext>
            </a:extLst>
          </p:cNvPr>
          <p:cNvSpPr>
            <a:spLocks noGrp="1"/>
          </p:cNvSpPr>
          <p:nvPr>
            <p:ph idx="1"/>
          </p:nvPr>
        </p:nvSpPr>
        <p:spPr>
          <a:xfrm>
            <a:off x="467544" y="332656"/>
            <a:ext cx="8229600" cy="5966123"/>
          </a:xfrm>
        </p:spPr>
        <p:txBody>
          <a:bodyPr>
            <a:normAutofit lnSpcReduction="10000"/>
          </a:bodyPr>
          <a:lstStyle/>
          <a:p>
            <a:pPr marL="0" indent="0">
              <a:buNone/>
            </a:pPr>
            <a:r>
              <a:rPr lang="fr-FR" dirty="0"/>
              <a:t>Extraits de « </a:t>
            </a:r>
            <a:r>
              <a:rPr lang="fr-FR" dirty="0">
                <a:hlinkClick r:id="rId2"/>
              </a:rPr>
              <a:t>Le calcul aux cycles 2 et 3</a:t>
            </a:r>
            <a:r>
              <a:rPr lang="fr-FR" dirty="0"/>
              <a:t> »</a:t>
            </a:r>
          </a:p>
          <a:p>
            <a:pPr marL="0" indent="0">
              <a:buNone/>
            </a:pPr>
            <a:endParaRPr lang="fr-FR" dirty="0"/>
          </a:p>
          <a:p>
            <a:pPr marL="0" indent="0">
              <a:buNone/>
            </a:pPr>
            <a:r>
              <a:rPr lang="fr-FR" dirty="0"/>
              <a:t>Si la pratique des différentes formes de calcul est menée dans le cadre de la résolution de problèmes, </a:t>
            </a:r>
            <a:r>
              <a:rPr lang="fr-FR" b="1" dirty="0"/>
              <a:t>les connaissances visées, en termes de capacités techniques et de procédures, ne peuvent s’acquérir, notamment pour le calcul mental et le calcul en ligne, qu’en y consacrant des temps spécifiques quotidiens, comprenant des explicitations orales précises et d’institutionnalisations écrites notées dans les cahiers des élèves.</a:t>
            </a:r>
          </a:p>
        </p:txBody>
      </p:sp>
    </p:spTree>
    <p:extLst>
      <p:ext uri="{BB962C8B-B14F-4D97-AF65-F5344CB8AC3E}">
        <p14:creationId xmlns:p14="http://schemas.microsoft.com/office/powerpoint/2010/main" val="1915396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28E52045-82E0-4412-9795-42DEA85EE11D}"/>
              </a:ext>
            </a:extLst>
          </p:cNvPr>
          <p:cNvSpPr>
            <a:spLocks noGrp="1"/>
          </p:cNvSpPr>
          <p:nvPr>
            <p:ph idx="1"/>
          </p:nvPr>
        </p:nvSpPr>
        <p:spPr>
          <a:xfrm>
            <a:off x="457200" y="260648"/>
            <a:ext cx="8229600" cy="6336704"/>
          </a:xfrm>
        </p:spPr>
        <p:txBody>
          <a:bodyPr>
            <a:normAutofit fontScale="70000" lnSpcReduction="20000"/>
          </a:bodyPr>
          <a:lstStyle/>
          <a:p>
            <a:pPr marL="0" indent="0">
              <a:buNone/>
            </a:pPr>
            <a:r>
              <a:rPr lang="fr-FR" dirty="0"/>
              <a:t>Extraits de « </a:t>
            </a:r>
            <a:r>
              <a:rPr lang="fr-FR" dirty="0">
                <a:hlinkClick r:id="rId2"/>
              </a:rPr>
              <a:t>Le calcul en ligne au cycle 3</a:t>
            </a:r>
            <a:r>
              <a:rPr lang="fr-FR" dirty="0"/>
              <a:t> »</a:t>
            </a:r>
          </a:p>
          <a:p>
            <a:pPr marL="0" indent="0">
              <a:buNone/>
            </a:pPr>
            <a:endParaRPr lang="fr-FR" dirty="0"/>
          </a:p>
          <a:p>
            <a:pPr marL="0" indent="0">
              <a:buNone/>
            </a:pPr>
            <a:r>
              <a:rPr lang="fr-FR" sz="4000" b="1" dirty="0"/>
              <a:t>Objectifs</a:t>
            </a:r>
          </a:p>
          <a:p>
            <a:pPr marL="0" indent="0">
              <a:buNone/>
            </a:pPr>
            <a:r>
              <a:rPr lang="fr-FR" b="1" dirty="0"/>
              <a:t>Le calcul en ligne est une source importante d’apprentissages mathématiques essentiels. </a:t>
            </a:r>
          </a:p>
          <a:p>
            <a:pPr marL="0" indent="0">
              <a:buNone/>
            </a:pPr>
            <a:r>
              <a:rPr lang="fr-FR" dirty="0"/>
              <a:t>Il permet, comme le calcul posé, de produire le résultat d’un calcul, mais bien au-delà de cet objectif, </a:t>
            </a:r>
            <a:r>
              <a:rPr lang="fr-FR" b="1" dirty="0"/>
              <a:t>en articulation avec le calcul mental</a:t>
            </a:r>
            <a:r>
              <a:rPr lang="fr-FR" dirty="0"/>
              <a:t>, il participe :</a:t>
            </a:r>
          </a:p>
          <a:p>
            <a:r>
              <a:rPr lang="fr-FR" dirty="0"/>
              <a:t>au développement des six « compétences travaillées » déclinées dans les programmes de mathématiques et plus particulièrement à celui des compétences Calculer, Chercher, Représenter et Raisonner (se référer au document « </a:t>
            </a:r>
            <a:r>
              <a:rPr lang="fr-FR" dirty="0">
                <a:hlinkClick r:id="rId3"/>
              </a:rPr>
              <a:t>Le calcul aux cycles 2 et 3 </a:t>
            </a:r>
            <a:r>
              <a:rPr lang="fr-FR" dirty="0"/>
              <a:t>» qui explicite en quoi le calcul participe au développement de ces six compétences) ;</a:t>
            </a:r>
          </a:p>
          <a:p>
            <a:r>
              <a:rPr lang="fr-FR" dirty="0"/>
              <a:t>à la compréhension de la notion de nombre entier, de fraction et de nombre décimal, ainsi que de la numération de position (travailler les diverses décompositions possibles d’un nombre favorise l’accès au sens du nombre et aux relations entre les nombres) ; </a:t>
            </a:r>
          </a:p>
          <a:p>
            <a:r>
              <a:rPr lang="fr-FR" dirty="0"/>
              <a:t>à la compréhension des différentes écritures d’un même nombre (écritures diverses d’un nombre décimal par exemple), en motivant leur utilisation ;</a:t>
            </a:r>
          </a:p>
          <a:p>
            <a:pPr marL="0" indent="0">
              <a:buNone/>
            </a:pPr>
            <a:endParaRPr lang="fr-FR" dirty="0"/>
          </a:p>
        </p:txBody>
      </p:sp>
    </p:spTree>
    <p:extLst>
      <p:ext uri="{BB962C8B-B14F-4D97-AF65-F5344CB8AC3E}">
        <p14:creationId xmlns:p14="http://schemas.microsoft.com/office/powerpoint/2010/main" val="32665558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28E52045-82E0-4412-9795-42DEA85EE11D}"/>
              </a:ext>
            </a:extLst>
          </p:cNvPr>
          <p:cNvSpPr>
            <a:spLocks noGrp="1"/>
          </p:cNvSpPr>
          <p:nvPr>
            <p:ph idx="1"/>
          </p:nvPr>
        </p:nvSpPr>
        <p:spPr>
          <a:xfrm>
            <a:off x="457200" y="260648"/>
            <a:ext cx="8229600" cy="6336704"/>
          </a:xfrm>
        </p:spPr>
        <p:txBody>
          <a:bodyPr>
            <a:normAutofit fontScale="62500" lnSpcReduction="20000"/>
          </a:bodyPr>
          <a:lstStyle/>
          <a:p>
            <a:pPr marL="0" indent="0">
              <a:buNone/>
            </a:pPr>
            <a:r>
              <a:rPr lang="fr-FR" dirty="0"/>
              <a:t>Extraits de « </a:t>
            </a:r>
            <a:r>
              <a:rPr lang="fr-FR" dirty="0">
                <a:hlinkClick r:id="rId2"/>
              </a:rPr>
              <a:t>Le calcul en ligne au cycle 3</a:t>
            </a:r>
            <a:r>
              <a:rPr lang="fr-FR" dirty="0"/>
              <a:t> »</a:t>
            </a:r>
          </a:p>
          <a:p>
            <a:pPr marL="0" indent="0">
              <a:buNone/>
            </a:pPr>
            <a:r>
              <a:rPr lang="fr-FR" dirty="0"/>
              <a:t>Objectifs :</a:t>
            </a:r>
          </a:p>
          <a:p>
            <a:pPr marL="0" indent="0">
              <a:buNone/>
            </a:pPr>
            <a:r>
              <a:rPr lang="fr-FR" dirty="0"/>
              <a:t>Le calcul en ligne participe :</a:t>
            </a:r>
          </a:p>
          <a:p>
            <a:r>
              <a:rPr lang="fr-FR" dirty="0"/>
              <a:t>à la compréhension progressive des propriétés des opérations en favorisant leur utilisation (il est attendu des élèves qu’ils manipulent ces propriétés en situation et qu’ils les explicitent avec leurs mots ; les dénominations données ci-dessous ne sont pas des objectifs d’apprentissage pour les élèves) : </a:t>
            </a:r>
          </a:p>
          <a:p>
            <a:pPr lvl="2" indent="-342900">
              <a:buFontTx/>
              <a:buChar char="-"/>
            </a:pPr>
            <a:r>
              <a:rPr lang="fr-FR" dirty="0"/>
              <a:t>commutativité de l’addition et de la multiplication (un élève peut dire, par exemple : « dans une addition ou une multiplication, on peut changer l’ordre des termes ») : 5 + 7 = 7 + 5, 3 × 8 = 8 × 3 ; </a:t>
            </a:r>
          </a:p>
          <a:p>
            <a:pPr lvl="2" indent="-342900">
              <a:buFontTx/>
              <a:buChar char="-"/>
            </a:pPr>
            <a:r>
              <a:rPr lang="fr-FR" dirty="0"/>
              <a:t>associativité de l’addition et de la multiplication (un élève peut dire, par exemple : « dans une addition ou une multiplication, on peut regrouper les termes comme on veut »): 7 + 3 = 2 + 8 car (2 + 5) + 3 = 2 + (5 + 3), 24 × 5 = 12 × 10 car (12 × 2) × 5 = 12 × (2 × 5) ; </a:t>
            </a:r>
          </a:p>
          <a:p>
            <a:pPr lvl="2" indent="-342900">
              <a:buFontTx/>
              <a:buChar char="-"/>
            </a:pPr>
            <a:r>
              <a:rPr lang="fr-FR" dirty="0"/>
              <a:t>distributivité de la multiplication sur l’addition et la soustraction (un élève peut dire, par exemple : « quand on multiplie une somme de deux nombres, cela revient à multiplier chacun des termes ») : 8 × 13 = 8 × (10 + 3) = (8 × 10) + (8 × 3) = 80 + 24 = 104, ou 8 × 13 = (10 ‒ 2) × 13 = (10 × 13) ‒ (2 × 13) = 130 ‒ 26 = 104 ; </a:t>
            </a:r>
          </a:p>
          <a:p>
            <a:pPr lvl="2" indent="-342900">
              <a:buFontTx/>
              <a:buChar char="-"/>
            </a:pPr>
            <a:r>
              <a:rPr lang="fr-FR" dirty="0"/>
              <a:t>distributivité de la division sur l’addition et la soustraction (un élève peut dire, par exemple : « quand on divise une somme de deux nombres, cela revient à diviser chacun des termes ») : 536 ÷ 8 = (480 + 56) ÷ 8 = (480 ÷ 8) + (56 ÷ 8) = 60 + 7 = 67, 536 ÷ 8 = (560 ‒ 24) ÷ 8 = (560 ÷ 8) ‒ (24 ÷ 8) = 70 – 3 = 67 ; </a:t>
            </a:r>
          </a:p>
          <a:p>
            <a:pPr marL="800100" lvl="2" indent="0">
              <a:buNone/>
            </a:pPr>
            <a:r>
              <a:rPr lang="fr-FR" dirty="0"/>
              <a:t>Attention, contrairement à la distributivité de la multiplication, la distributivité de la division n’est vraie que dans un sens : 384 ÷ 12, par exemple, est égal à (360 ÷ 12) + (24 ÷ 12) mais n’est pas égal à (384 ÷ 10) + (384 ÷ 2) ; on ne peut décomposer que le nombre qu’on divise (dividende) et non celui par lequel on divise (diviseur) ; </a:t>
            </a:r>
          </a:p>
          <a:p>
            <a:pPr marL="0" indent="0">
              <a:buNone/>
            </a:pPr>
            <a:endParaRPr lang="fr-FR" dirty="0"/>
          </a:p>
        </p:txBody>
      </p:sp>
    </p:spTree>
    <p:extLst>
      <p:ext uri="{BB962C8B-B14F-4D97-AF65-F5344CB8AC3E}">
        <p14:creationId xmlns:p14="http://schemas.microsoft.com/office/powerpoint/2010/main" val="3219032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ED9AF593-3946-43C8-BD36-7074F1910A55}"/>
              </a:ext>
            </a:extLst>
          </p:cNvPr>
          <p:cNvSpPr>
            <a:spLocks noGrp="1"/>
          </p:cNvSpPr>
          <p:nvPr>
            <p:ph idx="1"/>
          </p:nvPr>
        </p:nvSpPr>
        <p:spPr>
          <a:xfrm>
            <a:off x="467544" y="1052736"/>
            <a:ext cx="8229600" cy="4248471"/>
          </a:xfrm>
        </p:spPr>
        <p:txBody>
          <a:bodyPr>
            <a:normAutofit fontScale="85000" lnSpcReduction="20000"/>
          </a:bodyPr>
          <a:lstStyle/>
          <a:p>
            <a:pPr marL="0" indent="0">
              <a:buNone/>
            </a:pPr>
            <a:r>
              <a:rPr lang="fr-FR" dirty="0"/>
              <a:t>Un jeune Français de 17 ans sur dix est en difficulté dans l’utilisation des mathématiques de la vie quotidienne (enquête JDC 2014). Cela signifie que 10 % des jeunes Français se retrouvent en difficulté dans la réalisation d’activités du quotidien dès que des nombres sont en jeu.</a:t>
            </a:r>
          </a:p>
          <a:p>
            <a:pPr marL="0" indent="0">
              <a:buNone/>
            </a:pPr>
            <a:endParaRPr lang="fr-FR" dirty="0"/>
          </a:p>
          <a:p>
            <a:pPr marL="0" indent="0">
              <a:buNone/>
            </a:pPr>
            <a:r>
              <a:rPr lang="fr-FR" dirty="0"/>
              <a:t>Ces actions de la vie quotidienne reposent souvent sur les premiers apprentissages des nombres et des opérations. L’enseignement des mathématiques au primaire est donc indispensable pour pouvoir évoluer dans la société.</a:t>
            </a:r>
          </a:p>
          <a:p>
            <a:pPr marL="0" indent="0">
              <a:buNone/>
            </a:pPr>
            <a:r>
              <a:rPr lang="fr-FR" dirty="0">
                <a:hlinkClick r:id="rId2"/>
              </a:rPr>
              <a:t>https://www.cnesco.fr/fr/numeration/bilan-des-acquis/</a:t>
            </a:r>
            <a:r>
              <a:rPr lang="fr-FR" dirty="0"/>
              <a:t> </a:t>
            </a:r>
          </a:p>
          <a:p>
            <a:pPr marL="0" indent="0">
              <a:buNone/>
            </a:pPr>
            <a:endParaRPr lang="fr-FR" dirty="0"/>
          </a:p>
        </p:txBody>
      </p:sp>
    </p:spTree>
    <p:extLst>
      <p:ext uri="{BB962C8B-B14F-4D97-AF65-F5344CB8AC3E}">
        <p14:creationId xmlns:p14="http://schemas.microsoft.com/office/powerpoint/2010/main" val="4211865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28E52045-82E0-4412-9795-42DEA85EE11D}"/>
              </a:ext>
            </a:extLst>
          </p:cNvPr>
          <p:cNvSpPr>
            <a:spLocks noGrp="1"/>
          </p:cNvSpPr>
          <p:nvPr>
            <p:ph idx="1"/>
          </p:nvPr>
        </p:nvSpPr>
        <p:spPr>
          <a:xfrm>
            <a:off x="457200" y="260648"/>
            <a:ext cx="8229600" cy="6336704"/>
          </a:xfrm>
        </p:spPr>
        <p:txBody>
          <a:bodyPr>
            <a:normAutofit fontScale="70000" lnSpcReduction="20000"/>
          </a:bodyPr>
          <a:lstStyle/>
          <a:p>
            <a:pPr marL="0" indent="0">
              <a:buNone/>
            </a:pPr>
            <a:r>
              <a:rPr lang="fr-FR" dirty="0"/>
              <a:t>Extraits de « </a:t>
            </a:r>
            <a:r>
              <a:rPr lang="fr-FR" dirty="0">
                <a:hlinkClick r:id="rId2"/>
              </a:rPr>
              <a:t>Le calcul en ligne au cycle 3</a:t>
            </a:r>
            <a:r>
              <a:rPr lang="fr-FR" dirty="0"/>
              <a:t> »</a:t>
            </a:r>
          </a:p>
          <a:p>
            <a:pPr marL="0" indent="0">
              <a:buNone/>
            </a:pPr>
            <a:r>
              <a:rPr lang="fr-FR" b="1" dirty="0"/>
              <a:t>Objectifs :</a:t>
            </a:r>
          </a:p>
          <a:p>
            <a:pPr marL="0" indent="0">
              <a:buNone/>
            </a:pPr>
            <a:r>
              <a:rPr lang="fr-FR" dirty="0"/>
              <a:t>Le calcul en ligne participe :</a:t>
            </a:r>
          </a:p>
          <a:p>
            <a:r>
              <a:rPr lang="fr-FR" dirty="0"/>
              <a:t>à la connaissance de propriétés relatives aux opérations, pouvant faciliter le calcul mental ou en ligne en permettant de créer des étapes intermédiaires : </a:t>
            </a:r>
          </a:p>
          <a:p>
            <a:pPr lvl="1">
              <a:buFont typeface="Wingdings" panose="05000000000000000000" pitchFamily="2" charset="2"/>
              <a:buChar char="Ø"/>
            </a:pPr>
            <a:r>
              <a:rPr lang="fr-FR" dirty="0"/>
              <a:t>division par un produit : diviser par 12, c’est diviser par 2 puis encore par 2, puis par 3, car 2 × 2 × 3 = 12 504 ÷ 12 = [(504 ÷ 2) ÷ 2] ÷ 3 = (252 ÷ 2) ÷ 3 = 126 ÷ 3 = 42 ; </a:t>
            </a:r>
          </a:p>
          <a:p>
            <a:pPr lvl="1">
              <a:buFont typeface="Wingdings" panose="05000000000000000000" pitchFamily="2" charset="2"/>
              <a:buChar char="Ø"/>
            </a:pPr>
            <a:r>
              <a:rPr lang="fr-FR" dirty="0"/>
              <a:t>conservation de l’écart pour la soustraction : 234 – 83 = 231 ‒ 80 = 251 ‒ 100 = 151 ou 234 – 83 = (234 + 17) ‒ (83 + 17) = 251 ‒ 100 = 151 13,4 ‒ 0,56 = 13,44 ‒ 0,6 = 13,84 ‒ 1 = 12,84 ; l’écart entre les deux nombres (résultat de la soustraction) ne change pas quand on leur ajoute ou soustrait le même nombre ; </a:t>
            </a:r>
          </a:p>
          <a:p>
            <a:pPr lvl="1">
              <a:buFont typeface="Wingdings" panose="05000000000000000000" pitchFamily="2" charset="2"/>
              <a:buChar char="Ø"/>
            </a:pPr>
            <a:r>
              <a:rPr lang="fr-FR" dirty="0"/>
              <a:t>conservation du rapport pour la division (à envisager de façon très progressive en fin de cycle 3 pour préparer l’apprentissage du quotient des nombres décimaux et de l’égalité des nombres rationnels au cycle 4) : 34 ÷ 5 = 68 ÷ 10 = 6,8 5,82 ÷ 0,2 = 582 ÷ 20 = 291 ÷ 10 = 29,1 ;</a:t>
            </a:r>
          </a:p>
          <a:p>
            <a:pPr lvl="1">
              <a:buFont typeface="Wingdings" panose="05000000000000000000" pitchFamily="2" charset="2"/>
              <a:buChar char="Ø"/>
            </a:pPr>
            <a:r>
              <a:rPr lang="fr-FR" dirty="0"/>
              <a:t>le résultat de la division ne change pas quand on multiplie ou divise le dividende et le diviseur par le même nombre ; </a:t>
            </a:r>
          </a:p>
          <a:p>
            <a:pPr marL="457200" lvl="1" indent="0">
              <a:buNone/>
            </a:pPr>
            <a:endParaRPr lang="fr-FR" dirty="0"/>
          </a:p>
          <a:p>
            <a:endParaRPr lang="fr-FR" dirty="0"/>
          </a:p>
        </p:txBody>
      </p:sp>
    </p:spTree>
    <p:extLst>
      <p:ext uri="{BB962C8B-B14F-4D97-AF65-F5344CB8AC3E}">
        <p14:creationId xmlns:p14="http://schemas.microsoft.com/office/powerpoint/2010/main" val="1167207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28E52045-82E0-4412-9795-42DEA85EE11D}"/>
              </a:ext>
            </a:extLst>
          </p:cNvPr>
          <p:cNvSpPr>
            <a:spLocks noGrp="1"/>
          </p:cNvSpPr>
          <p:nvPr>
            <p:ph idx="1"/>
          </p:nvPr>
        </p:nvSpPr>
        <p:spPr>
          <a:xfrm>
            <a:off x="457200" y="260648"/>
            <a:ext cx="8229600" cy="6336704"/>
          </a:xfrm>
        </p:spPr>
        <p:txBody>
          <a:bodyPr>
            <a:normAutofit fontScale="70000" lnSpcReduction="20000"/>
          </a:bodyPr>
          <a:lstStyle/>
          <a:p>
            <a:pPr marL="0" indent="0">
              <a:buNone/>
            </a:pPr>
            <a:r>
              <a:rPr lang="fr-FR" dirty="0"/>
              <a:t>Extraits de « </a:t>
            </a:r>
            <a:r>
              <a:rPr lang="fr-FR" dirty="0">
                <a:hlinkClick r:id="rId2"/>
              </a:rPr>
              <a:t>Le calcul en ligne au cycle 3</a:t>
            </a:r>
            <a:r>
              <a:rPr lang="fr-FR" dirty="0"/>
              <a:t> »</a:t>
            </a:r>
          </a:p>
          <a:p>
            <a:pPr marL="0" indent="0">
              <a:buNone/>
            </a:pPr>
            <a:r>
              <a:rPr lang="fr-FR" b="1" dirty="0"/>
              <a:t>Objectifs</a:t>
            </a:r>
          </a:p>
          <a:p>
            <a:pPr marL="0" indent="0">
              <a:buNone/>
            </a:pPr>
            <a:r>
              <a:rPr lang="fr-FR" dirty="0"/>
              <a:t>Le calcul en ligne participe : </a:t>
            </a:r>
          </a:p>
          <a:p>
            <a:r>
              <a:rPr lang="fr-FR" dirty="0"/>
              <a:t>à la compréhension progressive de la signification du signe « = », à concevoir comme équivalence entre le membre écrit à gauche et le membre écrit à droite, et pas seulement pour donner le résultat d’un calcul ; </a:t>
            </a:r>
          </a:p>
          <a:p>
            <a:r>
              <a:rPr lang="fr-FR" dirty="0"/>
              <a:t>à la compréhension progressive de la signification des parenthèses et de leur utilisation pour écrire un calcul complexe ;</a:t>
            </a:r>
          </a:p>
          <a:p>
            <a:r>
              <a:rPr lang="fr-FR" dirty="0"/>
              <a:t>à la mémorisation progressive de faits numériques et de stratégies de calcul qui seront ensuite mis en œuvre pour traiter des situations plus complexes en calcul mental et en ligne ; </a:t>
            </a:r>
          </a:p>
          <a:p>
            <a:r>
              <a:rPr lang="fr-FR" dirty="0"/>
              <a:t>au développement de compétences relatives au calcul d’ordre de grandeur ;</a:t>
            </a:r>
          </a:p>
          <a:p>
            <a:r>
              <a:rPr lang="fr-FR" dirty="0"/>
              <a:t>au développement de l'agilité numérique mentale des élèves, de leurs habiletés calculatoires et de l’intelligence du calcul (anticiper, faire des choix, contrôler, …) ;</a:t>
            </a:r>
          </a:p>
          <a:p>
            <a:r>
              <a:rPr lang="fr-FR" dirty="0"/>
              <a:t>au développement de l’aptitude à prendre des initiatives ; </a:t>
            </a:r>
          </a:p>
          <a:p>
            <a:r>
              <a:rPr lang="fr-FR" dirty="0"/>
              <a:t>à la motivation des élèves en rendant le calcul à la fois stratégique et automatique. </a:t>
            </a:r>
          </a:p>
        </p:txBody>
      </p:sp>
    </p:spTree>
    <p:extLst>
      <p:ext uri="{BB962C8B-B14F-4D97-AF65-F5344CB8AC3E}">
        <p14:creationId xmlns:p14="http://schemas.microsoft.com/office/powerpoint/2010/main" val="3209483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E11FB3F5-4096-4425-AD7C-11FD128259AE}"/>
              </a:ext>
            </a:extLst>
          </p:cNvPr>
          <p:cNvSpPr>
            <a:spLocks noGrp="1"/>
          </p:cNvSpPr>
          <p:nvPr>
            <p:ph idx="1"/>
          </p:nvPr>
        </p:nvSpPr>
        <p:spPr>
          <a:xfrm>
            <a:off x="457200" y="260648"/>
            <a:ext cx="8229600" cy="5865515"/>
          </a:xfrm>
        </p:spPr>
        <p:txBody>
          <a:bodyPr>
            <a:normAutofit fontScale="70000" lnSpcReduction="20000"/>
          </a:bodyPr>
          <a:lstStyle/>
          <a:p>
            <a:pPr marL="0" indent="0">
              <a:buNone/>
            </a:pPr>
            <a:r>
              <a:rPr lang="fr-FR" b="1" dirty="0"/>
              <a:t>Enquête TIMMS 2015 (élèves de CM1) :</a:t>
            </a:r>
          </a:p>
          <a:p>
            <a:pPr marL="0" indent="0">
              <a:buNone/>
            </a:pPr>
            <a:endParaRPr lang="fr-FR" b="1" dirty="0"/>
          </a:p>
          <a:p>
            <a:pPr marL="0" indent="0">
              <a:buNone/>
            </a:pPr>
            <a:r>
              <a:rPr lang="fr-FR" dirty="0">
                <a:solidFill>
                  <a:srgbClr val="FF0000"/>
                </a:solidFill>
              </a:rPr>
              <a:t>42 % des élèves français ont un niveau faible ou très faible en mathématiques , contre 25 % en moyenne dans les pays participant à l’enquête</a:t>
            </a:r>
            <a:r>
              <a:rPr lang="fr-FR" dirty="0"/>
              <a:t> (ces résultats confortent ceux de l’enquête </a:t>
            </a:r>
            <a:r>
              <a:rPr lang="fr-FR" dirty="0">
                <a:hlinkClick r:id="rId2"/>
              </a:rPr>
              <a:t>CEDRE 2014</a:t>
            </a:r>
            <a:r>
              <a:rPr lang="fr-FR" dirty="0"/>
              <a:t> sur les acquis des élèves en fin d’école primaire).</a:t>
            </a:r>
          </a:p>
          <a:p>
            <a:pPr marL="0" indent="0">
              <a:buNone/>
            </a:pPr>
            <a:endParaRPr lang="fr-FR" dirty="0"/>
          </a:p>
          <a:p>
            <a:pPr marL="0" indent="0">
              <a:buNone/>
            </a:pPr>
            <a:r>
              <a:rPr lang="fr-FR" dirty="0">
                <a:solidFill>
                  <a:srgbClr val="FF0000"/>
                </a:solidFill>
              </a:rPr>
              <a:t>Ces élèves possèdent, au mieux, certaines connaissances de base en mathématiques mais ne sont pas en mesure d’appliquer ces connaissances dans des situations simples. </a:t>
            </a:r>
          </a:p>
          <a:p>
            <a:pPr marL="0" indent="0">
              <a:buNone/>
            </a:pPr>
            <a:endParaRPr lang="fr-FR" dirty="0"/>
          </a:p>
          <a:p>
            <a:pPr marL="0" indent="0">
              <a:buNone/>
            </a:pPr>
            <a:r>
              <a:rPr lang="fr-FR" dirty="0"/>
              <a:t>La proportion des meilleurs élèves est nettement plus faible en France que dans les autres pays de l’OCDE participant à l’enquête. </a:t>
            </a:r>
          </a:p>
          <a:p>
            <a:pPr marL="0" indent="0">
              <a:buNone/>
            </a:pPr>
            <a:endParaRPr lang="fr-FR" dirty="0"/>
          </a:p>
          <a:p>
            <a:pPr marL="0" indent="0">
              <a:buNone/>
            </a:pPr>
            <a:r>
              <a:rPr lang="fr-FR" dirty="0">
                <a:solidFill>
                  <a:srgbClr val="FF0000"/>
                </a:solidFill>
              </a:rPr>
              <a:t>Les résultats des élèves français sont particulièrement plus faibles sur les questions portant sur les nombres et le calcul </a:t>
            </a:r>
            <a:r>
              <a:rPr lang="fr-FR" dirty="0"/>
              <a:t>et sur la gestion de données (lecture et interprétation de tableaux et graphiques).</a:t>
            </a:r>
          </a:p>
          <a:p>
            <a:pPr marL="0" indent="0">
              <a:buNone/>
            </a:pPr>
            <a:r>
              <a:rPr lang="fr-FR" b="1" dirty="0">
                <a:hlinkClick r:id="rId3"/>
              </a:rPr>
              <a:t>http://www.cnesco.fr/wp-content/uploads/2017/01/161129_Note_actu_TIMSS.pdf</a:t>
            </a:r>
            <a:r>
              <a:rPr lang="fr-FR" b="1" dirty="0"/>
              <a:t> </a:t>
            </a:r>
          </a:p>
          <a:p>
            <a:pPr marL="0" indent="0">
              <a:buNone/>
            </a:pPr>
            <a:endParaRPr lang="fr-FR" dirty="0"/>
          </a:p>
        </p:txBody>
      </p:sp>
    </p:spTree>
    <p:extLst>
      <p:ext uri="{BB962C8B-B14F-4D97-AF65-F5344CB8AC3E}">
        <p14:creationId xmlns:p14="http://schemas.microsoft.com/office/powerpoint/2010/main" val="138926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AF497BD9-DED5-4167-A097-B67371B6C6ED}"/>
              </a:ext>
            </a:extLst>
          </p:cNvPr>
          <p:cNvSpPr>
            <a:spLocks noGrp="1"/>
          </p:cNvSpPr>
          <p:nvPr>
            <p:ph idx="1"/>
          </p:nvPr>
        </p:nvSpPr>
        <p:spPr>
          <a:xfrm>
            <a:off x="323528" y="476673"/>
            <a:ext cx="8424936" cy="5832647"/>
          </a:xfrm>
        </p:spPr>
        <p:txBody>
          <a:bodyPr>
            <a:normAutofit fontScale="85000" lnSpcReduction="20000"/>
          </a:bodyPr>
          <a:lstStyle/>
          <a:p>
            <a:pPr marL="0" indent="0">
              <a:buNone/>
            </a:pPr>
            <a:r>
              <a:rPr lang="fr-FR" dirty="0"/>
              <a:t>Enquête TIMMS 2015 : note d’information de la DEPP</a:t>
            </a:r>
          </a:p>
          <a:p>
            <a:pPr marL="0" indent="0">
              <a:buNone/>
            </a:pPr>
            <a:r>
              <a:rPr lang="fr-FR" sz="2300" dirty="0">
                <a:hlinkClick r:id="rId2"/>
              </a:rPr>
              <a:t>http://cache.media.education.gouv.fr/file/2016/81/9/depp-ni-2016-33-TIMSS-2015-mathematiques-sciences-evaluation-internationale-eleves-CM1_672819.pdf</a:t>
            </a:r>
            <a:r>
              <a:rPr lang="fr-FR" sz="2300" dirty="0"/>
              <a:t>  </a:t>
            </a:r>
          </a:p>
          <a:p>
            <a:pPr marL="0" indent="0">
              <a:buNone/>
            </a:pPr>
            <a:r>
              <a:rPr lang="fr-FR" dirty="0"/>
              <a:t>Enquête TIMMS 2015 : éclairage du CNESCO sur les mathématiques au primaire</a:t>
            </a:r>
          </a:p>
          <a:p>
            <a:pPr marL="0" indent="0">
              <a:buNone/>
            </a:pPr>
            <a:r>
              <a:rPr lang="fr-FR" sz="2300" dirty="0">
                <a:hlinkClick r:id="rId3"/>
              </a:rPr>
              <a:t>http://www.cnesco.fr/wp-content/uploads/2017/01/161129_Note_actu_TIMSS.pdf</a:t>
            </a:r>
            <a:r>
              <a:rPr lang="fr-FR" sz="2300" dirty="0"/>
              <a:t> </a:t>
            </a:r>
          </a:p>
          <a:p>
            <a:pPr marL="0" indent="0">
              <a:buNone/>
            </a:pPr>
            <a:r>
              <a:rPr lang="fr-FR" dirty="0"/>
              <a:t>Enquête CEDRE 2014 fin d’école primaire </a:t>
            </a:r>
          </a:p>
          <a:p>
            <a:pPr marL="0" indent="0">
              <a:buNone/>
            </a:pPr>
            <a:r>
              <a:rPr lang="fr-FR" sz="2400" dirty="0">
                <a:hlinkClick r:id="rId4"/>
              </a:rPr>
              <a:t>http://cache.media.education.gouv.fr/file/2015/25/2/depp-ni-2015-18-cedre-2014-mathematiques-ecole_422252.pdf</a:t>
            </a:r>
            <a:endParaRPr lang="fr-FR" sz="2400" dirty="0"/>
          </a:p>
          <a:p>
            <a:pPr marL="0" indent="0">
              <a:buNone/>
            </a:pPr>
            <a:r>
              <a:rPr lang="fr-FR" dirty="0"/>
              <a:t>Enquête CEDRE 2014 fin de collège </a:t>
            </a:r>
          </a:p>
          <a:p>
            <a:pPr marL="0" indent="0">
              <a:buNone/>
            </a:pPr>
            <a:r>
              <a:rPr lang="fr-FR" sz="2600" dirty="0">
                <a:hlinkClick r:id="rId5"/>
              </a:rPr>
              <a:t>http://cache.media.education.gouv.fr/file/2015/26/0/depp-ni-2015-19-cedre-2014-mathematiques-college_422260.pdf</a:t>
            </a:r>
            <a:r>
              <a:rPr lang="fr-FR" sz="2600" dirty="0"/>
              <a:t> </a:t>
            </a:r>
          </a:p>
          <a:p>
            <a:pPr marL="0" indent="0">
              <a:buNone/>
            </a:pPr>
            <a:r>
              <a:rPr lang="fr-FR" dirty="0"/>
              <a:t>Journée Défense et Citoyenneté 2013 </a:t>
            </a:r>
            <a:endParaRPr lang="fr-FR" dirty="0">
              <a:hlinkClick r:id="rId6"/>
            </a:endParaRPr>
          </a:p>
          <a:p>
            <a:pPr marL="0" indent="0">
              <a:buNone/>
            </a:pPr>
            <a:r>
              <a:rPr lang="fr-FR" sz="2400" dirty="0">
                <a:hlinkClick r:id="rId6"/>
              </a:rPr>
              <a:t>http://cache.media.education.gouv.fr/file/2014/06/4/DEPP_NI_2014_13_JDC_2013_maths_317064.pdf</a:t>
            </a:r>
            <a:r>
              <a:rPr lang="fr-FR" sz="2400" dirty="0"/>
              <a:t> </a:t>
            </a:r>
          </a:p>
        </p:txBody>
      </p:sp>
    </p:spTree>
    <p:extLst>
      <p:ext uri="{BB962C8B-B14F-4D97-AF65-F5344CB8AC3E}">
        <p14:creationId xmlns:p14="http://schemas.microsoft.com/office/powerpoint/2010/main" val="3561495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BFF52DB-1B76-4299-9C6D-31E5FB3B720A}"/>
              </a:ext>
            </a:extLst>
          </p:cNvPr>
          <p:cNvSpPr>
            <a:spLocks noGrp="1"/>
          </p:cNvSpPr>
          <p:nvPr>
            <p:ph type="title"/>
          </p:nvPr>
        </p:nvSpPr>
        <p:spPr/>
        <p:txBody>
          <a:bodyPr>
            <a:normAutofit fontScale="90000"/>
          </a:bodyPr>
          <a:lstStyle/>
          <a:p>
            <a:r>
              <a:rPr lang="fr-FR" dirty="0"/>
              <a:t>Analyse de productions </a:t>
            </a:r>
            <a:br>
              <a:rPr lang="fr-FR" dirty="0"/>
            </a:br>
            <a:r>
              <a:rPr lang="fr-FR" dirty="0"/>
              <a:t>calcul en ligne</a:t>
            </a:r>
          </a:p>
        </p:txBody>
      </p:sp>
      <p:pic>
        <p:nvPicPr>
          <p:cNvPr id="5" name="Image 4">
            <a:extLst>
              <a:ext uri="{FF2B5EF4-FFF2-40B4-BE49-F238E27FC236}">
                <a16:creationId xmlns:a16="http://schemas.microsoft.com/office/drawing/2014/main" xmlns="" id="{5888A7CE-02DB-4395-B8A8-4658BCBFA86B}"/>
              </a:ext>
            </a:extLst>
          </p:cNvPr>
          <p:cNvPicPr>
            <a:picLocks noChangeAspect="1"/>
          </p:cNvPicPr>
          <p:nvPr/>
        </p:nvPicPr>
        <p:blipFill rotWithShape="1">
          <a:blip r:embed="rId2"/>
          <a:srcRect l="15784" b="745"/>
          <a:stretch/>
        </p:blipFill>
        <p:spPr>
          <a:xfrm>
            <a:off x="162746" y="2709180"/>
            <a:ext cx="4596088" cy="1097839"/>
          </a:xfrm>
          <a:prstGeom prst="rect">
            <a:avLst/>
          </a:prstGeom>
        </p:spPr>
      </p:pic>
      <p:pic>
        <p:nvPicPr>
          <p:cNvPr id="9" name="Image 8">
            <a:extLst>
              <a:ext uri="{FF2B5EF4-FFF2-40B4-BE49-F238E27FC236}">
                <a16:creationId xmlns:a16="http://schemas.microsoft.com/office/drawing/2014/main" xmlns="" id="{A557D28E-1E63-4C97-927A-44DFC34BB9AD}"/>
              </a:ext>
            </a:extLst>
          </p:cNvPr>
          <p:cNvPicPr>
            <a:picLocks noChangeAspect="1"/>
          </p:cNvPicPr>
          <p:nvPr/>
        </p:nvPicPr>
        <p:blipFill rotWithShape="1">
          <a:blip r:embed="rId3"/>
          <a:srcRect l="19999" t="967"/>
          <a:stretch/>
        </p:blipFill>
        <p:spPr>
          <a:xfrm>
            <a:off x="2481305" y="4020898"/>
            <a:ext cx="4913530" cy="1247235"/>
          </a:xfrm>
          <a:prstGeom prst="rect">
            <a:avLst/>
          </a:prstGeom>
        </p:spPr>
      </p:pic>
      <p:pic>
        <p:nvPicPr>
          <p:cNvPr id="10" name="Image 9">
            <a:extLst>
              <a:ext uri="{FF2B5EF4-FFF2-40B4-BE49-F238E27FC236}">
                <a16:creationId xmlns:a16="http://schemas.microsoft.com/office/drawing/2014/main" xmlns="" id="{31736CC0-DFB3-47E4-A9A0-5A99C23B47EA}"/>
              </a:ext>
            </a:extLst>
          </p:cNvPr>
          <p:cNvPicPr>
            <a:picLocks noChangeAspect="1"/>
          </p:cNvPicPr>
          <p:nvPr/>
        </p:nvPicPr>
        <p:blipFill rotWithShape="1">
          <a:blip r:embed="rId4"/>
          <a:srcRect l="11634"/>
          <a:stretch/>
        </p:blipFill>
        <p:spPr>
          <a:xfrm>
            <a:off x="2481305" y="5482328"/>
            <a:ext cx="6232919" cy="1080120"/>
          </a:xfrm>
          <a:prstGeom prst="rect">
            <a:avLst/>
          </a:prstGeom>
        </p:spPr>
      </p:pic>
      <p:pic>
        <p:nvPicPr>
          <p:cNvPr id="13" name="Espace réservé du contenu 12">
            <a:extLst>
              <a:ext uri="{FF2B5EF4-FFF2-40B4-BE49-F238E27FC236}">
                <a16:creationId xmlns:a16="http://schemas.microsoft.com/office/drawing/2014/main" xmlns="" id="{4D895C4D-DD55-482B-9475-7C6ABA866BBF}"/>
              </a:ext>
            </a:extLst>
          </p:cNvPr>
          <p:cNvPicPr>
            <a:picLocks noGrp="1" noChangeAspect="1"/>
          </p:cNvPicPr>
          <p:nvPr>
            <p:ph idx="1"/>
          </p:nvPr>
        </p:nvPicPr>
        <p:blipFill>
          <a:blip r:embed="rId5"/>
          <a:stretch>
            <a:fillRect/>
          </a:stretch>
        </p:blipFill>
        <p:spPr>
          <a:xfrm>
            <a:off x="162746" y="1621075"/>
            <a:ext cx="7953451" cy="796972"/>
          </a:xfrm>
          <a:prstGeom prst="rect">
            <a:avLst/>
          </a:prstGeom>
        </p:spPr>
      </p:pic>
    </p:spTree>
    <p:extLst>
      <p:ext uri="{BB962C8B-B14F-4D97-AF65-F5344CB8AC3E}">
        <p14:creationId xmlns:p14="http://schemas.microsoft.com/office/powerpoint/2010/main" val="2994918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DDB5F5F-C154-4173-8E66-3093037703CB}"/>
              </a:ext>
            </a:extLst>
          </p:cNvPr>
          <p:cNvSpPr>
            <a:spLocks noGrp="1"/>
          </p:cNvSpPr>
          <p:nvPr>
            <p:ph type="title"/>
          </p:nvPr>
        </p:nvSpPr>
        <p:spPr>
          <a:xfrm>
            <a:off x="457200" y="144806"/>
            <a:ext cx="8229600" cy="1143000"/>
          </a:xfrm>
        </p:spPr>
        <p:txBody>
          <a:bodyPr>
            <a:normAutofit fontScale="90000"/>
          </a:bodyPr>
          <a:lstStyle/>
          <a:p>
            <a:pPr algn="l"/>
            <a:r>
              <a:rPr lang="fr-FR" sz="2700" dirty="0"/>
              <a:t>Analyse des erreurs</a:t>
            </a:r>
            <a:r>
              <a:rPr lang="fr-FR" dirty="0"/>
              <a:t/>
            </a:r>
            <a:br>
              <a:rPr lang="fr-FR" dirty="0"/>
            </a:br>
            <a:endParaRPr lang="fr-FR" dirty="0"/>
          </a:p>
        </p:txBody>
      </p:sp>
      <p:graphicFrame>
        <p:nvGraphicFramePr>
          <p:cNvPr id="6" name="Espace réservé du contenu 5">
            <a:extLst>
              <a:ext uri="{FF2B5EF4-FFF2-40B4-BE49-F238E27FC236}">
                <a16:creationId xmlns:a16="http://schemas.microsoft.com/office/drawing/2014/main" xmlns="" id="{2721897A-3E9A-4072-A393-DA96799A1E45}"/>
              </a:ext>
            </a:extLst>
          </p:cNvPr>
          <p:cNvGraphicFramePr>
            <a:graphicFrameLocks noGrp="1"/>
          </p:cNvGraphicFramePr>
          <p:nvPr>
            <p:ph idx="1"/>
            <p:extLst>
              <p:ext uri="{D42A27DB-BD31-4B8C-83A1-F6EECF244321}">
                <p14:modId xmlns:p14="http://schemas.microsoft.com/office/powerpoint/2010/main" val="3608003678"/>
              </p:ext>
            </p:extLst>
          </p:nvPr>
        </p:nvGraphicFramePr>
        <p:xfrm>
          <a:off x="457200" y="605201"/>
          <a:ext cx="8363272" cy="6059491"/>
        </p:xfrm>
        <a:graphic>
          <a:graphicData uri="http://schemas.openxmlformats.org/drawingml/2006/table">
            <a:tbl>
              <a:tblPr firstRow="1" bandRow="1">
                <a:tableStyleId>{5C22544A-7EE6-4342-B048-85BDC9FD1C3A}</a:tableStyleId>
              </a:tblPr>
              <a:tblGrid>
                <a:gridCol w="3034680">
                  <a:extLst>
                    <a:ext uri="{9D8B030D-6E8A-4147-A177-3AD203B41FA5}">
                      <a16:colId xmlns:a16="http://schemas.microsoft.com/office/drawing/2014/main" xmlns="" val="248707600"/>
                    </a:ext>
                  </a:extLst>
                </a:gridCol>
                <a:gridCol w="2304256">
                  <a:extLst>
                    <a:ext uri="{9D8B030D-6E8A-4147-A177-3AD203B41FA5}">
                      <a16:colId xmlns:a16="http://schemas.microsoft.com/office/drawing/2014/main" xmlns="" val="77496197"/>
                    </a:ext>
                  </a:extLst>
                </a:gridCol>
                <a:gridCol w="3024336">
                  <a:extLst>
                    <a:ext uri="{9D8B030D-6E8A-4147-A177-3AD203B41FA5}">
                      <a16:colId xmlns:a16="http://schemas.microsoft.com/office/drawing/2014/main" xmlns="" val="3571456067"/>
                    </a:ext>
                  </a:extLst>
                </a:gridCol>
              </a:tblGrid>
              <a:tr h="1855999">
                <a:tc>
                  <a:txBody>
                    <a:bodyPr/>
                    <a:lstStyle/>
                    <a:p>
                      <a:endParaRPr lang="fr-FR" dirty="0"/>
                    </a:p>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400" b="0" dirty="0">
                          <a:solidFill>
                            <a:schemeClr val="tx1"/>
                          </a:solidFill>
                        </a:rPr>
                        <a:t>Procédure probable :</a:t>
                      </a:r>
                    </a:p>
                    <a:p>
                      <a:r>
                        <a:rPr lang="fr-FR" sz="1400" b="0" dirty="0">
                          <a:solidFill>
                            <a:schemeClr val="tx1"/>
                          </a:solidFill>
                        </a:rPr>
                        <a:t>4 et 7, ça fait 11, j’écris 1 et je retiens 1</a:t>
                      </a:r>
                    </a:p>
                    <a:p>
                      <a:r>
                        <a:rPr lang="fr-FR" sz="1400" b="0" dirty="0">
                          <a:solidFill>
                            <a:schemeClr val="tx1"/>
                          </a:solidFill>
                        </a:rPr>
                        <a:t>0 et 7 et la retenue, ça fait 8</a:t>
                      </a:r>
                    </a:p>
                    <a:p>
                      <a:r>
                        <a:rPr lang="fr-FR" sz="1400" b="0" dirty="0">
                          <a:solidFill>
                            <a:schemeClr val="tx1"/>
                          </a:solidFill>
                        </a:rPr>
                        <a:t>2 et 3, ça fait 5</a:t>
                      </a:r>
                    </a:p>
                    <a:p>
                      <a:r>
                        <a:rPr lang="fr-FR" sz="1400" b="0" dirty="0">
                          <a:solidFill>
                            <a:schemeClr val="tx1"/>
                          </a:solidFill>
                        </a:rPr>
                        <a:t>et il reste le 1, </a:t>
                      </a:r>
                    </a:p>
                    <a:p>
                      <a:r>
                        <a:rPr lang="fr-FR" sz="1400" b="0" dirty="0">
                          <a:solidFill>
                            <a:schemeClr val="tx1"/>
                          </a:solidFill>
                        </a:rPr>
                        <a:t>3 chiffres après la virgule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400" b="0" dirty="0">
                          <a:solidFill>
                            <a:schemeClr val="tx1"/>
                          </a:solidFill>
                        </a:rPr>
                        <a:t>L’élève applique l’algorithme posé de l’addition sans prendre en compte la valeur des chiffes, puis place la virgule en utilisant pour cela  la technique de la multiplication ; la numération de position n’a pas de sens pour lui ; les techniques sont appliquées sans être comprises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6738210"/>
                  </a:ext>
                </a:extLst>
              </a:tr>
              <a:tr h="1349817">
                <a:tc>
                  <a:txBody>
                    <a:bodyPr/>
                    <a:lstStyle/>
                    <a:p>
                      <a:endParaRPr lang="fr-FR" dirty="0"/>
                    </a:p>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a:t>Procédure probable :</a:t>
                      </a:r>
                    </a:p>
                    <a:p>
                      <a:r>
                        <a:rPr lang="fr-FR" dirty="0"/>
                        <a:t>7 + 4 égal 11, </a:t>
                      </a:r>
                    </a:p>
                    <a:p>
                      <a:r>
                        <a:rPr lang="fr-FR" dirty="0"/>
                        <a:t>J’écris 1 et je retiens 1</a:t>
                      </a:r>
                    </a:p>
                    <a:p>
                      <a:r>
                        <a:rPr lang="fr-FR" dirty="0"/>
                        <a:t>37 +12 + 1 = 50</a:t>
                      </a:r>
                    </a:p>
                    <a:p>
                      <a:r>
                        <a:rPr lang="fr-FR" dirty="0"/>
                        <a:t>Résultat : 50,1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a:t>L’élève effectue </a:t>
                      </a:r>
                    </a:p>
                    <a:p>
                      <a:r>
                        <a:rPr lang="fr-FR" dirty="0"/>
                        <a:t>37,7 +  12,4</a:t>
                      </a:r>
                    </a:p>
                    <a:p>
                      <a:r>
                        <a:rPr lang="fr-FR" dirty="0"/>
                        <a:t>Il ne maitrise pas la numération de position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9146413"/>
                  </a:ext>
                </a:extLst>
              </a:tr>
              <a:tr h="1277412">
                <a:tc>
                  <a:txBody>
                    <a:bodyPr/>
                    <a:lstStyle/>
                    <a:p>
                      <a:endParaRPr lang="fr-FR" dirty="0"/>
                    </a:p>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a:t>Procédure probable :</a:t>
                      </a:r>
                    </a:p>
                    <a:p>
                      <a:r>
                        <a:rPr lang="fr-FR" dirty="0"/>
                        <a:t>510 × 2 = 1020</a:t>
                      </a:r>
                    </a:p>
                    <a:p>
                      <a:r>
                        <a:rPr lang="fr-FR" dirty="0"/>
                        <a:t>510 × 3 = 1530</a:t>
                      </a:r>
                    </a:p>
                    <a:p>
                      <a:r>
                        <a:rPr lang="fr-FR" dirty="0"/>
                        <a:t>1020 + 1530 = 2550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a:t>23 est vu comme 2 + 3, l’élève utilise ensuite la distributivité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14223562"/>
                  </a:ext>
                </a:extLst>
              </a:tr>
              <a:tr h="1277412">
                <a:tc>
                  <a:txBody>
                    <a:bodyPr/>
                    <a:lstStyle/>
                    <a:p>
                      <a:endParaRPr lang="fr-FR" dirty="0"/>
                    </a:p>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a:t>Procédure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510 × 20 × 3</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23 est considéré comme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20 × 3 ; l’élève utilise ensuite l’associativité de la multiplication</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7890287"/>
                  </a:ext>
                </a:extLst>
              </a:tr>
            </a:tbl>
          </a:graphicData>
        </a:graphic>
      </p:graphicFrame>
      <p:pic>
        <p:nvPicPr>
          <p:cNvPr id="34" name="Image 33">
            <a:extLst>
              <a:ext uri="{FF2B5EF4-FFF2-40B4-BE49-F238E27FC236}">
                <a16:creationId xmlns:a16="http://schemas.microsoft.com/office/drawing/2014/main" xmlns="" id="{4E6FB7E0-74CA-4052-B575-3F4F2C433403}"/>
              </a:ext>
            </a:extLst>
          </p:cNvPr>
          <p:cNvPicPr>
            <a:picLocks noChangeAspect="1"/>
          </p:cNvPicPr>
          <p:nvPr/>
        </p:nvPicPr>
        <p:blipFill rotWithShape="1">
          <a:blip r:embed="rId2"/>
          <a:srcRect l="15784" b="745"/>
          <a:stretch/>
        </p:blipFill>
        <p:spPr>
          <a:xfrm>
            <a:off x="585776" y="2909933"/>
            <a:ext cx="2866255" cy="684645"/>
          </a:xfrm>
          <a:prstGeom prst="rect">
            <a:avLst/>
          </a:prstGeom>
        </p:spPr>
      </p:pic>
      <p:pic>
        <p:nvPicPr>
          <p:cNvPr id="35" name="Image 34">
            <a:extLst>
              <a:ext uri="{FF2B5EF4-FFF2-40B4-BE49-F238E27FC236}">
                <a16:creationId xmlns:a16="http://schemas.microsoft.com/office/drawing/2014/main" xmlns="" id="{E94192CC-BA9B-4D00-B1A2-C06150281D73}"/>
              </a:ext>
            </a:extLst>
          </p:cNvPr>
          <p:cNvPicPr>
            <a:picLocks noChangeAspect="1"/>
          </p:cNvPicPr>
          <p:nvPr/>
        </p:nvPicPr>
        <p:blipFill rotWithShape="1">
          <a:blip r:embed="rId3"/>
          <a:srcRect l="19999" t="967"/>
          <a:stretch/>
        </p:blipFill>
        <p:spPr>
          <a:xfrm>
            <a:off x="572824" y="4302193"/>
            <a:ext cx="2818987" cy="715563"/>
          </a:xfrm>
          <a:prstGeom prst="rect">
            <a:avLst/>
          </a:prstGeom>
        </p:spPr>
      </p:pic>
      <p:pic>
        <p:nvPicPr>
          <p:cNvPr id="7" name="Image 6">
            <a:extLst>
              <a:ext uri="{FF2B5EF4-FFF2-40B4-BE49-F238E27FC236}">
                <a16:creationId xmlns:a16="http://schemas.microsoft.com/office/drawing/2014/main" xmlns="" id="{7F9BB916-6281-4D1C-844C-98274CEAE5C2}"/>
              </a:ext>
            </a:extLst>
          </p:cNvPr>
          <p:cNvPicPr>
            <a:picLocks noChangeAspect="1"/>
          </p:cNvPicPr>
          <p:nvPr/>
        </p:nvPicPr>
        <p:blipFill>
          <a:blip r:embed="rId4"/>
          <a:stretch>
            <a:fillRect/>
          </a:stretch>
        </p:blipFill>
        <p:spPr>
          <a:xfrm>
            <a:off x="560602" y="5581331"/>
            <a:ext cx="2828335" cy="489839"/>
          </a:xfrm>
          <a:prstGeom prst="rect">
            <a:avLst/>
          </a:prstGeom>
        </p:spPr>
      </p:pic>
      <p:pic>
        <p:nvPicPr>
          <p:cNvPr id="8" name="Image 7">
            <a:extLst>
              <a:ext uri="{FF2B5EF4-FFF2-40B4-BE49-F238E27FC236}">
                <a16:creationId xmlns:a16="http://schemas.microsoft.com/office/drawing/2014/main" xmlns="" id="{3E19BE9E-5FE3-471D-9523-C8FC0333D3B4}"/>
              </a:ext>
            </a:extLst>
          </p:cNvPr>
          <p:cNvPicPr>
            <a:picLocks noChangeAspect="1"/>
          </p:cNvPicPr>
          <p:nvPr/>
        </p:nvPicPr>
        <p:blipFill rotWithShape="1">
          <a:blip r:embed="rId5"/>
          <a:srcRect r="50236" b="9777"/>
          <a:stretch/>
        </p:blipFill>
        <p:spPr>
          <a:xfrm>
            <a:off x="568151" y="1156054"/>
            <a:ext cx="2489198" cy="452216"/>
          </a:xfrm>
          <a:prstGeom prst="rect">
            <a:avLst/>
          </a:prstGeom>
        </p:spPr>
      </p:pic>
      <p:pic>
        <p:nvPicPr>
          <p:cNvPr id="9" name="Image 8">
            <a:extLst>
              <a:ext uri="{FF2B5EF4-FFF2-40B4-BE49-F238E27FC236}">
                <a16:creationId xmlns:a16="http://schemas.microsoft.com/office/drawing/2014/main" xmlns="" id="{FBFF7630-11EE-4CB0-8836-9BF2EF7ABBA8}"/>
              </a:ext>
            </a:extLst>
          </p:cNvPr>
          <p:cNvPicPr>
            <a:picLocks noChangeAspect="1"/>
          </p:cNvPicPr>
          <p:nvPr/>
        </p:nvPicPr>
        <p:blipFill rotWithShape="1">
          <a:blip r:embed="rId5"/>
          <a:srcRect l="65043" t="-17975"/>
          <a:stretch/>
        </p:blipFill>
        <p:spPr>
          <a:xfrm>
            <a:off x="960065" y="1608270"/>
            <a:ext cx="1773610" cy="599788"/>
          </a:xfrm>
          <a:prstGeom prst="rect">
            <a:avLst/>
          </a:prstGeom>
        </p:spPr>
      </p:pic>
    </p:spTree>
    <p:extLst>
      <p:ext uri="{BB962C8B-B14F-4D97-AF65-F5344CB8AC3E}">
        <p14:creationId xmlns:p14="http://schemas.microsoft.com/office/powerpoint/2010/main" val="145300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BFF52DB-1B76-4299-9C6D-31E5FB3B720A}"/>
              </a:ext>
            </a:extLst>
          </p:cNvPr>
          <p:cNvSpPr>
            <a:spLocks noGrp="1"/>
          </p:cNvSpPr>
          <p:nvPr>
            <p:ph type="title"/>
          </p:nvPr>
        </p:nvSpPr>
        <p:spPr>
          <a:xfrm>
            <a:off x="251520" y="260647"/>
            <a:ext cx="8229600" cy="958457"/>
          </a:xfrm>
        </p:spPr>
        <p:txBody>
          <a:bodyPr>
            <a:normAutofit fontScale="90000"/>
          </a:bodyPr>
          <a:lstStyle/>
          <a:p>
            <a:r>
              <a:rPr lang="fr-FR" dirty="0"/>
              <a:t>Analyse de productions </a:t>
            </a:r>
            <a:br>
              <a:rPr lang="fr-FR" dirty="0"/>
            </a:br>
            <a:r>
              <a:rPr lang="fr-FR" dirty="0"/>
              <a:t>calcul posé</a:t>
            </a:r>
          </a:p>
        </p:txBody>
      </p:sp>
      <p:pic>
        <p:nvPicPr>
          <p:cNvPr id="6" name="Image 5">
            <a:extLst>
              <a:ext uri="{FF2B5EF4-FFF2-40B4-BE49-F238E27FC236}">
                <a16:creationId xmlns:a16="http://schemas.microsoft.com/office/drawing/2014/main" xmlns="" id="{B567E16D-7613-4817-9D74-F42EDCE055E1}"/>
              </a:ext>
            </a:extLst>
          </p:cNvPr>
          <p:cNvPicPr>
            <a:picLocks noChangeAspect="1"/>
          </p:cNvPicPr>
          <p:nvPr/>
        </p:nvPicPr>
        <p:blipFill>
          <a:blip r:embed="rId2"/>
          <a:stretch>
            <a:fillRect/>
          </a:stretch>
        </p:blipFill>
        <p:spPr>
          <a:xfrm>
            <a:off x="611560" y="1969586"/>
            <a:ext cx="3593582" cy="1898147"/>
          </a:xfrm>
          <a:prstGeom prst="rect">
            <a:avLst/>
          </a:prstGeom>
          <a:ln>
            <a:noFill/>
          </a:ln>
        </p:spPr>
      </p:pic>
      <p:sp>
        <p:nvSpPr>
          <p:cNvPr id="7" name="Rectangle 6">
            <a:extLst>
              <a:ext uri="{FF2B5EF4-FFF2-40B4-BE49-F238E27FC236}">
                <a16:creationId xmlns:a16="http://schemas.microsoft.com/office/drawing/2014/main" xmlns="" id="{E0EDE7A7-A8B6-4575-B931-B89BB3B31730}"/>
              </a:ext>
            </a:extLst>
          </p:cNvPr>
          <p:cNvSpPr/>
          <p:nvPr/>
        </p:nvSpPr>
        <p:spPr>
          <a:xfrm>
            <a:off x="1040199" y="1483964"/>
            <a:ext cx="2736304" cy="461665"/>
          </a:xfrm>
          <a:prstGeom prst="rect">
            <a:avLst/>
          </a:prstGeom>
        </p:spPr>
        <p:txBody>
          <a:bodyPr wrap="square">
            <a:spAutoFit/>
          </a:bodyPr>
          <a:lstStyle/>
          <a:p>
            <a:pPr algn="ctr"/>
            <a:r>
              <a:rPr lang="fr-FR" sz="2400" dirty="0"/>
              <a:t>123,45 + 47,984</a:t>
            </a:r>
          </a:p>
        </p:txBody>
      </p:sp>
      <p:sp>
        <p:nvSpPr>
          <p:cNvPr id="11" name="Rectangle 10">
            <a:extLst>
              <a:ext uri="{FF2B5EF4-FFF2-40B4-BE49-F238E27FC236}">
                <a16:creationId xmlns:a16="http://schemas.microsoft.com/office/drawing/2014/main" xmlns="" id="{36C68A9F-84BB-4D3E-8A7E-00204C3F36F2}"/>
              </a:ext>
            </a:extLst>
          </p:cNvPr>
          <p:cNvSpPr/>
          <p:nvPr/>
        </p:nvSpPr>
        <p:spPr>
          <a:xfrm>
            <a:off x="5744816" y="1524104"/>
            <a:ext cx="2736304" cy="461665"/>
          </a:xfrm>
          <a:prstGeom prst="rect">
            <a:avLst/>
          </a:prstGeom>
        </p:spPr>
        <p:txBody>
          <a:bodyPr wrap="square">
            <a:spAutoFit/>
          </a:bodyPr>
          <a:lstStyle/>
          <a:p>
            <a:pPr algn="ctr"/>
            <a:r>
              <a:rPr lang="fr-FR" sz="2400" dirty="0"/>
              <a:t>3 829×502</a:t>
            </a:r>
          </a:p>
        </p:txBody>
      </p:sp>
      <p:sp>
        <p:nvSpPr>
          <p:cNvPr id="14" name="Rectangle 13">
            <a:extLst>
              <a:ext uri="{FF2B5EF4-FFF2-40B4-BE49-F238E27FC236}">
                <a16:creationId xmlns:a16="http://schemas.microsoft.com/office/drawing/2014/main" xmlns="" id="{3A42CEEE-5150-476A-9414-136BCE6360A1}"/>
              </a:ext>
            </a:extLst>
          </p:cNvPr>
          <p:cNvSpPr/>
          <p:nvPr/>
        </p:nvSpPr>
        <p:spPr>
          <a:xfrm>
            <a:off x="3128431" y="4172733"/>
            <a:ext cx="2736304" cy="461665"/>
          </a:xfrm>
          <a:prstGeom prst="rect">
            <a:avLst/>
          </a:prstGeom>
        </p:spPr>
        <p:txBody>
          <a:bodyPr wrap="square">
            <a:spAutoFit/>
          </a:bodyPr>
          <a:lstStyle/>
          <a:p>
            <a:pPr algn="ctr"/>
            <a:r>
              <a:rPr lang="fr-FR" sz="2400" dirty="0"/>
              <a:t>287 269 – 15967 </a:t>
            </a:r>
          </a:p>
        </p:txBody>
      </p:sp>
      <p:pic>
        <p:nvPicPr>
          <p:cNvPr id="15" name="Image 14">
            <a:extLst>
              <a:ext uri="{FF2B5EF4-FFF2-40B4-BE49-F238E27FC236}">
                <a16:creationId xmlns:a16="http://schemas.microsoft.com/office/drawing/2014/main" xmlns="" id="{883BF881-4888-4A9C-90C8-524D5C5A337B}"/>
              </a:ext>
            </a:extLst>
          </p:cNvPr>
          <p:cNvPicPr/>
          <p:nvPr/>
        </p:nvPicPr>
        <p:blipFill>
          <a:blip r:embed="rId3">
            <a:extLst>
              <a:ext uri="{28A0092B-C50C-407E-A947-70E740481C1C}">
                <a14:useLocalDpi xmlns:a14="http://schemas.microsoft.com/office/drawing/2010/main" val="0"/>
              </a:ext>
            </a:extLst>
          </a:blip>
          <a:stretch>
            <a:fillRect/>
          </a:stretch>
        </p:blipFill>
        <p:spPr>
          <a:xfrm>
            <a:off x="2408351" y="4634398"/>
            <a:ext cx="4176464" cy="1938573"/>
          </a:xfrm>
          <a:prstGeom prst="rect">
            <a:avLst/>
          </a:prstGeom>
          <a:ln>
            <a:solidFill>
              <a:srgbClr val="000000"/>
            </a:solidFill>
          </a:ln>
        </p:spPr>
      </p:pic>
      <p:pic>
        <p:nvPicPr>
          <p:cNvPr id="16" name="Image 15">
            <a:extLst>
              <a:ext uri="{FF2B5EF4-FFF2-40B4-BE49-F238E27FC236}">
                <a16:creationId xmlns:a16="http://schemas.microsoft.com/office/drawing/2014/main" xmlns="" id="{FE695C14-934B-435E-B456-5994C46AC739}"/>
              </a:ext>
            </a:extLst>
          </p:cNvPr>
          <p:cNvPicPr>
            <a:picLocks noChangeAspect="1"/>
          </p:cNvPicPr>
          <p:nvPr/>
        </p:nvPicPr>
        <p:blipFill>
          <a:blip r:embed="rId4"/>
          <a:stretch>
            <a:fillRect/>
          </a:stretch>
        </p:blipFill>
        <p:spPr>
          <a:xfrm>
            <a:off x="5744816" y="1985769"/>
            <a:ext cx="2794104" cy="2232248"/>
          </a:xfrm>
          <a:prstGeom prst="rect">
            <a:avLst/>
          </a:prstGeom>
        </p:spPr>
      </p:pic>
    </p:spTree>
    <p:extLst>
      <p:ext uri="{BB962C8B-B14F-4D97-AF65-F5344CB8AC3E}">
        <p14:creationId xmlns:p14="http://schemas.microsoft.com/office/powerpoint/2010/main" val="998471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1062</TotalTime>
  <Words>2272</Words>
  <Application>Microsoft Office PowerPoint</Application>
  <PresentationFormat>Affichage à l'écran (4:3)</PresentationFormat>
  <Paragraphs>426</Paragraphs>
  <Slides>41</Slides>
  <Notes>0</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Thème Office</vt:lpstr>
      <vt:lpstr>Atelier Calcul </vt:lpstr>
      <vt:lpstr>Enseigner le calcul,  pourquoi ? Comment ?</vt:lpstr>
      <vt:lpstr>Présentation PowerPoint</vt:lpstr>
      <vt:lpstr>Présentation PowerPoint</vt:lpstr>
      <vt:lpstr>Présentation PowerPoint</vt:lpstr>
      <vt:lpstr>Présentation PowerPoint</vt:lpstr>
      <vt:lpstr>Analyse de productions  calcul en ligne</vt:lpstr>
      <vt:lpstr>Analyse des erreurs </vt:lpstr>
      <vt:lpstr>Analyse de productions  calcul posé</vt:lpstr>
      <vt:lpstr>Analyse des erreurs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Extraits programmes cycle 3</vt:lpstr>
      <vt:lpstr>Extraits programmes cycle 3</vt:lpstr>
      <vt:lpstr>Extraits programmes cycle 3</vt:lpstr>
      <vt:lpstr>Extraits programmes cycle 3</vt:lpstr>
      <vt:lpstr>Extraits programmes cycle 3</vt:lpstr>
      <vt:lpstr>Extraits programmes cycle 2</vt:lpstr>
      <vt:lpstr>Extraits programmes cycle 2</vt:lpstr>
      <vt:lpstr>Extraits programmes cycle 2</vt:lpstr>
      <vt:lpstr>Extraits programmes cycle 2</vt:lpstr>
      <vt:lpstr>Extraits programmes cycle 2</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superu</dc:creator>
  <cp:lastModifiedBy>ESEN</cp:lastModifiedBy>
  <cp:revision>90</cp:revision>
  <cp:lastPrinted>2017-09-22T15:22:16Z</cp:lastPrinted>
  <dcterms:created xsi:type="dcterms:W3CDTF">2017-09-14T11:39:39Z</dcterms:created>
  <dcterms:modified xsi:type="dcterms:W3CDTF">2017-09-27T08:31:33Z</dcterms:modified>
</cp:coreProperties>
</file>