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0"/>
  </p:handoutMasterIdLst>
  <p:sldIdLst>
    <p:sldId id="362" r:id="rId2"/>
    <p:sldId id="256" r:id="rId3"/>
    <p:sldId id="363" r:id="rId4"/>
    <p:sldId id="328" r:id="rId5"/>
    <p:sldId id="330" r:id="rId6"/>
    <p:sldId id="331" r:id="rId7"/>
    <p:sldId id="332" r:id="rId8"/>
    <p:sldId id="333" r:id="rId9"/>
    <p:sldId id="345" r:id="rId10"/>
    <p:sldId id="343" r:id="rId11"/>
    <p:sldId id="334" r:id="rId12"/>
    <p:sldId id="347" r:id="rId13"/>
    <p:sldId id="364" r:id="rId14"/>
    <p:sldId id="318" r:id="rId15"/>
    <p:sldId id="346" r:id="rId16"/>
    <p:sldId id="348" r:id="rId17"/>
    <p:sldId id="349" r:id="rId18"/>
    <p:sldId id="350" r:id="rId19"/>
    <p:sldId id="351" r:id="rId20"/>
    <p:sldId id="352" r:id="rId21"/>
    <p:sldId id="353" r:id="rId22"/>
    <p:sldId id="354" r:id="rId23"/>
    <p:sldId id="365" r:id="rId24"/>
    <p:sldId id="359" r:id="rId25"/>
    <p:sldId id="360" r:id="rId26"/>
    <p:sldId id="366" r:id="rId27"/>
    <p:sldId id="356" r:id="rId28"/>
    <p:sldId id="361" r:id="rId29"/>
    <p:sldId id="335" r:id="rId30"/>
    <p:sldId id="336" r:id="rId31"/>
    <p:sldId id="337" r:id="rId32"/>
    <p:sldId id="338" r:id="rId33"/>
    <p:sldId id="339" r:id="rId34"/>
    <p:sldId id="340" r:id="rId35"/>
    <p:sldId id="341" r:id="rId36"/>
    <p:sldId id="342" r:id="rId37"/>
    <p:sldId id="357" r:id="rId38"/>
    <p:sldId id="358" r:id="rId39"/>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91513" autoAdjust="0"/>
  </p:normalViewPr>
  <p:slideViewPr>
    <p:cSldViewPr>
      <p:cViewPr>
        <p:scale>
          <a:sx n="50" d="100"/>
          <a:sy n="50" d="100"/>
        </p:scale>
        <p:origin x="-1142" y="-5"/>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EA83CC9-3AD5-4696-B0B4-7AF66D673E57}" type="datetimeFigureOut">
              <a:rPr lang="fr-FR" smtClean="0"/>
              <a:t>17/10/2017</a:t>
            </a:fld>
            <a:endParaRPr lang="fr-FR"/>
          </a:p>
        </p:txBody>
      </p:sp>
      <p:sp>
        <p:nvSpPr>
          <p:cNvPr id="4" name="Espace réservé du pied de page 3"/>
          <p:cNvSpPr>
            <a:spLocks noGrp="1"/>
          </p:cNvSpPr>
          <p:nvPr>
            <p:ph type="ftr" sz="quarter" idx="2"/>
          </p:nvPr>
        </p:nvSpPr>
        <p:spPr>
          <a:xfrm>
            <a:off x="0" y="9428584"/>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4"/>
            <a:ext cx="2945659" cy="496332"/>
          </a:xfrm>
          <a:prstGeom prst="rect">
            <a:avLst/>
          </a:prstGeom>
        </p:spPr>
        <p:txBody>
          <a:bodyPr vert="horz" lIns="91440" tIns="45720" rIns="91440" bIns="45720" rtlCol="0" anchor="b"/>
          <a:lstStyle>
            <a:lvl1pPr algn="r">
              <a:defRPr sz="1200"/>
            </a:lvl1pPr>
          </a:lstStyle>
          <a:p>
            <a:fld id="{DF4FF773-66C4-44A9-A9E4-6EE2AB5B83DE}" type="slidenum">
              <a:rPr lang="fr-FR" smtClean="0"/>
              <a:t>‹N°›</a:t>
            </a:fld>
            <a:endParaRPr lang="fr-FR"/>
          </a:p>
        </p:txBody>
      </p:sp>
    </p:spTree>
    <p:extLst>
      <p:ext uri="{BB962C8B-B14F-4D97-AF65-F5344CB8AC3E}">
        <p14:creationId xmlns:p14="http://schemas.microsoft.com/office/powerpoint/2010/main" val="54045471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85D87BF6-A253-48D8-B1DA-B27E9FA70C82}" type="datetimeFigureOut">
              <a:rPr lang="fr-FR" smtClean="0"/>
              <a:t>17/10/2017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D9CF2C8-5DAA-4A9A-97B2-84BC5D39037B}" type="slidenum">
              <a:rPr lang="fr-FR" smtClean="0"/>
              <a:t>‹N°›</a:t>
            </a:fld>
            <a:endParaRPr lang="fr-FR"/>
          </a:p>
        </p:txBody>
      </p:sp>
    </p:spTree>
    <p:extLst>
      <p:ext uri="{BB962C8B-B14F-4D97-AF65-F5344CB8AC3E}">
        <p14:creationId xmlns:p14="http://schemas.microsoft.com/office/powerpoint/2010/main" val="429794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5D87BF6-A253-48D8-B1DA-B27E9FA70C82}" type="datetimeFigureOut">
              <a:rPr lang="fr-FR" smtClean="0"/>
              <a:t>17/10/2017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D9CF2C8-5DAA-4A9A-97B2-84BC5D39037B}" type="slidenum">
              <a:rPr lang="fr-FR" smtClean="0"/>
              <a:t>‹N°›</a:t>
            </a:fld>
            <a:endParaRPr lang="fr-FR"/>
          </a:p>
        </p:txBody>
      </p:sp>
    </p:spTree>
    <p:extLst>
      <p:ext uri="{BB962C8B-B14F-4D97-AF65-F5344CB8AC3E}">
        <p14:creationId xmlns:p14="http://schemas.microsoft.com/office/powerpoint/2010/main" val="3268351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5D87BF6-A253-48D8-B1DA-B27E9FA70C82}" type="datetimeFigureOut">
              <a:rPr lang="fr-FR" smtClean="0"/>
              <a:t>17/10/2017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D9CF2C8-5DAA-4A9A-97B2-84BC5D39037B}" type="slidenum">
              <a:rPr lang="fr-FR" smtClean="0"/>
              <a:t>‹N°›</a:t>
            </a:fld>
            <a:endParaRPr lang="fr-FR"/>
          </a:p>
        </p:txBody>
      </p:sp>
    </p:spTree>
    <p:extLst>
      <p:ext uri="{BB962C8B-B14F-4D97-AF65-F5344CB8AC3E}">
        <p14:creationId xmlns:p14="http://schemas.microsoft.com/office/powerpoint/2010/main" val="343723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5D87BF6-A253-48D8-B1DA-B27E9FA70C82}" type="datetimeFigureOut">
              <a:rPr lang="fr-FR" smtClean="0"/>
              <a:t>17/10/2017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D9CF2C8-5DAA-4A9A-97B2-84BC5D39037B}" type="slidenum">
              <a:rPr lang="fr-FR" smtClean="0"/>
              <a:t>‹N°›</a:t>
            </a:fld>
            <a:endParaRPr lang="fr-FR"/>
          </a:p>
        </p:txBody>
      </p:sp>
    </p:spTree>
    <p:extLst>
      <p:ext uri="{BB962C8B-B14F-4D97-AF65-F5344CB8AC3E}">
        <p14:creationId xmlns:p14="http://schemas.microsoft.com/office/powerpoint/2010/main" val="938151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85D87BF6-A253-48D8-B1DA-B27E9FA70C82}" type="datetimeFigureOut">
              <a:rPr lang="fr-FR" smtClean="0"/>
              <a:t>17/10/2017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D9CF2C8-5DAA-4A9A-97B2-84BC5D39037B}" type="slidenum">
              <a:rPr lang="fr-FR" smtClean="0"/>
              <a:t>‹N°›</a:t>
            </a:fld>
            <a:endParaRPr lang="fr-FR"/>
          </a:p>
        </p:txBody>
      </p:sp>
    </p:spTree>
    <p:extLst>
      <p:ext uri="{BB962C8B-B14F-4D97-AF65-F5344CB8AC3E}">
        <p14:creationId xmlns:p14="http://schemas.microsoft.com/office/powerpoint/2010/main" val="3029065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5D87BF6-A253-48D8-B1DA-B27E9FA70C82}" type="datetimeFigureOut">
              <a:rPr lang="fr-FR" smtClean="0"/>
              <a:t>17/10/2017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D9CF2C8-5DAA-4A9A-97B2-84BC5D39037B}" type="slidenum">
              <a:rPr lang="fr-FR" smtClean="0"/>
              <a:t>‹N°›</a:t>
            </a:fld>
            <a:endParaRPr lang="fr-FR"/>
          </a:p>
        </p:txBody>
      </p:sp>
    </p:spTree>
    <p:extLst>
      <p:ext uri="{BB962C8B-B14F-4D97-AF65-F5344CB8AC3E}">
        <p14:creationId xmlns:p14="http://schemas.microsoft.com/office/powerpoint/2010/main" val="3437085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5D87BF6-A253-48D8-B1DA-B27E9FA70C82}" type="datetimeFigureOut">
              <a:rPr lang="fr-FR" smtClean="0"/>
              <a:t>17/10/2017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D9CF2C8-5DAA-4A9A-97B2-84BC5D39037B}" type="slidenum">
              <a:rPr lang="fr-FR" smtClean="0"/>
              <a:t>‹N°›</a:t>
            </a:fld>
            <a:endParaRPr lang="fr-FR"/>
          </a:p>
        </p:txBody>
      </p:sp>
    </p:spTree>
    <p:extLst>
      <p:ext uri="{BB962C8B-B14F-4D97-AF65-F5344CB8AC3E}">
        <p14:creationId xmlns:p14="http://schemas.microsoft.com/office/powerpoint/2010/main" val="2587561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85D87BF6-A253-48D8-B1DA-B27E9FA70C82}" type="datetimeFigureOut">
              <a:rPr lang="fr-FR" smtClean="0"/>
              <a:t>17/10/2017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D9CF2C8-5DAA-4A9A-97B2-84BC5D39037B}" type="slidenum">
              <a:rPr lang="fr-FR" smtClean="0"/>
              <a:t>‹N°›</a:t>
            </a:fld>
            <a:endParaRPr lang="fr-FR"/>
          </a:p>
        </p:txBody>
      </p:sp>
    </p:spTree>
    <p:extLst>
      <p:ext uri="{BB962C8B-B14F-4D97-AF65-F5344CB8AC3E}">
        <p14:creationId xmlns:p14="http://schemas.microsoft.com/office/powerpoint/2010/main" val="2987542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5D87BF6-A253-48D8-B1DA-B27E9FA70C82}" type="datetimeFigureOut">
              <a:rPr lang="fr-FR" smtClean="0"/>
              <a:t>17/10/2017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D9CF2C8-5DAA-4A9A-97B2-84BC5D39037B}" type="slidenum">
              <a:rPr lang="fr-FR" smtClean="0"/>
              <a:t>‹N°›</a:t>
            </a:fld>
            <a:endParaRPr lang="fr-FR"/>
          </a:p>
        </p:txBody>
      </p:sp>
    </p:spTree>
    <p:extLst>
      <p:ext uri="{BB962C8B-B14F-4D97-AF65-F5344CB8AC3E}">
        <p14:creationId xmlns:p14="http://schemas.microsoft.com/office/powerpoint/2010/main" val="1533589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85D87BF6-A253-48D8-B1DA-B27E9FA70C82}" type="datetimeFigureOut">
              <a:rPr lang="fr-FR" smtClean="0"/>
              <a:t>17/10/2017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D9CF2C8-5DAA-4A9A-97B2-84BC5D39037B}" type="slidenum">
              <a:rPr lang="fr-FR" smtClean="0"/>
              <a:t>‹N°›</a:t>
            </a:fld>
            <a:endParaRPr lang="fr-FR"/>
          </a:p>
        </p:txBody>
      </p:sp>
    </p:spTree>
    <p:extLst>
      <p:ext uri="{BB962C8B-B14F-4D97-AF65-F5344CB8AC3E}">
        <p14:creationId xmlns:p14="http://schemas.microsoft.com/office/powerpoint/2010/main" val="3957964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85D87BF6-A253-48D8-B1DA-B27E9FA70C82}" type="datetimeFigureOut">
              <a:rPr lang="fr-FR" smtClean="0"/>
              <a:t>17/10/2017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D9CF2C8-5DAA-4A9A-97B2-84BC5D39037B}" type="slidenum">
              <a:rPr lang="fr-FR" smtClean="0"/>
              <a:t>‹N°›</a:t>
            </a:fld>
            <a:endParaRPr lang="fr-FR"/>
          </a:p>
        </p:txBody>
      </p:sp>
    </p:spTree>
    <p:extLst>
      <p:ext uri="{BB962C8B-B14F-4D97-AF65-F5344CB8AC3E}">
        <p14:creationId xmlns:p14="http://schemas.microsoft.com/office/powerpoint/2010/main" val="3572347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D87BF6-A253-48D8-B1DA-B27E9FA70C82}" type="datetimeFigureOut">
              <a:rPr lang="fr-FR" smtClean="0"/>
              <a:t>17/10/2017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9CF2C8-5DAA-4A9A-97B2-84BC5D39037B}" type="slidenum">
              <a:rPr lang="fr-FR" smtClean="0"/>
              <a:t>‹N°›</a:t>
            </a:fld>
            <a:endParaRPr lang="fr-FR"/>
          </a:p>
        </p:txBody>
      </p:sp>
    </p:spTree>
    <p:extLst>
      <p:ext uri="{BB962C8B-B14F-4D97-AF65-F5344CB8AC3E}">
        <p14:creationId xmlns:p14="http://schemas.microsoft.com/office/powerpoint/2010/main" val="186534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ife.ens-lyon.fr/vst/DA/detailsDossier.php?parent=accueil&amp;dossier=102&amp;lang=fr" TargetMode="External"/><Relationship Id="rId2" Type="http://schemas.openxmlformats.org/officeDocument/2006/relationships/hyperlink" Target="http://ife.ens-lyon.fr/vst/DA/detailsDossier.php?parent=accueil&amp;dossier=105&amp;lang=fr"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Trame d’animation d’un temps de travail</a:t>
            </a:r>
            <a:endParaRPr lang="fr-FR" dirty="0"/>
          </a:p>
        </p:txBody>
      </p:sp>
      <p:sp>
        <p:nvSpPr>
          <p:cNvPr id="3" name="Espace réservé du contenu 2"/>
          <p:cNvSpPr>
            <a:spLocks noGrp="1"/>
          </p:cNvSpPr>
          <p:nvPr>
            <p:ph idx="1"/>
          </p:nvPr>
        </p:nvSpPr>
        <p:spPr/>
        <p:txBody>
          <a:bodyPr>
            <a:normAutofit fontScale="92500" lnSpcReduction="10000"/>
          </a:bodyPr>
          <a:lstStyle/>
          <a:p>
            <a:pPr marL="0" indent="0">
              <a:buNone/>
            </a:pPr>
            <a:r>
              <a:rPr lang="fr-FR" dirty="0" smtClean="0"/>
              <a:t>Le contenu de cette présentation, prenant appui sur les diapositives suivantes, se fixe trois objectifs :</a:t>
            </a:r>
          </a:p>
          <a:p>
            <a:pPr marL="0" indent="0">
              <a:buNone/>
            </a:pPr>
            <a:r>
              <a:rPr lang="fr-FR" dirty="0" smtClean="0"/>
              <a:t>-présenter un état des lieux succinct du domaine « Résolution de problème » (les programmes et les performances élèves)</a:t>
            </a:r>
          </a:p>
          <a:p>
            <a:pPr marL="0" indent="0">
              <a:buNone/>
            </a:pPr>
            <a:r>
              <a:rPr lang="fr-FR" dirty="0" smtClean="0"/>
              <a:t>-proposer une action de formation à destination des PE en classe de CM1 et CM2 </a:t>
            </a:r>
          </a:p>
          <a:p>
            <a:pPr marL="0" indent="0">
              <a:buNone/>
            </a:pPr>
            <a:r>
              <a:rPr lang="fr-FR" dirty="0"/>
              <a:t>-proposer des contenus didactiques et pédagogiques (documents à disposition sur la plate-forme </a:t>
            </a:r>
            <a:r>
              <a:rPr lang="fr-FR" dirty="0" err="1"/>
              <a:t>M@gistere</a:t>
            </a:r>
            <a:r>
              <a:rPr lang="fr-FR" dirty="0"/>
              <a:t>)</a:t>
            </a:r>
          </a:p>
          <a:p>
            <a:pPr marL="0" indent="0">
              <a:buNone/>
            </a:pPr>
            <a:endParaRPr lang="fr-FR" dirty="0"/>
          </a:p>
        </p:txBody>
      </p:sp>
    </p:spTree>
    <p:extLst>
      <p:ext uri="{BB962C8B-B14F-4D97-AF65-F5344CB8AC3E}">
        <p14:creationId xmlns:p14="http://schemas.microsoft.com/office/powerpoint/2010/main" val="1375371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C2355C1B-364F-4D5E-AEF5-21D230E8B9E2}"/>
              </a:ext>
            </a:extLst>
          </p:cNvPr>
          <p:cNvSpPr>
            <a:spLocks noGrp="1"/>
          </p:cNvSpPr>
          <p:nvPr>
            <p:ph idx="1"/>
          </p:nvPr>
        </p:nvSpPr>
        <p:spPr>
          <a:xfrm>
            <a:off x="457200" y="404664"/>
            <a:ext cx="8229600" cy="5721499"/>
          </a:xfrm>
        </p:spPr>
        <p:txBody>
          <a:bodyPr>
            <a:normAutofit lnSpcReduction="10000"/>
          </a:bodyPr>
          <a:lstStyle/>
          <a:p>
            <a:pPr marL="0" indent="0">
              <a:buNone/>
            </a:pPr>
            <a:r>
              <a:rPr lang="fr-FR" dirty="0"/>
              <a:t>TIMMS </a:t>
            </a:r>
          </a:p>
          <a:p>
            <a:pPr marL="0" indent="0">
              <a:buNone/>
            </a:pPr>
            <a:r>
              <a:rPr lang="fr-FR" dirty="0"/>
              <a:t>2015</a:t>
            </a:r>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r>
              <a:rPr lang="fr-FR" dirty="0"/>
              <a:t> </a:t>
            </a:r>
          </a:p>
        </p:txBody>
      </p:sp>
      <p:pic>
        <p:nvPicPr>
          <p:cNvPr id="4" name="Image 3">
            <a:extLst>
              <a:ext uri="{FF2B5EF4-FFF2-40B4-BE49-F238E27FC236}">
                <a16:creationId xmlns:a16="http://schemas.microsoft.com/office/drawing/2014/main" xmlns="" id="{5320CF50-FFEB-437B-B691-9774959B162F}"/>
              </a:ext>
            </a:extLst>
          </p:cNvPr>
          <p:cNvPicPr>
            <a:picLocks noChangeAspect="1"/>
          </p:cNvPicPr>
          <p:nvPr/>
        </p:nvPicPr>
        <p:blipFill rotWithShape="1">
          <a:blip r:embed="rId2"/>
          <a:srcRect t="11971"/>
          <a:stretch/>
        </p:blipFill>
        <p:spPr>
          <a:xfrm>
            <a:off x="2123728" y="3906"/>
            <a:ext cx="6925082" cy="6805476"/>
          </a:xfrm>
          <a:prstGeom prst="rect">
            <a:avLst/>
          </a:prstGeom>
        </p:spPr>
      </p:pic>
      <p:sp>
        <p:nvSpPr>
          <p:cNvPr id="5" name="ZoneTexte 4">
            <a:extLst>
              <a:ext uri="{FF2B5EF4-FFF2-40B4-BE49-F238E27FC236}">
                <a16:creationId xmlns:a16="http://schemas.microsoft.com/office/drawing/2014/main" xmlns="" id="{1D816410-CF79-4C81-9CA0-3838E6F4ABD3}"/>
              </a:ext>
            </a:extLst>
          </p:cNvPr>
          <p:cNvSpPr txBox="1"/>
          <p:nvPr/>
        </p:nvSpPr>
        <p:spPr>
          <a:xfrm>
            <a:off x="284445" y="5534561"/>
            <a:ext cx="4320480" cy="1323439"/>
          </a:xfrm>
          <a:prstGeom prst="rect">
            <a:avLst/>
          </a:prstGeom>
          <a:solidFill>
            <a:schemeClr val="bg1"/>
          </a:solidFill>
        </p:spPr>
        <p:txBody>
          <a:bodyPr wrap="square" rtlCol="0">
            <a:spAutoFit/>
          </a:bodyPr>
          <a:lstStyle/>
          <a:p>
            <a:r>
              <a:rPr lang="fr-FR" sz="2000" b="1" dirty="0"/>
              <a:t>Répartition des performances des pays de l’Union Européenne en mathématiques </a:t>
            </a:r>
          </a:p>
          <a:p>
            <a:endParaRPr lang="fr-FR" sz="2000" b="1" dirty="0"/>
          </a:p>
        </p:txBody>
      </p:sp>
    </p:spTree>
    <p:extLst>
      <p:ext uri="{BB962C8B-B14F-4D97-AF65-F5344CB8AC3E}">
        <p14:creationId xmlns:p14="http://schemas.microsoft.com/office/powerpoint/2010/main" val="3273924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116632"/>
            <a:ext cx="8229600" cy="5721499"/>
          </a:xfrm>
        </p:spPr>
        <p:txBody>
          <a:bodyPr>
            <a:normAutofit/>
          </a:bodyPr>
          <a:lstStyle/>
          <a:p>
            <a:pPr marL="0" indent="0">
              <a:buNone/>
            </a:pPr>
            <a:r>
              <a:rPr lang="fr-FR" sz="2400" b="1" dirty="0"/>
              <a:t>Évaluation CEDRE (fin d’école primaire) - </a:t>
            </a:r>
            <a:r>
              <a:rPr lang="fr-FR" sz="2000" dirty="0"/>
              <a:t>Note DEPP n°18 - mai 2015</a:t>
            </a:r>
          </a:p>
          <a:p>
            <a:pPr marL="0" indent="0">
              <a:buNone/>
            </a:pPr>
            <a:endParaRPr lang="fr-FR" sz="2400" dirty="0"/>
          </a:p>
          <a:p>
            <a:pPr marL="0" indent="0">
              <a:buNone/>
            </a:pPr>
            <a:endParaRPr lang="fr-FR" dirty="0"/>
          </a:p>
          <a:p>
            <a:pPr marL="0" indent="0">
              <a:buNone/>
            </a:pPr>
            <a:endParaRPr lang="fr-FR" dirty="0"/>
          </a:p>
          <a:p>
            <a:pPr marL="0" indent="0">
              <a:buNone/>
            </a:pPr>
            <a:endParaRPr lang="fr-FR" dirty="0"/>
          </a:p>
        </p:txBody>
      </p:sp>
      <p:graphicFrame>
        <p:nvGraphicFramePr>
          <p:cNvPr id="2" name="Tableau 1">
            <a:extLst>
              <a:ext uri="{FF2B5EF4-FFF2-40B4-BE49-F238E27FC236}">
                <a16:creationId xmlns:a16="http://schemas.microsoft.com/office/drawing/2014/main" xmlns="" id="{1F0E1378-3F68-4F55-8943-C6C57494DA08}"/>
              </a:ext>
            </a:extLst>
          </p:cNvPr>
          <p:cNvGraphicFramePr>
            <a:graphicFrameLocks noGrp="1"/>
          </p:cNvGraphicFramePr>
          <p:nvPr>
            <p:extLst>
              <p:ext uri="{D42A27DB-BD31-4B8C-83A1-F6EECF244321}">
                <p14:modId xmlns:p14="http://schemas.microsoft.com/office/powerpoint/2010/main" val="3883248346"/>
              </p:ext>
            </p:extLst>
          </p:nvPr>
        </p:nvGraphicFramePr>
        <p:xfrm>
          <a:off x="228600" y="614317"/>
          <a:ext cx="8686800" cy="5716787"/>
        </p:xfrm>
        <a:graphic>
          <a:graphicData uri="http://schemas.openxmlformats.org/drawingml/2006/table">
            <a:tbl>
              <a:tblPr firstRow="1" bandRow="1">
                <a:tableStyleId>{5C22544A-7EE6-4342-B048-85BDC9FD1C3A}</a:tableStyleId>
              </a:tblPr>
              <a:tblGrid>
                <a:gridCol w="1103040">
                  <a:extLst>
                    <a:ext uri="{9D8B030D-6E8A-4147-A177-3AD203B41FA5}">
                      <a16:colId xmlns:a16="http://schemas.microsoft.com/office/drawing/2014/main" xmlns="" val="1185015549"/>
                    </a:ext>
                  </a:extLst>
                </a:gridCol>
                <a:gridCol w="864096">
                  <a:extLst>
                    <a:ext uri="{9D8B030D-6E8A-4147-A177-3AD203B41FA5}">
                      <a16:colId xmlns:a16="http://schemas.microsoft.com/office/drawing/2014/main" xmlns="" val="4154979879"/>
                    </a:ext>
                  </a:extLst>
                </a:gridCol>
                <a:gridCol w="6719664">
                  <a:extLst>
                    <a:ext uri="{9D8B030D-6E8A-4147-A177-3AD203B41FA5}">
                      <a16:colId xmlns:a16="http://schemas.microsoft.com/office/drawing/2014/main" xmlns="" val="68810865"/>
                    </a:ext>
                  </a:extLst>
                </a:gridCol>
              </a:tblGrid>
              <a:tr h="870467">
                <a:tc>
                  <a:txBody>
                    <a:bodyPr/>
                    <a:lstStyle/>
                    <a:p>
                      <a:r>
                        <a:rPr lang="fr-FR" b="1" dirty="0">
                          <a:solidFill>
                            <a:schemeClr val="tx1"/>
                          </a:solidFill>
                        </a:rPr>
                        <a:t>Groupe 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0" dirty="0">
                          <a:solidFill>
                            <a:schemeClr val="tx1"/>
                          </a:solidFill>
                        </a:rPr>
                        <a:t>10,2 %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1600" b="0" dirty="0">
                          <a:solidFill>
                            <a:schemeClr val="tx1"/>
                          </a:solidFill>
                        </a:rPr>
                        <a:t>... Ces élèves font preuve d'expertise dans les compétences et connaissances de fin d'école primaire, ils maîtrisent tous les champs du programme et font preuve de capacité d'abstraction, de rigueur et de précision…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75346724"/>
                  </a:ext>
                </a:extLst>
              </a:tr>
              <a:tr h="593541">
                <a:tc>
                  <a:txBody>
                    <a:bodyPr/>
                    <a:lstStyle/>
                    <a:p>
                      <a:r>
                        <a:rPr lang="fr-FR" b="1" dirty="0"/>
                        <a:t>Groupe 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0" dirty="0">
                          <a:solidFill>
                            <a:schemeClr val="tx1"/>
                          </a:solidFill>
                        </a:rPr>
                        <a:t>18,8 %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1600" dirty="0"/>
                        <a:t>… Ces élèves sont capables de mettre en œuvre des stratégies évoluées, de résoudre des problèmes complexes et de produire des réponses en autonomie pour des situations peu fréquentes en classe...</a:t>
                      </a:r>
                      <a:endParaRPr lang="fr-FR"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36517731"/>
                  </a:ext>
                </a:extLst>
              </a:tr>
              <a:tr h="442528">
                <a:tc>
                  <a:txBody>
                    <a:bodyPr/>
                    <a:lstStyle/>
                    <a:p>
                      <a:r>
                        <a:rPr lang="fr-FR" b="1" dirty="0"/>
                        <a:t>Groupe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0" dirty="0">
                          <a:solidFill>
                            <a:schemeClr val="tx1"/>
                          </a:solidFill>
                        </a:rPr>
                        <a:t>28,6 %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1600" dirty="0"/>
                        <a:t>…Si ces élèves sont capables de résoudre des problèmes de proportionnalité qui ne mettent pas en jeu des unités spécifiques, leurs acquis restent fragiles lorsqu'il s'agit de produire en autonomie une réponse…</a:t>
                      </a:r>
                      <a:endParaRPr lang="fr-FR"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3056078"/>
                  </a:ext>
                </a:extLst>
              </a:tr>
              <a:tr h="442528">
                <a:tc>
                  <a:txBody>
                    <a:bodyPr/>
                    <a:lstStyle/>
                    <a:p>
                      <a:r>
                        <a:rPr lang="fr-FR" b="1" dirty="0">
                          <a:solidFill>
                            <a:schemeClr val="tx1"/>
                          </a:solidFill>
                        </a:rPr>
                        <a:t>Groupe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0" dirty="0">
                          <a:solidFill>
                            <a:schemeClr val="tx1"/>
                          </a:solidFill>
                        </a:rPr>
                        <a:t>26,1 %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1600" dirty="0"/>
                        <a:t>Ces élèves ont des connaissances sur les nombres entiers qui leur permettent de réussir un certain nombre de problèmes de type additif voire soustractif sans étape intermédiaire… Ils traitent l'information et sont capables de retrouver un résultat correct mais ils échouent quand il s'agit de produire une réponse en autonomie</a:t>
                      </a:r>
                      <a:endParaRPr lang="fr-FR"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429498574"/>
                  </a:ext>
                </a:extLst>
              </a:tr>
              <a:tr h="442528">
                <a:tc>
                  <a:txBody>
                    <a:bodyPr/>
                    <a:lstStyle/>
                    <a:p>
                      <a:r>
                        <a:rPr lang="fr-FR" b="1" dirty="0">
                          <a:solidFill>
                            <a:schemeClr val="tx1"/>
                          </a:solidFill>
                        </a:rPr>
                        <a:t>Groupe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0" dirty="0">
                          <a:solidFill>
                            <a:schemeClr val="tx1"/>
                          </a:solidFill>
                        </a:rPr>
                        <a:t>12,6 %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1600" dirty="0"/>
                        <a:t>…Les réussites observées s'appuient essentiellement sur des automatismes scolaires. Certains de ces mécanismes leur permettent de réussir des problèmes additifs directs qui ne nécessitent qu'une seule étape pour leur résolution.</a:t>
                      </a:r>
                      <a:endParaRPr lang="fr-FR"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69231289"/>
                  </a:ext>
                </a:extLst>
              </a:tr>
              <a:tr h="442528">
                <a:tc>
                  <a:txBody>
                    <a:bodyPr/>
                    <a:lstStyle/>
                    <a:p>
                      <a:r>
                        <a:rPr lang="fr-FR" b="1" dirty="0">
                          <a:solidFill>
                            <a:schemeClr val="tx1"/>
                          </a:solidFill>
                        </a:rPr>
                        <a:t>Groupe </a:t>
                      </a:r>
                    </a:p>
                    <a:p>
                      <a:r>
                        <a:rPr lang="fr-FR" b="1" dirty="0">
                          <a:solidFill>
                            <a:schemeClr val="tx1"/>
                          </a:solidFill>
                        </a:rPr>
                        <a:t>    &lt;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0" dirty="0">
                          <a:solidFill>
                            <a:schemeClr val="tx1"/>
                          </a:solidFill>
                        </a:rPr>
                        <a:t>3,7 %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1600" dirty="0"/>
                        <a:t>Ces élèves peuvent répondre ponctuellement à quelques items simples… Ils maîtrisent très peu de compétences ou de connaissances exigibles en fin d’école primaire.</a:t>
                      </a:r>
                      <a:endParaRPr lang="fr-FR"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140992416"/>
                  </a:ext>
                </a:extLst>
              </a:tr>
            </a:tbl>
          </a:graphicData>
        </a:graphic>
      </p:graphicFrame>
    </p:spTree>
    <p:extLst>
      <p:ext uri="{BB962C8B-B14F-4D97-AF65-F5344CB8AC3E}">
        <p14:creationId xmlns:p14="http://schemas.microsoft.com/office/powerpoint/2010/main" val="195297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692696"/>
            <a:ext cx="8229600" cy="5721499"/>
          </a:xfrm>
        </p:spPr>
        <p:txBody>
          <a:bodyPr>
            <a:normAutofit/>
          </a:bodyPr>
          <a:lstStyle/>
          <a:p>
            <a:pPr marL="0" indent="0">
              <a:buNone/>
            </a:pPr>
            <a:r>
              <a:rPr lang="fr-FR" sz="2400" b="1" dirty="0"/>
              <a:t>Évaluation CEDRE (fin d’école primaire)</a:t>
            </a:r>
          </a:p>
          <a:p>
            <a:pPr marL="0" indent="0">
              <a:buNone/>
            </a:pPr>
            <a:endParaRPr lang="fr-FR" sz="2400" b="1" dirty="0"/>
          </a:p>
          <a:p>
            <a:pPr marL="0" indent="0">
              <a:buNone/>
            </a:pPr>
            <a:r>
              <a:rPr lang="fr-FR" sz="2400" dirty="0"/>
              <a:t>Les groupes inférieurs ou égaux à 2 représentent 42 % des élèves à la fin de l’école primaire.</a:t>
            </a:r>
          </a:p>
          <a:p>
            <a:pPr marL="0" indent="0">
              <a:buNone/>
            </a:pPr>
            <a:endParaRPr lang="fr-FR" sz="2400" dirty="0"/>
          </a:p>
          <a:p>
            <a:pPr marL="0" indent="0">
              <a:buNone/>
            </a:pPr>
            <a:endParaRPr lang="fr-FR" dirty="0"/>
          </a:p>
          <a:p>
            <a:pPr marL="0" indent="0">
              <a:buNone/>
            </a:pPr>
            <a:endParaRPr lang="fr-FR" dirty="0"/>
          </a:p>
          <a:p>
            <a:pPr marL="0" indent="0">
              <a:buNone/>
            </a:pPr>
            <a:endParaRPr lang="fr-FR" dirty="0"/>
          </a:p>
        </p:txBody>
      </p:sp>
    </p:spTree>
    <p:extLst>
      <p:ext uri="{BB962C8B-B14F-4D97-AF65-F5344CB8AC3E}">
        <p14:creationId xmlns:p14="http://schemas.microsoft.com/office/powerpoint/2010/main" val="1480233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3356992"/>
            <a:ext cx="8229600" cy="1143000"/>
          </a:xfrm>
        </p:spPr>
        <p:txBody>
          <a:bodyPr>
            <a:normAutofit/>
          </a:bodyPr>
          <a:lstStyle/>
          <a:p>
            <a:r>
              <a:rPr lang="fr-FR" dirty="0" smtClean="0"/>
              <a:t>Mise en situation</a:t>
            </a:r>
            <a:endParaRPr lang="fr-FR" dirty="0"/>
          </a:p>
        </p:txBody>
      </p:sp>
    </p:spTree>
    <p:extLst>
      <p:ext uri="{BB962C8B-B14F-4D97-AF65-F5344CB8AC3E}">
        <p14:creationId xmlns:p14="http://schemas.microsoft.com/office/powerpoint/2010/main" val="1758922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34650" y="2996952"/>
            <a:ext cx="7776864" cy="3168352"/>
          </a:xfrm>
        </p:spPr>
        <p:txBody>
          <a:bodyPr>
            <a:normAutofit/>
          </a:bodyPr>
          <a:lstStyle/>
          <a:p>
            <a:pPr>
              <a:buFontTx/>
              <a:buChar char="-"/>
            </a:pPr>
            <a:r>
              <a:rPr lang="fr-FR" sz="2800" i="1" dirty="0"/>
              <a:t>Quelles sont les caractéristiques de ce problème ? </a:t>
            </a:r>
          </a:p>
          <a:p>
            <a:pPr>
              <a:buFontTx/>
              <a:buChar char="-"/>
            </a:pPr>
            <a:r>
              <a:rPr lang="fr-FR" sz="2800" i="1" dirty="0"/>
              <a:t>Quelles sont les compétences mobilisées dans sa résolution ?</a:t>
            </a:r>
          </a:p>
          <a:p>
            <a:pPr>
              <a:buFontTx/>
              <a:buChar char="-"/>
            </a:pPr>
            <a:r>
              <a:rPr lang="fr-FR" sz="2800" i="1" dirty="0"/>
              <a:t>Quelles difficultés peut-on anticiper ?</a:t>
            </a:r>
          </a:p>
          <a:p>
            <a:pPr>
              <a:buFontTx/>
              <a:buChar char="-"/>
            </a:pPr>
            <a:r>
              <a:rPr lang="fr-FR" sz="2800" i="1" dirty="0"/>
              <a:t>Quelles pistes d’étayage peut-on proposer ?</a:t>
            </a:r>
          </a:p>
          <a:p>
            <a:pPr>
              <a:buFontTx/>
              <a:buChar char="-"/>
            </a:pPr>
            <a:r>
              <a:rPr lang="fr-FR" sz="2800" i="1" dirty="0"/>
              <a:t>Comment gérer l’hétérogénéité ? </a:t>
            </a:r>
          </a:p>
          <a:p>
            <a:pPr marL="0" indent="0">
              <a:spcAft>
                <a:spcPts val="0"/>
              </a:spcAft>
              <a:buNone/>
            </a:pPr>
            <a:endParaRPr lang="fr-FR" sz="2800" i="1" dirty="0">
              <a:latin typeface="Calibri" panose="020F0502020204030204" pitchFamily="34" charset="0"/>
              <a:ea typeface="MS Mincho"/>
              <a:cs typeface="Times New Roman"/>
            </a:endParaRPr>
          </a:p>
          <a:p>
            <a:pPr marL="0" indent="0">
              <a:spcAft>
                <a:spcPts val="0"/>
              </a:spcAft>
              <a:buNone/>
            </a:pPr>
            <a:endParaRPr lang="fr-FR" sz="2800" i="1" dirty="0">
              <a:latin typeface="Calibri" panose="020F0502020204030204" pitchFamily="34" charset="0"/>
              <a:ea typeface="MS Mincho"/>
              <a:cs typeface="Times New Roman"/>
            </a:endParaRPr>
          </a:p>
          <a:p>
            <a:pPr marL="0" indent="0">
              <a:buNone/>
            </a:pPr>
            <a:endParaRPr lang="fr-FR" i="1" dirty="0">
              <a:latin typeface="Calibri" panose="020F0502020204030204" pitchFamily="34" charset="0"/>
            </a:endParaRPr>
          </a:p>
        </p:txBody>
      </p:sp>
      <p:sp>
        <p:nvSpPr>
          <p:cNvPr id="2" name="ZoneTexte 1">
            <a:extLst>
              <a:ext uri="{FF2B5EF4-FFF2-40B4-BE49-F238E27FC236}">
                <a16:creationId xmlns:a16="http://schemas.microsoft.com/office/drawing/2014/main" xmlns="" id="{33D19F8D-CB78-46AE-8D26-982FCF1C3C5E}"/>
              </a:ext>
            </a:extLst>
          </p:cNvPr>
          <p:cNvSpPr txBox="1"/>
          <p:nvPr/>
        </p:nvSpPr>
        <p:spPr>
          <a:xfrm>
            <a:off x="107504" y="188640"/>
            <a:ext cx="8784976" cy="2160591"/>
          </a:xfrm>
          <a:prstGeom prst="rect">
            <a:avLst/>
          </a:prstGeom>
          <a:noFill/>
        </p:spPr>
        <p:txBody>
          <a:bodyPr wrap="square" rtlCol="0">
            <a:spAutoFit/>
          </a:bodyPr>
          <a:lstStyle/>
          <a:p>
            <a:pPr lvl="0">
              <a:spcBef>
                <a:spcPct val="20000"/>
              </a:spcBef>
            </a:pPr>
            <a:r>
              <a:rPr lang="fr-FR" sz="3200" dirty="0">
                <a:solidFill>
                  <a:prstClr val="black"/>
                </a:solidFill>
                <a:latin typeface="Calibri" panose="020F0502020204030204" pitchFamily="34" charset="0"/>
                <a:ea typeface="MS Mincho"/>
                <a:cs typeface="Times New Roman"/>
              </a:rPr>
              <a:t>Lise a 10 €. Le paquet de gâteaux qu’elle aime coûte 3,49 €.  Une bouteille de soda coûte 1,29 €. </a:t>
            </a:r>
            <a:endParaRPr lang="fr-FR" sz="2800" dirty="0">
              <a:solidFill>
                <a:prstClr val="black"/>
              </a:solidFill>
              <a:latin typeface="Calibri" panose="020F0502020204030204" pitchFamily="34" charset="0"/>
              <a:ea typeface="MS Mincho"/>
              <a:cs typeface="Times New Roman"/>
            </a:endParaRPr>
          </a:p>
          <a:p>
            <a:pPr lvl="0">
              <a:spcBef>
                <a:spcPct val="20000"/>
              </a:spcBef>
            </a:pPr>
            <a:r>
              <a:rPr lang="fr-FR" sz="3200" dirty="0">
                <a:solidFill>
                  <a:prstClr val="black"/>
                </a:solidFill>
                <a:latin typeface="Calibri" panose="020F0502020204030204" pitchFamily="34" charset="0"/>
                <a:ea typeface="MS Mincho"/>
                <a:cs typeface="Times New Roman"/>
              </a:rPr>
              <a:t>Combien lui manque-t-il pour acheter deux paquets de gâteaux et trois bouteilles de soda ?</a:t>
            </a:r>
          </a:p>
        </p:txBody>
      </p:sp>
    </p:spTree>
    <p:extLst>
      <p:ext uri="{BB962C8B-B14F-4D97-AF65-F5344CB8AC3E}">
        <p14:creationId xmlns:p14="http://schemas.microsoft.com/office/powerpoint/2010/main" val="1356866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31148A2C-959F-4EC3-B9FE-777EA30446C9}"/>
              </a:ext>
            </a:extLst>
          </p:cNvPr>
          <p:cNvSpPr>
            <a:spLocks noGrp="1"/>
          </p:cNvSpPr>
          <p:nvPr>
            <p:ph idx="1"/>
          </p:nvPr>
        </p:nvSpPr>
        <p:spPr>
          <a:xfrm>
            <a:off x="313184" y="193910"/>
            <a:ext cx="8229600" cy="5894115"/>
          </a:xfrm>
        </p:spPr>
        <p:txBody>
          <a:bodyPr/>
          <a:lstStyle/>
          <a:p>
            <a:pPr marL="0" indent="0">
              <a:buNone/>
            </a:pPr>
            <a:r>
              <a:rPr lang="fr-FR" dirty="0"/>
              <a:t>Synthèse :</a:t>
            </a:r>
          </a:p>
          <a:p>
            <a:pPr>
              <a:buFontTx/>
              <a:buChar char="-"/>
            </a:pPr>
            <a:r>
              <a:rPr lang="fr-FR" i="1" dirty="0"/>
              <a:t>Quelles sont les caractéristiques de ce problème ? </a:t>
            </a:r>
          </a:p>
          <a:p>
            <a:pPr>
              <a:buFontTx/>
              <a:buChar char="-"/>
            </a:pPr>
            <a:r>
              <a:rPr lang="fr-FR" i="1" dirty="0"/>
              <a:t>Quelles sont les compétences mobilisées dans sa résolution ?</a:t>
            </a:r>
          </a:p>
          <a:p>
            <a:pPr>
              <a:buFontTx/>
              <a:buChar char="-"/>
            </a:pPr>
            <a:r>
              <a:rPr lang="fr-FR" i="1" dirty="0"/>
              <a:t>Quelles difficultés peut-on anticiper ?</a:t>
            </a:r>
          </a:p>
          <a:p>
            <a:pPr>
              <a:buFontTx/>
              <a:buChar char="-"/>
            </a:pPr>
            <a:r>
              <a:rPr lang="fr-FR" i="1" dirty="0"/>
              <a:t>Quelles pistes d’étayage peut-on proposer ?</a:t>
            </a:r>
          </a:p>
          <a:p>
            <a:pPr>
              <a:buFontTx/>
              <a:buChar char="-"/>
            </a:pPr>
            <a:r>
              <a:rPr lang="fr-FR" i="1" dirty="0"/>
              <a:t>Comment gérer l’hétérogénéité ? </a:t>
            </a:r>
          </a:p>
          <a:p>
            <a:pPr marL="0" indent="0">
              <a:buNone/>
            </a:pPr>
            <a:endParaRPr lang="fr-FR" dirty="0"/>
          </a:p>
        </p:txBody>
      </p:sp>
      <p:sp>
        <p:nvSpPr>
          <p:cNvPr id="4" name="Espace réservé du contenu 2">
            <a:extLst>
              <a:ext uri="{FF2B5EF4-FFF2-40B4-BE49-F238E27FC236}">
                <a16:creationId xmlns:a16="http://schemas.microsoft.com/office/drawing/2014/main" xmlns="" id="{A3AFD5DE-CEED-409F-81D4-681C666A55CF}"/>
              </a:ext>
            </a:extLst>
          </p:cNvPr>
          <p:cNvSpPr txBox="1">
            <a:spLocks/>
          </p:cNvSpPr>
          <p:nvPr/>
        </p:nvSpPr>
        <p:spPr>
          <a:xfrm>
            <a:off x="539552" y="1556792"/>
            <a:ext cx="7776864" cy="31683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FR" sz="2800" i="1" dirty="0">
              <a:latin typeface="Calibri" panose="020F0502020204030204" pitchFamily="34" charset="0"/>
              <a:ea typeface="MS Mincho"/>
              <a:cs typeface="Times New Roman"/>
            </a:endParaRPr>
          </a:p>
          <a:p>
            <a:pPr marL="0" indent="0">
              <a:buFont typeface="Arial" panose="020B0604020202020204" pitchFamily="34" charset="0"/>
              <a:buNone/>
            </a:pPr>
            <a:endParaRPr lang="fr-FR" sz="2800" i="1" dirty="0">
              <a:latin typeface="Calibri" panose="020F0502020204030204" pitchFamily="34" charset="0"/>
              <a:ea typeface="MS Mincho"/>
              <a:cs typeface="Times New Roman"/>
            </a:endParaRPr>
          </a:p>
          <a:p>
            <a:pPr marL="0" indent="0">
              <a:buFont typeface="Arial" panose="020B0604020202020204" pitchFamily="34" charset="0"/>
              <a:buNone/>
            </a:pPr>
            <a:endParaRPr lang="fr-FR" i="1" dirty="0">
              <a:latin typeface="Calibri" panose="020F0502020204030204" pitchFamily="34" charset="0"/>
            </a:endParaRPr>
          </a:p>
        </p:txBody>
      </p:sp>
    </p:spTree>
    <p:extLst>
      <p:ext uri="{BB962C8B-B14F-4D97-AF65-F5344CB8AC3E}">
        <p14:creationId xmlns:p14="http://schemas.microsoft.com/office/powerpoint/2010/main" val="2961011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11CB0F6A-5267-4E7D-A62A-E4554FE3F9AF}"/>
              </a:ext>
            </a:extLst>
          </p:cNvPr>
          <p:cNvSpPr>
            <a:spLocks noGrp="1"/>
          </p:cNvSpPr>
          <p:nvPr>
            <p:ph idx="1"/>
          </p:nvPr>
        </p:nvSpPr>
        <p:spPr>
          <a:xfrm>
            <a:off x="395536" y="254968"/>
            <a:ext cx="8229600" cy="6597352"/>
          </a:xfrm>
        </p:spPr>
        <p:txBody>
          <a:bodyPr/>
          <a:lstStyle/>
          <a:p>
            <a:pPr marL="0" indent="0">
              <a:buNone/>
            </a:pPr>
            <a:r>
              <a:rPr lang="fr-FR" b="1" dirty="0"/>
              <a:t>Analyse de productions d’élèves </a:t>
            </a:r>
          </a:p>
          <a:p>
            <a:pPr marL="0" indent="0">
              <a:buNone/>
            </a:pPr>
            <a:r>
              <a:rPr lang="fr-FR" sz="2800" b="1" dirty="0"/>
              <a:t>Consigne</a:t>
            </a:r>
            <a:r>
              <a:rPr lang="fr-FR" sz="2800" dirty="0"/>
              <a:t> : </a:t>
            </a:r>
          </a:p>
          <a:p>
            <a:pPr marL="0" indent="0">
              <a:buNone/>
            </a:pPr>
            <a:r>
              <a:rPr lang="fr-FR" sz="2800" i="1" dirty="0"/>
              <a:t>Analysez les productions des élèves, identifiez leurs erreurs, les aides à apporter en situation et  les compétences à renforcer.</a:t>
            </a:r>
          </a:p>
          <a:p>
            <a:pPr marL="0" indent="0">
              <a:buNone/>
            </a:pPr>
            <a:endParaRPr lang="fr-FR" sz="2800" dirty="0"/>
          </a:p>
          <a:p>
            <a:pPr marL="0" indent="0">
              <a:buNone/>
            </a:pPr>
            <a:endParaRPr lang="fr-FR" dirty="0"/>
          </a:p>
        </p:txBody>
      </p:sp>
      <p:graphicFrame>
        <p:nvGraphicFramePr>
          <p:cNvPr id="4" name="Tableau 3">
            <a:extLst>
              <a:ext uri="{FF2B5EF4-FFF2-40B4-BE49-F238E27FC236}">
                <a16:creationId xmlns:a16="http://schemas.microsoft.com/office/drawing/2014/main" xmlns="" id="{FABFAB48-DA96-41E7-BC0C-8FC44CABF03D}"/>
              </a:ext>
            </a:extLst>
          </p:cNvPr>
          <p:cNvGraphicFramePr>
            <a:graphicFrameLocks noGrp="1"/>
          </p:cNvGraphicFramePr>
          <p:nvPr>
            <p:extLst>
              <p:ext uri="{D42A27DB-BD31-4B8C-83A1-F6EECF244321}">
                <p14:modId xmlns:p14="http://schemas.microsoft.com/office/powerpoint/2010/main" val="428294214"/>
              </p:ext>
            </p:extLst>
          </p:nvPr>
        </p:nvGraphicFramePr>
        <p:xfrm>
          <a:off x="323528" y="2708920"/>
          <a:ext cx="8424937" cy="4046228"/>
        </p:xfrm>
        <a:graphic>
          <a:graphicData uri="http://schemas.openxmlformats.org/drawingml/2006/table">
            <a:tbl>
              <a:tblPr bandRow="1"/>
              <a:tblGrid>
                <a:gridCol w="1450546">
                  <a:extLst>
                    <a:ext uri="{9D8B030D-6E8A-4147-A177-3AD203B41FA5}">
                      <a16:colId xmlns:a16="http://schemas.microsoft.com/office/drawing/2014/main" xmlns="" val="1547272511"/>
                    </a:ext>
                  </a:extLst>
                </a:gridCol>
                <a:gridCol w="1619713"/>
                <a:gridCol w="1619713">
                  <a:extLst>
                    <a:ext uri="{9D8B030D-6E8A-4147-A177-3AD203B41FA5}">
                      <a16:colId xmlns:a16="http://schemas.microsoft.com/office/drawing/2014/main" xmlns="" val="3971490483"/>
                    </a:ext>
                  </a:extLst>
                </a:gridCol>
                <a:gridCol w="2033096">
                  <a:extLst>
                    <a:ext uri="{9D8B030D-6E8A-4147-A177-3AD203B41FA5}">
                      <a16:colId xmlns:a16="http://schemas.microsoft.com/office/drawing/2014/main" xmlns="" val="3073633308"/>
                    </a:ext>
                  </a:extLst>
                </a:gridCol>
                <a:gridCol w="1701869">
                  <a:extLst>
                    <a:ext uri="{9D8B030D-6E8A-4147-A177-3AD203B41FA5}">
                      <a16:colId xmlns:a16="http://schemas.microsoft.com/office/drawing/2014/main" xmlns="" val="2351722982"/>
                    </a:ext>
                  </a:extLst>
                </a:gridCol>
              </a:tblGrid>
              <a:tr h="1330932">
                <a:tc>
                  <a:txBody>
                    <a:bodyPr/>
                    <a:lstStyle/>
                    <a:p>
                      <a:pPr algn="ctr">
                        <a:lnSpc>
                          <a:spcPct val="107000"/>
                        </a:lnSpc>
                        <a:spcAft>
                          <a:spcPts val="800"/>
                        </a:spcAft>
                      </a:pPr>
                      <a:r>
                        <a:rPr lang="fr-F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Productions des élèves</a:t>
                      </a:r>
                      <a:endParaRPr lang="fr-F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endParaRPr lang="fr-FR" sz="20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800"/>
                        </a:spcAft>
                      </a:pPr>
                      <a:r>
                        <a:rPr lang="fr-FR" sz="20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Les réussites des élèves</a:t>
                      </a:r>
                      <a:endParaRPr lang="fr-F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Proposition de classification des erreurs</a:t>
                      </a:r>
                      <a:endParaRPr lang="fr-F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Proposition d’aides pendant la résolution du problème</a:t>
                      </a:r>
                      <a:endParaRPr lang="fr-FR" sz="2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Compétences à renforcer</a:t>
                      </a:r>
                      <a:endParaRPr lang="fr-FR" sz="2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20750811"/>
                  </a:ext>
                </a:extLst>
              </a:tr>
              <a:tr h="678824">
                <a:tc>
                  <a:txBody>
                    <a:bodyPr/>
                    <a:lstStyle/>
                    <a:p>
                      <a:pPr>
                        <a:lnSpc>
                          <a:spcPct val="107000"/>
                        </a:lnSpc>
                        <a:spcAft>
                          <a:spcPts val="800"/>
                        </a:spcAft>
                      </a:pPr>
                      <a:r>
                        <a:rPr lang="fr-F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Production n°3 </a:t>
                      </a:r>
                      <a:endParaRPr lang="fr-F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fr-F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fr-F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49250918"/>
                  </a:ext>
                </a:extLst>
              </a:tr>
              <a:tr h="678824">
                <a:tc>
                  <a:txBody>
                    <a:bodyPr/>
                    <a:lstStyle/>
                    <a:p>
                      <a:pPr>
                        <a:lnSpc>
                          <a:spcPct val="107000"/>
                        </a:lnSpc>
                        <a:spcAft>
                          <a:spcPts val="800"/>
                        </a:spcAft>
                      </a:pPr>
                      <a:r>
                        <a:rPr lang="fr-F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Production n°4 </a:t>
                      </a:r>
                      <a:endParaRPr lang="fr-F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fr-F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47148931"/>
                  </a:ext>
                </a:extLst>
              </a:tr>
              <a:tr h="678824">
                <a:tc>
                  <a:txBody>
                    <a:bodyPr/>
                    <a:lstStyle/>
                    <a:p>
                      <a:pPr>
                        <a:lnSpc>
                          <a:spcPct val="107000"/>
                        </a:lnSpc>
                        <a:spcAft>
                          <a:spcPts val="800"/>
                        </a:spcAft>
                      </a:pPr>
                      <a:r>
                        <a:rPr lang="fr-F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Production n° 5 </a:t>
                      </a:r>
                      <a:endParaRPr lang="fr-F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fr-FR" sz="2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94498406"/>
                  </a:ext>
                </a:extLst>
              </a:tr>
              <a:tr h="678824">
                <a:tc>
                  <a:txBody>
                    <a:bodyPr/>
                    <a:lstStyle/>
                    <a:p>
                      <a:pPr>
                        <a:lnSpc>
                          <a:spcPct val="107000"/>
                        </a:lnSpc>
                        <a:spcAft>
                          <a:spcPts val="800"/>
                        </a:spcAft>
                      </a:pPr>
                      <a:r>
                        <a:rPr lang="fr-F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Production n° 9 </a:t>
                      </a:r>
                      <a:endParaRPr lang="fr-F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fr-F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29848791"/>
                  </a:ext>
                </a:extLst>
              </a:tr>
            </a:tbl>
          </a:graphicData>
        </a:graphic>
      </p:graphicFrame>
    </p:spTree>
    <p:extLst>
      <p:ext uri="{BB962C8B-B14F-4D97-AF65-F5344CB8AC3E}">
        <p14:creationId xmlns:p14="http://schemas.microsoft.com/office/powerpoint/2010/main" val="2183914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xmlns="" id="{128740F5-1436-45F6-98B8-6203203BBEEC}"/>
              </a:ext>
            </a:extLst>
          </p:cNvPr>
          <p:cNvPicPr>
            <a:picLocks noChangeAspect="1"/>
          </p:cNvPicPr>
          <p:nvPr/>
        </p:nvPicPr>
        <p:blipFill rotWithShape="1">
          <a:blip r:embed="rId2"/>
          <a:srcRect b="1401"/>
          <a:stretch/>
        </p:blipFill>
        <p:spPr>
          <a:xfrm>
            <a:off x="180882" y="17758"/>
            <a:ext cx="8649934" cy="6507586"/>
          </a:xfrm>
          <a:prstGeom prst="rect">
            <a:avLst/>
          </a:prstGeom>
        </p:spPr>
      </p:pic>
      <p:sp>
        <p:nvSpPr>
          <p:cNvPr id="6" name="ZoneTexte 5">
            <a:extLst>
              <a:ext uri="{FF2B5EF4-FFF2-40B4-BE49-F238E27FC236}">
                <a16:creationId xmlns:a16="http://schemas.microsoft.com/office/drawing/2014/main" xmlns="" id="{9EA68793-6108-462D-937E-5FC917141F72}"/>
              </a:ext>
            </a:extLst>
          </p:cNvPr>
          <p:cNvSpPr txBox="1"/>
          <p:nvPr/>
        </p:nvSpPr>
        <p:spPr>
          <a:xfrm>
            <a:off x="2051720" y="33762"/>
            <a:ext cx="2232248" cy="369332"/>
          </a:xfrm>
          <a:prstGeom prst="rect">
            <a:avLst/>
          </a:prstGeom>
          <a:noFill/>
        </p:spPr>
        <p:txBody>
          <a:bodyPr wrap="square" rtlCol="0">
            <a:spAutoFit/>
          </a:bodyPr>
          <a:lstStyle/>
          <a:p>
            <a:r>
              <a:rPr lang="fr-FR" b="1" dirty="0"/>
              <a:t>Production 3 </a:t>
            </a:r>
          </a:p>
        </p:txBody>
      </p:sp>
    </p:spTree>
    <p:extLst>
      <p:ext uri="{BB962C8B-B14F-4D97-AF65-F5344CB8AC3E}">
        <p14:creationId xmlns:p14="http://schemas.microsoft.com/office/powerpoint/2010/main" val="3564954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xmlns="" id="{8824BFAB-83C2-4755-9912-77875772BFD0}"/>
              </a:ext>
            </a:extLst>
          </p:cNvPr>
          <p:cNvPicPr>
            <a:picLocks noChangeAspect="1"/>
          </p:cNvPicPr>
          <p:nvPr/>
        </p:nvPicPr>
        <p:blipFill>
          <a:blip r:embed="rId2"/>
          <a:stretch>
            <a:fillRect/>
          </a:stretch>
        </p:blipFill>
        <p:spPr>
          <a:xfrm>
            <a:off x="99153" y="1124744"/>
            <a:ext cx="8805916" cy="4536504"/>
          </a:xfrm>
          <a:prstGeom prst="rect">
            <a:avLst/>
          </a:prstGeom>
        </p:spPr>
      </p:pic>
      <p:sp>
        <p:nvSpPr>
          <p:cNvPr id="3" name="ZoneTexte 2">
            <a:extLst>
              <a:ext uri="{FF2B5EF4-FFF2-40B4-BE49-F238E27FC236}">
                <a16:creationId xmlns:a16="http://schemas.microsoft.com/office/drawing/2014/main" xmlns="" id="{705AA4BB-B9D5-4597-A082-FAC21996C0DA}"/>
              </a:ext>
            </a:extLst>
          </p:cNvPr>
          <p:cNvSpPr txBox="1"/>
          <p:nvPr/>
        </p:nvSpPr>
        <p:spPr>
          <a:xfrm>
            <a:off x="251520" y="620688"/>
            <a:ext cx="2232248" cy="369332"/>
          </a:xfrm>
          <a:prstGeom prst="rect">
            <a:avLst/>
          </a:prstGeom>
          <a:noFill/>
        </p:spPr>
        <p:txBody>
          <a:bodyPr wrap="square" rtlCol="0">
            <a:spAutoFit/>
          </a:bodyPr>
          <a:lstStyle/>
          <a:p>
            <a:r>
              <a:rPr lang="fr-FR" b="1" dirty="0"/>
              <a:t>Production 4 </a:t>
            </a:r>
          </a:p>
        </p:txBody>
      </p:sp>
    </p:spTree>
    <p:extLst>
      <p:ext uri="{BB962C8B-B14F-4D97-AF65-F5344CB8AC3E}">
        <p14:creationId xmlns:p14="http://schemas.microsoft.com/office/powerpoint/2010/main" val="976336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F2E5BECB-B3CF-45A6-916D-79E50BA70B38}"/>
              </a:ext>
            </a:extLst>
          </p:cNvPr>
          <p:cNvSpPr txBox="1"/>
          <p:nvPr/>
        </p:nvSpPr>
        <p:spPr>
          <a:xfrm>
            <a:off x="251520" y="188640"/>
            <a:ext cx="2232248" cy="369332"/>
          </a:xfrm>
          <a:prstGeom prst="rect">
            <a:avLst/>
          </a:prstGeom>
          <a:noFill/>
        </p:spPr>
        <p:txBody>
          <a:bodyPr wrap="square" rtlCol="0">
            <a:spAutoFit/>
          </a:bodyPr>
          <a:lstStyle/>
          <a:p>
            <a:r>
              <a:rPr lang="fr-FR" b="1" dirty="0"/>
              <a:t>Production 5 </a:t>
            </a:r>
          </a:p>
        </p:txBody>
      </p:sp>
      <p:pic>
        <p:nvPicPr>
          <p:cNvPr id="4" name="Image 3">
            <a:extLst>
              <a:ext uri="{FF2B5EF4-FFF2-40B4-BE49-F238E27FC236}">
                <a16:creationId xmlns:a16="http://schemas.microsoft.com/office/drawing/2014/main" xmlns="" id="{47FEA670-0C47-4FA1-BB87-F45E38BC91ED}"/>
              </a:ext>
            </a:extLst>
          </p:cNvPr>
          <p:cNvPicPr>
            <a:picLocks noChangeAspect="1"/>
          </p:cNvPicPr>
          <p:nvPr/>
        </p:nvPicPr>
        <p:blipFill>
          <a:blip r:embed="rId2"/>
          <a:stretch>
            <a:fillRect/>
          </a:stretch>
        </p:blipFill>
        <p:spPr>
          <a:xfrm>
            <a:off x="-2631" y="1412776"/>
            <a:ext cx="8971350" cy="4013498"/>
          </a:xfrm>
          <a:prstGeom prst="rect">
            <a:avLst/>
          </a:prstGeom>
        </p:spPr>
      </p:pic>
    </p:spTree>
    <p:extLst>
      <p:ext uri="{BB962C8B-B14F-4D97-AF65-F5344CB8AC3E}">
        <p14:creationId xmlns:p14="http://schemas.microsoft.com/office/powerpoint/2010/main" val="2263323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solidFill>
                  <a:srgbClr val="FF0000"/>
                </a:solidFill>
              </a:rPr>
              <a:t>Atelier </a:t>
            </a:r>
            <a:br>
              <a:rPr lang="fr-FR" dirty="0">
                <a:solidFill>
                  <a:srgbClr val="FF0000"/>
                </a:solidFill>
              </a:rPr>
            </a:br>
            <a:r>
              <a:rPr lang="fr-FR" dirty="0">
                <a:solidFill>
                  <a:srgbClr val="FF0000"/>
                </a:solidFill>
              </a:rPr>
              <a:t>« Résolution de problèmes »</a:t>
            </a:r>
          </a:p>
        </p:txBody>
      </p:sp>
      <p:sp>
        <p:nvSpPr>
          <p:cNvPr id="3" name="Sous-titre 2"/>
          <p:cNvSpPr>
            <a:spLocks noGrp="1"/>
          </p:cNvSpPr>
          <p:nvPr>
            <p:ph type="subTitle" idx="1"/>
          </p:nvPr>
        </p:nvSpPr>
        <p:spPr/>
        <p:txBody>
          <a:bodyPr>
            <a:normAutofit fontScale="92500"/>
          </a:bodyPr>
          <a:lstStyle/>
          <a:p>
            <a:r>
              <a:rPr lang="fr-FR" dirty="0">
                <a:solidFill>
                  <a:schemeClr val="tx2">
                    <a:lumMod val="50000"/>
                  </a:schemeClr>
                </a:solidFill>
                <a:latin typeface="+mj-lt"/>
              </a:rPr>
              <a:t>Séminaire national pour l’enseignement des mathématiques à l’école primaire</a:t>
            </a:r>
          </a:p>
          <a:p>
            <a:r>
              <a:rPr lang="fr-FR" sz="2200" dirty="0">
                <a:solidFill>
                  <a:schemeClr val="tx2">
                    <a:lumMod val="50000"/>
                  </a:schemeClr>
                </a:solidFill>
                <a:latin typeface="+mj-lt"/>
              </a:rPr>
              <a:t>- ESENESR Septembre 2017 -</a:t>
            </a:r>
          </a:p>
        </p:txBody>
      </p:sp>
    </p:spTree>
    <p:extLst>
      <p:ext uri="{BB962C8B-B14F-4D97-AF65-F5344CB8AC3E}">
        <p14:creationId xmlns:p14="http://schemas.microsoft.com/office/powerpoint/2010/main" val="3182200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73DB01DC-3073-40A1-BB24-C503A84760CB}"/>
              </a:ext>
            </a:extLst>
          </p:cNvPr>
          <p:cNvSpPr txBox="1"/>
          <p:nvPr/>
        </p:nvSpPr>
        <p:spPr>
          <a:xfrm>
            <a:off x="251520" y="116632"/>
            <a:ext cx="2232248" cy="369332"/>
          </a:xfrm>
          <a:prstGeom prst="rect">
            <a:avLst/>
          </a:prstGeom>
          <a:noFill/>
        </p:spPr>
        <p:txBody>
          <a:bodyPr wrap="square" rtlCol="0">
            <a:spAutoFit/>
          </a:bodyPr>
          <a:lstStyle/>
          <a:p>
            <a:r>
              <a:rPr lang="fr-FR" b="1" dirty="0"/>
              <a:t>Production 9 </a:t>
            </a:r>
          </a:p>
        </p:txBody>
      </p:sp>
      <p:pic>
        <p:nvPicPr>
          <p:cNvPr id="4" name="Image 3">
            <a:extLst>
              <a:ext uri="{FF2B5EF4-FFF2-40B4-BE49-F238E27FC236}">
                <a16:creationId xmlns:a16="http://schemas.microsoft.com/office/drawing/2014/main" xmlns="" id="{7722EBA1-D92B-47E7-8B7A-34E9C5B8B1B0}"/>
              </a:ext>
            </a:extLst>
          </p:cNvPr>
          <p:cNvPicPr>
            <a:picLocks noChangeAspect="1"/>
          </p:cNvPicPr>
          <p:nvPr/>
        </p:nvPicPr>
        <p:blipFill>
          <a:blip r:embed="rId2"/>
          <a:stretch>
            <a:fillRect/>
          </a:stretch>
        </p:blipFill>
        <p:spPr>
          <a:xfrm>
            <a:off x="245805" y="764704"/>
            <a:ext cx="8899599" cy="5184576"/>
          </a:xfrm>
          <a:prstGeom prst="rect">
            <a:avLst/>
          </a:prstGeom>
        </p:spPr>
      </p:pic>
    </p:spTree>
    <p:extLst>
      <p:ext uri="{BB962C8B-B14F-4D97-AF65-F5344CB8AC3E}">
        <p14:creationId xmlns:p14="http://schemas.microsoft.com/office/powerpoint/2010/main" val="313420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EE7294BD-499A-4C8B-8D0A-5FFB78CEF138}"/>
              </a:ext>
            </a:extLst>
          </p:cNvPr>
          <p:cNvSpPr>
            <a:spLocks noGrp="1"/>
          </p:cNvSpPr>
          <p:nvPr>
            <p:ph idx="1"/>
          </p:nvPr>
        </p:nvSpPr>
        <p:spPr>
          <a:xfrm>
            <a:off x="457200" y="620688"/>
            <a:ext cx="8229600" cy="5505475"/>
          </a:xfrm>
        </p:spPr>
        <p:txBody>
          <a:bodyPr/>
          <a:lstStyle/>
          <a:p>
            <a:r>
              <a:rPr lang="fr-FR" dirty="0"/>
              <a:t>Mise en commun</a:t>
            </a:r>
          </a:p>
          <a:p>
            <a:endParaRPr lang="fr-FR" dirty="0"/>
          </a:p>
          <a:p>
            <a:endParaRPr lang="fr-FR" dirty="0"/>
          </a:p>
        </p:txBody>
      </p:sp>
    </p:spTree>
    <p:extLst>
      <p:ext uri="{BB962C8B-B14F-4D97-AF65-F5344CB8AC3E}">
        <p14:creationId xmlns:p14="http://schemas.microsoft.com/office/powerpoint/2010/main" val="867258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A55A3761-9013-45BB-82D5-51D5580AFBF6}"/>
              </a:ext>
            </a:extLst>
          </p:cNvPr>
          <p:cNvSpPr>
            <a:spLocks noGrp="1"/>
          </p:cNvSpPr>
          <p:nvPr>
            <p:ph idx="1"/>
          </p:nvPr>
        </p:nvSpPr>
        <p:spPr>
          <a:xfrm>
            <a:off x="395536" y="260648"/>
            <a:ext cx="8229600" cy="5894115"/>
          </a:xfrm>
        </p:spPr>
        <p:txBody>
          <a:bodyPr>
            <a:normAutofit fontScale="85000" lnSpcReduction="20000"/>
          </a:bodyPr>
          <a:lstStyle/>
          <a:p>
            <a:pPr marL="0" indent="0">
              <a:buNone/>
            </a:pPr>
            <a:r>
              <a:rPr lang="fr-FR" b="1" dirty="0"/>
              <a:t>Synthèse </a:t>
            </a:r>
            <a:endParaRPr lang="fr-FR" dirty="0"/>
          </a:p>
          <a:p>
            <a:pPr marL="0" lvl="0" indent="0">
              <a:buNone/>
            </a:pPr>
            <a:r>
              <a:rPr lang="fr-FR" dirty="0"/>
              <a:t>Incontournables de l’enseignement de la résolution de problème : </a:t>
            </a:r>
          </a:p>
          <a:p>
            <a:r>
              <a:rPr lang="fr-FR" dirty="0"/>
              <a:t>variété des problèmes proposés</a:t>
            </a:r>
          </a:p>
          <a:p>
            <a:r>
              <a:rPr lang="fr-FR" dirty="0"/>
              <a:t>fréquence </a:t>
            </a:r>
          </a:p>
          <a:p>
            <a:r>
              <a:rPr lang="fr-FR" dirty="0"/>
              <a:t>progressivité </a:t>
            </a:r>
          </a:p>
          <a:p>
            <a:r>
              <a:rPr lang="fr-FR" dirty="0"/>
              <a:t>anticipation de l’étayage et de la différenciation </a:t>
            </a:r>
          </a:p>
          <a:p>
            <a:r>
              <a:rPr lang="fr-FR" dirty="0"/>
              <a:t>permettre à chaque élève d’être impliqué dans la résolution et de produire une solution.</a:t>
            </a:r>
          </a:p>
          <a:p>
            <a:endParaRPr lang="fr-FR" dirty="0"/>
          </a:p>
          <a:p>
            <a:pPr marL="0" lvl="0" indent="0">
              <a:buNone/>
            </a:pPr>
            <a:r>
              <a:rPr lang="fr-FR" b="1" dirty="0"/>
              <a:t>Point de vigilance</a:t>
            </a:r>
            <a:r>
              <a:rPr lang="fr-FR" dirty="0"/>
              <a:t> </a:t>
            </a:r>
          </a:p>
          <a:p>
            <a:pPr marL="0" lvl="0" indent="0">
              <a:buNone/>
            </a:pPr>
            <a:r>
              <a:rPr lang="fr-FR" dirty="0"/>
              <a:t>Trace écrite comme support à la métacognition : comment garder mémoire de ce qu’on a appris en terme de résolution de problème ?</a:t>
            </a:r>
          </a:p>
          <a:p>
            <a:pPr marL="0" indent="0">
              <a:buNone/>
            </a:pPr>
            <a:endParaRPr lang="fr-FR" dirty="0"/>
          </a:p>
        </p:txBody>
      </p:sp>
    </p:spTree>
    <p:extLst>
      <p:ext uri="{BB962C8B-B14F-4D97-AF65-F5344CB8AC3E}">
        <p14:creationId xmlns:p14="http://schemas.microsoft.com/office/powerpoint/2010/main" val="1483994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924944"/>
            <a:ext cx="8229600" cy="1143000"/>
          </a:xfrm>
        </p:spPr>
        <p:txBody>
          <a:bodyPr>
            <a:normAutofit fontScale="90000"/>
          </a:bodyPr>
          <a:lstStyle/>
          <a:p>
            <a:r>
              <a:rPr lang="fr-FR" dirty="0" smtClean="0"/>
              <a:t>Situations problèmes à effectuer dans les classes de CM1 CM2</a:t>
            </a:r>
            <a:endParaRPr lang="fr-FR" dirty="0"/>
          </a:p>
        </p:txBody>
      </p:sp>
    </p:spTree>
    <p:extLst>
      <p:ext uri="{BB962C8B-B14F-4D97-AF65-F5344CB8AC3E}">
        <p14:creationId xmlns:p14="http://schemas.microsoft.com/office/powerpoint/2010/main" val="38782582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DF285790-A505-4E71-A9C0-545686B1C4DA}"/>
              </a:ext>
            </a:extLst>
          </p:cNvPr>
          <p:cNvSpPr>
            <a:spLocks noGrp="1"/>
          </p:cNvSpPr>
          <p:nvPr>
            <p:ph idx="1"/>
          </p:nvPr>
        </p:nvSpPr>
        <p:spPr>
          <a:xfrm>
            <a:off x="179512" y="116632"/>
            <a:ext cx="8856984" cy="6009531"/>
          </a:xfrm>
        </p:spPr>
        <p:txBody>
          <a:bodyPr>
            <a:noAutofit/>
          </a:bodyPr>
          <a:lstStyle/>
          <a:p>
            <a:pPr marL="0" indent="0">
              <a:buNone/>
            </a:pPr>
            <a:r>
              <a:rPr lang="fr-FR" sz="2000" b="1" dirty="0"/>
              <a:t>D’autres énoncés :     </a:t>
            </a:r>
            <a:r>
              <a:rPr lang="fr-FR" sz="2000" dirty="0"/>
              <a:t>CM1</a:t>
            </a:r>
          </a:p>
          <a:p>
            <a:pPr marL="0" indent="0">
              <a:buNone/>
            </a:pPr>
            <a:r>
              <a:rPr lang="fr-FR" sz="1800" dirty="0"/>
              <a:t>1- Lise a 4€ Le paquet de gâteaux qu’elle aime coûte 3,49€.  Une bouteille de soda coûte 1,29€. </a:t>
            </a:r>
          </a:p>
          <a:p>
            <a:pPr marL="0" indent="0">
              <a:buNone/>
            </a:pPr>
            <a:r>
              <a:rPr lang="fr-FR" sz="1800" dirty="0"/>
              <a:t>Combien lui manque-t-il pour acheter un paquet de gâteaux et une bouteille de soda ?</a:t>
            </a:r>
          </a:p>
          <a:p>
            <a:pPr marL="0" indent="0">
              <a:buNone/>
            </a:pPr>
            <a:endParaRPr lang="fr-FR" sz="1000" dirty="0"/>
          </a:p>
          <a:p>
            <a:pPr marL="0" indent="0">
              <a:buNone/>
            </a:pPr>
            <a:r>
              <a:rPr lang="fr-FR" sz="1800" dirty="0"/>
              <a:t>2- Luc passe un examen pour devenir pilote. Cet examen comporte deux épreuves de 100 questions chacune. Il doit avoir  un minimum de 175 bonnes réponses en tout pour que l’examen soit réussi. Il obtient 84 bonnes réponses dans la première épreuve. Combien doit-il obtenir de bonnes réponses à la deuxième épreuve pour réussir l’examen ?</a:t>
            </a:r>
          </a:p>
          <a:p>
            <a:pPr marL="0" indent="0">
              <a:buNone/>
            </a:pPr>
            <a:endParaRPr lang="fr-FR" sz="1000" dirty="0"/>
          </a:p>
          <a:p>
            <a:pPr marL="0" indent="0">
              <a:buNone/>
            </a:pPr>
            <a:r>
              <a:rPr lang="fr-FR" sz="1800" dirty="0"/>
              <a:t>3- Monsieur Martin dispose d’un bidon d’essence vide pesant 1,240 kg. Il va à la station essence où il remplit son bidon en y mettant 10 L d’essence sans plomb 95.</a:t>
            </a:r>
          </a:p>
          <a:p>
            <a:pPr marL="0" indent="0">
              <a:buNone/>
            </a:pPr>
            <a:r>
              <a:rPr lang="fr-FR" sz="1800" dirty="0"/>
              <a:t>On sait qu’un litre d’essence sans plomb 95 pèse 0,73 kg.</a:t>
            </a:r>
          </a:p>
          <a:p>
            <a:pPr marL="0" indent="0">
              <a:buNone/>
            </a:pPr>
            <a:r>
              <a:rPr lang="fr-FR" sz="1800" dirty="0"/>
              <a:t>Combien pèse maintenant le bidon de monsieur Martin ?</a:t>
            </a:r>
          </a:p>
          <a:p>
            <a:pPr marL="0" indent="0">
              <a:buNone/>
            </a:pPr>
            <a:endParaRPr lang="fr-FR" sz="1000" dirty="0"/>
          </a:p>
          <a:p>
            <a:pPr marL="0" indent="0">
              <a:buNone/>
            </a:pPr>
            <a:r>
              <a:rPr lang="fr-FR" sz="1800" dirty="0"/>
              <a:t>4-  Paul </a:t>
            </a:r>
            <a:r>
              <a:rPr lang="fr-FR" sz="1800" dirty="0" smtClean="0"/>
              <a:t>a </a:t>
            </a:r>
            <a:r>
              <a:rPr lang="fr-FR" sz="1800" dirty="0"/>
              <a:t>8 ans et son grand-père à 56 ans. Dans combien d’années l’âge du grand-père de Paul sera-t-il exactement le triple de l’âge de Paul ?</a:t>
            </a:r>
          </a:p>
          <a:p>
            <a:pPr marL="0" indent="0">
              <a:buNone/>
            </a:pPr>
            <a:endParaRPr lang="fr-FR" sz="1000" dirty="0"/>
          </a:p>
          <a:p>
            <a:pPr marL="0" indent="0">
              <a:buNone/>
            </a:pPr>
            <a:r>
              <a:rPr lang="fr-FR" sz="1800" dirty="0"/>
              <a:t>5- Ana veut fabriquer des colliers.</a:t>
            </a:r>
          </a:p>
          <a:p>
            <a:pPr marL="0" indent="0">
              <a:buNone/>
            </a:pPr>
            <a:r>
              <a:rPr lang="fr-FR" sz="1800" dirty="0"/>
              <a:t>Elle dispose de 15 cordelettes, 10 fermoirs et 52 grosses perles </a:t>
            </a:r>
          </a:p>
          <a:p>
            <a:pPr marL="0" indent="0">
              <a:buNone/>
            </a:pPr>
            <a:r>
              <a:rPr lang="fr-FR" sz="1800" dirty="0"/>
              <a:t>Elle utilise pour chaque collier, 1 cordelette, 2 fermoirs et 8 grosses perles. Combien de colliers pourra-t-elle réaliser ?</a:t>
            </a:r>
          </a:p>
          <a:p>
            <a:pPr marL="0" indent="0">
              <a:buNone/>
            </a:pPr>
            <a:endParaRPr lang="fr-FR" sz="2000" dirty="0"/>
          </a:p>
        </p:txBody>
      </p:sp>
    </p:spTree>
    <p:extLst>
      <p:ext uri="{BB962C8B-B14F-4D97-AF65-F5344CB8AC3E}">
        <p14:creationId xmlns:p14="http://schemas.microsoft.com/office/powerpoint/2010/main" val="12558964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DF285790-A505-4E71-A9C0-545686B1C4DA}"/>
              </a:ext>
            </a:extLst>
          </p:cNvPr>
          <p:cNvSpPr>
            <a:spLocks noGrp="1"/>
          </p:cNvSpPr>
          <p:nvPr>
            <p:ph idx="1"/>
          </p:nvPr>
        </p:nvSpPr>
        <p:spPr>
          <a:xfrm>
            <a:off x="179512" y="116632"/>
            <a:ext cx="8856984" cy="6009531"/>
          </a:xfrm>
        </p:spPr>
        <p:txBody>
          <a:bodyPr>
            <a:noAutofit/>
          </a:bodyPr>
          <a:lstStyle/>
          <a:p>
            <a:pPr marL="0" indent="0">
              <a:buNone/>
            </a:pPr>
            <a:r>
              <a:rPr lang="fr-FR" sz="2000" b="1" dirty="0"/>
              <a:t>D’autres énoncés :     </a:t>
            </a:r>
            <a:r>
              <a:rPr lang="fr-FR" sz="2000" dirty="0"/>
              <a:t>CM2</a:t>
            </a:r>
          </a:p>
          <a:p>
            <a:pPr marL="0" indent="0">
              <a:buNone/>
            </a:pPr>
            <a:r>
              <a:rPr lang="fr-FR" sz="1800" dirty="0"/>
              <a:t>1- Lise a 10€. Le paquet de gâteaux qu’elle aime coûte 3,49€.  Une bouteille de soda coûte 1,29€. </a:t>
            </a:r>
          </a:p>
          <a:p>
            <a:pPr marL="0" indent="0">
              <a:buNone/>
            </a:pPr>
            <a:r>
              <a:rPr lang="fr-FR" sz="1800" dirty="0"/>
              <a:t>Combien lui manque-t-il pour acheter deux paquets de gâteaux et trois bouteilles de soda ?</a:t>
            </a:r>
          </a:p>
          <a:p>
            <a:pPr marL="0" indent="0">
              <a:buNone/>
            </a:pPr>
            <a:endParaRPr lang="fr-FR" sz="1800" dirty="0"/>
          </a:p>
          <a:p>
            <a:pPr marL="0" indent="0">
              <a:buNone/>
            </a:pPr>
            <a:r>
              <a:rPr lang="fr-FR" sz="1800" dirty="0"/>
              <a:t>2- Luc passe un examen pour devenir pilote. Cet examen comporte deux épreuves de 100 questions chacune. Il doit avoir  un minimum de 175 bonnes réponses en tout pour que l’examen soit réussi. Il obtient 84 bonnes réponses dans la première épreuve Quel nombre maximum d’erreurs peut-il faire à la deuxième épreuve pour réussir l’examen ?</a:t>
            </a:r>
          </a:p>
          <a:p>
            <a:pPr marL="0" indent="0">
              <a:buNone/>
            </a:pPr>
            <a:endParaRPr lang="fr-FR" sz="1800" dirty="0"/>
          </a:p>
          <a:p>
            <a:pPr marL="0" indent="0">
              <a:buNone/>
            </a:pPr>
            <a:r>
              <a:rPr lang="fr-FR" sz="1800" dirty="0"/>
              <a:t>3- Monsieur Martin dispose d’un bidon d’essence vide pesant 1,240 kg. Il va à la station essence où il remplit son bidon en y mettant 16 L d’essence sans plomb 95.</a:t>
            </a:r>
          </a:p>
          <a:p>
            <a:pPr marL="0" indent="0">
              <a:buNone/>
            </a:pPr>
            <a:r>
              <a:rPr lang="fr-FR" sz="1800" dirty="0"/>
              <a:t>On sait qu’un litre d’essence sans plomb 95 pèse 0,73 kg. Combien pèse maintenant le bidon de monsieur Martin ?</a:t>
            </a:r>
          </a:p>
          <a:p>
            <a:pPr marL="0" indent="0">
              <a:buNone/>
            </a:pPr>
            <a:endParaRPr lang="fr-FR" sz="1800" dirty="0"/>
          </a:p>
          <a:p>
            <a:pPr marL="0" indent="0">
              <a:buNone/>
            </a:pPr>
            <a:r>
              <a:rPr lang="fr-FR" sz="1800" dirty="0"/>
              <a:t>4-  Paul </a:t>
            </a:r>
            <a:r>
              <a:rPr lang="fr-FR" sz="1800" dirty="0" smtClean="0"/>
              <a:t>a </a:t>
            </a:r>
            <a:r>
              <a:rPr lang="fr-FR" sz="1800" dirty="0"/>
              <a:t>8 ans et son grand-père à 56 ans. Dans combien d’années l’âge du grand-père de Paul sera-t-il exactement le triple de l’âge de Paul ?</a:t>
            </a:r>
          </a:p>
          <a:p>
            <a:pPr marL="0" indent="0">
              <a:buNone/>
            </a:pPr>
            <a:endParaRPr lang="fr-FR" sz="1800" dirty="0"/>
          </a:p>
          <a:p>
            <a:pPr marL="0" indent="0">
              <a:buNone/>
            </a:pPr>
            <a:endParaRPr lang="fr-FR" sz="2000" dirty="0"/>
          </a:p>
        </p:txBody>
      </p:sp>
    </p:spTree>
    <p:extLst>
      <p:ext uri="{BB962C8B-B14F-4D97-AF65-F5344CB8AC3E}">
        <p14:creationId xmlns:p14="http://schemas.microsoft.com/office/powerpoint/2010/main" val="16449434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44824"/>
            <a:ext cx="8229600" cy="2722314"/>
          </a:xfrm>
        </p:spPr>
        <p:txBody>
          <a:bodyPr>
            <a:normAutofit/>
          </a:bodyPr>
          <a:lstStyle/>
          <a:p>
            <a:r>
              <a:rPr lang="fr-FR" dirty="0" smtClean="0"/>
              <a:t>Documents à destination des animateurs des formations académiques</a:t>
            </a:r>
            <a:endParaRPr lang="fr-FR" dirty="0"/>
          </a:p>
        </p:txBody>
      </p:sp>
    </p:spTree>
    <p:extLst>
      <p:ext uri="{BB962C8B-B14F-4D97-AF65-F5344CB8AC3E}">
        <p14:creationId xmlns:p14="http://schemas.microsoft.com/office/powerpoint/2010/main" val="41032363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E2F6EEFD-96CD-4C45-BC70-1FEDFF9D9AC6}"/>
              </a:ext>
            </a:extLst>
          </p:cNvPr>
          <p:cNvSpPr>
            <a:spLocks noGrp="1"/>
          </p:cNvSpPr>
          <p:nvPr>
            <p:ph idx="1"/>
          </p:nvPr>
        </p:nvSpPr>
        <p:spPr>
          <a:xfrm>
            <a:off x="323528" y="188640"/>
            <a:ext cx="8229600" cy="5865515"/>
          </a:xfrm>
        </p:spPr>
        <p:txBody>
          <a:bodyPr>
            <a:noAutofit/>
          </a:bodyPr>
          <a:lstStyle/>
          <a:p>
            <a:pPr marL="0" indent="0">
              <a:buNone/>
            </a:pPr>
            <a:r>
              <a:rPr lang="fr-FR" sz="1800" b="1" dirty="0"/>
              <a:t>Problème </a:t>
            </a:r>
          </a:p>
          <a:p>
            <a:pPr marL="0" indent="0">
              <a:buNone/>
            </a:pPr>
            <a:r>
              <a:rPr lang="fr-FR" sz="1600" dirty="0"/>
              <a:t>Voici quelques propositions de définitions :</a:t>
            </a:r>
          </a:p>
          <a:p>
            <a:pPr marL="0" indent="0">
              <a:buNone/>
            </a:pPr>
            <a:r>
              <a:rPr lang="fr-FR" sz="1600" dirty="0"/>
              <a:t> </a:t>
            </a:r>
          </a:p>
          <a:p>
            <a:pPr marL="0" indent="0">
              <a:buNone/>
            </a:pPr>
            <a:r>
              <a:rPr lang="fr-FR" sz="1600" dirty="0"/>
              <a:t>« Il y a problème, lorsqu’on peut apporter des réponses par des raisonnements. Il faut qu’il y ait quelque chose à chercher et qu’il ne soit pas possible d’utiliser la mémoire seule ». (G. Brousseau)</a:t>
            </a:r>
          </a:p>
          <a:p>
            <a:pPr marL="0" indent="0">
              <a:buNone/>
            </a:pPr>
            <a:r>
              <a:rPr lang="fr-FR" sz="1600" dirty="0"/>
              <a:t> </a:t>
            </a:r>
          </a:p>
          <a:p>
            <a:pPr marL="0" indent="0">
              <a:buNone/>
            </a:pPr>
            <a:r>
              <a:rPr lang="fr-FR" sz="1600" dirty="0"/>
              <a:t>« Est un problème, pour un élève donné, toute situation (réelle ou imaginaire) dans laquelle des questions sont posées, ces questions étant telles que l’élève ne peut y répondre de manière immédiate ». (D. </a:t>
            </a:r>
            <a:r>
              <a:rPr lang="fr-FR" sz="1600" dirty="0" err="1"/>
              <a:t>Pernoux</a:t>
            </a:r>
            <a:r>
              <a:rPr lang="fr-FR" sz="1600" dirty="0"/>
              <a:t>)</a:t>
            </a:r>
          </a:p>
          <a:p>
            <a:pPr marL="0" indent="0">
              <a:buNone/>
            </a:pPr>
            <a:r>
              <a:rPr lang="fr-FR" sz="1600" dirty="0"/>
              <a:t> </a:t>
            </a:r>
          </a:p>
          <a:p>
            <a:pPr marL="0" indent="0">
              <a:buNone/>
            </a:pPr>
            <a:r>
              <a:rPr lang="fr-FR" sz="1600" dirty="0"/>
              <a:t>« Nous appellerons problème scolaire toute activité proposée à l’élève, constituée de données qui renvoient à un contexte, de contraintes, éventuelles, et d’un but à atteindre.</a:t>
            </a:r>
          </a:p>
          <a:p>
            <a:pPr marL="0" indent="0">
              <a:buNone/>
            </a:pPr>
            <a:r>
              <a:rPr lang="fr-FR" sz="1600" dirty="0"/>
              <a:t>Pour atteindre ce but, l’élève doit mettre en place une suite d’opérations ou d’actions (qu’on appellera « procédures ») qui ne sont pas immédiatement disponibles pour lui. » (R. Charnay)</a:t>
            </a:r>
          </a:p>
          <a:p>
            <a:pPr marL="0" indent="0">
              <a:buNone/>
            </a:pPr>
            <a:r>
              <a:rPr lang="fr-FR" sz="1600" dirty="0"/>
              <a:t> </a:t>
            </a:r>
          </a:p>
          <a:p>
            <a:pPr marL="0" indent="0">
              <a:buNone/>
            </a:pPr>
            <a:r>
              <a:rPr lang="fr-FR" sz="1600" dirty="0"/>
              <a:t>"Un problème se caractérise par:</a:t>
            </a:r>
          </a:p>
          <a:p>
            <a:pPr marL="0" indent="0">
              <a:buNone/>
            </a:pPr>
            <a:r>
              <a:rPr lang="fr-FR" sz="1600" dirty="0"/>
              <a:t>1 - Une situation initiale et un but à atteindre.</a:t>
            </a:r>
          </a:p>
          <a:p>
            <a:pPr marL="0" indent="0">
              <a:buNone/>
            </a:pPr>
            <a:r>
              <a:rPr lang="fr-FR" sz="1600" dirty="0"/>
              <a:t>2 - Une suite d’actions ou d’opérations nécessaire pour atteindre ce but.</a:t>
            </a:r>
          </a:p>
          <a:p>
            <a:pPr marL="0" indent="0">
              <a:buNone/>
            </a:pPr>
            <a:r>
              <a:rPr lang="fr-FR" sz="1600" dirty="0"/>
              <a:t>3 - Un rapport sujet/situation: la solution n’est pas disponible d’emblée mais possible à construire."</a:t>
            </a:r>
          </a:p>
          <a:p>
            <a:pPr marL="0" indent="0">
              <a:buNone/>
            </a:pPr>
            <a:r>
              <a:rPr lang="fr-FR" sz="1600" dirty="0"/>
              <a:t>(Jean Brun)</a:t>
            </a:r>
          </a:p>
          <a:p>
            <a:pPr marL="0" indent="0">
              <a:buNone/>
            </a:pPr>
            <a:r>
              <a:rPr lang="fr-FR" sz="1800" dirty="0"/>
              <a:t> </a:t>
            </a:r>
          </a:p>
          <a:p>
            <a:pPr marL="0" indent="0">
              <a:buNone/>
            </a:pPr>
            <a:endParaRPr lang="fr-FR" sz="1800" dirty="0"/>
          </a:p>
        </p:txBody>
      </p:sp>
    </p:spTree>
    <p:extLst>
      <p:ext uri="{BB962C8B-B14F-4D97-AF65-F5344CB8AC3E}">
        <p14:creationId xmlns:p14="http://schemas.microsoft.com/office/powerpoint/2010/main" val="2963777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5487D113-2851-4052-AEBA-1E945C62949E}"/>
              </a:ext>
            </a:extLst>
          </p:cNvPr>
          <p:cNvSpPr/>
          <p:nvPr/>
        </p:nvSpPr>
        <p:spPr>
          <a:xfrm>
            <a:off x="323528" y="476672"/>
            <a:ext cx="8640960" cy="3139321"/>
          </a:xfrm>
          <a:prstGeom prst="rect">
            <a:avLst/>
          </a:prstGeom>
        </p:spPr>
        <p:txBody>
          <a:bodyPr wrap="square">
            <a:spAutoFit/>
          </a:bodyPr>
          <a:lstStyle/>
          <a:p>
            <a:r>
              <a:rPr lang="fr-FR" b="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Feyfant</a:t>
            </a:r>
            <a:r>
              <a:rPr lang="fr-FR"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Annie (2015). La résolution de problèmes mathématiques au primaire.</a:t>
            </a:r>
            <a:r>
              <a:rPr lang="fr-FR" dirty="0">
                <a:solidFill>
                  <a:srgbClr val="000000"/>
                </a:solidFill>
                <a:latin typeface="Calibri" panose="020F0502020204030204" pitchFamily="34" charset="0"/>
                <a:ea typeface="Times New Roman" panose="02020603050405020304" pitchFamily="18" charset="0"/>
                <a:cs typeface="Calibri" panose="020F0502020204030204" pitchFamily="34" charset="0"/>
              </a:rPr>
              <a:t/>
            </a:r>
            <a:br>
              <a:rPr lang="fr-FR" dirty="0">
                <a:solidFill>
                  <a:srgbClr val="000000"/>
                </a:solidFill>
                <a:latin typeface="Calibri" panose="020F0502020204030204" pitchFamily="34" charset="0"/>
                <a:ea typeface="Times New Roman" panose="02020603050405020304" pitchFamily="18" charset="0"/>
                <a:cs typeface="Calibri" panose="020F0502020204030204" pitchFamily="34" charset="0"/>
              </a:rPr>
            </a:br>
            <a:r>
              <a:rPr lang="fr-FR" dirty="0">
                <a:solidFill>
                  <a:srgbClr val="000000"/>
                </a:solidFill>
                <a:latin typeface="Calibri" panose="020F0502020204030204" pitchFamily="34" charset="0"/>
                <a:ea typeface="Times New Roman" panose="02020603050405020304" pitchFamily="18" charset="0"/>
                <a:cs typeface="Calibri" panose="020F0502020204030204" pitchFamily="34" charset="0"/>
              </a:rPr>
              <a:t>Dossier de veille de l’IFÉ, n° 105, novembre. Lyon : ENS de Lyon.</a:t>
            </a:r>
            <a:br>
              <a:rPr lang="fr-FR" dirty="0">
                <a:solidFill>
                  <a:srgbClr val="000000"/>
                </a:solidFill>
                <a:latin typeface="Calibri" panose="020F0502020204030204" pitchFamily="34" charset="0"/>
                <a:ea typeface="Times New Roman" panose="02020603050405020304" pitchFamily="18" charset="0"/>
                <a:cs typeface="Calibri" panose="020F0502020204030204" pitchFamily="34" charset="0"/>
              </a:rPr>
            </a:br>
            <a:r>
              <a:rPr lang="fr-FR" dirty="0">
                <a:solidFill>
                  <a:srgbClr val="000000"/>
                </a:solidFill>
                <a:latin typeface="Calibri" panose="020F0502020204030204" pitchFamily="34" charset="0"/>
                <a:ea typeface="Times New Roman" panose="02020603050405020304" pitchFamily="18" charset="0"/>
                <a:cs typeface="Calibri" panose="020F0502020204030204" pitchFamily="34" charset="0"/>
              </a:rPr>
              <a:t>En ligne : </a:t>
            </a:r>
            <a:r>
              <a:rPr lang="fr-FR" u="sng" dirty="0">
                <a:solidFill>
                  <a:srgbClr val="000000"/>
                </a:solidFill>
                <a:latin typeface="Calibri" panose="020F0502020204030204" pitchFamily="34" charset="0"/>
                <a:ea typeface="Times New Roman" panose="02020603050405020304" pitchFamily="18" charset="0"/>
                <a:cs typeface="Calibri" panose="020F0502020204030204" pitchFamily="34" charset="0"/>
                <a:hlinkClick r:id="rId2"/>
              </a:rPr>
              <a:t>http://ife.ens-lyon.fr/vst/DA/detailsDossier.php?parent=accueil&amp;dossier=105&amp;lang=fr</a:t>
            </a:r>
            <a:r>
              <a:rPr lang="fr-FR" dirty="0">
                <a:solidFill>
                  <a:srgbClr val="000000"/>
                </a:solidFill>
                <a:latin typeface="Calibri" panose="020F0502020204030204" pitchFamily="34" charset="0"/>
                <a:ea typeface="Times New Roman" panose="02020603050405020304" pitchFamily="18" charset="0"/>
                <a:cs typeface="Calibri" panose="020F0502020204030204" pitchFamily="34" charset="0"/>
              </a:rPr>
              <a:t/>
            </a:r>
            <a:br>
              <a:rPr lang="fr-FR" dirty="0">
                <a:solidFill>
                  <a:srgbClr val="000000"/>
                </a:solidFill>
                <a:latin typeface="Calibri" panose="020F0502020204030204" pitchFamily="34" charset="0"/>
                <a:ea typeface="Times New Roman" panose="02020603050405020304" pitchFamily="18" charset="0"/>
                <a:cs typeface="Calibri" panose="020F0502020204030204" pitchFamily="34" charset="0"/>
              </a:rPr>
            </a:br>
            <a:r>
              <a:rPr lang="fr-FR" dirty="0">
                <a:solidFill>
                  <a:srgbClr val="000000"/>
                </a:solidFill>
                <a:latin typeface="Calibri" panose="020F0502020204030204" pitchFamily="34" charset="0"/>
                <a:ea typeface="Times New Roman" panose="02020603050405020304" pitchFamily="18" charset="0"/>
                <a:cs typeface="Calibri" panose="020F0502020204030204" pitchFamily="34" charset="0"/>
              </a:rPr>
              <a:t/>
            </a:r>
            <a:br>
              <a:rPr lang="fr-FR" dirty="0">
                <a:solidFill>
                  <a:srgbClr val="000000"/>
                </a:solidFill>
                <a:latin typeface="Calibri" panose="020F0502020204030204" pitchFamily="34" charset="0"/>
                <a:ea typeface="Times New Roman" panose="02020603050405020304" pitchFamily="18" charset="0"/>
                <a:cs typeface="Calibri" panose="020F0502020204030204" pitchFamily="34" charset="0"/>
              </a:rPr>
            </a:br>
            <a:r>
              <a:rPr lang="fr-FR" b="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Feyfant</a:t>
            </a:r>
            <a:r>
              <a:rPr lang="fr-FR"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Annie (2015). L’apprentissage des nombres et opérations : les données du problème.</a:t>
            </a:r>
            <a:r>
              <a:rPr lang="fr-FR" dirty="0">
                <a:solidFill>
                  <a:srgbClr val="000000"/>
                </a:solidFill>
                <a:latin typeface="Calibri" panose="020F0502020204030204" pitchFamily="34" charset="0"/>
                <a:ea typeface="Times New Roman" panose="02020603050405020304" pitchFamily="18" charset="0"/>
                <a:cs typeface="Calibri" panose="020F0502020204030204" pitchFamily="34" charset="0"/>
              </a:rPr>
              <a:t/>
            </a:r>
            <a:br>
              <a:rPr lang="fr-FR" dirty="0">
                <a:solidFill>
                  <a:srgbClr val="000000"/>
                </a:solidFill>
                <a:latin typeface="Calibri" panose="020F0502020204030204" pitchFamily="34" charset="0"/>
                <a:ea typeface="Times New Roman" panose="02020603050405020304" pitchFamily="18" charset="0"/>
                <a:cs typeface="Calibri" panose="020F0502020204030204" pitchFamily="34" charset="0"/>
              </a:rPr>
            </a:br>
            <a:r>
              <a:rPr lang="fr-FR" dirty="0">
                <a:solidFill>
                  <a:srgbClr val="000000"/>
                </a:solidFill>
                <a:latin typeface="Calibri" panose="020F0502020204030204" pitchFamily="34" charset="0"/>
                <a:ea typeface="Times New Roman" panose="02020603050405020304" pitchFamily="18" charset="0"/>
                <a:cs typeface="Calibri" panose="020F0502020204030204" pitchFamily="34" charset="0"/>
              </a:rPr>
              <a:t>Dossier de veille de l’IFÉ, n° 102, juin. Lyon : ENS de Lyon.</a:t>
            </a:r>
            <a:br>
              <a:rPr lang="fr-FR" dirty="0">
                <a:solidFill>
                  <a:srgbClr val="000000"/>
                </a:solidFill>
                <a:latin typeface="Calibri" panose="020F0502020204030204" pitchFamily="34" charset="0"/>
                <a:ea typeface="Times New Roman" panose="02020603050405020304" pitchFamily="18" charset="0"/>
                <a:cs typeface="Calibri" panose="020F0502020204030204" pitchFamily="34" charset="0"/>
              </a:rPr>
            </a:br>
            <a:r>
              <a:rPr lang="fr-FR" dirty="0">
                <a:solidFill>
                  <a:srgbClr val="000000"/>
                </a:solidFill>
                <a:latin typeface="Calibri" panose="020F0502020204030204" pitchFamily="34" charset="0"/>
                <a:ea typeface="Times New Roman" panose="02020603050405020304" pitchFamily="18" charset="0"/>
                <a:cs typeface="Calibri" panose="020F0502020204030204" pitchFamily="34" charset="0"/>
              </a:rPr>
              <a:t>En ligne : </a:t>
            </a:r>
            <a:r>
              <a:rPr lang="fr-FR" u="sng" dirty="0">
                <a:solidFill>
                  <a:srgbClr val="000000"/>
                </a:solidFill>
                <a:latin typeface="Calibri" panose="020F0502020204030204" pitchFamily="34" charset="0"/>
                <a:ea typeface="Times New Roman" panose="02020603050405020304" pitchFamily="18" charset="0"/>
                <a:cs typeface="Calibri" panose="020F0502020204030204" pitchFamily="34" charset="0"/>
                <a:hlinkClick r:id="rId3"/>
              </a:rPr>
              <a:t>http://ife.ens-lyon.fr/vst/DA/detailsDossier.php?parent=accueil&amp;dossier=102&amp;lang=fr</a:t>
            </a:r>
            <a:r>
              <a:rPr lang="fr-FR" dirty="0">
                <a:solidFill>
                  <a:srgbClr val="000000"/>
                </a:solidFill>
                <a:latin typeface="Calibri" panose="020F0502020204030204" pitchFamily="34" charset="0"/>
                <a:ea typeface="Times New Roman" panose="02020603050405020304" pitchFamily="18" charset="0"/>
                <a:cs typeface="Calibri" panose="020F0502020204030204" pitchFamily="34" charset="0"/>
              </a:rPr>
              <a:t/>
            </a:r>
            <a:br>
              <a:rPr lang="fr-FR" dirty="0">
                <a:solidFill>
                  <a:srgbClr val="000000"/>
                </a:solidFill>
                <a:latin typeface="Calibri" panose="020F0502020204030204" pitchFamily="34" charset="0"/>
                <a:ea typeface="Times New Roman" panose="02020603050405020304" pitchFamily="18" charset="0"/>
                <a:cs typeface="Calibri" panose="020F0502020204030204" pitchFamily="34" charset="0"/>
              </a:rPr>
            </a:br>
            <a:endParaRPr lang="fr-FR" dirty="0"/>
          </a:p>
        </p:txBody>
      </p:sp>
    </p:spTree>
    <p:extLst>
      <p:ext uri="{BB962C8B-B14F-4D97-AF65-F5344CB8AC3E}">
        <p14:creationId xmlns:p14="http://schemas.microsoft.com/office/powerpoint/2010/main" val="15130571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31477"/>
            <a:ext cx="8496944" cy="5649491"/>
          </a:xfrm>
        </p:spPr>
        <p:txBody>
          <a:bodyPr>
            <a:noAutofit/>
          </a:bodyPr>
          <a:lstStyle/>
          <a:p>
            <a:pPr marL="0" indent="0" algn="just">
              <a:lnSpc>
                <a:spcPct val="115000"/>
              </a:lnSpc>
              <a:spcAft>
                <a:spcPts val="0"/>
              </a:spcAft>
              <a:buNone/>
            </a:pPr>
            <a:r>
              <a:rPr lang="fr-FR" sz="2000" b="1" dirty="0">
                <a:ea typeface="Calibri"/>
                <a:cs typeface="Times New Roman"/>
              </a:rPr>
              <a:t>Introduction des programmes </a:t>
            </a:r>
          </a:p>
          <a:p>
            <a:pPr marL="0" indent="0" algn="just">
              <a:lnSpc>
                <a:spcPct val="115000"/>
              </a:lnSpc>
              <a:spcAft>
                <a:spcPts val="0"/>
              </a:spcAft>
              <a:buNone/>
            </a:pPr>
            <a:r>
              <a:rPr lang="fr-FR" sz="2000" b="1" dirty="0">
                <a:ea typeface="Calibri"/>
                <a:cs typeface="Times New Roman"/>
              </a:rPr>
              <a:t>« Au cycle 2</a:t>
            </a:r>
            <a:r>
              <a:rPr lang="fr-FR" sz="2000" dirty="0">
                <a:ea typeface="Calibri"/>
                <a:cs typeface="Times New Roman"/>
              </a:rPr>
              <a:t>, la résolution de problèmes est au centre de l’activité mathématique des élèves, développant leurs capacités à chercher, raisonner et communiquer. </a:t>
            </a:r>
          </a:p>
          <a:p>
            <a:pPr marL="0" indent="0" algn="just">
              <a:lnSpc>
                <a:spcPct val="115000"/>
              </a:lnSpc>
              <a:spcAft>
                <a:spcPts val="0"/>
              </a:spcAft>
              <a:buNone/>
            </a:pPr>
            <a:r>
              <a:rPr lang="fr-FR" sz="2000" dirty="0">
                <a:ea typeface="Calibri"/>
                <a:cs typeface="Times New Roman"/>
              </a:rPr>
              <a:t>Les problèmes permettent d’aborder de nouvelles notions, de consolider des acquisitions, de provoquer des questionnements. </a:t>
            </a:r>
          </a:p>
          <a:p>
            <a:pPr marL="0" indent="0" algn="just">
              <a:lnSpc>
                <a:spcPct val="115000"/>
              </a:lnSpc>
              <a:spcAft>
                <a:spcPts val="0"/>
              </a:spcAft>
              <a:buNone/>
            </a:pPr>
            <a:r>
              <a:rPr lang="fr-FR" sz="2000" dirty="0">
                <a:ea typeface="Calibri"/>
                <a:cs typeface="Times New Roman"/>
              </a:rPr>
              <a:t>Ils peuvent être issus de situations de vie de classe ou de situations rencontrées dans d’autres enseignements, notamment « Questionner le monde ». Ils ont le plus souvent possible un caractère ludique. </a:t>
            </a:r>
          </a:p>
          <a:p>
            <a:pPr marL="0" indent="0" algn="just">
              <a:lnSpc>
                <a:spcPct val="115000"/>
              </a:lnSpc>
              <a:spcAft>
                <a:spcPts val="0"/>
              </a:spcAft>
              <a:buNone/>
            </a:pPr>
            <a:r>
              <a:rPr lang="fr-FR" sz="2000" dirty="0">
                <a:ea typeface="Calibri"/>
                <a:cs typeface="Times New Roman"/>
              </a:rPr>
              <a:t>On veillera à proposer aux élèves dès le CP des problèmes pour apprendre à chercher qui ne soient pas de simples problèmes d’application à une ou plusieurs opérations mais nécessitent des recherches avec tâtonnements. </a:t>
            </a:r>
          </a:p>
          <a:p>
            <a:pPr marL="0" indent="0" algn="just">
              <a:lnSpc>
                <a:spcPct val="115000"/>
              </a:lnSpc>
              <a:spcAft>
                <a:spcPts val="0"/>
              </a:spcAft>
              <a:buNone/>
            </a:pPr>
            <a:r>
              <a:rPr lang="fr-FR" sz="2000" dirty="0">
                <a:ea typeface="Calibri"/>
                <a:cs typeface="Times New Roman"/>
              </a:rPr>
              <a:t>…   </a:t>
            </a:r>
          </a:p>
          <a:p>
            <a:pPr marL="0" indent="0" algn="just">
              <a:lnSpc>
                <a:spcPct val="115000"/>
              </a:lnSpc>
              <a:spcAft>
                <a:spcPts val="0"/>
              </a:spcAft>
              <a:buNone/>
            </a:pPr>
            <a:r>
              <a:rPr lang="fr-FR" sz="2000" b="1" dirty="0">
                <a:ea typeface="Calibri"/>
                <a:cs typeface="Times New Roman"/>
              </a:rPr>
              <a:t>Les quatre opérations (addition, soustraction, multiplication, division) sont étudiées à partir de problèmes qui contribuent à leur donner du sens, </a:t>
            </a:r>
            <a:r>
              <a:rPr lang="fr-FR" sz="2000" dirty="0">
                <a:ea typeface="Calibri"/>
                <a:cs typeface="Times New Roman"/>
              </a:rPr>
              <a:t>en particulier des problèmes portant sur des grandeurs ou sur leurs mesures. La pratique quotidienne du calcul mental conforte la maitrise des nombres et des opérations. »</a:t>
            </a:r>
          </a:p>
          <a:p>
            <a:pPr marL="0" indent="0">
              <a:buNone/>
            </a:pPr>
            <a:r>
              <a:rPr lang="fr-FR" sz="2000" dirty="0">
                <a:ea typeface="Calibri"/>
                <a:cs typeface="Times New Roman"/>
              </a:rPr>
              <a:t>…</a:t>
            </a:r>
            <a:endParaRPr lang="fr-FR" sz="2000" dirty="0"/>
          </a:p>
        </p:txBody>
      </p:sp>
    </p:spTree>
    <p:extLst>
      <p:ext uri="{BB962C8B-B14F-4D97-AF65-F5344CB8AC3E}">
        <p14:creationId xmlns:p14="http://schemas.microsoft.com/office/powerpoint/2010/main" val="3263461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924944"/>
            <a:ext cx="8229600" cy="1143000"/>
          </a:xfrm>
        </p:spPr>
        <p:txBody>
          <a:bodyPr>
            <a:normAutofit fontScale="90000"/>
          </a:bodyPr>
          <a:lstStyle/>
          <a:p>
            <a:r>
              <a:rPr lang="fr-FR" dirty="0"/>
              <a:t>état des lieux succinct du domaine « Résolution de problème »</a:t>
            </a:r>
          </a:p>
        </p:txBody>
      </p:sp>
    </p:spTree>
    <p:extLst>
      <p:ext uri="{BB962C8B-B14F-4D97-AF65-F5344CB8AC3E}">
        <p14:creationId xmlns:p14="http://schemas.microsoft.com/office/powerpoint/2010/main" val="8268649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32656"/>
            <a:ext cx="8229600" cy="5793507"/>
          </a:xfrm>
        </p:spPr>
        <p:txBody>
          <a:bodyPr>
            <a:normAutofit/>
          </a:bodyPr>
          <a:lstStyle/>
          <a:p>
            <a:pPr marL="0" indent="0">
              <a:buNone/>
            </a:pPr>
            <a:r>
              <a:rPr lang="fr-FR" sz="2400" b="1" dirty="0"/>
              <a:t>Compétences cycle 2 </a:t>
            </a:r>
            <a:r>
              <a:rPr lang="fr-FR" sz="2400" dirty="0"/>
              <a:t>: lien avec la résolution de problèmes</a:t>
            </a:r>
          </a:p>
        </p:txBody>
      </p:sp>
      <p:graphicFrame>
        <p:nvGraphicFramePr>
          <p:cNvPr id="4" name="Tableau 3"/>
          <p:cNvGraphicFramePr>
            <a:graphicFrameLocks noGrp="1"/>
          </p:cNvGraphicFramePr>
          <p:nvPr>
            <p:extLst/>
          </p:nvPr>
        </p:nvGraphicFramePr>
        <p:xfrm>
          <a:off x="395536" y="908721"/>
          <a:ext cx="8291264" cy="5752336"/>
        </p:xfrm>
        <a:graphic>
          <a:graphicData uri="http://schemas.openxmlformats.org/drawingml/2006/table">
            <a:tbl>
              <a:tblPr firstRow="1" firstCol="1" bandRow="1" bandCol="1">
                <a:tableStyleId>{5C22544A-7EE6-4342-B048-85BDC9FD1C3A}</a:tableStyleId>
              </a:tblPr>
              <a:tblGrid>
                <a:gridCol w="8291264">
                  <a:extLst>
                    <a:ext uri="{9D8B030D-6E8A-4147-A177-3AD203B41FA5}">
                      <a16:colId xmlns:a16="http://schemas.microsoft.com/office/drawing/2014/main" xmlns="" val="20000"/>
                    </a:ext>
                  </a:extLst>
                </a:gridCol>
              </a:tblGrid>
              <a:tr h="2516647">
                <a:tc>
                  <a:txBody>
                    <a:bodyPr/>
                    <a:lstStyle/>
                    <a:p>
                      <a:pPr>
                        <a:lnSpc>
                          <a:spcPct val="115000"/>
                        </a:lnSpc>
                        <a:spcAft>
                          <a:spcPts val="0"/>
                        </a:spcAft>
                      </a:pPr>
                      <a:r>
                        <a:rPr lang="fr-FR" sz="2000" b="0" dirty="0">
                          <a:effectLst/>
                        </a:rPr>
                        <a:t>Chercher </a:t>
                      </a:r>
                    </a:p>
                    <a:p>
                      <a:pPr marL="342900" lvl="0" indent="-342900">
                        <a:lnSpc>
                          <a:spcPct val="115000"/>
                        </a:lnSpc>
                        <a:spcAft>
                          <a:spcPts val="0"/>
                        </a:spcAft>
                        <a:buFont typeface="Symbol"/>
                        <a:buChar char=""/>
                      </a:pPr>
                      <a:r>
                        <a:rPr lang="fr-FR" sz="2000" b="0" dirty="0">
                          <a:effectLst/>
                        </a:rPr>
                        <a:t>S’engager dans une démarche de résolution de problèmes en observant, en posant des questions, en manipulant, en expérimentant, en émettant des hypothèses, si besoin avec l’accompagnement du professeur après un temps de recherche autonome. </a:t>
                      </a:r>
                    </a:p>
                    <a:p>
                      <a:pPr marL="342900" lvl="0" indent="-342900">
                        <a:lnSpc>
                          <a:spcPct val="115000"/>
                        </a:lnSpc>
                        <a:spcAft>
                          <a:spcPts val="0"/>
                        </a:spcAft>
                        <a:buFont typeface="Symbol"/>
                        <a:buChar char=""/>
                      </a:pPr>
                      <a:r>
                        <a:rPr lang="fr-FR" sz="2000" b="0" dirty="0">
                          <a:effectLst/>
                        </a:rPr>
                        <a:t>Tester, essayer plusieurs pistes proposées par soi-même, les autres élèves ou le professeur.</a:t>
                      </a:r>
                      <a:endParaRPr lang="fr-FR" sz="2000" b="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1797605">
                <a:tc>
                  <a:txBody>
                    <a:bodyPr/>
                    <a:lstStyle/>
                    <a:p>
                      <a:pPr>
                        <a:lnSpc>
                          <a:spcPct val="115000"/>
                        </a:lnSpc>
                        <a:spcAft>
                          <a:spcPts val="0"/>
                        </a:spcAft>
                      </a:pPr>
                      <a:r>
                        <a:rPr lang="fr-FR" sz="2000" b="0" dirty="0">
                          <a:effectLst/>
                        </a:rPr>
                        <a:t>Modéliser</a:t>
                      </a:r>
                    </a:p>
                    <a:p>
                      <a:pPr marL="342900" lvl="0" indent="-342900">
                        <a:lnSpc>
                          <a:spcPct val="115000"/>
                        </a:lnSpc>
                        <a:spcAft>
                          <a:spcPts val="0"/>
                        </a:spcAft>
                        <a:buFont typeface="Symbol"/>
                        <a:buChar char=""/>
                      </a:pPr>
                      <a:r>
                        <a:rPr lang="fr-FR" sz="2000" b="0" dirty="0">
                          <a:effectLst/>
                        </a:rPr>
                        <a:t>Utiliser des outils mathématiques pour résoudre des problèmes concrets, notamment des problèmes portant sur des grandeurs et leurs mesures.</a:t>
                      </a:r>
                    </a:p>
                    <a:p>
                      <a:pPr marL="342900" lvl="0" indent="-342900">
                        <a:lnSpc>
                          <a:spcPct val="115000"/>
                        </a:lnSpc>
                        <a:spcAft>
                          <a:spcPts val="0"/>
                        </a:spcAft>
                        <a:buFont typeface="Symbol"/>
                        <a:buChar char=""/>
                      </a:pPr>
                      <a:r>
                        <a:rPr lang="fr-FR" sz="2000" b="0" dirty="0">
                          <a:effectLst/>
                        </a:rPr>
                        <a:t>Réaliser que certains problèmes relèvent de situations additives, d’autres de situations multiplicatives, de partages ou de groupements.</a:t>
                      </a:r>
                    </a:p>
                  </a:txBody>
                  <a:tcPr marL="68580" marR="68580" marT="0" marB="0"/>
                </a:tc>
                <a:extLst>
                  <a:ext uri="{0D108BD9-81ED-4DB2-BD59-A6C34878D82A}">
                    <a16:rowId xmlns:a16="http://schemas.microsoft.com/office/drawing/2014/main" xmlns="" val="10001"/>
                  </a:ext>
                </a:extLst>
              </a:tr>
              <a:tr h="1438084">
                <a:tc>
                  <a:txBody>
                    <a:bodyPr/>
                    <a:lstStyle/>
                    <a:p>
                      <a:pPr>
                        <a:lnSpc>
                          <a:spcPct val="115000"/>
                        </a:lnSpc>
                        <a:spcAft>
                          <a:spcPts val="0"/>
                        </a:spcAft>
                      </a:pPr>
                      <a:r>
                        <a:rPr lang="fr-FR" sz="2000" b="0" dirty="0">
                          <a:effectLst/>
                        </a:rPr>
                        <a:t>Représenter</a:t>
                      </a:r>
                    </a:p>
                    <a:p>
                      <a:pPr marL="342900" lvl="0" indent="-342900">
                        <a:lnSpc>
                          <a:spcPct val="115000"/>
                        </a:lnSpc>
                        <a:spcAft>
                          <a:spcPts val="0"/>
                        </a:spcAft>
                        <a:buFont typeface="Symbol"/>
                        <a:buChar char=""/>
                      </a:pPr>
                      <a:r>
                        <a:rPr lang="fr-FR" sz="2000" b="0" dirty="0">
                          <a:effectLst/>
                        </a:rPr>
                        <a:t>Appréhender différents systèmes de représentations (dessins, schémas, arbres de calcul, etc.).</a:t>
                      </a:r>
                    </a:p>
                    <a:p>
                      <a:pPr marL="342900" lvl="0" indent="-342900">
                        <a:lnSpc>
                          <a:spcPct val="115000"/>
                        </a:lnSpc>
                        <a:spcAft>
                          <a:spcPts val="0"/>
                        </a:spcAft>
                        <a:buFont typeface="Symbol"/>
                        <a:buChar char=""/>
                      </a:pPr>
                      <a:r>
                        <a:rPr lang="fr-FR" sz="2000" b="0" dirty="0">
                          <a:effectLst/>
                        </a:rPr>
                        <a:t>Utiliser des nombres pour représenter des quantités ou des grandeurs. </a:t>
                      </a:r>
                    </a:p>
                  </a:txBody>
                  <a:tcPr marL="68580" marR="68580" marT="0" marB="0"/>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40709370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32656"/>
            <a:ext cx="8229600" cy="5793507"/>
          </a:xfrm>
        </p:spPr>
        <p:txBody>
          <a:bodyPr>
            <a:normAutofit/>
          </a:bodyPr>
          <a:lstStyle/>
          <a:p>
            <a:pPr marL="0" indent="0">
              <a:buNone/>
            </a:pPr>
            <a:r>
              <a:rPr lang="fr-FR" sz="2400" b="1" dirty="0"/>
              <a:t>Compétences cycle 2 </a:t>
            </a:r>
            <a:r>
              <a:rPr lang="fr-FR" sz="2400" dirty="0"/>
              <a:t>: lien avec la résolution de problèmes</a:t>
            </a:r>
          </a:p>
        </p:txBody>
      </p:sp>
      <p:graphicFrame>
        <p:nvGraphicFramePr>
          <p:cNvPr id="4" name="Tableau 3"/>
          <p:cNvGraphicFramePr>
            <a:graphicFrameLocks noGrp="1"/>
          </p:cNvGraphicFramePr>
          <p:nvPr>
            <p:extLst/>
          </p:nvPr>
        </p:nvGraphicFramePr>
        <p:xfrm>
          <a:off x="323528" y="908720"/>
          <a:ext cx="8291264" cy="4556760"/>
        </p:xfrm>
        <a:graphic>
          <a:graphicData uri="http://schemas.openxmlformats.org/drawingml/2006/table">
            <a:tbl>
              <a:tblPr firstRow="1" firstCol="1" bandRow="1" bandCol="1">
                <a:tableStyleId>{5C22544A-7EE6-4342-B048-85BDC9FD1C3A}</a:tableStyleId>
              </a:tblPr>
              <a:tblGrid>
                <a:gridCol w="8291264">
                  <a:extLst>
                    <a:ext uri="{9D8B030D-6E8A-4147-A177-3AD203B41FA5}">
                      <a16:colId xmlns:a16="http://schemas.microsoft.com/office/drawing/2014/main" xmlns="" val="20000"/>
                    </a:ext>
                  </a:extLst>
                </a:gridCol>
              </a:tblGrid>
              <a:tr h="1190649">
                <a:tc>
                  <a:txBody>
                    <a:bodyPr/>
                    <a:lstStyle/>
                    <a:p>
                      <a:pPr>
                        <a:lnSpc>
                          <a:spcPct val="115000"/>
                        </a:lnSpc>
                        <a:spcAft>
                          <a:spcPts val="0"/>
                        </a:spcAft>
                      </a:pPr>
                      <a:r>
                        <a:rPr lang="fr-FR" sz="2000" b="0" dirty="0">
                          <a:effectLst/>
                        </a:rPr>
                        <a:t>Raisonner</a:t>
                      </a:r>
                    </a:p>
                    <a:p>
                      <a:pPr marL="342900" lvl="0" indent="-342900">
                        <a:lnSpc>
                          <a:spcPct val="115000"/>
                        </a:lnSpc>
                        <a:spcAft>
                          <a:spcPts val="0"/>
                        </a:spcAft>
                        <a:buFont typeface="Symbol"/>
                        <a:buChar char=""/>
                      </a:pPr>
                      <a:r>
                        <a:rPr lang="fr-FR" sz="2000" b="0" dirty="0">
                          <a:effectLst/>
                        </a:rPr>
                        <a:t>Anticiper le résultat d’une manipulation, d’un calcul, ou d’une mesure.</a:t>
                      </a:r>
                    </a:p>
                    <a:p>
                      <a:pPr marL="342900" lvl="0" indent="-342900">
                        <a:lnSpc>
                          <a:spcPct val="115000"/>
                        </a:lnSpc>
                        <a:spcAft>
                          <a:spcPts val="0"/>
                        </a:spcAft>
                        <a:buFont typeface="Symbol"/>
                        <a:buChar char=""/>
                      </a:pPr>
                      <a:r>
                        <a:rPr lang="fr-FR" sz="2000" b="0" dirty="0">
                          <a:effectLst/>
                        </a:rPr>
                        <a:t>Prendre progressivement conscience de la nécessité et de l’intérêt de justifier ce que l’on affirme.</a:t>
                      </a:r>
                      <a:endParaRPr lang="fr-FR" sz="2000" b="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789845">
                <a:tc>
                  <a:txBody>
                    <a:bodyPr/>
                    <a:lstStyle/>
                    <a:p>
                      <a:pPr>
                        <a:lnSpc>
                          <a:spcPct val="115000"/>
                        </a:lnSpc>
                        <a:spcAft>
                          <a:spcPts val="0"/>
                        </a:spcAft>
                      </a:pPr>
                      <a:r>
                        <a:rPr lang="fr-FR" sz="2000" b="0">
                          <a:effectLst/>
                        </a:rPr>
                        <a:t>Calculer</a:t>
                      </a:r>
                    </a:p>
                    <a:p>
                      <a:pPr marL="342900" lvl="0" indent="-342900">
                        <a:lnSpc>
                          <a:spcPct val="115000"/>
                        </a:lnSpc>
                        <a:spcAft>
                          <a:spcPts val="0"/>
                        </a:spcAft>
                        <a:buFont typeface="Symbol"/>
                        <a:buChar char=""/>
                      </a:pPr>
                      <a:r>
                        <a:rPr lang="fr-FR" sz="2000" b="0">
                          <a:effectLst/>
                        </a:rPr>
                        <a:t>Calculer avec des nombres entiers, mentalement ou à la main, de manière exacte ou approchée, en utilisant des stratégies adaptées aux nombres en jeu. </a:t>
                      </a:r>
                    </a:p>
                    <a:p>
                      <a:pPr marL="342900" lvl="0" indent="-342900">
                        <a:lnSpc>
                          <a:spcPct val="115000"/>
                        </a:lnSpc>
                        <a:spcAft>
                          <a:spcPts val="0"/>
                        </a:spcAft>
                        <a:buFont typeface="Symbol"/>
                        <a:buChar char=""/>
                      </a:pPr>
                      <a:r>
                        <a:rPr lang="fr-FR" sz="2000" b="0">
                          <a:effectLst/>
                        </a:rPr>
                        <a:t>Contrôler la vraisemblance de ses résultats.</a:t>
                      </a:r>
                      <a:endParaRPr lang="fr-FR" sz="2000" b="0">
                        <a:effectLst/>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r h="589443">
                <a:tc>
                  <a:txBody>
                    <a:bodyPr/>
                    <a:lstStyle/>
                    <a:p>
                      <a:pPr>
                        <a:lnSpc>
                          <a:spcPct val="115000"/>
                        </a:lnSpc>
                        <a:spcAft>
                          <a:spcPts val="0"/>
                        </a:spcAft>
                      </a:pPr>
                      <a:r>
                        <a:rPr lang="fr-FR" sz="2000" b="0" dirty="0">
                          <a:effectLst/>
                        </a:rPr>
                        <a:t>Communiquer</a:t>
                      </a:r>
                    </a:p>
                    <a:p>
                      <a:pPr marL="342900" lvl="0" indent="-342900">
                        <a:lnSpc>
                          <a:spcPct val="115000"/>
                        </a:lnSpc>
                        <a:spcAft>
                          <a:spcPts val="0"/>
                        </a:spcAft>
                        <a:buFont typeface="Symbol"/>
                        <a:buChar char=""/>
                      </a:pPr>
                      <a:r>
                        <a:rPr lang="fr-FR" sz="2000" b="0" dirty="0">
                          <a:effectLst/>
                        </a:rPr>
                        <a:t>Utiliser l’oral et l’écrit, le langage naturel puis quelques représentations et quelques symboles pour expliciter des démarches, argumenter des raisonnements.</a:t>
                      </a:r>
                      <a:endParaRPr lang="fr-FR" sz="2000" b="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0823745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16632"/>
            <a:ext cx="8778650" cy="6192688"/>
          </a:xfrm>
        </p:spPr>
        <p:txBody>
          <a:bodyPr>
            <a:noAutofit/>
          </a:bodyPr>
          <a:lstStyle/>
          <a:p>
            <a:pPr marL="0" indent="0">
              <a:buNone/>
            </a:pPr>
            <a:r>
              <a:rPr lang="fr-FR" sz="2000" b="1" dirty="0"/>
              <a:t>Préambule cycle 3 :</a:t>
            </a:r>
          </a:p>
          <a:p>
            <a:pPr marL="0" indent="0">
              <a:buNone/>
            </a:pPr>
            <a:r>
              <a:rPr lang="fr-FR" sz="2000" dirty="0"/>
              <a:t>« Dans la continuité des cycles précédents, le cycle 3 assure la poursuite du développement des six compétences majeures des mathématiques : chercher, modéliser, représenter, calculer, raisonner et communiquer. </a:t>
            </a:r>
          </a:p>
          <a:p>
            <a:pPr marL="0" indent="0">
              <a:buNone/>
            </a:pPr>
            <a:r>
              <a:rPr lang="fr-FR" sz="2000" b="1" dirty="0"/>
              <a:t>La résolution de problèmes constitue le critère principal de la maitrise des connaissances dans tous les domaines des mathématiques, mais elle est également le moyen d’en assurer une appropriation qui en garantit le sens.</a:t>
            </a:r>
            <a:r>
              <a:rPr lang="fr-FR" sz="2000" dirty="0"/>
              <a:t> </a:t>
            </a:r>
          </a:p>
          <a:p>
            <a:pPr marL="0" indent="0">
              <a:buNone/>
            </a:pPr>
            <a:r>
              <a:rPr lang="fr-FR" sz="2000" dirty="0"/>
              <a:t>Si la modélisation algébrique relève avant tout du cycle 4 et du lycée, la résolution de problèmes permet déjà de montrer comment des notions mathématiques peuvent être des outils pertinents pour résoudre certaines situations.</a:t>
            </a:r>
          </a:p>
          <a:p>
            <a:pPr marL="0" indent="0">
              <a:buNone/>
            </a:pPr>
            <a:r>
              <a:rPr lang="fr-FR" sz="2000" dirty="0"/>
              <a:t>Les situations sur lesquelles portent les problèmes sont, le plus souvent, issues d’autres enseignements, de la vie de classe ou de la vie courante. Les élèves fréquentent également des problèmes issus d’un contexte interne aux mathématiques. </a:t>
            </a:r>
          </a:p>
          <a:p>
            <a:pPr marL="0" indent="0">
              <a:buNone/>
            </a:pPr>
            <a:r>
              <a:rPr lang="fr-FR" sz="2000" dirty="0"/>
              <a:t>…</a:t>
            </a:r>
          </a:p>
          <a:p>
            <a:pPr marL="0" indent="0">
              <a:buNone/>
            </a:pPr>
            <a:r>
              <a:rPr lang="fr-FR" sz="2000" dirty="0"/>
              <a:t>On veille aussi à proposer aux élèves des problèmes pour apprendre à chercher qui ne soient pas directement reliés à la notion en cours d’étude, qui ne comportent pas forcément une seule solution, qui ne se résolvent pas uniquement avec une ou plusieurs opérations mais par un raisonnement et des recherches par tâtonnements. … »</a:t>
            </a:r>
          </a:p>
          <a:p>
            <a:pPr marL="0" indent="0">
              <a:buNone/>
            </a:pPr>
            <a:endParaRPr lang="fr-FR" sz="2000" dirty="0"/>
          </a:p>
        </p:txBody>
      </p:sp>
    </p:spTree>
    <p:extLst>
      <p:ext uri="{BB962C8B-B14F-4D97-AF65-F5344CB8AC3E}">
        <p14:creationId xmlns:p14="http://schemas.microsoft.com/office/powerpoint/2010/main" val="38298860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60648"/>
            <a:ext cx="8424936" cy="1143000"/>
          </a:xfrm>
        </p:spPr>
        <p:txBody>
          <a:bodyPr>
            <a:normAutofit/>
          </a:bodyPr>
          <a:lstStyle/>
          <a:p>
            <a:pPr algn="l"/>
            <a:r>
              <a:rPr lang="fr-FR" sz="3200" b="1" dirty="0"/>
              <a:t>Cycle 3 : </a:t>
            </a:r>
            <a:br>
              <a:rPr lang="fr-FR" sz="3200" b="1" dirty="0"/>
            </a:br>
            <a:r>
              <a:rPr lang="fr-FR" sz="3200" dirty="0"/>
              <a:t>Introduction du thème « nombres et calcul » :</a:t>
            </a:r>
          </a:p>
        </p:txBody>
      </p:sp>
      <p:sp>
        <p:nvSpPr>
          <p:cNvPr id="3" name="Espace réservé du contenu 2"/>
          <p:cNvSpPr>
            <a:spLocks noGrp="1"/>
          </p:cNvSpPr>
          <p:nvPr>
            <p:ph idx="1"/>
          </p:nvPr>
        </p:nvSpPr>
        <p:spPr>
          <a:xfrm>
            <a:off x="467544" y="1484784"/>
            <a:ext cx="8229600" cy="4525963"/>
          </a:xfrm>
        </p:spPr>
        <p:txBody>
          <a:bodyPr>
            <a:normAutofit fontScale="92500" lnSpcReduction="20000"/>
          </a:bodyPr>
          <a:lstStyle/>
          <a:p>
            <a:pPr marL="0" indent="0">
              <a:buNone/>
            </a:pPr>
            <a:r>
              <a:rPr lang="fr-FR" dirty="0"/>
              <a:t>Les problèmes arithmétiques proposés au cycle 3 permettent d’enrichir le sens des opérations déjà abordées au cycle 2 et d’en étudier de nouvelles. </a:t>
            </a:r>
          </a:p>
          <a:p>
            <a:pPr marL="0" indent="0">
              <a:buNone/>
            </a:pPr>
            <a:r>
              <a:rPr lang="fr-FR" dirty="0"/>
              <a:t>Les procédures de traitement de ces problèmes peuvent évoluer en fonction des nombres en jeu et de leur structure. Le calcul contribuant aussi à la représentation des problèmes, il s’agit de développer simultanément chez les élèves des aptitudes de calcul et de résolution de problèmes arithmétiques (le travail sur la technique et sur le sens devant se nourrir l’un l’autre).</a:t>
            </a:r>
          </a:p>
        </p:txBody>
      </p:sp>
    </p:spTree>
    <p:extLst>
      <p:ext uri="{BB962C8B-B14F-4D97-AF65-F5344CB8AC3E}">
        <p14:creationId xmlns:p14="http://schemas.microsoft.com/office/powerpoint/2010/main" val="22746750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4082"/>
          </a:xfrm>
        </p:spPr>
        <p:txBody>
          <a:bodyPr>
            <a:normAutofit fontScale="90000"/>
          </a:bodyPr>
          <a:lstStyle/>
          <a:p>
            <a:pPr algn="l"/>
            <a:r>
              <a:rPr lang="fr-FR" dirty="0"/>
              <a:t>Repères progressivité cycle 3</a:t>
            </a:r>
          </a:p>
        </p:txBody>
      </p:sp>
      <p:sp>
        <p:nvSpPr>
          <p:cNvPr id="3" name="Espace réservé du contenu 2"/>
          <p:cNvSpPr>
            <a:spLocks noGrp="1"/>
          </p:cNvSpPr>
          <p:nvPr>
            <p:ph idx="1"/>
          </p:nvPr>
        </p:nvSpPr>
        <p:spPr>
          <a:xfrm>
            <a:off x="251520" y="908720"/>
            <a:ext cx="8712968" cy="4929411"/>
          </a:xfrm>
        </p:spPr>
        <p:txBody>
          <a:bodyPr>
            <a:noAutofit/>
          </a:bodyPr>
          <a:lstStyle/>
          <a:p>
            <a:pPr marL="0" indent="0">
              <a:buNone/>
            </a:pPr>
            <a:r>
              <a:rPr lang="fr-FR" sz="2000" b="1" dirty="0"/>
              <a:t>La résolution de problème</a:t>
            </a:r>
            <a:r>
              <a:rPr lang="fr-FR" sz="2000" dirty="0"/>
              <a:t> : </a:t>
            </a:r>
          </a:p>
          <a:p>
            <a:pPr marL="0" indent="0">
              <a:buNone/>
            </a:pPr>
            <a:r>
              <a:rPr lang="fr-FR" sz="2000" dirty="0"/>
              <a:t>La progressivité sur la résolution de problèmes, outre la structure mathématique du problème, repose notamment sur :</a:t>
            </a:r>
          </a:p>
          <a:p>
            <a:pPr marL="0" lvl="0" indent="0">
              <a:buNone/>
            </a:pPr>
            <a:r>
              <a:rPr lang="fr-FR" sz="2000" dirty="0"/>
              <a:t>les nombres mis en jeu : entiers (tout au long du cycle) puis décimaux ; </a:t>
            </a:r>
          </a:p>
          <a:p>
            <a:pPr marL="0" lvl="0" indent="0">
              <a:buNone/>
            </a:pPr>
            <a:r>
              <a:rPr lang="fr-FR" sz="2000" dirty="0"/>
              <a:t>le nombre d’étapes de calcul et la détermination ou non de ces étapes par les élèves : selon les cas, à tous les niveaux du cycle 3, on passe de problèmes dont la solution engage une démarche à une ou plusieurs étapes indiquées dans l’énoncé à des problèmes, en 6</a:t>
            </a:r>
            <a:r>
              <a:rPr lang="fr-FR" sz="2000" baseline="30000" dirty="0"/>
              <a:t>ème</a:t>
            </a:r>
            <a:r>
              <a:rPr lang="fr-FR" sz="2000" dirty="0"/>
              <a:t>, nécessitant l’organisation de données multiples ou la construction d’une démarche ;</a:t>
            </a:r>
          </a:p>
          <a:p>
            <a:pPr marL="0" lvl="0" indent="0">
              <a:buNone/>
            </a:pPr>
            <a:r>
              <a:rPr lang="fr-FR" sz="2000" dirty="0"/>
              <a:t>les supports envisagés pour la prise d’informations : la collecte des informations utiles peut se faire à partir d’un support unique en CM1 (texte ou tableau ou représentation graphique) puis à partir de deux supports complémentaires pour aller vers des tâches complexes mêlant plusieurs supports en 6</a:t>
            </a:r>
            <a:r>
              <a:rPr lang="fr-FR" sz="2000" baseline="30000" dirty="0"/>
              <a:t>ème</a:t>
            </a:r>
            <a:r>
              <a:rPr lang="fr-FR" sz="2000" dirty="0"/>
              <a:t>. </a:t>
            </a:r>
          </a:p>
          <a:p>
            <a:pPr marL="0" indent="0">
              <a:buNone/>
            </a:pPr>
            <a:r>
              <a:rPr lang="fr-FR" sz="2000" dirty="0"/>
              <a:t>La communication de la démarche et des résultats prend différentes formes et s’enrichit au cours du cycle. </a:t>
            </a:r>
          </a:p>
          <a:p>
            <a:pPr marL="0" indent="0">
              <a:buNone/>
            </a:pPr>
            <a:r>
              <a:rPr lang="fr-FR" sz="2000" dirty="0"/>
              <a:t>Dès le début du cycle, les problèmes proposés relèvent des quatre opérations, l’objectif est d’automatiser la reconnaissance de l’opération en fin de cycle 3.</a:t>
            </a:r>
          </a:p>
        </p:txBody>
      </p:sp>
    </p:spTree>
    <p:extLst>
      <p:ext uri="{BB962C8B-B14F-4D97-AF65-F5344CB8AC3E}">
        <p14:creationId xmlns:p14="http://schemas.microsoft.com/office/powerpoint/2010/main" val="38932739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60648"/>
            <a:ext cx="8435280" cy="5865515"/>
          </a:xfrm>
        </p:spPr>
        <p:txBody>
          <a:bodyPr>
            <a:normAutofit/>
          </a:bodyPr>
          <a:lstStyle/>
          <a:p>
            <a:pPr marL="0" indent="0">
              <a:buNone/>
            </a:pPr>
            <a:r>
              <a:rPr lang="fr-FR" sz="2400" b="1" dirty="0"/>
              <a:t>Compétences cycle 3 </a:t>
            </a:r>
            <a:r>
              <a:rPr lang="fr-FR" sz="2400" dirty="0"/>
              <a:t>: lien avec la résolution de problèmes </a:t>
            </a:r>
          </a:p>
        </p:txBody>
      </p:sp>
      <p:graphicFrame>
        <p:nvGraphicFramePr>
          <p:cNvPr id="2" name="Tableau 1"/>
          <p:cNvGraphicFramePr>
            <a:graphicFrameLocks noGrp="1"/>
          </p:cNvGraphicFramePr>
          <p:nvPr>
            <p:extLst/>
          </p:nvPr>
        </p:nvGraphicFramePr>
        <p:xfrm>
          <a:off x="251520" y="692697"/>
          <a:ext cx="8712968" cy="5318760"/>
        </p:xfrm>
        <a:graphic>
          <a:graphicData uri="http://schemas.openxmlformats.org/drawingml/2006/table">
            <a:tbl>
              <a:tblPr firstRow="1" firstCol="1" bandRow="1">
                <a:tableStyleId>{5C22544A-7EE6-4342-B048-85BDC9FD1C3A}</a:tableStyleId>
              </a:tblPr>
              <a:tblGrid>
                <a:gridCol w="8712968">
                  <a:extLst>
                    <a:ext uri="{9D8B030D-6E8A-4147-A177-3AD203B41FA5}">
                      <a16:colId xmlns:a16="http://schemas.microsoft.com/office/drawing/2014/main" xmlns="" val="20000"/>
                    </a:ext>
                  </a:extLst>
                </a:gridCol>
              </a:tblGrid>
              <a:tr h="1588737">
                <a:tc>
                  <a:txBody>
                    <a:bodyPr/>
                    <a:lstStyle/>
                    <a:p>
                      <a:pPr>
                        <a:lnSpc>
                          <a:spcPct val="115000"/>
                        </a:lnSpc>
                        <a:spcAft>
                          <a:spcPts val="0"/>
                        </a:spcAft>
                      </a:pPr>
                      <a:r>
                        <a:rPr lang="fr-FR" sz="2000" b="0" dirty="0">
                          <a:effectLst/>
                        </a:rPr>
                        <a:t>Chercher</a:t>
                      </a:r>
                    </a:p>
                    <a:p>
                      <a:pPr marL="342900" lvl="0" indent="-342900" algn="just">
                        <a:spcAft>
                          <a:spcPts val="0"/>
                        </a:spcAft>
                        <a:buFont typeface="Symbol"/>
                        <a:buChar char=""/>
                      </a:pPr>
                      <a:r>
                        <a:rPr lang="fr-FR" sz="2000" b="0" dirty="0">
                          <a:effectLst/>
                        </a:rPr>
                        <a:t>Prélever et organiser les informations nécessaires à la résolution de problèmes à partir de supports variés : textes, tableaux, diagrammes, graphiques, dessins, schémas, etc.</a:t>
                      </a:r>
                    </a:p>
                    <a:p>
                      <a:pPr marL="342900" lvl="0" indent="-342900" algn="just">
                        <a:spcAft>
                          <a:spcPts val="0"/>
                        </a:spcAft>
                        <a:buFont typeface="Symbol"/>
                        <a:buChar char=""/>
                      </a:pPr>
                      <a:r>
                        <a:rPr lang="fr-FR" sz="2000" b="0" dirty="0">
                          <a:effectLst/>
                        </a:rPr>
                        <a:t>S’engager dans une démarche, observer, questionner, manipuler, expérimenter, émettre des hypothèses, en mobilisant des outils ou des procédures mathématiques déjà rencontrées, en élaborant un raisonnement adapté à une situation nouvelle.</a:t>
                      </a:r>
                    </a:p>
                    <a:p>
                      <a:pPr marL="342900" lvl="0" indent="-342900" algn="just">
                        <a:spcAft>
                          <a:spcPts val="0"/>
                        </a:spcAft>
                        <a:buFont typeface="Symbol"/>
                        <a:buChar char=""/>
                      </a:pPr>
                      <a:r>
                        <a:rPr lang="fr-FR" sz="2000" b="0" dirty="0">
                          <a:effectLst/>
                        </a:rPr>
                        <a:t>Tester, essayer plusieurs pistes de résolution.</a:t>
                      </a:r>
                      <a:endParaRPr lang="fr-FR" sz="2000" b="0" dirty="0">
                        <a:effectLst/>
                        <a:latin typeface="Calibri"/>
                      </a:endParaRPr>
                    </a:p>
                  </a:txBody>
                  <a:tcPr marL="58949" marR="58949" marT="0" marB="0"/>
                </a:tc>
                <a:extLst>
                  <a:ext uri="{0D108BD9-81ED-4DB2-BD59-A6C34878D82A}">
                    <a16:rowId xmlns:a16="http://schemas.microsoft.com/office/drawing/2014/main" xmlns="" val="10000"/>
                  </a:ext>
                </a:extLst>
              </a:tr>
              <a:tr h="699933">
                <a:tc>
                  <a:txBody>
                    <a:bodyPr/>
                    <a:lstStyle/>
                    <a:p>
                      <a:pPr>
                        <a:lnSpc>
                          <a:spcPct val="115000"/>
                        </a:lnSpc>
                        <a:spcAft>
                          <a:spcPts val="0"/>
                        </a:spcAft>
                      </a:pPr>
                      <a:r>
                        <a:rPr lang="fr-FR" sz="2000" b="0" dirty="0">
                          <a:effectLst/>
                        </a:rPr>
                        <a:t>Modéliser</a:t>
                      </a:r>
                    </a:p>
                    <a:p>
                      <a:pPr marL="342900" lvl="0" indent="-342900" algn="just">
                        <a:spcAft>
                          <a:spcPts val="0"/>
                        </a:spcAft>
                        <a:buFont typeface="Symbol"/>
                        <a:buChar char=""/>
                      </a:pPr>
                      <a:r>
                        <a:rPr lang="fr-FR" sz="2000" b="0" dirty="0">
                          <a:effectLst/>
                        </a:rPr>
                        <a:t>Utiliser les mathématiques pour résoudre quelques problèmes issus de situations de la vie quotidienne. </a:t>
                      </a:r>
                    </a:p>
                    <a:p>
                      <a:pPr marL="342900" lvl="0" indent="-342900" algn="just">
                        <a:spcAft>
                          <a:spcPts val="0"/>
                        </a:spcAft>
                        <a:buFont typeface="Symbol"/>
                        <a:buChar char=""/>
                      </a:pPr>
                      <a:r>
                        <a:rPr lang="fr-FR" sz="2000" b="0" dirty="0">
                          <a:effectLst/>
                        </a:rPr>
                        <a:t>Reconnaitre et distinguer des problèmes relevant de situations additives, multiplicatives, de proportionnalité.</a:t>
                      </a:r>
                      <a:endParaRPr lang="fr-FR" sz="2000" b="0" dirty="0">
                        <a:effectLst/>
                        <a:latin typeface="Calibri"/>
                        <a:ea typeface="Calibri"/>
                        <a:cs typeface="Times New Roman"/>
                      </a:endParaRPr>
                    </a:p>
                  </a:txBody>
                  <a:tcPr marL="58949" marR="58949" marT="0" marB="0"/>
                </a:tc>
                <a:extLst>
                  <a:ext uri="{0D108BD9-81ED-4DB2-BD59-A6C34878D82A}">
                    <a16:rowId xmlns:a16="http://schemas.microsoft.com/office/drawing/2014/main" xmlns="" val="10001"/>
                  </a:ext>
                </a:extLst>
              </a:tr>
              <a:tr h="807673">
                <a:tc>
                  <a:txBody>
                    <a:bodyPr/>
                    <a:lstStyle/>
                    <a:p>
                      <a:pPr>
                        <a:lnSpc>
                          <a:spcPct val="115000"/>
                        </a:lnSpc>
                        <a:spcAft>
                          <a:spcPts val="0"/>
                        </a:spcAft>
                      </a:pPr>
                      <a:r>
                        <a:rPr lang="fr-FR" sz="2000" b="0" dirty="0">
                          <a:effectLst/>
                        </a:rPr>
                        <a:t>Représenter</a:t>
                      </a:r>
                    </a:p>
                    <a:p>
                      <a:pPr marL="342900" lvl="0" indent="-342900" algn="just">
                        <a:spcAft>
                          <a:spcPts val="0"/>
                        </a:spcAft>
                        <a:buFont typeface="Symbol"/>
                        <a:buChar char=""/>
                      </a:pPr>
                      <a:r>
                        <a:rPr lang="fr-FR" sz="2000" b="0" dirty="0">
                          <a:effectLst/>
                        </a:rPr>
                        <a:t>Utiliser des outils pour représenter un problème : dessins, schémas, diagrammes, graphiques, écritures avec </a:t>
                      </a:r>
                      <a:r>
                        <a:rPr lang="fr-FR" sz="2000" b="0" dirty="0" err="1">
                          <a:effectLst/>
                        </a:rPr>
                        <a:t>parenthésages</a:t>
                      </a:r>
                      <a:r>
                        <a:rPr lang="fr-FR" sz="2000" b="0" dirty="0">
                          <a:effectLst/>
                        </a:rPr>
                        <a:t>, …</a:t>
                      </a:r>
                    </a:p>
                  </a:txBody>
                  <a:tcPr marL="58949" marR="58949" marT="0" marB="0"/>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0767893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60648"/>
            <a:ext cx="8435280" cy="5865515"/>
          </a:xfrm>
        </p:spPr>
        <p:txBody>
          <a:bodyPr>
            <a:normAutofit/>
          </a:bodyPr>
          <a:lstStyle/>
          <a:p>
            <a:pPr marL="0" indent="0">
              <a:buNone/>
            </a:pPr>
            <a:r>
              <a:rPr lang="fr-FR" sz="2400" b="1" dirty="0"/>
              <a:t>Compétences cycle 3</a:t>
            </a:r>
            <a:r>
              <a:rPr lang="fr-FR" sz="2400" dirty="0"/>
              <a:t> : lien avec la résolution de problèmes </a:t>
            </a:r>
          </a:p>
        </p:txBody>
      </p:sp>
      <p:graphicFrame>
        <p:nvGraphicFramePr>
          <p:cNvPr id="4" name="Tableau 3"/>
          <p:cNvGraphicFramePr>
            <a:graphicFrameLocks noGrp="1"/>
          </p:cNvGraphicFramePr>
          <p:nvPr>
            <p:extLst/>
          </p:nvPr>
        </p:nvGraphicFramePr>
        <p:xfrm>
          <a:off x="179512" y="836712"/>
          <a:ext cx="8712968" cy="5701852"/>
        </p:xfrm>
        <a:graphic>
          <a:graphicData uri="http://schemas.openxmlformats.org/drawingml/2006/table">
            <a:tbl>
              <a:tblPr firstRow="1" firstCol="1" bandRow="1">
                <a:tableStyleId>{5C22544A-7EE6-4342-B048-85BDC9FD1C3A}</a:tableStyleId>
              </a:tblPr>
              <a:tblGrid>
                <a:gridCol w="8712968">
                  <a:extLst>
                    <a:ext uri="{9D8B030D-6E8A-4147-A177-3AD203B41FA5}">
                      <a16:colId xmlns:a16="http://schemas.microsoft.com/office/drawing/2014/main" xmlns="" val="20000"/>
                    </a:ext>
                  </a:extLst>
                </a:gridCol>
              </a:tblGrid>
              <a:tr h="1929456">
                <a:tc>
                  <a:txBody>
                    <a:bodyPr/>
                    <a:lstStyle/>
                    <a:p>
                      <a:pPr>
                        <a:lnSpc>
                          <a:spcPct val="115000"/>
                        </a:lnSpc>
                        <a:spcAft>
                          <a:spcPts val="0"/>
                        </a:spcAft>
                      </a:pPr>
                      <a:r>
                        <a:rPr lang="fr-FR" sz="1800" b="0" dirty="0">
                          <a:effectLst/>
                        </a:rPr>
                        <a:t>Raisonner</a:t>
                      </a:r>
                    </a:p>
                    <a:p>
                      <a:pPr marL="342900" lvl="0" indent="-342900" algn="just">
                        <a:spcAft>
                          <a:spcPts val="0"/>
                        </a:spcAft>
                        <a:buFont typeface="Symbol"/>
                        <a:buChar char=""/>
                      </a:pPr>
                      <a:r>
                        <a:rPr lang="fr-FR" sz="1800" b="0" dirty="0">
                          <a:effectLst/>
                        </a:rPr>
                        <a:t>Résoudre des problèmes nécessitant l’organisation de données multiples ou la construction d’une démarche qui combine des étapes de raisonnement.</a:t>
                      </a:r>
                    </a:p>
                    <a:p>
                      <a:pPr marL="342900" lvl="0" indent="-342900">
                        <a:lnSpc>
                          <a:spcPct val="115000"/>
                        </a:lnSpc>
                        <a:spcAft>
                          <a:spcPts val="0"/>
                        </a:spcAft>
                        <a:buFont typeface="Symbol"/>
                        <a:buChar char=""/>
                      </a:pPr>
                      <a:r>
                        <a:rPr lang="fr-FR" sz="1800" b="0" dirty="0">
                          <a:effectLst/>
                        </a:rPr>
                        <a:t>Progresser collectivement dans une investigation en sachant prendre en compte le point de vue d’autrui.</a:t>
                      </a:r>
                    </a:p>
                    <a:p>
                      <a:pPr marL="342900" lvl="0" indent="-342900">
                        <a:lnSpc>
                          <a:spcPct val="115000"/>
                        </a:lnSpc>
                        <a:spcAft>
                          <a:spcPts val="0"/>
                        </a:spcAft>
                        <a:buFont typeface="Symbol"/>
                        <a:buChar char=""/>
                      </a:pPr>
                      <a:r>
                        <a:rPr lang="fr-FR" sz="1800" b="0" dirty="0">
                          <a:effectLst/>
                        </a:rPr>
                        <a:t>Justifier ses affirmations et rechercher la validité des informations dont on dispose.</a:t>
                      </a:r>
                      <a:endParaRPr lang="fr-FR" sz="1800" b="0" dirty="0">
                        <a:effectLst/>
                        <a:latin typeface="Calibri"/>
                        <a:ea typeface="Calibri"/>
                        <a:cs typeface="Times New Roman"/>
                      </a:endParaRPr>
                    </a:p>
                  </a:txBody>
                  <a:tcPr marL="58949" marR="58949" marT="0" marB="0"/>
                </a:tc>
                <a:extLst>
                  <a:ext uri="{0D108BD9-81ED-4DB2-BD59-A6C34878D82A}">
                    <a16:rowId xmlns:a16="http://schemas.microsoft.com/office/drawing/2014/main" xmlns="" val="10000"/>
                  </a:ext>
                </a:extLst>
              </a:tr>
              <a:tr h="1879588">
                <a:tc>
                  <a:txBody>
                    <a:bodyPr/>
                    <a:lstStyle/>
                    <a:p>
                      <a:pPr>
                        <a:lnSpc>
                          <a:spcPct val="115000"/>
                        </a:lnSpc>
                        <a:spcAft>
                          <a:spcPts val="0"/>
                        </a:spcAft>
                      </a:pPr>
                      <a:r>
                        <a:rPr lang="fr-FR" sz="1800" b="0" dirty="0">
                          <a:effectLst/>
                        </a:rPr>
                        <a:t>Calculer</a:t>
                      </a:r>
                    </a:p>
                    <a:p>
                      <a:pPr marL="342900" lvl="0" indent="-342900">
                        <a:lnSpc>
                          <a:spcPct val="115000"/>
                        </a:lnSpc>
                        <a:spcAft>
                          <a:spcPts val="0"/>
                        </a:spcAft>
                        <a:buFont typeface="Symbol"/>
                        <a:buChar char=""/>
                      </a:pPr>
                      <a:r>
                        <a:rPr lang="fr-FR" sz="1800" b="0" dirty="0">
                          <a:effectLst/>
                        </a:rPr>
                        <a:t>Calculer avec des nombres décimaux, de manière exacte ou approchée, en utilisant des stratégies ou des techniques appropriées (mentalement, en ligne, ou en posant les opérations). </a:t>
                      </a:r>
                    </a:p>
                    <a:p>
                      <a:pPr marL="342900" lvl="0" indent="-342900">
                        <a:lnSpc>
                          <a:spcPct val="115000"/>
                        </a:lnSpc>
                        <a:spcAft>
                          <a:spcPts val="0"/>
                        </a:spcAft>
                        <a:buFont typeface="Symbol"/>
                        <a:buChar char=""/>
                      </a:pPr>
                      <a:r>
                        <a:rPr lang="fr-FR" sz="1800" b="0" dirty="0">
                          <a:effectLst/>
                        </a:rPr>
                        <a:t>Contrôler la vraisemblance de ses résultats. </a:t>
                      </a:r>
                    </a:p>
                    <a:p>
                      <a:pPr marL="342900" lvl="0" indent="-342900">
                        <a:lnSpc>
                          <a:spcPct val="115000"/>
                        </a:lnSpc>
                        <a:spcAft>
                          <a:spcPts val="0"/>
                        </a:spcAft>
                        <a:buFont typeface="Symbol"/>
                        <a:buChar char=""/>
                      </a:pPr>
                      <a:r>
                        <a:rPr lang="fr-FR" sz="1800" b="0" dirty="0">
                          <a:effectLst/>
                        </a:rPr>
                        <a:t>Utiliser une calculatrice pour trouver ou vérifier un résultat.</a:t>
                      </a:r>
                      <a:endParaRPr lang="fr-FR" sz="1800" b="0" dirty="0">
                        <a:effectLst/>
                        <a:latin typeface="Calibri"/>
                        <a:ea typeface="Calibri"/>
                        <a:cs typeface="Times New Roman"/>
                      </a:endParaRPr>
                    </a:p>
                  </a:txBody>
                  <a:tcPr marL="58949" marR="58949" marT="0" marB="0"/>
                </a:tc>
                <a:extLst>
                  <a:ext uri="{0D108BD9-81ED-4DB2-BD59-A6C34878D82A}">
                    <a16:rowId xmlns:a16="http://schemas.microsoft.com/office/drawing/2014/main" xmlns="" val="10001"/>
                  </a:ext>
                </a:extLst>
              </a:tr>
              <a:tr h="1879588">
                <a:tc>
                  <a:txBody>
                    <a:bodyPr/>
                    <a:lstStyle/>
                    <a:p>
                      <a:pPr>
                        <a:lnSpc>
                          <a:spcPct val="115000"/>
                        </a:lnSpc>
                        <a:spcAft>
                          <a:spcPts val="0"/>
                        </a:spcAft>
                      </a:pPr>
                      <a:r>
                        <a:rPr lang="fr-FR" sz="1800" b="0" dirty="0">
                          <a:effectLst/>
                        </a:rPr>
                        <a:t>Communiquer</a:t>
                      </a:r>
                    </a:p>
                    <a:p>
                      <a:pPr marL="342900" lvl="0" indent="-342900">
                        <a:lnSpc>
                          <a:spcPct val="115000"/>
                        </a:lnSpc>
                        <a:spcAft>
                          <a:spcPts val="0"/>
                        </a:spcAft>
                        <a:buFont typeface="Symbol"/>
                        <a:buChar char=""/>
                      </a:pPr>
                      <a:r>
                        <a:rPr lang="fr-FR" sz="1800" b="0" dirty="0">
                          <a:effectLst/>
                        </a:rPr>
                        <a:t>Utiliser progressivement un vocabulaire adéquat et/ou des notations adaptées pour décrire une situation, exposer une argumentation.</a:t>
                      </a:r>
                    </a:p>
                    <a:p>
                      <a:pPr marL="342900" lvl="0" indent="-342900">
                        <a:lnSpc>
                          <a:spcPct val="115000"/>
                        </a:lnSpc>
                        <a:spcAft>
                          <a:spcPts val="0"/>
                        </a:spcAft>
                        <a:buFont typeface="Symbol"/>
                        <a:buChar char=""/>
                      </a:pPr>
                      <a:r>
                        <a:rPr lang="fr-FR" sz="1800" b="0" dirty="0">
                          <a:effectLst/>
                        </a:rPr>
                        <a:t>Expliquer sa démarche ou son raisonnement, comprendre les explications d’un autre et argumenter dans l’échange.</a:t>
                      </a:r>
                      <a:endParaRPr lang="fr-FR" sz="1800" b="0" dirty="0">
                        <a:effectLst/>
                        <a:latin typeface="Calibri"/>
                        <a:ea typeface="Calibri"/>
                        <a:cs typeface="Times New Roman"/>
                      </a:endParaRPr>
                    </a:p>
                  </a:txBody>
                  <a:tcPr marL="58949" marR="58949" marT="0" marB="0"/>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1634442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DF285790-A505-4E71-A9C0-545686B1C4DA}"/>
              </a:ext>
            </a:extLst>
          </p:cNvPr>
          <p:cNvSpPr>
            <a:spLocks noGrp="1"/>
          </p:cNvSpPr>
          <p:nvPr>
            <p:ph idx="1"/>
          </p:nvPr>
        </p:nvSpPr>
        <p:spPr>
          <a:xfrm>
            <a:off x="179512" y="116632"/>
            <a:ext cx="8856984" cy="6009531"/>
          </a:xfrm>
        </p:spPr>
        <p:txBody>
          <a:bodyPr>
            <a:noAutofit/>
          </a:bodyPr>
          <a:lstStyle/>
          <a:p>
            <a:pPr marL="0" indent="0">
              <a:buNone/>
            </a:pPr>
            <a:r>
              <a:rPr lang="fr-FR" sz="2000" b="1" dirty="0"/>
              <a:t>D’autres énoncés :     </a:t>
            </a:r>
            <a:r>
              <a:rPr lang="fr-FR" sz="2000" dirty="0"/>
              <a:t>CM1</a:t>
            </a:r>
          </a:p>
          <a:p>
            <a:pPr marL="0" indent="0">
              <a:buNone/>
            </a:pPr>
            <a:r>
              <a:rPr lang="fr-FR" sz="1800" dirty="0"/>
              <a:t>1- Lise a 4€ Le paquet de gâteaux qu’elle aime coûte 3,49€.  Une bouteille de soda coûte 1,29€. </a:t>
            </a:r>
          </a:p>
          <a:p>
            <a:pPr marL="0" indent="0">
              <a:buNone/>
            </a:pPr>
            <a:r>
              <a:rPr lang="fr-FR" sz="1800" dirty="0"/>
              <a:t>Combien lui manque-t-il pour acheter un paquet de gâteaux et une bouteille de soda ?</a:t>
            </a:r>
          </a:p>
          <a:p>
            <a:pPr marL="0" indent="0">
              <a:buNone/>
            </a:pPr>
            <a:endParaRPr lang="fr-FR" sz="1000" dirty="0"/>
          </a:p>
          <a:p>
            <a:pPr marL="0" indent="0">
              <a:buNone/>
            </a:pPr>
            <a:r>
              <a:rPr lang="fr-FR" sz="1800" dirty="0"/>
              <a:t>2- Luc passe un examen pour devenir pilote. Cet examen comporte deux épreuves de 100 questions chacune. Il doit avoir  un minimum de 175 bonnes réponses en tout pour que l’examen soit réussi. Il obtient 84 bonnes réponses dans la première épreuve. Combien doit-il obtenir de bonnes réponses à la deuxième épreuve pour réussir l’examen ?</a:t>
            </a:r>
          </a:p>
          <a:p>
            <a:pPr marL="0" indent="0">
              <a:buNone/>
            </a:pPr>
            <a:endParaRPr lang="fr-FR" sz="1000" dirty="0"/>
          </a:p>
          <a:p>
            <a:pPr marL="0" indent="0">
              <a:buNone/>
            </a:pPr>
            <a:r>
              <a:rPr lang="fr-FR" sz="1800" dirty="0"/>
              <a:t>3- Monsieur Martin dispose d’un bidon d’essence vide pesant 1,240 kg. Il va à la station essence où il remplit son bidon en y mettant 10 L d’essence sans plomb 95.</a:t>
            </a:r>
          </a:p>
          <a:p>
            <a:pPr marL="0" indent="0">
              <a:buNone/>
            </a:pPr>
            <a:r>
              <a:rPr lang="fr-FR" sz="1800" dirty="0"/>
              <a:t>On sait qu’un litre d’essence sans plomb 95 pèse 0,73 kg.</a:t>
            </a:r>
          </a:p>
          <a:p>
            <a:pPr marL="0" indent="0">
              <a:buNone/>
            </a:pPr>
            <a:r>
              <a:rPr lang="fr-FR" sz="1800" dirty="0"/>
              <a:t>Combien pèse maintenant le bidon de monsieur Martin ?</a:t>
            </a:r>
          </a:p>
          <a:p>
            <a:pPr marL="0" indent="0">
              <a:buNone/>
            </a:pPr>
            <a:endParaRPr lang="fr-FR" sz="1000" dirty="0"/>
          </a:p>
          <a:p>
            <a:pPr marL="0" indent="0">
              <a:buNone/>
            </a:pPr>
            <a:r>
              <a:rPr lang="fr-FR" sz="1800" dirty="0"/>
              <a:t>4-  Paul à 8 ans et son grand-père à 56 ans. Dans combien d’années l’âge du grand-père de Paul sera-t-il exactement le triple de l’âge de Paul ?</a:t>
            </a:r>
          </a:p>
          <a:p>
            <a:pPr marL="0" indent="0">
              <a:buNone/>
            </a:pPr>
            <a:endParaRPr lang="fr-FR" sz="1000" dirty="0"/>
          </a:p>
          <a:p>
            <a:pPr marL="0" indent="0">
              <a:buNone/>
            </a:pPr>
            <a:r>
              <a:rPr lang="fr-FR" sz="1800" dirty="0"/>
              <a:t>5- Ana veut fabriquer des colliers.</a:t>
            </a:r>
          </a:p>
          <a:p>
            <a:pPr marL="0" indent="0">
              <a:buNone/>
            </a:pPr>
            <a:r>
              <a:rPr lang="fr-FR" sz="1800" dirty="0"/>
              <a:t>Elle dispose de 15 cordelettes, 10 fermoirs et 52 grosses perles </a:t>
            </a:r>
          </a:p>
          <a:p>
            <a:pPr marL="0" indent="0">
              <a:buNone/>
            </a:pPr>
            <a:r>
              <a:rPr lang="fr-FR" sz="1800" dirty="0"/>
              <a:t>Elle utilise pour chaque collier, 1 cordelette, 2 fermoirs et 8 grosses perles. Combien de colliers pourra-t-elle réaliser ?</a:t>
            </a:r>
          </a:p>
          <a:p>
            <a:pPr marL="0" indent="0">
              <a:buNone/>
            </a:pPr>
            <a:endParaRPr lang="fr-FR" sz="2000" dirty="0"/>
          </a:p>
        </p:txBody>
      </p:sp>
    </p:spTree>
    <p:extLst>
      <p:ext uri="{BB962C8B-B14F-4D97-AF65-F5344CB8AC3E}">
        <p14:creationId xmlns:p14="http://schemas.microsoft.com/office/powerpoint/2010/main" val="30530385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DF285790-A505-4E71-A9C0-545686B1C4DA}"/>
              </a:ext>
            </a:extLst>
          </p:cNvPr>
          <p:cNvSpPr>
            <a:spLocks noGrp="1"/>
          </p:cNvSpPr>
          <p:nvPr>
            <p:ph idx="1"/>
          </p:nvPr>
        </p:nvSpPr>
        <p:spPr>
          <a:xfrm>
            <a:off x="179512" y="116632"/>
            <a:ext cx="8856984" cy="6009531"/>
          </a:xfrm>
        </p:spPr>
        <p:txBody>
          <a:bodyPr>
            <a:noAutofit/>
          </a:bodyPr>
          <a:lstStyle/>
          <a:p>
            <a:pPr marL="0" indent="0">
              <a:buNone/>
            </a:pPr>
            <a:r>
              <a:rPr lang="fr-FR" sz="2000" b="1" dirty="0"/>
              <a:t>D’autres énoncés :     </a:t>
            </a:r>
            <a:r>
              <a:rPr lang="fr-FR" sz="2000" dirty="0"/>
              <a:t>CM2</a:t>
            </a:r>
          </a:p>
          <a:p>
            <a:pPr marL="0" indent="0">
              <a:buNone/>
            </a:pPr>
            <a:r>
              <a:rPr lang="fr-FR" sz="1800" dirty="0"/>
              <a:t>1- Lise a 10€. Le paquet de gâteaux qu’elle aime coûte 3,49€.  Une bouteille de soda coûte 1,29€. </a:t>
            </a:r>
          </a:p>
          <a:p>
            <a:pPr marL="0" indent="0">
              <a:buNone/>
            </a:pPr>
            <a:r>
              <a:rPr lang="fr-FR" sz="1800" dirty="0"/>
              <a:t>Combien lui manque-t-il pour acheter deux paquets de gâteaux et trois bouteilles de soda ?</a:t>
            </a:r>
          </a:p>
          <a:p>
            <a:pPr marL="0" indent="0">
              <a:buNone/>
            </a:pPr>
            <a:endParaRPr lang="fr-FR" sz="1800" dirty="0"/>
          </a:p>
          <a:p>
            <a:pPr marL="0" indent="0">
              <a:buNone/>
            </a:pPr>
            <a:r>
              <a:rPr lang="fr-FR" sz="1800" dirty="0"/>
              <a:t>2- Luc passe un examen pour devenir pilote. Cet examen comporte deux épreuves de 100 questions chacune. Il doit avoir  un minimum de 175 bonnes réponses en tout pour que l’examen soit réussi. Il obtient 84 bonnes réponses dans la première épreuve Quel nombre maximum d’erreurs peut-il faire à la deuxième épreuve pour réussir l’examen ?</a:t>
            </a:r>
          </a:p>
          <a:p>
            <a:pPr marL="0" indent="0">
              <a:buNone/>
            </a:pPr>
            <a:endParaRPr lang="fr-FR" sz="1800" dirty="0"/>
          </a:p>
          <a:p>
            <a:pPr marL="0" indent="0">
              <a:buNone/>
            </a:pPr>
            <a:r>
              <a:rPr lang="fr-FR" sz="1800" dirty="0"/>
              <a:t>3- Monsieur Martin dispose d’un bidon d’essence vide pesant 1,240 kg. Il va à la station essence où il remplit son bidon en y mettant 16 L d’essence sans plomb 95.</a:t>
            </a:r>
          </a:p>
          <a:p>
            <a:pPr marL="0" indent="0">
              <a:buNone/>
            </a:pPr>
            <a:r>
              <a:rPr lang="fr-FR" sz="1800" dirty="0"/>
              <a:t>On sait qu’un litre d’essence sans plomb 95 pèse 0,73 kg. Combien pèse maintenant le bidon de monsieur Martin ?</a:t>
            </a:r>
          </a:p>
          <a:p>
            <a:pPr marL="0" indent="0">
              <a:buNone/>
            </a:pPr>
            <a:endParaRPr lang="fr-FR" sz="1800" dirty="0"/>
          </a:p>
          <a:p>
            <a:pPr marL="0" indent="0">
              <a:buNone/>
            </a:pPr>
            <a:r>
              <a:rPr lang="fr-FR" sz="1800" dirty="0"/>
              <a:t>4-  Paul à 8 ans et son grand-père à 56 ans. Dans combien d’années l’âge du grand-père de Paul sera-t-il exactement le triple de l’âge de Paul ?</a:t>
            </a:r>
          </a:p>
          <a:p>
            <a:pPr marL="0" indent="0">
              <a:buNone/>
            </a:pPr>
            <a:endParaRPr lang="fr-FR" sz="1800" dirty="0"/>
          </a:p>
          <a:p>
            <a:pPr marL="0" indent="0">
              <a:buNone/>
            </a:pPr>
            <a:endParaRPr lang="fr-FR" sz="2000" dirty="0"/>
          </a:p>
        </p:txBody>
      </p:sp>
    </p:spTree>
    <p:extLst>
      <p:ext uri="{BB962C8B-B14F-4D97-AF65-F5344CB8AC3E}">
        <p14:creationId xmlns:p14="http://schemas.microsoft.com/office/powerpoint/2010/main" val="2917652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88640"/>
            <a:ext cx="8856984" cy="6669360"/>
          </a:xfrm>
        </p:spPr>
        <p:txBody>
          <a:bodyPr>
            <a:normAutofit fontScale="85000" lnSpcReduction="20000"/>
          </a:bodyPr>
          <a:lstStyle/>
          <a:p>
            <a:pPr marL="0" indent="0" algn="just">
              <a:buNone/>
            </a:pPr>
            <a:r>
              <a:rPr lang="fr-FR" b="1" dirty="0"/>
              <a:t>La résolution de problème dans les programmes</a:t>
            </a:r>
            <a:r>
              <a:rPr lang="fr-FR" dirty="0"/>
              <a:t> :</a:t>
            </a:r>
          </a:p>
          <a:p>
            <a:pPr marL="0" indent="0" algn="just">
              <a:buNone/>
            </a:pPr>
            <a:endParaRPr lang="fr-FR" dirty="0"/>
          </a:p>
          <a:p>
            <a:pPr algn="just"/>
            <a:r>
              <a:rPr lang="fr-FR" dirty="0"/>
              <a:t>« </a:t>
            </a:r>
            <a:r>
              <a:rPr lang="fr-FR" b="1" dirty="0"/>
              <a:t>Au cycle 2</a:t>
            </a:r>
            <a:r>
              <a:rPr lang="fr-FR" dirty="0"/>
              <a:t>, </a:t>
            </a:r>
            <a:r>
              <a:rPr lang="fr-FR" dirty="0">
                <a:ea typeface="Calibri"/>
                <a:cs typeface="Times New Roman"/>
              </a:rPr>
              <a:t>la résolution de problèmes est au centre de l’activité mathématique des élèves… »</a:t>
            </a:r>
          </a:p>
          <a:p>
            <a:pPr marL="0" indent="0" algn="just">
              <a:buNone/>
            </a:pPr>
            <a:endParaRPr lang="fr-FR" dirty="0">
              <a:ea typeface="Calibri"/>
              <a:cs typeface="Times New Roman"/>
            </a:endParaRPr>
          </a:p>
          <a:p>
            <a:pPr algn="just"/>
            <a:r>
              <a:rPr lang="fr-FR" b="1" dirty="0"/>
              <a:t>Cycle 3</a:t>
            </a:r>
            <a:r>
              <a:rPr lang="fr-FR" dirty="0"/>
              <a:t> : « La résolution de problèmes constitue le critère principal de la maitrise des connaissances dans tous les domaines des mathématiques, mais elle est également le moyen d’en assurer une appropriation qui en garantit le sens… La résolution de problèmes permet de montrer comment des notions mathématiques peuvent être des outils pertinents pour résoudre certaines situations. »</a:t>
            </a:r>
          </a:p>
          <a:p>
            <a:pPr marL="0" indent="0" algn="just">
              <a:buNone/>
            </a:pPr>
            <a:endParaRPr lang="fr-FR" dirty="0"/>
          </a:p>
          <a:p>
            <a:pPr algn="just"/>
            <a:r>
              <a:rPr lang="fr-FR" b="1" dirty="0"/>
              <a:t>Cycle 4</a:t>
            </a:r>
            <a:r>
              <a:rPr lang="fr-FR" dirty="0"/>
              <a:t> : « La mise en œuvre des programmes doit permettre de développer les six compétences majeures de l’activité mathématiques : … Pour ce faire, une place importante doit être accordée à la résolution de problèmes… »   </a:t>
            </a:r>
          </a:p>
        </p:txBody>
      </p:sp>
    </p:spTree>
    <p:extLst>
      <p:ext uri="{BB962C8B-B14F-4D97-AF65-F5344CB8AC3E}">
        <p14:creationId xmlns:p14="http://schemas.microsoft.com/office/powerpoint/2010/main" val="500677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832" y="836712"/>
            <a:ext cx="8735656"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395536" y="302677"/>
            <a:ext cx="4392488" cy="523220"/>
          </a:xfrm>
          <a:prstGeom prst="rect">
            <a:avLst/>
          </a:prstGeom>
          <a:noFill/>
        </p:spPr>
        <p:txBody>
          <a:bodyPr wrap="square" rtlCol="0">
            <a:spAutoFit/>
          </a:bodyPr>
          <a:lstStyle/>
          <a:p>
            <a:r>
              <a:rPr lang="fr-FR" sz="2800" b="1" dirty="0"/>
              <a:t>TIMSS 2015 (CM1) </a:t>
            </a:r>
          </a:p>
        </p:txBody>
      </p:sp>
    </p:spTree>
    <p:extLst>
      <p:ext uri="{BB962C8B-B14F-4D97-AF65-F5344CB8AC3E}">
        <p14:creationId xmlns:p14="http://schemas.microsoft.com/office/powerpoint/2010/main" val="1650866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1720" y="605505"/>
            <a:ext cx="6984776" cy="4145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107504" y="116632"/>
            <a:ext cx="4392488" cy="523220"/>
          </a:xfrm>
          <a:prstGeom prst="rect">
            <a:avLst/>
          </a:prstGeom>
          <a:noFill/>
        </p:spPr>
        <p:txBody>
          <a:bodyPr wrap="square" rtlCol="0">
            <a:spAutoFit/>
          </a:bodyPr>
          <a:lstStyle/>
          <a:p>
            <a:r>
              <a:rPr lang="fr-FR" sz="2800" b="1" dirty="0"/>
              <a:t>TIMSS 2015 (CM1)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725144"/>
            <a:ext cx="9059543"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1684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95536" y="302677"/>
            <a:ext cx="4392488" cy="523220"/>
          </a:xfrm>
          <a:prstGeom prst="rect">
            <a:avLst/>
          </a:prstGeom>
          <a:noFill/>
        </p:spPr>
        <p:txBody>
          <a:bodyPr wrap="square" rtlCol="0">
            <a:spAutoFit/>
          </a:bodyPr>
          <a:lstStyle/>
          <a:p>
            <a:r>
              <a:rPr lang="fr-FR" sz="2800" b="1" dirty="0"/>
              <a:t>TIMSS 2015 (CM1) </a:t>
            </a:r>
          </a:p>
        </p:txBody>
      </p:sp>
      <p:sp>
        <p:nvSpPr>
          <p:cNvPr id="2" name="Espace réservé du contenu 1"/>
          <p:cNvSpPr>
            <a:spLocks noGrp="1"/>
          </p:cNvSpPr>
          <p:nvPr>
            <p:ph idx="1"/>
          </p:nvPr>
        </p:nvSpPr>
        <p:spPr/>
        <p:txBody>
          <a:bodyPr/>
          <a:lstStyle/>
          <a:p>
            <a:endParaRPr lang="fr-F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400" y="825897"/>
            <a:ext cx="8704088" cy="5255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5385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7504" y="116632"/>
            <a:ext cx="4392488" cy="523220"/>
          </a:xfrm>
          <a:prstGeom prst="rect">
            <a:avLst/>
          </a:prstGeom>
          <a:noFill/>
        </p:spPr>
        <p:txBody>
          <a:bodyPr wrap="square" rtlCol="0">
            <a:spAutoFit/>
          </a:bodyPr>
          <a:lstStyle/>
          <a:p>
            <a:r>
              <a:rPr lang="fr-FR" sz="2800" b="1" dirty="0"/>
              <a:t>TIMSS 2015 (CM1)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1351" y="798513"/>
            <a:ext cx="7093574" cy="4286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7503" y="4941168"/>
            <a:ext cx="8898527"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9009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03108DCF-603A-480B-8FBA-133D9121ACBB}"/>
              </a:ext>
            </a:extLst>
          </p:cNvPr>
          <p:cNvSpPr>
            <a:spLocks noGrp="1"/>
          </p:cNvSpPr>
          <p:nvPr>
            <p:ph idx="1"/>
          </p:nvPr>
        </p:nvSpPr>
        <p:spPr>
          <a:xfrm>
            <a:off x="611560" y="188640"/>
            <a:ext cx="8229600" cy="5822107"/>
          </a:xfrm>
        </p:spPr>
        <p:txBody>
          <a:bodyPr/>
          <a:lstStyle/>
          <a:p>
            <a:pPr marL="0" indent="0">
              <a:buNone/>
            </a:pPr>
            <a:r>
              <a:rPr lang="fr-FR" dirty="0"/>
              <a:t>TIMSS 2015</a:t>
            </a:r>
          </a:p>
          <a:p>
            <a:pPr marL="0" indent="0">
              <a:buNone/>
            </a:pPr>
            <a:endParaRPr lang="fr-FR" dirty="0"/>
          </a:p>
        </p:txBody>
      </p:sp>
      <p:pic>
        <p:nvPicPr>
          <p:cNvPr id="4" name="Image 3">
            <a:extLst>
              <a:ext uri="{FF2B5EF4-FFF2-40B4-BE49-F238E27FC236}">
                <a16:creationId xmlns:a16="http://schemas.microsoft.com/office/drawing/2014/main" xmlns="" id="{DFA38AAE-452D-41D1-B38C-4C56355C54B4}"/>
              </a:ext>
            </a:extLst>
          </p:cNvPr>
          <p:cNvPicPr>
            <a:picLocks noChangeAspect="1"/>
          </p:cNvPicPr>
          <p:nvPr/>
        </p:nvPicPr>
        <p:blipFill>
          <a:blip r:embed="rId2"/>
          <a:stretch>
            <a:fillRect/>
          </a:stretch>
        </p:blipFill>
        <p:spPr>
          <a:xfrm>
            <a:off x="132660" y="1556792"/>
            <a:ext cx="9049425" cy="3816424"/>
          </a:xfrm>
          <a:prstGeom prst="rect">
            <a:avLst/>
          </a:prstGeom>
        </p:spPr>
      </p:pic>
      <p:sp>
        <p:nvSpPr>
          <p:cNvPr id="5" name="ZoneTexte 4">
            <a:extLst>
              <a:ext uri="{FF2B5EF4-FFF2-40B4-BE49-F238E27FC236}">
                <a16:creationId xmlns:a16="http://schemas.microsoft.com/office/drawing/2014/main" xmlns="" id="{F1F462A2-874D-4DD0-AF20-DEAC779526F6}"/>
              </a:ext>
            </a:extLst>
          </p:cNvPr>
          <p:cNvSpPr txBox="1"/>
          <p:nvPr/>
        </p:nvSpPr>
        <p:spPr>
          <a:xfrm>
            <a:off x="132659" y="1556792"/>
            <a:ext cx="427779"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290433377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16178</TotalTime>
  <Words>1895</Words>
  <Application>Microsoft Office PowerPoint</Application>
  <PresentationFormat>Affichage à l'écran (4:3)</PresentationFormat>
  <Paragraphs>251</Paragraphs>
  <Slides>38</Slides>
  <Notes>0</Notes>
  <HiddenSlides>0</HiddenSlides>
  <MMClips>0</MMClips>
  <ScaleCrop>false</ScaleCrop>
  <HeadingPairs>
    <vt:vector size="4" baseType="variant">
      <vt:variant>
        <vt:lpstr>Thème</vt:lpstr>
      </vt:variant>
      <vt:variant>
        <vt:i4>1</vt:i4>
      </vt:variant>
      <vt:variant>
        <vt:lpstr>Titres des diapositives</vt:lpstr>
      </vt:variant>
      <vt:variant>
        <vt:i4>38</vt:i4>
      </vt:variant>
    </vt:vector>
  </HeadingPairs>
  <TitlesOfParts>
    <vt:vector size="39" baseType="lpstr">
      <vt:lpstr>Thème Office</vt:lpstr>
      <vt:lpstr>Trame d’animation d’un temps de travail</vt:lpstr>
      <vt:lpstr>Atelier  « Résolution de problèmes »</vt:lpstr>
      <vt:lpstr>état des lieux succinct du domaine « Résolution de problème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Mise en situation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Situations problèmes à effectuer dans les classes de CM1 CM2</vt:lpstr>
      <vt:lpstr>Présentation PowerPoint</vt:lpstr>
      <vt:lpstr>Présentation PowerPoint</vt:lpstr>
      <vt:lpstr>Documents à destination des animateurs des formations académiques</vt:lpstr>
      <vt:lpstr>Présentation PowerPoint</vt:lpstr>
      <vt:lpstr>Présentation PowerPoint</vt:lpstr>
      <vt:lpstr>Présentation PowerPoint</vt:lpstr>
      <vt:lpstr>Présentation PowerPoint</vt:lpstr>
      <vt:lpstr>Présentation PowerPoint</vt:lpstr>
      <vt:lpstr>Présentation PowerPoint</vt:lpstr>
      <vt:lpstr>Cycle 3 :  Introduction du thème « nombres et calcul » :</vt:lpstr>
      <vt:lpstr>Repères progressivité cycle 3</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superu</dc:creator>
  <cp:lastModifiedBy>Ollivier HUNAULT</cp:lastModifiedBy>
  <cp:revision>113</cp:revision>
  <cp:lastPrinted>2017-09-26T06:24:14Z</cp:lastPrinted>
  <dcterms:created xsi:type="dcterms:W3CDTF">2017-09-14T11:39:39Z</dcterms:created>
  <dcterms:modified xsi:type="dcterms:W3CDTF">2017-10-17T19:34:32Z</dcterms:modified>
</cp:coreProperties>
</file>