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57" r:id="rId4"/>
    <p:sldId id="259" r:id="rId5"/>
    <p:sldId id="260" r:id="rId6"/>
    <p:sldId id="261" r:id="rId7"/>
    <p:sldId id="262" r:id="rId8"/>
    <p:sldId id="265" r:id="rId9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8" d="100"/>
          <a:sy n="48" d="100"/>
        </p:scale>
        <p:origin x="-1542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D9BD3-96B3-46AE-B7F1-60A6D3A483F2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34248-54C3-499B-B123-6E747A6A1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95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4248-54C3-499B-B123-6E747A6A1D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365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4248-54C3-499B-B123-6E747A6A1D6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4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4248-54C3-499B-B123-6E747A6A1D6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722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4248-54C3-499B-B123-6E747A6A1D6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363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4248-54C3-499B-B123-6E747A6A1D6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901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4248-54C3-499B-B123-6E747A6A1D6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463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4248-54C3-499B-B123-6E747A6A1D6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173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22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1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95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56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5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5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58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69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06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81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A9252-2311-4B44-8BA7-87CD25F38891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01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telier%20du%2026%20septembre/RETOUR%20SUR%20LA%20CONFERENCE%20D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E:\COPIRELEM\proportionnalit&#233;\ESEN%202017\atelier\grille%20analyse%20pb%20prop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atelier%20du%2026%20septembre/S&#233;ance%208%20-%202%20juin%20-%20CM1-CM2%20-%20Probl&#232;mes%20proportionnalit&#233;%20pour%20les%20CM1.docx" TargetMode="External"/><Relationship Id="rId4" Type="http://schemas.openxmlformats.org/officeDocument/2006/relationships/hyperlink" Target="atelier%20du%2026%20septembre/grille%20analyse%20pb%20prop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atelier%20du%2026%20septembre/prod-citrons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atelier%20du%2026%20septembre/S&#233;ance%2012%20-%2015%20juin%20-%20CM1-CM2%20-%20Calcul%20mental%20proportionnalit&#233;.ppt" TargetMode="External"/><Relationship Id="rId7" Type="http://schemas.openxmlformats.org/officeDocument/2006/relationships/hyperlink" Target="atelier%20du%2026%20septembre/cap-mathsCM1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atelier%20du%2026%20septembre/geant.pdf" TargetMode="External"/><Relationship Id="rId5" Type="http://schemas.openxmlformats.org/officeDocument/2006/relationships/hyperlink" Target="atelier%20du%2026%20septembre/RA16_C3_MATH_PROPO_PUZZLE_614225.pdf" TargetMode="External"/><Relationship Id="rId4" Type="http://schemas.openxmlformats.org/officeDocument/2006/relationships/hyperlink" Target="atelier%20du%2026%20septembre/S&#233;ance%208%20-%202%20juin%20-%20CM1-CM2%20-%20Probl&#232;mes%20proportionnalit&#233;%20pour%20les%20CM1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propositions%20formations%20cycle%203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47568" y="2654687"/>
            <a:ext cx="9144000" cy="81344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Atelier PROPORTIONNALITE</a:t>
            </a:r>
          </a:p>
          <a:p>
            <a:r>
              <a:rPr lang="fr-FR" dirty="0" smtClean="0"/>
              <a:t>Hubert </a:t>
            </a:r>
            <a:r>
              <a:rPr lang="fr-FR" dirty="0" err="1" smtClean="0"/>
              <a:t>Courteille</a:t>
            </a:r>
            <a:r>
              <a:rPr lang="fr-FR" dirty="0" smtClean="0"/>
              <a:t> / Pascale </a:t>
            </a:r>
            <a:r>
              <a:rPr lang="fr-FR" dirty="0" err="1" smtClean="0"/>
              <a:t>Louvrier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944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Objectifs de l’atelier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sz="3600" dirty="0" smtClean="0"/>
              <a:t>Appréhender </a:t>
            </a:r>
            <a:r>
              <a:rPr lang="fr-FR" sz="3600" dirty="0"/>
              <a:t>des problématiques d’enseignement de la proportionnalité au cycle </a:t>
            </a:r>
            <a:r>
              <a:rPr lang="fr-FR" sz="3600" dirty="0" smtClean="0"/>
              <a:t>3.</a:t>
            </a:r>
          </a:p>
          <a:p>
            <a:endParaRPr lang="fr-FR" sz="3600" dirty="0"/>
          </a:p>
          <a:p>
            <a:r>
              <a:rPr lang="fr-FR" sz="3600" dirty="0"/>
              <a:t>Exploiter les documents à disposition pour construire une formation en circonscription</a:t>
            </a:r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65061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47568" y="980303"/>
            <a:ext cx="9144000" cy="4168345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>
                <a:hlinkClick r:id="rId3" action="ppaction://hlinkfile"/>
              </a:rPr>
              <a:t>Quelques points forts de la conférence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Organisation de l’atelier</a:t>
            </a:r>
          </a:p>
          <a:p>
            <a:pPr algn="l"/>
            <a:r>
              <a:rPr lang="fr-FR" dirty="0" smtClean="0"/>
              <a:t>1- Aspect « SAVOIR »</a:t>
            </a:r>
          </a:p>
          <a:p>
            <a:pPr algn="l"/>
            <a:r>
              <a:rPr lang="fr-FR" dirty="0" smtClean="0"/>
              <a:t>2- Aspect « DIDACTIQUE »</a:t>
            </a:r>
          </a:p>
          <a:p>
            <a:pPr algn="l"/>
            <a:r>
              <a:rPr lang="fr-FR" dirty="0" smtClean="0"/>
              <a:t>3- Aspect « PEDAGOGIQUE »</a:t>
            </a:r>
          </a:p>
          <a:p>
            <a:pPr algn="l"/>
            <a:r>
              <a:rPr lang="fr-FR" dirty="0" smtClean="0"/>
              <a:t>4- Formation de formateurs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7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47568" y="222423"/>
            <a:ext cx="9144000" cy="6306063"/>
          </a:xfrm>
        </p:spPr>
        <p:txBody>
          <a:bodyPr>
            <a:normAutofit/>
          </a:bodyPr>
          <a:lstStyle/>
          <a:p>
            <a:r>
              <a:rPr lang="fr-FR" dirty="0" smtClean="0"/>
              <a:t>1- Phase « SAVOIR »</a:t>
            </a:r>
          </a:p>
          <a:p>
            <a:endParaRPr lang="fr-FR" dirty="0"/>
          </a:p>
          <a:p>
            <a:endParaRPr lang="fr-FR" dirty="0" smtClean="0">
              <a:hlinkClick r:id="rId3" action="ppaction://hlinkfile"/>
            </a:endParaRPr>
          </a:p>
          <a:p>
            <a:r>
              <a:rPr lang="fr-FR" dirty="0" smtClean="0">
                <a:hlinkClick r:id="rId4" action="ppaction://hlinkfile"/>
              </a:rPr>
              <a:t>Grille d’analyse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Consigne : </a:t>
            </a:r>
          </a:p>
          <a:p>
            <a:r>
              <a:rPr lang="fr-FR" dirty="0" smtClean="0"/>
              <a:t>« Renseigner la grille d’analyse sur les exercices 1 et 4 de la </a:t>
            </a:r>
            <a:r>
              <a:rPr lang="fr-FR" dirty="0" smtClean="0">
                <a:hlinkClick r:id="rId5" action="ppaction://hlinkfile"/>
              </a:rPr>
              <a:t>fiche</a:t>
            </a:r>
            <a:r>
              <a:rPr lang="fr-FR" dirty="0" smtClean="0"/>
              <a:t>  »</a:t>
            </a:r>
          </a:p>
          <a:p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881449" y="3550508"/>
            <a:ext cx="10783329" cy="297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/>
          </a:p>
          <a:p>
            <a:endParaRPr lang="fr-FR" dirty="0"/>
          </a:p>
          <a:p>
            <a:pPr lvl="0"/>
            <a:r>
              <a:rPr lang="fr-FR" dirty="0" smtClean="0"/>
              <a:t>En quoi cette grille d’analyse peut être utile en formation ?</a:t>
            </a:r>
            <a:r>
              <a:rPr lang="fr-FR" dirty="0"/>
              <a:t>	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96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47568" y="222423"/>
            <a:ext cx="9144000" cy="5815912"/>
          </a:xfrm>
        </p:spPr>
        <p:txBody>
          <a:bodyPr>
            <a:normAutofit/>
          </a:bodyPr>
          <a:lstStyle/>
          <a:p>
            <a:r>
              <a:rPr lang="fr-FR" dirty="0"/>
              <a:t>2</a:t>
            </a:r>
            <a:r>
              <a:rPr lang="fr-FR" dirty="0" smtClean="0"/>
              <a:t>- Aspect « DIDACTIQUE »</a:t>
            </a:r>
          </a:p>
          <a:p>
            <a:endParaRPr lang="fr-FR" dirty="0" smtClean="0"/>
          </a:p>
          <a:p>
            <a:r>
              <a:rPr lang="fr-FR" dirty="0" smtClean="0">
                <a:hlinkClick r:id="rId3" action="ppaction://hlinkfile"/>
              </a:rPr>
              <a:t>Un exercice, des productions.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Consigne : </a:t>
            </a:r>
          </a:p>
          <a:p>
            <a:pPr lvl="0"/>
            <a:r>
              <a:rPr lang="fr-FR" dirty="0"/>
              <a:t>Quelles procédures ?</a:t>
            </a:r>
          </a:p>
          <a:p>
            <a:pPr lvl="0"/>
            <a:r>
              <a:rPr lang="fr-FR" dirty="0"/>
              <a:t>Quelles compétences semblent acquises ?</a:t>
            </a:r>
          </a:p>
          <a:p>
            <a:pPr lvl="0"/>
            <a:r>
              <a:rPr lang="fr-FR" dirty="0"/>
              <a:t>Quelle(s) erreur(s) ? </a:t>
            </a:r>
            <a:endParaRPr lang="fr-FR" dirty="0" smtClean="0"/>
          </a:p>
          <a:p>
            <a:pPr lvl="0"/>
            <a:r>
              <a:rPr lang="fr-FR" dirty="0" smtClean="0"/>
              <a:t>Comment </a:t>
            </a:r>
            <a:r>
              <a:rPr lang="fr-FR" dirty="0"/>
              <a:t>faire évoluer les procédures ?</a:t>
            </a:r>
          </a:p>
          <a:p>
            <a:pPr lvl="0"/>
            <a:r>
              <a:rPr lang="fr-FR" dirty="0"/>
              <a:t>Comment passer des traces élèves aux écrits institutionnels </a:t>
            </a:r>
            <a:r>
              <a:rPr lang="fr-FR" dirty="0" smtClean="0"/>
              <a:t>?</a:t>
            </a:r>
            <a:endParaRPr lang="fr-FR" dirty="0"/>
          </a:p>
          <a:p>
            <a:pPr lvl="0"/>
            <a:r>
              <a:rPr lang="fr-FR" dirty="0"/>
              <a:t>Quelle synthèse dans la classe 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22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47568" y="222424"/>
            <a:ext cx="9144000" cy="5857100"/>
          </a:xfrm>
        </p:spPr>
        <p:txBody>
          <a:bodyPr>
            <a:normAutofit/>
          </a:bodyPr>
          <a:lstStyle/>
          <a:p>
            <a:r>
              <a:rPr lang="fr-FR" dirty="0" smtClean="0"/>
              <a:t>3- Aspect « PEDAGOGIQUE »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692515" y="2026690"/>
            <a:ext cx="3431059" cy="7414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hlinkClick r:id="rId3" action="ppaction://hlinkpres?slideindex=1&amp;slidetitle="/>
              </a:rPr>
              <a:t>Temps court</a:t>
            </a:r>
          </a:p>
          <a:p>
            <a:r>
              <a:rPr lang="fr-FR" dirty="0" smtClean="0">
                <a:hlinkClick r:id="rId3" action="ppaction://hlinkpres?slideindex=1&amp;slidetitle="/>
              </a:rPr>
              <a:t>« activité flash »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7718855" y="1254217"/>
            <a:ext cx="3431059" cy="7414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hlinkClick r:id="rId4" action="ppaction://hlinkfile"/>
              </a:rPr>
              <a:t>Temps long</a:t>
            </a:r>
          </a:p>
          <a:p>
            <a:r>
              <a:rPr lang="fr-FR" dirty="0" smtClean="0">
                <a:hlinkClick r:id="rId4" action="ppaction://hlinkfile"/>
              </a:rPr>
              <a:t>« résolution de problème »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7718855" y="2263343"/>
            <a:ext cx="3587578" cy="7414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hlinkClick r:id="rId5" action="ppaction://hlinkfile"/>
              </a:rPr>
              <a:t>Temps long</a:t>
            </a:r>
          </a:p>
          <a:p>
            <a:r>
              <a:rPr lang="fr-FR" dirty="0" smtClean="0">
                <a:hlinkClick r:id="rId5" action="ppaction://hlinkfile"/>
              </a:rPr>
              <a:t>« documents ressource »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7640595" y="3192156"/>
            <a:ext cx="3587578" cy="7414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hlinkClick r:id="rId6" action="ppaction://hlinkfile"/>
              </a:rPr>
              <a:t>Temps long</a:t>
            </a:r>
          </a:p>
          <a:p>
            <a:r>
              <a:rPr lang="fr-FR" dirty="0" smtClean="0">
                <a:hlinkClick r:id="rId6" action="ppaction://hlinkfile"/>
              </a:rPr>
              <a:t>« problème à prise d’initiative »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4743966" y="2026690"/>
            <a:ext cx="2712306" cy="7414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hlinkClick r:id="rId7" action="ppaction://hlinkfile"/>
              </a:rPr>
              <a:t>Temps court/long</a:t>
            </a:r>
          </a:p>
          <a:p>
            <a:r>
              <a:rPr lang="fr-FR" dirty="0" smtClean="0">
                <a:hlinkClick r:id="rId7" action="ppaction://hlinkfile"/>
              </a:rPr>
              <a:t>« manuels »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734065" y="3562858"/>
            <a:ext cx="8732108" cy="206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  <a:tabLst>
                <a:tab pos="5291455" algn="l"/>
              </a:tabLst>
            </a:pPr>
            <a:endParaRPr lang="fr-F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0"/>
              </a:spcAft>
              <a:tabLst>
                <a:tab pos="5291455" algn="l"/>
              </a:tabLst>
            </a:pPr>
            <a:endParaRPr lang="fr-F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"/>
              <a:tabLst>
                <a:tab pos="5291455" algn="l"/>
              </a:tabLst>
            </a:pP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 place pour chacune de ces modalités de travail ?</a:t>
            </a:r>
          </a:p>
          <a:p>
            <a:pPr marL="342900" lvl="0" indent="-342900" algn="ctr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"/>
              <a:tabLst>
                <a:tab pos="5291455" algn="l"/>
              </a:tabLst>
            </a:pP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 régularité au cours de l’année scolaire ?</a:t>
            </a:r>
          </a:p>
          <a:p>
            <a:pPr marL="342900" lvl="0" indent="-342900" algn="ctr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"/>
              <a:tabLst>
                <a:tab pos="5291455" algn="l"/>
              </a:tabLst>
            </a:pP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 intérêt de chaque modalité de travail ?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26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4- Formation de formateurs</a:t>
            </a:r>
          </a:p>
          <a:p>
            <a:endParaRPr lang="fr-FR" sz="2800" dirty="0" smtClean="0"/>
          </a:p>
          <a:p>
            <a:endParaRPr lang="fr-FR" sz="2800" u="sng" dirty="0" smtClean="0"/>
          </a:p>
          <a:p>
            <a:r>
              <a:rPr lang="fr-FR" sz="2800" dirty="0"/>
              <a:t>Connaissances mathématiques, didactiques et pédagogiques sont intimement liées au cœur des pratiques enseignantes et ne peuvent être abordées de façon vraiment indépendante dans le cadre des situations de formation.</a:t>
            </a:r>
          </a:p>
          <a:p>
            <a:endParaRPr lang="fr-FR" sz="2800" u="sng" dirty="0"/>
          </a:p>
          <a:p>
            <a:endParaRPr lang="fr-FR" sz="2800" u="sng" dirty="0" smtClean="0"/>
          </a:p>
          <a:p>
            <a:r>
              <a:rPr lang="fr-FR" sz="2800" u="sng" dirty="0" smtClean="0"/>
              <a:t>Comment mettre en œuvre dans les départements/circonscriptions ce que l’on vient de faire dans le cadre des 9h de formation pour tous les enseignants de </a:t>
            </a:r>
            <a:r>
              <a:rPr lang="fr-FR" sz="2800" u="sng" smtClean="0"/>
              <a:t>CM1/CM2 </a:t>
            </a:r>
            <a:r>
              <a:rPr lang="fr-FR" sz="2800" u="sng" smtClean="0"/>
              <a:t>?</a:t>
            </a:r>
          </a:p>
          <a:p>
            <a:endParaRPr lang="fr-FR" sz="2800" u="sng" dirty="0" smtClean="0"/>
          </a:p>
          <a:p>
            <a:r>
              <a:rPr lang="fr-FR" sz="2800" dirty="0" smtClean="0">
                <a:hlinkClick r:id="rId3" action="ppaction://hlinkfile"/>
              </a:rPr>
              <a:t>Exemple de la Manche</a:t>
            </a:r>
            <a:endParaRPr lang="fr-FR" sz="2800" dirty="0" smtClean="0"/>
          </a:p>
          <a:p>
            <a:endParaRPr lang="fr-FR" sz="2800" u="sng" dirty="0"/>
          </a:p>
        </p:txBody>
      </p:sp>
    </p:spTree>
    <p:extLst>
      <p:ext uri="{BB962C8B-B14F-4D97-AF65-F5344CB8AC3E}">
        <p14:creationId xmlns:p14="http://schemas.microsoft.com/office/powerpoint/2010/main" val="30822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Questions /discussion : débat ouvert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458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167</Words>
  <Application>Microsoft Office PowerPoint</Application>
  <PresentationFormat>Personnalisé</PresentationFormat>
  <Paragraphs>73</Paragraphs>
  <Slides>8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Objectifs de l’atelier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Questions /discussion : débat ouvert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asimard</dc:creator>
  <cp:lastModifiedBy>PASCALE LOUVRIER</cp:lastModifiedBy>
  <cp:revision>24</cp:revision>
  <cp:lastPrinted>2017-09-08T09:54:48Z</cp:lastPrinted>
  <dcterms:created xsi:type="dcterms:W3CDTF">2017-09-06T10:51:15Z</dcterms:created>
  <dcterms:modified xsi:type="dcterms:W3CDTF">2017-09-25T16:29:28Z</dcterms:modified>
</cp:coreProperties>
</file>