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4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u="none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progressivit&#233;.docx" TargetMode="External"/><Relationship Id="rId2" Type="http://schemas.openxmlformats.org/officeDocument/2006/relationships/hyperlink" Target="mod&#233;lisation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S&#233;ance%208%20-%202%20juin%20-%20CM1-CM2%20-%20Probl&#232;mes%20proportionnalit&#233;%20pour%20les%20CM1.docx" TargetMode="External"/><Relationship Id="rId2" Type="http://schemas.openxmlformats.org/officeDocument/2006/relationships/hyperlink" Target="grille%20analyse%20pb%20prop%20-%20Copie.xls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prod-citron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../atelier%20du%2026%20septembre/atelier%20du%2026%20septembre/cap-mathsCM1.jpg" TargetMode="External"/><Relationship Id="rId2" Type="http://schemas.openxmlformats.org/officeDocument/2006/relationships/hyperlink" Target="../S&#233;ance%2012%20-%2015%20juin%20-%20CM1-CM2%20-%20Calcul%20mental%20proportionnalit&#233;.pp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../../atelier%20du%2026%20septembre/atelier%20du%2026%20septembre/geant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Atelier Proportionnalité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059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506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Objectifs de l ’atelier: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806222"/>
            <a:ext cx="8596668" cy="4686695"/>
          </a:xfrm>
        </p:spPr>
        <p:txBody>
          <a:bodyPr>
            <a:normAutofit/>
          </a:bodyPr>
          <a:lstStyle/>
          <a:p>
            <a:r>
              <a:rPr lang="fr-FR" sz="3600" dirty="0" smtClean="0"/>
              <a:t>Appréhender des problématiques d’enseignement de la proportionnalité au cycle 3</a:t>
            </a:r>
          </a:p>
          <a:p>
            <a:r>
              <a:rPr lang="fr-FR" sz="3600" dirty="0" smtClean="0"/>
              <a:t>Exploiter les documents à disposition pour construire une formation en circonscription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35036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de l’atelier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381957"/>
            <a:ext cx="8596668" cy="2415822"/>
          </a:xfrm>
        </p:spPr>
        <p:txBody>
          <a:bodyPr>
            <a:normAutofit fontScale="85000" lnSpcReduction="20000"/>
          </a:bodyPr>
          <a:lstStyle/>
          <a:p>
            <a:r>
              <a:rPr lang="fr-FR" sz="3200" dirty="0" smtClean="0"/>
              <a:t>Retour sur la conférence d’Arnaud Simard</a:t>
            </a:r>
          </a:p>
          <a:p>
            <a:r>
              <a:rPr lang="fr-FR" sz="3200" dirty="0" smtClean="0"/>
              <a:t>Travail sur deux sujets d’exercices de CM1</a:t>
            </a:r>
          </a:p>
          <a:p>
            <a:r>
              <a:rPr lang="fr-FR" sz="3200" dirty="0" smtClean="0"/>
              <a:t>Analyse de productions d’élèves</a:t>
            </a:r>
          </a:p>
          <a:p>
            <a:r>
              <a:rPr lang="fr-FR" sz="3200" dirty="0" smtClean="0"/>
              <a:t>Dispositifs pédagogiques</a:t>
            </a:r>
          </a:p>
          <a:p>
            <a:r>
              <a:rPr lang="fr-FR" sz="3200" dirty="0" smtClean="0"/>
              <a:t>Mise en œuvre dans les circonscriptions</a:t>
            </a:r>
          </a:p>
          <a:p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57338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6667"/>
          </a:xfrm>
        </p:spPr>
        <p:txBody>
          <a:bodyPr/>
          <a:lstStyle/>
          <a:p>
            <a:r>
              <a:rPr lang="fr-FR" dirty="0" smtClean="0"/>
              <a:t>Quelques points forts de la conférence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348089"/>
            <a:ext cx="8596668" cy="3693273"/>
          </a:xfrm>
        </p:spPr>
        <p:txBody>
          <a:bodyPr/>
          <a:lstStyle/>
          <a:p>
            <a:r>
              <a:rPr lang="fr-FR" sz="2800" dirty="0" smtClean="0"/>
              <a:t>La compétence « </a:t>
            </a:r>
            <a:r>
              <a:rPr lang="fr-FR" sz="2800" dirty="0" smtClean="0">
                <a:hlinkClick r:id="rId2" action="ppaction://hlinkfile"/>
              </a:rPr>
              <a:t>modéliser</a:t>
            </a:r>
            <a:r>
              <a:rPr lang="fr-FR" sz="2800" dirty="0" smtClean="0"/>
              <a:t> »</a:t>
            </a:r>
          </a:p>
          <a:p>
            <a:r>
              <a:rPr lang="fr-FR" sz="2800" dirty="0" smtClean="0"/>
              <a:t>La </a:t>
            </a:r>
            <a:r>
              <a:rPr lang="fr-FR" sz="2800" dirty="0" smtClean="0">
                <a:hlinkClick r:id="rId3" action="ppaction://hlinkfile"/>
              </a:rPr>
              <a:t>progressivité</a:t>
            </a:r>
            <a:r>
              <a:rPr lang="fr-FR" sz="2800" dirty="0" smtClean="0"/>
              <a:t> de l’enseignement de la proportionnalité</a:t>
            </a:r>
          </a:p>
          <a:p>
            <a:r>
              <a:rPr lang="fr-FR" sz="2800" dirty="0" smtClean="0"/>
              <a:t>La diversité des procédures</a:t>
            </a:r>
          </a:p>
          <a:p>
            <a:r>
              <a:rPr lang="fr-FR" sz="2800" dirty="0" smtClean="0"/>
              <a:t>L’importance des variables didactiques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364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1027289"/>
            <a:ext cx="8596668" cy="970844"/>
          </a:xfrm>
        </p:spPr>
        <p:txBody>
          <a:bodyPr/>
          <a:lstStyle/>
          <a:p>
            <a:r>
              <a:rPr lang="fr-FR" dirty="0" smtClean="0"/>
              <a:t>Analyse d’exercices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41612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sz="3200" b="1" dirty="0" smtClean="0"/>
              <a:t>Temps n°1: </a:t>
            </a:r>
          </a:p>
          <a:p>
            <a:pPr marL="0" indent="0">
              <a:buNone/>
            </a:pPr>
            <a:r>
              <a:rPr lang="fr-FR" sz="3200" dirty="0" smtClean="0"/>
              <a:t>Renseigner </a:t>
            </a:r>
            <a:r>
              <a:rPr lang="fr-FR" sz="3200" dirty="0"/>
              <a:t>la </a:t>
            </a:r>
            <a:r>
              <a:rPr lang="fr-FR" sz="3200" dirty="0">
                <a:hlinkClick r:id="rId2" action="ppaction://hlinkfile"/>
              </a:rPr>
              <a:t>grille d’analyse </a:t>
            </a:r>
            <a:r>
              <a:rPr lang="fr-FR" sz="3200" dirty="0"/>
              <a:t>sur les exercices 1 et </a:t>
            </a:r>
            <a:r>
              <a:rPr lang="fr-FR" sz="3200" dirty="0" smtClean="0"/>
              <a:t>2 </a:t>
            </a:r>
            <a:r>
              <a:rPr lang="fr-FR" sz="3200" dirty="0"/>
              <a:t>de la </a:t>
            </a:r>
            <a:r>
              <a:rPr lang="fr-FR" sz="3200" dirty="0">
                <a:hlinkClick r:id="rId3" action="ppaction://hlinkfile"/>
              </a:rPr>
              <a:t>fiche </a:t>
            </a:r>
            <a:r>
              <a:rPr lang="fr-FR" sz="3200" dirty="0" smtClean="0">
                <a:hlinkClick r:id="rId3" action="ppaction://hlinkfile"/>
              </a:rPr>
              <a:t>d’exercice de CM1</a:t>
            </a:r>
            <a:r>
              <a:rPr lang="fr-FR" sz="3200" dirty="0" smtClean="0"/>
              <a:t>.</a:t>
            </a:r>
          </a:p>
          <a:p>
            <a:pPr marL="0" indent="0">
              <a:buNone/>
            </a:pPr>
            <a:r>
              <a:rPr lang="fr-FR" sz="3200" b="1" dirty="0" smtClean="0"/>
              <a:t>Temps n°2: Echanges </a:t>
            </a:r>
            <a:endParaRPr lang="fr-FR" sz="3200" b="1" dirty="0"/>
          </a:p>
          <a:p>
            <a:pPr marL="0" lvl="0" indent="0">
              <a:buNone/>
            </a:pPr>
            <a:r>
              <a:rPr lang="fr-FR" sz="3200" dirty="0"/>
              <a:t>En quoi cette grille d’analyse peut être utile en </a:t>
            </a:r>
            <a:r>
              <a:rPr lang="fr-FR" sz="3200" dirty="0" smtClean="0"/>
              <a:t>formation</a:t>
            </a:r>
            <a:r>
              <a:rPr lang="fr-FR" sz="3200" dirty="0"/>
              <a:t>?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482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4400"/>
          </a:xfrm>
        </p:spPr>
        <p:txBody>
          <a:bodyPr/>
          <a:lstStyle/>
          <a:p>
            <a:r>
              <a:rPr lang="fr-FR" dirty="0" smtClean="0"/>
              <a:t>Analyse de </a:t>
            </a:r>
            <a:r>
              <a:rPr lang="fr-FR" dirty="0" smtClean="0">
                <a:hlinkClick r:id="rId2" action="ppaction://hlinkfile"/>
              </a:rPr>
              <a:t>productions d’élèves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z="2800" dirty="0"/>
              <a:t>Quelles procédures </a:t>
            </a:r>
            <a:r>
              <a:rPr lang="fr-FR" sz="2800" dirty="0" smtClean="0"/>
              <a:t>ont été utilisées?</a:t>
            </a:r>
            <a:endParaRPr lang="fr-FR" sz="2800" dirty="0"/>
          </a:p>
          <a:p>
            <a:pPr lvl="0"/>
            <a:r>
              <a:rPr lang="fr-FR" sz="2800" dirty="0"/>
              <a:t>Quelles compétences semblent </a:t>
            </a:r>
            <a:r>
              <a:rPr lang="fr-FR" sz="2800" dirty="0" smtClean="0"/>
              <a:t>acquises?</a:t>
            </a:r>
            <a:endParaRPr lang="fr-FR" sz="2800" dirty="0"/>
          </a:p>
          <a:p>
            <a:pPr lvl="0"/>
            <a:r>
              <a:rPr lang="fr-FR" sz="2800" dirty="0"/>
              <a:t>Quelle(s) erreur(s) </a:t>
            </a:r>
            <a:r>
              <a:rPr lang="fr-FR" sz="2800" dirty="0" smtClean="0"/>
              <a:t>ont été commises? </a:t>
            </a:r>
            <a:endParaRPr lang="fr-FR" sz="2800" dirty="0"/>
          </a:p>
          <a:p>
            <a:pPr lvl="0"/>
            <a:r>
              <a:rPr lang="fr-FR" sz="2800" dirty="0"/>
              <a:t>Comment faire évoluer les </a:t>
            </a:r>
            <a:r>
              <a:rPr lang="fr-FR" sz="2800" dirty="0" smtClean="0"/>
              <a:t>procédures?</a:t>
            </a:r>
            <a:endParaRPr lang="fr-FR" sz="2800" dirty="0"/>
          </a:p>
          <a:p>
            <a:pPr lvl="0"/>
            <a:r>
              <a:rPr lang="fr-FR" sz="2800" dirty="0"/>
              <a:t>Comment passer des traces élèves aux écrits </a:t>
            </a:r>
            <a:r>
              <a:rPr lang="fr-FR" sz="2800" dirty="0" smtClean="0"/>
              <a:t>institutionnels?</a:t>
            </a:r>
          </a:p>
          <a:p>
            <a:pPr lvl="0"/>
            <a:r>
              <a:rPr lang="fr-FR" sz="2800" dirty="0" smtClean="0"/>
              <a:t>Quelle synthèse dans la classe?</a:t>
            </a:r>
            <a:endParaRPr lang="fr-FR" sz="2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507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Dispositifs pédagogiques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625601"/>
            <a:ext cx="8596668" cy="4415762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Des </a:t>
            </a:r>
            <a:r>
              <a:rPr lang="fr-FR" sz="2400" dirty="0" smtClean="0">
                <a:hlinkClick r:id="rId2" action="ppaction://hlinkpres?slideindex=1&amp;slidetitle="/>
              </a:rPr>
              <a:t>questions « flash</a:t>
            </a:r>
            <a:r>
              <a:rPr lang="fr-FR" sz="2400" dirty="0" smtClean="0"/>
              <a:t> »,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>
                <a:hlinkClick r:id="rId3" action="ppaction://hlinkfile"/>
              </a:rPr>
              <a:t>Des tâches intermédiaires.</a:t>
            </a:r>
            <a:endParaRPr lang="fr-F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D</a:t>
            </a:r>
            <a:r>
              <a:rPr lang="fr-FR" sz="2400" dirty="0" smtClean="0"/>
              <a:t>es résolutions de problèmes, </a:t>
            </a:r>
            <a:r>
              <a:rPr lang="fr-FR" sz="2400" dirty="0" smtClean="0">
                <a:hlinkClick r:id="rId4" action="ppaction://hlinkfile"/>
              </a:rPr>
              <a:t>des tâches à prise d’initiative.</a:t>
            </a:r>
            <a:endParaRPr lang="fr-FR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 smtClean="0"/>
              <a:t>La place de la différenciation.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sz="2400" dirty="0"/>
          </a:p>
          <a:p>
            <a:pPr marL="0" indent="0">
              <a:buNone/>
            </a:pPr>
            <a:r>
              <a:rPr lang="fr-FR" sz="2400" dirty="0" smtClean="0"/>
              <a:t>Echanges: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  <a:tabLst>
                <a:tab pos="5291455" algn="l"/>
              </a:tabLst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Quelle place pour cette modalité de travail ?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  <a:tabLst>
                <a:tab pos="5291455" algn="l"/>
              </a:tabLst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Quelle régularité au cours de l’année scolaire ?</a:t>
            </a: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  <a:tabLst>
                <a:tab pos="5291455" algn="l"/>
              </a:tabLst>
            </a:pPr>
            <a:r>
              <a:rPr lang="fr-F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 intérêt de cette modalité de travail ?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fr-FR" sz="2400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649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Organisation des formations en circonscription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Quelles modalités?</a:t>
            </a:r>
          </a:p>
          <a:p>
            <a:r>
              <a:rPr lang="fr-FR" sz="3200" dirty="0" smtClean="0"/>
              <a:t>Quels objectifs? </a:t>
            </a:r>
          </a:p>
          <a:p>
            <a:r>
              <a:rPr lang="fr-FR" sz="3200" dirty="0" smtClean="0"/>
              <a:t>Mise en œuvre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398818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Diapositive 1 - &amp;quot;Atelier Proportionnalité&amp;quot;&quot;/&gt;&lt;property id=&quot;20307&quot; value=&quot;256&quot;/&gt;&lt;/object&gt;&lt;object type=&quot;3&quot; unique_id=&quot;10004&quot;&gt;&lt;property id=&quot;20148&quot; value=&quot;5&quot;/&gt;&lt;property id=&quot;20300&quot; value=&quot;Diapositive 2 - &amp;quot;Objectifs de l ’atelier: &amp;quot;&quot;/&gt;&lt;property id=&quot;20307&quot; value=&quot;258&quot;/&gt;&lt;/object&gt;&lt;object type=&quot;3&quot; unique_id=&quot;10005&quot;&gt;&lt;property id=&quot;20148&quot; value=&quot;5&quot;/&gt;&lt;property id=&quot;20300&quot; value=&quot;Diapositive 3 - &amp;quot;Plan de l’atelier&amp;quot;&quot;/&gt;&lt;property id=&quot;20307&quot; value=&quot;257&quot;/&gt;&lt;/object&gt;&lt;object type=&quot;3&quot; unique_id=&quot;10006&quot;&gt;&lt;property id=&quot;20148&quot; value=&quot;5&quot;/&gt;&lt;property id=&quot;20300&quot; value=&quot;Diapositive 4 - &amp;quot;Quelques points forts de la conférence &amp;quot;&quot;/&gt;&lt;property id=&quot;20307&quot; value=&quot;259&quot;/&gt;&lt;/object&gt;&lt;object type=&quot;3&quot; unique_id=&quot;10007&quot;&gt;&lt;property id=&quot;20148&quot; value=&quot;5&quot;/&gt;&lt;property id=&quot;20300&quot; value=&quot;Diapositive 5 - &amp;quot;Analyse d’exercices&amp;quot;&quot;/&gt;&lt;property id=&quot;20307&quot; value=&quot;260&quot;/&gt;&lt;/object&gt;&lt;object type=&quot;3&quot; unique_id=&quot;10008&quot;&gt;&lt;property id=&quot;20148&quot; value=&quot;5&quot;/&gt;&lt;property id=&quot;20300&quot; value=&quot;Diapositive 6 - &amp;quot;Analyse de productions d’élèves&amp;quot;&quot;/&gt;&lt;property id=&quot;20307&quot; value=&quot;261&quot;/&gt;&lt;/object&gt;&lt;object type=&quot;3&quot; unique_id=&quot;10009&quot;&gt;&lt;property id=&quot;20148&quot; value=&quot;5&quot;/&gt;&lt;property id=&quot;20300&quot; value=&quot;Diapositive 7 - &amp;quot;Dispositifs pédagogiques &amp;quot;&quot;/&gt;&lt;property id=&quot;20307&quot; value=&quot;262&quot;/&gt;&lt;/object&gt;&lt;object type=&quot;3&quot; unique_id=&quot;10010&quot;&gt;&lt;property id=&quot;20148&quot; value=&quot;5&quot;/&gt;&lt;property id=&quot;20300&quot; value=&quot;Diapositive 8 - &amp;quot;Organisation des formations en circonscription&amp;amp;#x09;&amp;quot;&quot;/&gt;&lt;property id=&quot;20307&quot; value=&quot;263&quot;/&gt;&lt;/object&gt;&lt;/object&gt;&lt;object type=&quot;8&quot; unique_id=&quot;10020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1549</TotalTime>
  <Words>125</Words>
  <Application>Microsoft Office PowerPoint</Application>
  <PresentationFormat>Grand écran</PresentationFormat>
  <Paragraphs>42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</vt:lpstr>
      <vt:lpstr>Wingdings 3</vt:lpstr>
      <vt:lpstr>Facette</vt:lpstr>
      <vt:lpstr>Atelier Proportionnalité</vt:lpstr>
      <vt:lpstr>Objectifs de l ’atelier: </vt:lpstr>
      <vt:lpstr>Plan de l’atelier</vt:lpstr>
      <vt:lpstr>Quelques points forts de la conférence </vt:lpstr>
      <vt:lpstr>Analyse d’exercices</vt:lpstr>
      <vt:lpstr>Analyse de productions d’élèves</vt:lpstr>
      <vt:lpstr>Dispositifs pédagogiques </vt:lpstr>
      <vt:lpstr>Organisation des formations en circonscription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Atelier Proportionnalité</dc:title>
  <dc:creator>Alain VESIN</dc:creator>
  <cp:lastModifiedBy>Yohann Derrien</cp:lastModifiedBy>
  <cp:revision>20</cp:revision>
  <dcterms:created xsi:type="dcterms:W3CDTF">2017-09-22T05:58:51Z</dcterms:created>
  <dcterms:modified xsi:type="dcterms:W3CDTF">2017-10-18T07:45:27Z</dcterms:modified>
</cp:coreProperties>
</file>