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64" r:id="rId5"/>
    <p:sldId id="258" r:id="rId6"/>
    <p:sldId id="259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2/6/20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EOMETRIEVARIABLE1/videos/1405559789492561/" TargetMode="External"/><Relationship Id="rId2" Type="http://schemas.openxmlformats.org/officeDocument/2006/relationships/hyperlink" Target="http://pedagogie-nord.ac-lille.f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uscol.education.fr/internet-responsable/ressources/boite-a-outils.html" TargetMode="External"/><Relationship Id="rId5" Type="http://schemas.openxmlformats.org/officeDocument/2006/relationships/hyperlink" Target="https://www.auboutdufil.com/" TargetMode="External"/><Relationship Id="rId4" Type="http://schemas.openxmlformats.org/officeDocument/2006/relationships/hyperlink" Target="http://pedagogie-nord.ac-lille.f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Flashmob Géométrique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Quand la danse rencontre la géométrie: organisation d’un flashmob </a:t>
            </a:r>
          </a:p>
        </p:txBody>
      </p:sp>
    </p:spTree>
    <p:extLst>
      <p:ext uri="{BB962C8B-B14F-4D97-AF65-F5344CB8AC3E}">
        <p14:creationId xmlns:p14="http://schemas.microsoft.com/office/powerpoint/2010/main" val="2904008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fr-FR"/>
              <a:t>Au départ du projet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02920" y="2011680"/>
            <a:ext cx="6263640" cy="4206240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dirty="0"/>
              <a:t>La présentation d’une vidéo du groupe de danseurs « Géométrie variable » (2017)</a:t>
            </a:r>
          </a:p>
          <a:p>
            <a:r>
              <a:rPr lang="fr-FR" dirty="0"/>
              <a:t>Une expérimentation en classe (cycle 2 et 3) :</a:t>
            </a:r>
          </a:p>
          <a:p>
            <a:pPr lvl="1">
              <a:buClr>
                <a:srgbClr val="FFFFFF"/>
              </a:buClr>
              <a:buFont typeface="Wingdings" pitchFamily="2" charset="2"/>
              <a:buChar char="Ø"/>
            </a:pPr>
            <a:r>
              <a:rPr lang="fr-FR" dirty="0"/>
              <a:t>Créations chorégraphiques autour des formes géométriques en EPS </a:t>
            </a:r>
          </a:p>
          <a:p>
            <a:pPr lvl="1">
              <a:buClr>
                <a:srgbClr val="FFFFFF"/>
              </a:buClr>
              <a:buFont typeface="Wingdings" pitchFamily="2" charset="2"/>
              <a:buChar char="Ø"/>
            </a:pPr>
            <a:r>
              <a:rPr lang="fr-FR" dirty="0"/>
              <a:t>Les photos de ces chorégraphies servent de support aux séances de géométrie en classe (tri d’images afin de définir les propriétés géométriques des formes)</a:t>
            </a:r>
          </a:p>
          <a:p>
            <a:pPr marL="228600" lvl="1" indent="0">
              <a:buClr>
                <a:srgbClr val="FFFFFF"/>
              </a:buClr>
              <a:buNone/>
            </a:pPr>
            <a:endParaRPr lang="fr-FR" i="1" dirty="0"/>
          </a:p>
          <a:p>
            <a:pPr marL="228600" lvl="1" indent="0">
              <a:buClr>
                <a:srgbClr val="FFFFFF"/>
              </a:buClr>
              <a:buNone/>
            </a:pPr>
            <a:r>
              <a:rPr lang="fr-FR" i="1" dirty="0"/>
              <a:t> Voir démarche « Maths et danse » sur le </a:t>
            </a:r>
            <a:r>
              <a:rPr lang="fr-FR" i="1" dirty="0">
                <a:hlinkClick r:id="rId2"/>
              </a:rPr>
              <a:t>site pédagogique DSDEN du Nord </a:t>
            </a:r>
            <a:endParaRPr lang="fr-FR" i="1" dirty="0"/>
          </a:p>
          <a:p>
            <a:pPr lvl="1">
              <a:buClr>
                <a:srgbClr val="FFFFFF"/>
              </a:buClr>
              <a:buFont typeface="Wingdings" pitchFamily="2" charset="2"/>
              <a:buChar char="Ø"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Image 5" descr="Une image contenant personne, photo, assis, posant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945F9368-E0A6-5344-9302-F1881F1151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7215" y="1822028"/>
            <a:ext cx="4342220" cy="503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27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petit, enfant, marchant, groupe&#10;&#10;Description générée automatiquement">
            <a:extLst>
              <a:ext uri="{FF2B5EF4-FFF2-40B4-BE49-F238E27FC236}">
                <a16:creationId xmlns:a16="http://schemas.microsoft.com/office/drawing/2014/main" id="{1D5CC45F-36DB-3541-9677-5AE522736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4F3C611-0CF5-45ED-9190-A7A9C19AC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86048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0193AEE-FE3B-E741-8EC6-3B1A22A78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fr-FR" dirty="0"/>
              <a:t>Organisation du flashmob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B4FAA87-A615-1D4F-94C2-50D0F528CA6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202919" y="2011680"/>
            <a:ext cx="9784080" cy="4206240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spcAft>
                <a:spcPts val="600"/>
              </a:spcAft>
              <a:buFont typeface="Wingdings" pitchFamily="2" charset="2"/>
              <a:buChar char=""/>
            </a:pPr>
            <a:r>
              <a:rPr lang="fr-FR" dirty="0"/>
              <a:t>Lors de la semaine des mathématiques, une classe par école volontaire prépare une chorégraphie  sur le thème de la géométrie en général, des formes géométriques en particulier.</a:t>
            </a:r>
          </a:p>
          <a:p>
            <a:pPr indent="-182880">
              <a:spcAft>
                <a:spcPts val="600"/>
              </a:spcAft>
              <a:buFont typeface="Wingdings" pitchFamily="2" charset="2"/>
              <a:buChar char=""/>
            </a:pPr>
            <a:r>
              <a:rPr lang="fr-FR" dirty="0"/>
              <a:t> Le vendredi, toutes les classes se rendent dans la cour. Les élèves de la classe ayant préparé la chorégraphie commencent à danser et les autres les rejoignent pour apprendre et exécuter la chorégraphie (principe de répétitions). </a:t>
            </a:r>
          </a:p>
          <a:p>
            <a:pPr indent="-182880">
              <a:spcAft>
                <a:spcPts val="600"/>
              </a:spcAft>
              <a:buFont typeface="Wingdings" pitchFamily="2" charset="2"/>
              <a:buChar char=""/>
            </a:pPr>
            <a:r>
              <a:rPr lang="fr-FR" dirty="0"/>
              <a:t>L’événement est filmé et sera mis en avant sur le site pédagogique de la DSDEN du Nord. </a:t>
            </a:r>
          </a:p>
        </p:txBody>
      </p:sp>
    </p:spTree>
    <p:extLst>
      <p:ext uri="{BB962C8B-B14F-4D97-AF65-F5344CB8AC3E}">
        <p14:creationId xmlns:p14="http://schemas.microsoft.com/office/powerpoint/2010/main" val="3446935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37E6D20-479A-4FAB-99FD-CB9355D67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CA82BA-52E3-450B-9E72-D58668403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3">
            <a:extLst>
              <a:ext uri="{FF2B5EF4-FFF2-40B4-BE49-F238E27FC236}">
                <a16:creationId xmlns:a16="http://schemas.microsoft.com/office/drawing/2014/main" id="{4AC966F9-BB4D-4199-8917-490A8F863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738880"/>
            <a:ext cx="12188952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4072EDD-A44A-D040-A72D-DE0291FAE56B}"/>
              </a:ext>
            </a:extLst>
          </p:cNvPr>
          <p:cNvSpPr txBox="1"/>
          <p:nvPr/>
        </p:nvSpPr>
        <p:spPr>
          <a:xfrm>
            <a:off x="365759" y="3876040"/>
            <a:ext cx="11471565" cy="1739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cap="all" spc="150">
                <a:solidFill>
                  <a:schemeClr val="bg2"/>
                </a:solidFill>
                <a:latin typeface="+mj-lt"/>
                <a:ea typeface="+mj-ea"/>
                <a:cs typeface="+mj-cs"/>
              </a:rPr>
              <a:t>A vous de combiner formes géométriques, pas de danses et musique !!!</a:t>
            </a:r>
          </a:p>
        </p:txBody>
      </p:sp>
      <p:pic>
        <p:nvPicPr>
          <p:cNvPr id="2" name="flashmob-maths-danse" descr="flashmob-maths-danse">
            <a:hlinkClick r:id="" action="ppaction://media"/>
            <a:extLst>
              <a:ext uri="{FF2B5EF4-FFF2-40B4-BE49-F238E27FC236}">
                <a16:creationId xmlns:a16="http://schemas.microsoft.com/office/drawing/2014/main" id="{AA31CF5A-68B1-A34D-BA36-8F4D5C2089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047" y="591438"/>
            <a:ext cx="4789086" cy="2693861"/>
          </a:xfrm>
          <a:prstGeom prst="rect">
            <a:avLst/>
          </a:prstGeom>
        </p:spPr>
      </p:pic>
      <p:pic>
        <p:nvPicPr>
          <p:cNvPr id="3" name="flash-mob-experimentation-classe-all.mp4" descr="flash-mob-experimentation-classe-all.mp4">
            <a:hlinkClick r:id="" action="ppaction://media"/>
            <a:extLst>
              <a:ext uri="{FF2B5EF4-FFF2-40B4-BE49-F238E27FC236}">
                <a16:creationId xmlns:a16="http://schemas.microsoft.com/office/drawing/2014/main" id="{7E2AA78E-1140-B14C-A29D-A3933E8F4AB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6866" y="591439"/>
            <a:ext cx="4789087" cy="269386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580D0D2-597D-6E40-8373-F844DC68BF20}"/>
              </a:ext>
            </a:extLst>
          </p:cNvPr>
          <p:cNvSpPr txBox="1"/>
          <p:nvPr/>
        </p:nvSpPr>
        <p:spPr>
          <a:xfrm>
            <a:off x="1985429" y="5752547"/>
            <a:ext cx="7899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Conseil : Si vous visez la mise en œuvre d’une chorégraphie collective (flashmob), </a:t>
            </a:r>
          </a:p>
          <a:p>
            <a:r>
              <a:rPr lang="fr-FR" dirty="0"/>
              <a:t>privilégiez  des gestes et des déplacements  accessibles visuellement. </a:t>
            </a:r>
          </a:p>
        </p:txBody>
      </p:sp>
    </p:spTree>
    <p:extLst>
      <p:ext uri="{BB962C8B-B14F-4D97-AF65-F5344CB8AC3E}">
        <p14:creationId xmlns:p14="http://schemas.microsoft.com/office/powerpoint/2010/main" val="675494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4D9C4F3-3A51-4F45-8A5D-AAD196BF7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7" descr="Une image contenant petit, enfant, marchant, groupe&#10;&#10;Description générée automatiquement">
            <a:extLst>
              <a:ext uri="{FF2B5EF4-FFF2-40B4-BE49-F238E27FC236}">
                <a16:creationId xmlns:a16="http://schemas.microsoft.com/office/drawing/2014/main" id="{88C42936-E241-4056-A0AA-213DDF6033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/>
          <a:stretch/>
        </p:blipFill>
        <p:spPr>
          <a:xfrm>
            <a:off x="20" y="875"/>
            <a:ext cx="12191980" cy="685626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34F90F8-688B-4FD8-AFF8-43885F5FF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02919" y="284176"/>
            <a:ext cx="9784080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85000"/>
              </a:lnSpc>
            </a:pPr>
            <a:r>
              <a:rPr lang="en-US" sz="4000"/>
              <a:t>Pourquoi?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02919" y="2236461"/>
            <a:ext cx="9784080" cy="4206240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 algn="l">
              <a:buFont typeface="Wingdings" pitchFamily="2" charset="2"/>
              <a:buChar char=""/>
            </a:pPr>
            <a:r>
              <a:rPr lang="fr-FR" dirty="0">
                <a:solidFill>
                  <a:schemeClr val="bg1"/>
                </a:solidFill>
              </a:rPr>
              <a:t>Créer un événement participatif au sein des écoles </a:t>
            </a:r>
          </a:p>
          <a:p>
            <a:pPr indent="-182880" algn="l">
              <a:buFont typeface="Wingdings" pitchFamily="2" charset="2"/>
              <a:buChar char=""/>
            </a:pPr>
            <a:r>
              <a:rPr lang="fr-FR" dirty="0">
                <a:solidFill>
                  <a:schemeClr val="bg1"/>
                </a:solidFill>
              </a:rPr>
              <a:t>Clore la semaine des maths par un moment fédérateur</a:t>
            </a:r>
          </a:p>
          <a:p>
            <a:pPr indent="-182880" algn="l">
              <a:buFont typeface="Wingdings" pitchFamily="2" charset="2"/>
              <a:buChar char=""/>
            </a:pPr>
            <a:r>
              <a:rPr lang="fr-FR" dirty="0">
                <a:solidFill>
                  <a:schemeClr val="bg1"/>
                </a:solidFill>
              </a:rPr>
              <a:t>Donner envie de faire des maths autrement</a:t>
            </a:r>
          </a:p>
          <a:p>
            <a:pPr indent="-182880" algn="l">
              <a:buFont typeface="Wingdings" pitchFamily="2" charset="2"/>
              <a:buChar char="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266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1529" y="2194560"/>
            <a:ext cx="4001729" cy="1739347"/>
          </a:xfrm>
        </p:spPr>
        <p:txBody>
          <a:bodyPr>
            <a:normAutofit/>
          </a:bodyPr>
          <a:lstStyle/>
          <a:p>
            <a:r>
              <a:rPr lang="fr-FR" sz="4800"/>
              <a:t>Comment?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0152" y="4136389"/>
            <a:ext cx="4003106" cy="194243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700" dirty="0"/>
              <a:t>Un dossier « Maths et danse » est à votre disposition sur le site pédagogique de la DSDEN du Nord – Dossier semaine des maths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6817927-9B5A-41B6-81AF-8AB00C20F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642" y="0"/>
            <a:ext cx="754035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D4B4CBE-E081-4726-B23D-6A3332219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6277" y="3841846"/>
            <a:ext cx="2157385" cy="25315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Image 10" descr="Une image contenant route, personne, enfant, groupe&#10;&#10;Description générée automatiquement">
            <a:extLst>
              <a:ext uri="{FF2B5EF4-FFF2-40B4-BE49-F238E27FC236}">
                <a16:creationId xmlns:a16="http://schemas.microsoft.com/office/drawing/2014/main" id="{36D07638-7E19-8D40-A014-CCAEC448A5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9720" y="2987436"/>
            <a:ext cx="4247648" cy="3385932"/>
          </a:xfrm>
          <a:prstGeom prst="rect">
            <a:avLst/>
          </a:prstGeom>
        </p:spPr>
      </p:pic>
      <p:pic>
        <p:nvPicPr>
          <p:cNvPr id="5" name="Picture 4" descr="Une image contenant bâtiment, petit, enfant, marchant&#10;&#10;Description générée automatiquement">
            <a:extLst>
              <a:ext uri="{FF2B5EF4-FFF2-40B4-BE49-F238E27FC236}">
                <a16:creationId xmlns:a16="http://schemas.microsoft.com/office/drawing/2014/main" id="{7E405652-79B3-4745-8867-9AC0CF5554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136275" y="482298"/>
            <a:ext cx="4113439" cy="3161093"/>
          </a:xfrm>
          <a:custGeom>
            <a:avLst/>
            <a:gdLst>
              <a:gd name="connsiteX0" fmla="*/ 0 w 4113439"/>
              <a:gd name="connsiteY0" fmla="*/ 0 h 3161093"/>
              <a:gd name="connsiteX1" fmla="*/ 4113439 w 4113439"/>
              <a:gd name="connsiteY1" fmla="*/ 0 h 3161093"/>
              <a:gd name="connsiteX2" fmla="*/ 4113439 w 4113439"/>
              <a:gd name="connsiteY2" fmla="*/ 2344272 h 3161093"/>
              <a:gd name="connsiteX3" fmla="*/ 2157387 w 4113439"/>
              <a:gd name="connsiteY3" fmla="*/ 2344272 h 3161093"/>
              <a:gd name="connsiteX4" fmla="*/ 2157387 w 4113439"/>
              <a:gd name="connsiteY4" fmla="*/ 3161093 h 3161093"/>
              <a:gd name="connsiteX5" fmla="*/ 0 w 4113439"/>
              <a:gd name="connsiteY5" fmla="*/ 3161093 h 316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pic>
        <p:nvPicPr>
          <p:cNvPr id="6" name="Image 5" descr="Une image contenant intérieur, femme, table, assis&#10;&#10;Description générée automatiquement">
            <a:extLst>
              <a:ext uri="{FF2B5EF4-FFF2-40B4-BE49-F238E27FC236}">
                <a16:creationId xmlns:a16="http://schemas.microsoft.com/office/drawing/2014/main" id="{6AFAD11A-EB50-C745-ADAB-3631C90E09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29"/>
          <a:stretch/>
        </p:blipFill>
        <p:spPr>
          <a:xfrm>
            <a:off x="9415774" y="482299"/>
            <a:ext cx="2291594" cy="23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0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0DDDA748-5841-4B52-B7BE-071658AF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intérieur, femme, table, assis&#10;&#10;Description générée automatiquement">
            <a:extLst>
              <a:ext uri="{FF2B5EF4-FFF2-40B4-BE49-F238E27FC236}">
                <a16:creationId xmlns:a16="http://schemas.microsoft.com/office/drawing/2014/main" id="{381AFD65-3AC2-6B47-857A-C829B2995B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89884" cy="6857990"/>
          </a:xfrm>
          <a:prstGeom prst="rect">
            <a:avLst/>
          </a:prstGeom>
        </p:spPr>
      </p:pic>
      <p:pic>
        <p:nvPicPr>
          <p:cNvPr id="5" name="Picture 4" descr="Une image contenant route, personne, enfant, groupe&#10;&#10;Description générée automatiquement">
            <a:extLst>
              <a:ext uri="{FF2B5EF4-FFF2-40B4-BE49-F238E27FC236}">
                <a16:creationId xmlns:a16="http://schemas.microsoft.com/office/drawing/2014/main" id="{A1212A1D-7296-48F8-89DD-29E57B4EAA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9904" y="10"/>
            <a:ext cx="6099531" cy="6857990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5B65D080-F760-4BB8-A286-5DF5F87D7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fr-FR" dirty="0"/>
              <a:t>DES Ressources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02919" y="2236894"/>
            <a:ext cx="9784080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Dossier complet « Maths et danse » sur le site pédagogique :</a:t>
            </a:r>
          </a:p>
          <a:p>
            <a:pPr marL="0" indent="0">
              <a:buNone/>
            </a:pPr>
            <a:r>
              <a:rPr lang="fr-FR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http://pedagogie-nord.ac-lille.fr/</a:t>
            </a:r>
            <a:endParaRPr lang="fr-FR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Musiques libre de droits :</a:t>
            </a:r>
          </a:p>
          <a:p>
            <a:pPr marL="0" indent="0">
              <a:buNone/>
            </a:pP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https://www.auboutdufil.com/</a:t>
            </a:r>
            <a:endParaRPr lang="fr-FR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Autorisations de captation :</a:t>
            </a:r>
          </a:p>
          <a:p>
            <a:pPr marL="0" indent="0">
              <a:buNone/>
            </a:pP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https://eduscol.education.fr/internet-responsable/ressources/boite-a-outils.html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90557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À bandes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327</Words>
  <Application>Microsoft Macintosh PowerPoint</Application>
  <PresentationFormat>Grand écran</PresentationFormat>
  <Paragraphs>34</Paragraphs>
  <Slides>7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Arial</vt:lpstr>
      <vt:lpstr>Corbel</vt:lpstr>
      <vt:lpstr>Times New Roman</vt:lpstr>
      <vt:lpstr>Wingdings</vt:lpstr>
      <vt:lpstr>À bandes</vt:lpstr>
      <vt:lpstr>Flashmob Géométrique</vt:lpstr>
      <vt:lpstr>Au départ du projet</vt:lpstr>
      <vt:lpstr>Organisation du flashmob</vt:lpstr>
      <vt:lpstr>Présentation PowerPoint</vt:lpstr>
      <vt:lpstr>Pourquoi?</vt:lpstr>
      <vt:lpstr>Comment?</vt:lpstr>
      <vt:lpstr>DES Ressources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Flashmob Géométrique</dc:title>
  <dc:creator>Karine Buisine</dc:creator>
  <cp:lastModifiedBy>Karine Buisine</cp:lastModifiedBy>
  <cp:revision>4</cp:revision>
  <dcterms:created xsi:type="dcterms:W3CDTF">2020-01-31T13:36:49Z</dcterms:created>
  <dcterms:modified xsi:type="dcterms:W3CDTF">2020-02-06T14:53:48Z</dcterms:modified>
</cp:coreProperties>
</file>