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9"/>
  </p:notesMasterIdLst>
  <p:sldIdLst>
    <p:sldId id="293" r:id="rId2"/>
    <p:sldId id="294" r:id="rId3"/>
    <p:sldId id="295" r:id="rId4"/>
    <p:sldId id="296" r:id="rId5"/>
    <p:sldId id="277" r:id="rId6"/>
    <p:sldId id="256" r:id="rId7"/>
    <p:sldId id="271" r:id="rId8"/>
    <p:sldId id="260" r:id="rId9"/>
    <p:sldId id="266" r:id="rId10"/>
    <p:sldId id="281" r:id="rId11"/>
    <p:sldId id="278" r:id="rId12"/>
    <p:sldId id="279" r:id="rId13"/>
    <p:sldId id="280" r:id="rId14"/>
    <p:sldId id="267" r:id="rId15"/>
    <p:sldId id="272" r:id="rId16"/>
    <p:sldId id="259" r:id="rId17"/>
    <p:sldId id="261" r:id="rId18"/>
    <p:sldId id="268" r:id="rId19"/>
    <p:sldId id="282" r:id="rId20"/>
    <p:sldId id="283" r:id="rId21"/>
    <p:sldId id="284" r:id="rId22"/>
    <p:sldId id="285" r:id="rId23"/>
    <p:sldId id="275" r:id="rId24"/>
    <p:sldId id="273" r:id="rId25"/>
    <p:sldId id="269" r:id="rId26"/>
    <p:sldId id="264" r:id="rId27"/>
    <p:sldId id="286" r:id="rId28"/>
    <p:sldId id="287" r:id="rId29"/>
    <p:sldId id="290" r:id="rId30"/>
    <p:sldId id="288" r:id="rId31"/>
    <p:sldId id="263" r:id="rId32"/>
    <p:sldId id="276" r:id="rId33"/>
    <p:sldId id="270" r:id="rId34"/>
    <p:sldId id="265" r:id="rId35"/>
    <p:sldId id="291" r:id="rId36"/>
    <p:sldId id="292" r:id="rId37"/>
    <p:sldId id="297" r:id="rId3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98" autoAdjust="0"/>
    <p:restoredTop sz="81769" autoAdjust="0"/>
  </p:normalViewPr>
  <p:slideViewPr>
    <p:cSldViewPr snapToGrid="0">
      <p:cViewPr varScale="1">
        <p:scale>
          <a:sx n="103" d="100"/>
          <a:sy n="103" d="100"/>
        </p:scale>
        <p:origin x="11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GITTE CAPELAIN" userId="bbd361284e1c1310" providerId="LiveId" clId="{976D5148-B8F5-4A32-BE9B-DBEA3DA0367F}"/>
    <pc:docChg chg="modSld">
      <pc:chgData name="BRIGITTE CAPELAIN" userId="bbd361284e1c1310" providerId="LiveId" clId="{976D5148-B8F5-4A32-BE9B-DBEA3DA0367F}" dt="2024-01-17T18:28:02.391" v="8" actId="207"/>
      <pc:docMkLst>
        <pc:docMk/>
      </pc:docMkLst>
      <pc:sldChg chg="modSp mod">
        <pc:chgData name="BRIGITTE CAPELAIN" userId="bbd361284e1c1310" providerId="LiveId" clId="{976D5148-B8F5-4A32-BE9B-DBEA3DA0367F}" dt="2024-01-17T18:28:02.391" v="8" actId="207"/>
        <pc:sldMkLst>
          <pc:docMk/>
          <pc:sldMk cId="2699569651" sldId="294"/>
        </pc:sldMkLst>
        <pc:spChg chg="mod">
          <ac:chgData name="BRIGITTE CAPELAIN" userId="bbd361284e1c1310" providerId="LiveId" clId="{976D5148-B8F5-4A32-BE9B-DBEA3DA0367F}" dt="2024-01-17T18:28:02.391" v="8" actId="207"/>
          <ac:spMkLst>
            <pc:docMk/>
            <pc:sldMk cId="2699569651" sldId="294"/>
            <ac:spMk id="6" creationId="{00000000-0000-0000-0000-000000000000}"/>
          </ac:spMkLst>
        </pc:spChg>
      </pc:sldChg>
      <pc:sldChg chg="modSp mod">
        <pc:chgData name="BRIGITTE CAPELAIN" userId="bbd361284e1c1310" providerId="LiveId" clId="{976D5148-B8F5-4A32-BE9B-DBEA3DA0367F}" dt="2024-01-17T17:33:52.588" v="3" actId="14734"/>
        <pc:sldMkLst>
          <pc:docMk/>
          <pc:sldMk cId="1464872223" sldId="296"/>
        </pc:sldMkLst>
        <pc:graphicFrameChg chg="modGraphic">
          <ac:chgData name="BRIGITTE CAPELAIN" userId="bbd361284e1c1310" providerId="LiveId" clId="{976D5148-B8F5-4A32-BE9B-DBEA3DA0367F}" dt="2024-01-17T17:33:52.588" v="3" actId="14734"/>
          <ac:graphicFrameMkLst>
            <pc:docMk/>
            <pc:sldMk cId="1464872223" sldId="296"/>
            <ac:graphicFrameMk id="5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F04FD-1FFC-4672-8061-FC00BC1F99DB}" type="datetimeFigureOut">
              <a:rPr lang="fr-FR" smtClean="0"/>
              <a:t>22/01/2024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5C470-EC89-4B6A-90C7-CB559EEB86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487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5C470-EC89-4B6A-90C7-CB559EEB866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9365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41AD-1A66-4502-8963-35A36FD8707C}" type="datetimeFigureOut">
              <a:rPr lang="fr-FR" smtClean="0"/>
              <a:t>22/01/2024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F9BE-2F33-421C-AAE7-FE1F91D878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55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41AD-1A66-4502-8963-35A36FD8707C}" type="datetimeFigureOut">
              <a:rPr lang="fr-FR" smtClean="0"/>
              <a:t>22/01/2024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F9BE-2F33-421C-AAE7-FE1F91D878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565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41AD-1A66-4502-8963-35A36FD8707C}" type="datetimeFigureOut">
              <a:rPr lang="fr-FR" smtClean="0"/>
              <a:t>22/01/2024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F9BE-2F33-421C-AAE7-FE1F91D878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52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41AD-1A66-4502-8963-35A36FD8707C}" type="datetimeFigureOut">
              <a:rPr lang="fr-FR" smtClean="0"/>
              <a:t>22/01/2024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F9BE-2F33-421C-AAE7-FE1F91D878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127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41AD-1A66-4502-8963-35A36FD8707C}" type="datetimeFigureOut">
              <a:rPr lang="fr-FR" smtClean="0"/>
              <a:t>22/01/2024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F9BE-2F33-421C-AAE7-FE1F91D878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461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41AD-1A66-4502-8963-35A36FD8707C}" type="datetimeFigureOut">
              <a:rPr lang="fr-FR" smtClean="0"/>
              <a:t>22/01/2024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F9BE-2F33-421C-AAE7-FE1F91D878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8873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41AD-1A66-4502-8963-35A36FD8707C}" type="datetimeFigureOut">
              <a:rPr lang="fr-FR" smtClean="0"/>
              <a:t>22/01/2024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F9BE-2F33-421C-AAE7-FE1F91D878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3116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41AD-1A66-4502-8963-35A36FD8707C}" type="datetimeFigureOut">
              <a:rPr lang="fr-FR" smtClean="0"/>
              <a:t>22/01/2024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F9BE-2F33-421C-AAE7-FE1F91D878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614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41AD-1A66-4502-8963-35A36FD8707C}" type="datetimeFigureOut">
              <a:rPr lang="fr-FR" smtClean="0"/>
              <a:t>22/01/2024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F9BE-2F33-421C-AAE7-FE1F91D878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772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41AD-1A66-4502-8963-35A36FD8707C}" type="datetimeFigureOut">
              <a:rPr lang="fr-FR" smtClean="0"/>
              <a:t>22/01/2024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F9BE-2F33-421C-AAE7-FE1F91D878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015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41AD-1A66-4502-8963-35A36FD8707C}" type="datetimeFigureOut">
              <a:rPr lang="fr-FR" smtClean="0"/>
              <a:t>22/01/2024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F9BE-2F33-421C-AAE7-FE1F91D878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9550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541AD-1A66-4502-8963-35A36FD8707C}" type="datetimeFigureOut">
              <a:rPr lang="fr-FR" smtClean="0"/>
              <a:t>22/01/2024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7F9BE-2F33-421C-AAE7-FE1F91D878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55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11.png"/><Relationship Id="rId5" Type="http://schemas.openxmlformats.org/officeDocument/2006/relationships/image" Target="../media/image14.emf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11.png"/><Relationship Id="rId5" Type="http://schemas.openxmlformats.org/officeDocument/2006/relationships/image" Target="../media/image15.emf"/><Relationship Id="rId4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11.png"/><Relationship Id="rId5" Type="http://schemas.openxmlformats.org/officeDocument/2006/relationships/image" Target="../media/image16.emf"/><Relationship Id="rId4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11.png"/><Relationship Id="rId5" Type="http://schemas.openxmlformats.org/officeDocument/2006/relationships/image" Target="../media/image17.emf"/><Relationship Id="rId4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audio" Target="../media/media4.m4a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microsoft.com/office/2007/relationships/media" Target="../media/media4.m4a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23.png"/><Relationship Id="rId1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11.png"/><Relationship Id="rId5" Type="http://schemas.openxmlformats.org/officeDocument/2006/relationships/image" Target="../media/image14.emf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11.png"/><Relationship Id="rId5" Type="http://schemas.openxmlformats.org/officeDocument/2006/relationships/image" Target="../media/image30.emf"/><Relationship Id="rId4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11.png"/><Relationship Id="rId5" Type="http://schemas.openxmlformats.org/officeDocument/2006/relationships/image" Target="../media/image31.emf"/><Relationship Id="rId4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11.png"/><Relationship Id="rId5" Type="http://schemas.openxmlformats.org/officeDocument/2006/relationships/image" Target="../media/image32.emf"/><Relationship Id="rId4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media7.m4a"/><Relationship Id="rId7" Type="http://schemas.openxmlformats.org/officeDocument/2006/relationships/image" Target="../media/image36.png"/><Relationship Id="rId2" Type="http://schemas.microsoft.com/office/2007/relationships/media" Target="../media/media7.m4a"/><Relationship Id="rId1" Type="http://schemas.openxmlformats.org/officeDocument/2006/relationships/themeOverride" Target="../theme/themeOverride2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hemeOverride" Target="../theme/themeOverride26.xml"/><Relationship Id="rId6" Type="http://schemas.openxmlformats.org/officeDocument/2006/relationships/image" Target="../media/image11.png"/><Relationship Id="rId5" Type="http://schemas.openxmlformats.org/officeDocument/2006/relationships/image" Target="../media/image14.emf"/><Relationship Id="rId4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hemeOverride" Target="../theme/themeOverride27.xml"/><Relationship Id="rId6" Type="http://schemas.openxmlformats.org/officeDocument/2006/relationships/image" Target="../media/image11.png"/><Relationship Id="rId5" Type="http://schemas.openxmlformats.org/officeDocument/2006/relationships/image" Target="../media/image39.emf"/><Relationship Id="rId4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hemeOverride" Target="../theme/themeOverride28.xml"/><Relationship Id="rId6" Type="http://schemas.openxmlformats.org/officeDocument/2006/relationships/image" Target="../media/image11.png"/><Relationship Id="rId5" Type="http://schemas.openxmlformats.org/officeDocument/2006/relationships/image" Target="../media/image40.emf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hemeOverride" Target="../theme/themeOverride29.xml"/><Relationship Id="rId6" Type="http://schemas.openxmlformats.org/officeDocument/2006/relationships/image" Target="../media/image11.png"/><Relationship Id="rId5" Type="http://schemas.openxmlformats.org/officeDocument/2006/relationships/image" Target="../media/image41.emf"/><Relationship Id="rId4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hemeOverride" Target="../theme/themeOverride34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audio" Target="../media/media1.m4a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microsoft.com/office/2007/relationships/media" Target="../media/media1.m4a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i="1" dirty="0">
                <a:solidFill>
                  <a:schemeClr val="bg1"/>
                </a:solidFill>
              </a:rPr>
              <a:t>Semaine des maths : L’important c’est de participer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type="body" idx="4294967295"/>
          </p:nvPr>
        </p:nvSpPr>
        <p:spPr>
          <a:xfrm>
            <a:off x="1517904" y="2486406"/>
            <a:ext cx="9582912" cy="129692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4400" dirty="0">
                <a:solidFill>
                  <a:schemeClr val="bg1"/>
                </a:solidFill>
              </a:rPr>
              <a:t>Mettre en scène puis jouer à partir d’un album à compter</a:t>
            </a:r>
          </a:p>
        </p:txBody>
      </p:sp>
    </p:spTree>
    <p:extLst>
      <p:ext uri="{BB962C8B-B14F-4D97-AF65-F5344CB8AC3E}">
        <p14:creationId xmlns:p14="http://schemas.microsoft.com/office/powerpoint/2010/main" val="826256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1811" y="4407108"/>
            <a:ext cx="10515600" cy="1954187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IL FAIT AIDER LA MAMAN DES PETITS CHATS !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2334" y="469526"/>
            <a:ext cx="4482059" cy="3711704"/>
          </a:xfrm>
          <a:prstGeom prst="rect">
            <a:avLst/>
          </a:prstGeom>
        </p:spPr>
      </p:pic>
      <p:pic>
        <p:nvPicPr>
          <p:cNvPr id="6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4700" y="114554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72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371" y="482349"/>
            <a:ext cx="4247641" cy="5461251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350606" y="699707"/>
            <a:ext cx="4026928" cy="5026536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LE PREMIER PETIT CHAT</a:t>
            </a:r>
          </a:p>
        </p:txBody>
      </p:sp>
      <p:pic>
        <p:nvPicPr>
          <p:cNvPr id="7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90230" y="135128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12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16210" y="250317"/>
            <a:ext cx="5012344" cy="6240424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LE DEUXIEME PETIT CHAT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423" y="734517"/>
            <a:ext cx="4758593" cy="5584739"/>
          </a:xfrm>
          <a:prstGeom prst="rect">
            <a:avLst/>
          </a:prstGeom>
        </p:spPr>
      </p:pic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01660" y="148844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84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4699" y="506464"/>
            <a:ext cx="3693030" cy="5399661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516379" y="2518347"/>
            <a:ext cx="5747479" cy="2743201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LE TROISIEME PETIT CHAT</a:t>
            </a:r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75730" y="222370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82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05" y="603443"/>
            <a:ext cx="7210269" cy="55040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29798" y="662438"/>
            <a:ext cx="37775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Maintenant, tout était bien. Chacun </a:t>
            </a:r>
            <a:r>
              <a:rPr lang="fr-FR" sz="4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pouvait</a:t>
            </a:r>
            <a:r>
              <a:rPr lang="fr-FR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prendre son bain. </a:t>
            </a:r>
          </a:p>
        </p:txBody>
      </p:sp>
    </p:spTree>
    <p:extLst>
      <p:ext uri="{BB962C8B-B14F-4D97-AF65-F5344CB8AC3E}">
        <p14:creationId xmlns:p14="http://schemas.microsoft.com/office/powerpoint/2010/main" val="1208717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31957" y="5272121"/>
            <a:ext cx="3028013" cy="1264639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LE DINER</a:t>
            </a:r>
          </a:p>
        </p:txBody>
      </p:sp>
      <p:pic>
        <p:nvPicPr>
          <p:cNvPr id="4" name="Image 3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9040" y="184352"/>
            <a:ext cx="989627" cy="1090612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7376" y="1050486"/>
            <a:ext cx="991884" cy="1101805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8756" y="1283852"/>
            <a:ext cx="1165783" cy="1101806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652" y="794478"/>
            <a:ext cx="965616" cy="915259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8989" y="353186"/>
            <a:ext cx="1101454" cy="898921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4852" y="427155"/>
            <a:ext cx="1006744" cy="763756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9563" y="430847"/>
            <a:ext cx="1226570" cy="1176338"/>
          </a:xfrm>
          <a:prstGeom prst="rect">
            <a:avLst/>
          </a:prstGeom>
        </p:spPr>
      </p:pic>
      <p:pic>
        <p:nvPicPr>
          <p:cNvPr id="11" name="Image 10"/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9753" y="108511"/>
            <a:ext cx="1225537" cy="1388270"/>
          </a:xfrm>
          <a:prstGeom prst="rect">
            <a:avLst/>
          </a:prstGeom>
        </p:spPr>
      </p:pic>
      <p:pic>
        <p:nvPicPr>
          <p:cNvPr id="12" name="Image 11"/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9242" y="271888"/>
            <a:ext cx="1280588" cy="1305160"/>
          </a:xfrm>
          <a:prstGeom prst="rect">
            <a:avLst/>
          </a:prstGeom>
        </p:spPr>
      </p:pic>
      <p:pic>
        <p:nvPicPr>
          <p:cNvPr id="13" name="Image 12"/>
          <p:cNvPicPr/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17040">
            <a:off x="777502" y="2381464"/>
            <a:ext cx="3451102" cy="2893248"/>
          </a:xfrm>
          <a:prstGeom prst="rect">
            <a:avLst/>
          </a:prstGeom>
        </p:spPr>
      </p:pic>
      <p:pic>
        <p:nvPicPr>
          <p:cNvPr id="14" name="Image 13"/>
          <p:cNvPicPr/>
          <p:nvPr/>
        </p:nvPicPr>
        <p:blipFill>
          <a:blip r:embed="rId13"/>
          <a:stretch>
            <a:fillRect/>
          </a:stretch>
        </p:blipFill>
        <p:spPr>
          <a:xfrm rot="2917040">
            <a:off x="4666365" y="2615998"/>
            <a:ext cx="3779722" cy="3019772"/>
          </a:xfrm>
          <a:prstGeom prst="rect">
            <a:avLst/>
          </a:prstGeom>
        </p:spPr>
      </p:pic>
      <p:pic>
        <p:nvPicPr>
          <p:cNvPr id="15" name="Image 14"/>
          <p:cNvPicPr/>
          <p:nvPr/>
        </p:nvPicPr>
        <p:blipFill>
          <a:blip r:embed="rId13"/>
          <a:stretch>
            <a:fillRect/>
          </a:stretch>
        </p:blipFill>
        <p:spPr>
          <a:xfrm rot="2917040">
            <a:off x="8020045" y="2494194"/>
            <a:ext cx="3698306" cy="3323758"/>
          </a:xfrm>
          <a:prstGeom prst="rect">
            <a:avLst/>
          </a:prstGeom>
        </p:spPr>
      </p:pic>
      <p:pic>
        <p:nvPicPr>
          <p:cNvPr id="17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618181" y="587593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22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4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21" y="573615"/>
            <a:ext cx="8792335" cy="57819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436608" y="1095280"/>
            <a:ext cx="227621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Ensuite, ils recevaient 1, 2, 3 petits bols de lait. Un pour chacun</a:t>
            </a:r>
            <a:r>
              <a:rPr lang="fr-FR" sz="3600" dirty="0">
                <a:solidFill>
                  <a:schemeClr val="bg1"/>
                </a:solidFill>
                <a:latin typeface="Cambria" panose="02040503050406030204" pitchFamily="18" charset="0"/>
              </a:rPr>
              <a:t>. </a:t>
            </a:r>
            <a:endParaRPr lang="fr-F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929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45" y="623683"/>
            <a:ext cx="8518793" cy="56020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flipH="1">
            <a:off x="8991882" y="623683"/>
            <a:ext cx="288872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« Mais, Maman, Maman ! </a:t>
            </a:r>
          </a:p>
          <a:p>
            <a:r>
              <a:rPr lang="fr-FR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Il manque une petite cuillère ! Et il manque un napperon ! </a:t>
            </a:r>
          </a:p>
          <a:p>
            <a:r>
              <a:rPr lang="fr-FR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Et il manque une chaise ! » </a:t>
            </a:r>
          </a:p>
        </p:txBody>
      </p:sp>
    </p:spTree>
    <p:extLst>
      <p:ext uri="{BB962C8B-B14F-4D97-AF65-F5344CB8AC3E}">
        <p14:creationId xmlns:p14="http://schemas.microsoft.com/office/powerpoint/2010/main" val="1358895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3811" y="1376747"/>
            <a:ext cx="35676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« Oh, pardon, mes petits chats ! Vite, vite ! Voilà ! »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44" y="708970"/>
            <a:ext cx="6954593" cy="500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94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1811" y="4407108"/>
            <a:ext cx="10515600" cy="1954187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IL FAIT AIDER LA MAMAN DES PETITS CHATS !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2334" y="469526"/>
            <a:ext cx="4482059" cy="3711704"/>
          </a:xfrm>
          <a:prstGeom prst="rect">
            <a:avLst/>
          </a:prstGeom>
        </p:spPr>
      </p:pic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32930" y="564896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10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Comprendre la notion « autant que » </a:t>
            </a:r>
            <a:br>
              <a:rPr lang="fr-FR" dirty="0"/>
            </a:b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bg1"/>
                </a:solidFill>
              </a:rPr>
              <a:t>Matériel : </a:t>
            </a:r>
            <a:endParaRPr lang="fr-FR" dirty="0">
              <a:solidFill>
                <a:schemeClr val="bg1"/>
              </a:solidFill>
            </a:endParaRPr>
          </a:p>
          <a:p>
            <a:pPr lvl="0"/>
            <a:r>
              <a:rPr lang="fr-FR" dirty="0">
                <a:solidFill>
                  <a:schemeClr val="bg1"/>
                </a:solidFill>
              </a:rPr>
              <a:t>Album Trois p’tits chats qui savaient compter jusque 3</a:t>
            </a:r>
          </a:p>
          <a:p>
            <a:pPr lvl="0"/>
            <a:r>
              <a:rPr lang="fr-FR" dirty="0">
                <a:solidFill>
                  <a:schemeClr val="bg1"/>
                </a:solidFill>
              </a:rPr>
              <a:t>Vidéo ou diaporama ou </a:t>
            </a:r>
            <a:r>
              <a:rPr lang="fr-FR" dirty="0" err="1">
                <a:solidFill>
                  <a:schemeClr val="bg1"/>
                </a:solidFill>
              </a:rPr>
              <a:t>pdf</a:t>
            </a:r>
            <a:endParaRPr lang="fr-FR" dirty="0">
              <a:solidFill>
                <a:schemeClr val="bg1"/>
              </a:solidFill>
            </a:endParaRPr>
          </a:p>
          <a:p>
            <a:pPr lvl="0"/>
            <a:r>
              <a:rPr lang="fr-FR" dirty="0">
                <a:solidFill>
                  <a:schemeClr val="bg1"/>
                </a:solidFill>
              </a:rPr>
              <a:t>Jouets pour les différentes scènes ou images imprimées (dossier fourni)</a:t>
            </a:r>
          </a:p>
          <a:p>
            <a:r>
              <a:rPr lang="fr-FR" dirty="0">
                <a:solidFill>
                  <a:schemeClr val="bg1"/>
                </a:solidFill>
              </a:rPr>
              <a:t>pouvoir vérifier la quantité en correspondance terme à terme</a:t>
            </a:r>
          </a:p>
          <a:p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6019800" y="1825625"/>
            <a:ext cx="5867400" cy="4081399"/>
          </a:xfrm>
        </p:spPr>
        <p:txBody>
          <a:bodyPr>
            <a:normAutofit fontScale="92500"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Variables :</a:t>
            </a:r>
            <a:endParaRPr lang="fr-FR" dirty="0">
              <a:solidFill>
                <a:schemeClr val="bg1"/>
              </a:solidFill>
            </a:endParaRPr>
          </a:p>
          <a:p>
            <a:pPr lvl="0"/>
            <a:r>
              <a:rPr lang="fr-FR" dirty="0">
                <a:solidFill>
                  <a:schemeClr val="bg1"/>
                </a:solidFill>
              </a:rPr>
              <a:t>Faire varier le nombre de chatons </a:t>
            </a:r>
          </a:p>
          <a:p>
            <a:pPr lvl="0"/>
            <a:r>
              <a:rPr lang="fr-FR" dirty="0">
                <a:solidFill>
                  <a:schemeClr val="bg1"/>
                </a:solidFill>
              </a:rPr>
              <a:t>Faire varier le nombre de jouets manquants</a:t>
            </a:r>
          </a:p>
          <a:p>
            <a:pPr lvl="0"/>
            <a:r>
              <a:rPr lang="fr-FR" dirty="0">
                <a:solidFill>
                  <a:schemeClr val="bg1"/>
                </a:solidFill>
              </a:rPr>
              <a:t>Eloigner les objets / les images</a:t>
            </a:r>
          </a:p>
          <a:p>
            <a:r>
              <a:rPr lang="fr-FR" b="1" dirty="0">
                <a:solidFill>
                  <a:schemeClr val="bg1"/>
                </a:solidFill>
              </a:rPr>
              <a:t>Aide possible :</a:t>
            </a:r>
            <a:endParaRPr lang="fr-FR" dirty="0">
              <a:solidFill>
                <a:schemeClr val="bg1"/>
              </a:solidFill>
            </a:endParaRPr>
          </a:p>
          <a:p>
            <a:pPr lvl="0"/>
            <a:r>
              <a:rPr lang="fr-FR" dirty="0">
                <a:solidFill>
                  <a:schemeClr val="bg1"/>
                </a:solidFill>
              </a:rPr>
              <a:t>Des objets, images référentes </a:t>
            </a:r>
            <a:r>
              <a:rPr lang="fr-FR" dirty="0">
                <a:solidFill>
                  <a:srgbClr val="FF0000"/>
                </a:solidFill>
              </a:rPr>
              <a:t>(ou bande numérique) pour correspondance terme à terme (validation) ?</a:t>
            </a:r>
          </a:p>
        </p:txBody>
      </p:sp>
    </p:spTree>
    <p:extLst>
      <p:ext uri="{BB962C8B-B14F-4D97-AF65-F5344CB8AC3E}">
        <p14:creationId xmlns:p14="http://schemas.microsoft.com/office/powerpoint/2010/main" val="2699569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4"/>
          <p:cNvSpPr txBox="1">
            <a:spLocks/>
          </p:cNvSpPr>
          <p:nvPr/>
        </p:nvSpPr>
        <p:spPr>
          <a:xfrm>
            <a:off x="7350606" y="3712463"/>
            <a:ext cx="4026928" cy="20137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bg1"/>
                </a:solidFill>
              </a:rPr>
              <a:t>LE PREMIER PETIT CHAT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046" y="469706"/>
            <a:ext cx="4430647" cy="5875423"/>
          </a:xfrm>
          <a:prstGeom prst="rect">
            <a:avLst/>
          </a:prstGeom>
        </p:spPr>
      </p:pic>
      <p:pic>
        <p:nvPicPr>
          <p:cNvPr id="7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35900" y="15113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4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057842" y="1868673"/>
            <a:ext cx="5012344" cy="22635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bg1"/>
                </a:solidFill>
              </a:rPr>
              <a:t>LE DEUXIEME PETIT CHAT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5272" y="194872"/>
            <a:ext cx="3396728" cy="6510401"/>
          </a:xfrm>
          <a:prstGeom prst="rect">
            <a:avLst/>
          </a:prstGeom>
        </p:spPr>
      </p:pic>
      <p:pic>
        <p:nvPicPr>
          <p:cNvPr id="6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35900" y="15113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86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 txBox="1">
            <a:spLocks/>
          </p:cNvSpPr>
          <p:nvPr/>
        </p:nvSpPr>
        <p:spPr>
          <a:xfrm>
            <a:off x="5516379" y="2518347"/>
            <a:ext cx="5747479" cy="27432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bg1"/>
                </a:solidFill>
              </a:rPr>
              <a:t>LE TROISIEME PETIT CHAT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215" y="488818"/>
            <a:ext cx="4462273" cy="5723348"/>
          </a:xfrm>
          <a:prstGeom prst="rect">
            <a:avLst/>
          </a:prstGeom>
        </p:spPr>
      </p:pic>
      <p:pic>
        <p:nvPicPr>
          <p:cNvPr id="6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35900" y="15113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49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02" y="403970"/>
            <a:ext cx="8272320" cy="56516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833105" y="1336993"/>
            <a:ext cx="28895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Maintenant, tout était bien. Chacun pouvait boire son bol de lait</a:t>
            </a:r>
            <a:r>
              <a:rPr lang="fr-FR" sz="4000" dirty="0">
                <a:solidFill>
                  <a:schemeClr val="bg1"/>
                </a:solidFill>
                <a:latin typeface="Cambria" panose="0204050305040603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99353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6948" y="4534645"/>
            <a:ext cx="6163056" cy="1415319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LE</a:t>
            </a:r>
            <a:r>
              <a:rPr lang="fr-FR" dirty="0"/>
              <a:t> </a:t>
            </a:r>
            <a:r>
              <a:rPr lang="fr-FR" dirty="0">
                <a:solidFill>
                  <a:schemeClr val="bg1"/>
                </a:solidFill>
              </a:rPr>
              <a:t>COUCHER</a:t>
            </a:r>
          </a:p>
        </p:txBody>
      </p:sp>
      <p:pic>
        <p:nvPicPr>
          <p:cNvPr id="4" name="Image 3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0" y="413893"/>
            <a:ext cx="1441069" cy="1579499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0255" y="413892"/>
            <a:ext cx="1441069" cy="1579499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5531" y="415987"/>
            <a:ext cx="1441069" cy="1579499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6"/>
          <a:stretch>
            <a:fillRect/>
          </a:stretch>
        </p:blipFill>
        <p:spPr>
          <a:xfrm>
            <a:off x="2330895" y="434911"/>
            <a:ext cx="1720850" cy="1854200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6"/>
          <a:stretch>
            <a:fillRect/>
          </a:stretch>
        </p:blipFill>
        <p:spPr>
          <a:xfrm>
            <a:off x="6364019" y="413892"/>
            <a:ext cx="1720850" cy="1854200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6"/>
          <a:stretch>
            <a:fillRect/>
          </a:stretch>
        </p:blipFill>
        <p:spPr>
          <a:xfrm>
            <a:off x="9727262" y="434911"/>
            <a:ext cx="1720850" cy="1854200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7"/>
          <a:stretch>
            <a:fillRect/>
          </a:stretch>
        </p:blipFill>
        <p:spPr>
          <a:xfrm>
            <a:off x="1189115" y="1867058"/>
            <a:ext cx="1270000" cy="1943100"/>
          </a:xfrm>
          <a:prstGeom prst="rect">
            <a:avLst/>
          </a:prstGeom>
        </p:spPr>
      </p:pic>
      <p:pic>
        <p:nvPicPr>
          <p:cNvPr id="11" name="Image 10"/>
          <p:cNvPicPr/>
          <p:nvPr/>
        </p:nvPicPr>
        <p:blipFill>
          <a:blip r:embed="rId7"/>
          <a:stretch>
            <a:fillRect/>
          </a:stretch>
        </p:blipFill>
        <p:spPr>
          <a:xfrm>
            <a:off x="5458188" y="2372867"/>
            <a:ext cx="1270000" cy="1943100"/>
          </a:xfrm>
          <a:prstGeom prst="rect">
            <a:avLst/>
          </a:prstGeom>
        </p:spPr>
      </p:pic>
      <p:pic>
        <p:nvPicPr>
          <p:cNvPr id="12" name="Image 11"/>
          <p:cNvPicPr/>
          <p:nvPr/>
        </p:nvPicPr>
        <p:blipFill>
          <a:blip r:embed="rId7"/>
          <a:stretch>
            <a:fillRect/>
          </a:stretch>
        </p:blipFill>
        <p:spPr>
          <a:xfrm>
            <a:off x="9317687" y="2022474"/>
            <a:ext cx="1270000" cy="1943100"/>
          </a:xfrm>
          <a:prstGeom prst="rect">
            <a:avLst/>
          </a:prstGeom>
        </p:spPr>
      </p:pic>
      <p:pic>
        <p:nvPicPr>
          <p:cNvPr id="13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21244" y="495173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317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1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63890" y="550332"/>
            <a:ext cx="318859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Ensuite, ils allaient se coucher dans leurs 1, 2, 3 petits lits. Un pour chacun.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49" y="642635"/>
            <a:ext cx="7030447" cy="503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10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84" y="383467"/>
            <a:ext cx="7600664" cy="58149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24802" y="383467"/>
            <a:ext cx="305799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« Mais, Maman, Maman ! Il manque un oreiller ! Et il manque un doudou ! </a:t>
            </a:r>
          </a:p>
          <a:p>
            <a:r>
              <a:rPr lang="fr-FR" sz="4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Et il manque une lampe ! » </a:t>
            </a:r>
          </a:p>
        </p:txBody>
      </p:sp>
    </p:spTree>
    <p:extLst>
      <p:ext uri="{BB962C8B-B14F-4D97-AF65-F5344CB8AC3E}">
        <p14:creationId xmlns:p14="http://schemas.microsoft.com/office/powerpoint/2010/main" val="3516241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1811" y="4407108"/>
            <a:ext cx="10515600" cy="1954187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IL FAIT AIDER LA MAMAN DES PETITS CHATS !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2334" y="469526"/>
            <a:ext cx="4482059" cy="3711704"/>
          </a:xfrm>
          <a:prstGeom prst="rect">
            <a:avLst/>
          </a:prstGeom>
        </p:spPr>
      </p:pic>
      <p:pic>
        <p:nvPicPr>
          <p:cNvPr id="3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01910" y="2768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77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71871"/>
            <a:ext cx="3727594" cy="6786129"/>
          </a:xfrm>
          <a:prstGeom prst="rect">
            <a:avLst/>
          </a:prstGeom>
        </p:spPr>
      </p:pic>
      <p:sp>
        <p:nvSpPr>
          <p:cNvPr id="5" name="Titre 4"/>
          <p:cNvSpPr txBox="1">
            <a:spLocks/>
          </p:cNvSpPr>
          <p:nvPr/>
        </p:nvSpPr>
        <p:spPr>
          <a:xfrm>
            <a:off x="7057998" y="1645919"/>
            <a:ext cx="4026928" cy="20137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bg1"/>
                </a:solidFill>
              </a:rPr>
              <a:t>LE PREMIER PETIT CHAT</a:t>
            </a:r>
          </a:p>
        </p:txBody>
      </p:sp>
      <p:pic>
        <p:nvPicPr>
          <p:cNvPr id="6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78900" y="468884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92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1" y="292608"/>
            <a:ext cx="3035806" cy="6071616"/>
          </a:xfrm>
          <a:prstGeom prst="rect">
            <a:avLst/>
          </a:prstGeom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6057842" y="1868673"/>
            <a:ext cx="5012344" cy="22635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bg1"/>
                </a:solidFill>
              </a:rPr>
              <a:t>LE DEUXIEME PETIT CHAT</a:t>
            </a:r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78900" y="468884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90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Compétences de fin de cycle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schemeClr val="bg1"/>
                </a:solidFill>
              </a:rPr>
              <a:t>Réaliser une collection dont le cardinal est compris entre 1 et 10</a:t>
            </a:r>
          </a:p>
          <a:p>
            <a:pPr lvl="1"/>
            <a:r>
              <a:rPr lang="fr-FR" dirty="0">
                <a:solidFill>
                  <a:schemeClr val="bg1"/>
                </a:solidFill>
              </a:rPr>
              <a:t>PS : collection de 3 objets</a:t>
            </a:r>
          </a:p>
          <a:p>
            <a:pPr lvl="1"/>
            <a:r>
              <a:rPr lang="fr-FR" dirty="0">
                <a:solidFill>
                  <a:schemeClr val="bg1"/>
                </a:solidFill>
              </a:rPr>
              <a:t>MS : jusque 5</a:t>
            </a:r>
          </a:p>
          <a:p>
            <a:pPr lvl="0"/>
            <a:r>
              <a:rPr lang="fr-FR" dirty="0">
                <a:solidFill>
                  <a:schemeClr val="bg1"/>
                </a:solidFill>
              </a:rPr>
              <a:t>Comprendre que le cardinal ne change pas si on modifie la position spatiale des objets</a:t>
            </a:r>
          </a:p>
          <a:p>
            <a:pPr lvl="0"/>
            <a:r>
              <a:rPr lang="fr-FR" dirty="0">
                <a:solidFill>
                  <a:schemeClr val="bg1"/>
                </a:solidFill>
              </a:rPr>
              <a:t>Quantifier une collection, les composer, et les décomposer par manipulations effectives puis mentales</a:t>
            </a:r>
          </a:p>
          <a:p>
            <a:pPr lvl="1"/>
            <a:r>
              <a:rPr lang="fr-FR" dirty="0">
                <a:solidFill>
                  <a:schemeClr val="bg1"/>
                </a:solidFill>
              </a:rPr>
              <a:t>PS : jusque 3</a:t>
            </a:r>
          </a:p>
          <a:p>
            <a:pPr lvl="1"/>
            <a:r>
              <a:rPr lang="fr-FR" dirty="0">
                <a:solidFill>
                  <a:schemeClr val="bg1"/>
                </a:solidFill>
              </a:rPr>
              <a:t>MS : jusque 5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6623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15" y="262890"/>
            <a:ext cx="2856277" cy="5977777"/>
          </a:xfrm>
          <a:prstGeom prst="rect">
            <a:avLst/>
          </a:prstGeom>
        </p:spPr>
      </p:pic>
      <p:sp>
        <p:nvSpPr>
          <p:cNvPr id="5" name="Titre 2"/>
          <p:cNvSpPr txBox="1">
            <a:spLocks/>
          </p:cNvSpPr>
          <p:nvPr/>
        </p:nvSpPr>
        <p:spPr>
          <a:xfrm>
            <a:off x="4727709" y="1352487"/>
            <a:ext cx="5747479" cy="27432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bg1"/>
                </a:solidFill>
              </a:rPr>
              <a:t>LE TROISIEME PETIT CHAT</a:t>
            </a:r>
          </a:p>
        </p:txBody>
      </p:sp>
      <p:pic>
        <p:nvPicPr>
          <p:cNvPr id="6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78900" y="468884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648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92" y="422064"/>
            <a:ext cx="7134595" cy="59995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81271" y="750528"/>
            <a:ext cx="399620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« Oh, pardon, mes petits chats ! Vite, vite ! Voilà ! » </a:t>
            </a:r>
          </a:p>
          <a:p>
            <a:r>
              <a:rPr lang="fr-FR" sz="4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Maintenant, tout était bien. </a:t>
            </a:r>
          </a:p>
          <a:p>
            <a:r>
              <a:rPr lang="fr-FR" sz="4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 petits chats étaient prêts pour aller dormir. </a:t>
            </a:r>
          </a:p>
        </p:txBody>
      </p:sp>
    </p:spTree>
    <p:extLst>
      <p:ext uri="{BB962C8B-B14F-4D97-AF65-F5344CB8AC3E}">
        <p14:creationId xmlns:p14="http://schemas.microsoft.com/office/powerpoint/2010/main" val="1008261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366" y="756597"/>
            <a:ext cx="6084331" cy="49696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09270" y="2179591"/>
            <a:ext cx="39012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« Bonne nuit, mes petits chats. » </a:t>
            </a:r>
          </a:p>
        </p:txBody>
      </p:sp>
    </p:spTree>
    <p:extLst>
      <p:ext uri="{BB962C8B-B14F-4D97-AF65-F5344CB8AC3E}">
        <p14:creationId xmlns:p14="http://schemas.microsoft.com/office/powerpoint/2010/main" val="1700055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27" y="760208"/>
            <a:ext cx="6011055" cy="49321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435120" y="1003623"/>
            <a:ext cx="419604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« Oh non ! Non ! Non ! Nous, on veut 1, 2, 3 bisous avant d’aller dormir. » </a:t>
            </a:r>
          </a:p>
        </p:txBody>
      </p:sp>
    </p:spTree>
    <p:extLst>
      <p:ext uri="{BB962C8B-B14F-4D97-AF65-F5344CB8AC3E}">
        <p14:creationId xmlns:p14="http://schemas.microsoft.com/office/powerpoint/2010/main" val="111900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96" y="709368"/>
            <a:ext cx="6880486" cy="56979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89561" y="905868"/>
            <a:ext cx="317791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Mais maman chat avait peur de se tromper encore une fois. </a:t>
            </a:r>
          </a:p>
        </p:txBody>
      </p:sp>
    </p:spTree>
    <p:extLst>
      <p:ext uri="{BB962C8B-B14F-4D97-AF65-F5344CB8AC3E}">
        <p14:creationId xmlns:p14="http://schemas.microsoft.com/office/powerpoint/2010/main" val="2386530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LES    BISOUS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Cœur 3"/>
          <p:cNvSpPr/>
          <p:nvPr/>
        </p:nvSpPr>
        <p:spPr>
          <a:xfrm rot="1658327">
            <a:off x="2167382" y="1763158"/>
            <a:ext cx="1499616" cy="155448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Cœur 4"/>
          <p:cNvSpPr/>
          <p:nvPr/>
        </p:nvSpPr>
        <p:spPr>
          <a:xfrm rot="1658327">
            <a:off x="574971" y="355713"/>
            <a:ext cx="1499616" cy="155448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Cœur 5"/>
          <p:cNvSpPr/>
          <p:nvPr/>
        </p:nvSpPr>
        <p:spPr>
          <a:xfrm rot="1658327">
            <a:off x="666109" y="4998084"/>
            <a:ext cx="1499616" cy="155448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Cœur 6"/>
          <p:cNvSpPr/>
          <p:nvPr/>
        </p:nvSpPr>
        <p:spPr>
          <a:xfrm rot="1658327">
            <a:off x="3954187" y="590902"/>
            <a:ext cx="1499616" cy="155448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Cœur 7"/>
          <p:cNvSpPr/>
          <p:nvPr/>
        </p:nvSpPr>
        <p:spPr>
          <a:xfrm rot="1658327">
            <a:off x="5699000" y="1518285"/>
            <a:ext cx="1499616" cy="155448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Cœur 8"/>
          <p:cNvSpPr/>
          <p:nvPr/>
        </p:nvSpPr>
        <p:spPr>
          <a:xfrm rot="1658327">
            <a:off x="6355416" y="4431630"/>
            <a:ext cx="1499616" cy="155448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œur 9"/>
          <p:cNvSpPr/>
          <p:nvPr/>
        </p:nvSpPr>
        <p:spPr>
          <a:xfrm rot="1658327">
            <a:off x="7053662" y="756030"/>
            <a:ext cx="1499616" cy="155448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Cœur 10"/>
          <p:cNvSpPr/>
          <p:nvPr/>
        </p:nvSpPr>
        <p:spPr>
          <a:xfrm rot="1658327">
            <a:off x="8383267" y="2816066"/>
            <a:ext cx="1499616" cy="155448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Cœur 11"/>
          <p:cNvSpPr/>
          <p:nvPr/>
        </p:nvSpPr>
        <p:spPr>
          <a:xfrm rot="1658327">
            <a:off x="9865273" y="932498"/>
            <a:ext cx="1499616" cy="155448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52567" y="539178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008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8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" y="582379"/>
            <a:ext cx="6057900" cy="550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26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7580" y="1263969"/>
            <a:ext cx="10515600" cy="1330642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Imaginons que :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57580" y="2977833"/>
            <a:ext cx="10515600" cy="1148397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fr-FR" dirty="0">
                <a:solidFill>
                  <a:schemeClr val="bg1"/>
                </a:solidFill>
              </a:rPr>
              <a:t>Tous à table avec maman chat, papa chat et… </a:t>
            </a:r>
          </a:p>
          <a:p>
            <a:pPr marL="342900" indent="-342900">
              <a:buFontTx/>
              <a:buChar char="-"/>
            </a:pPr>
            <a:r>
              <a:rPr lang="fr-FR" dirty="0">
                <a:solidFill>
                  <a:schemeClr val="bg1"/>
                </a:solidFill>
              </a:rPr>
              <a:t>Les petits chats invitent un ami (ou deux, ou trois…) pour le goûter</a:t>
            </a:r>
          </a:p>
          <a:p>
            <a:pPr marL="342900" indent="-34290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9998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817045"/>
              </p:ext>
            </p:extLst>
          </p:nvPr>
        </p:nvGraphicFramePr>
        <p:xfrm>
          <a:off x="237744" y="128018"/>
          <a:ext cx="11283696" cy="6069274"/>
        </p:xfrm>
        <a:graphic>
          <a:graphicData uri="http://schemas.openxmlformats.org/drawingml/2006/table">
            <a:tbl>
              <a:tblPr firstRow="1" firstCol="1" bandRow="1"/>
              <a:tblGrid>
                <a:gridCol w="9528048">
                  <a:extLst>
                    <a:ext uri="{9D8B030D-6E8A-4147-A177-3AD203B41FA5}">
                      <a16:colId xmlns:a16="http://schemas.microsoft.com/office/drawing/2014/main" val="3102972913"/>
                    </a:ext>
                  </a:extLst>
                </a:gridCol>
                <a:gridCol w="1755648">
                  <a:extLst>
                    <a:ext uri="{9D8B030D-6E8A-4147-A177-3AD203B41FA5}">
                      <a16:colId xmlns:a16="http://schemas.microsoft.com/office/drawing/2014/main" val="2075179920"/>
                    </a:ext>
                  </a:extLst>
                </a:gridCol>
              </a:tblGrid>
              <a:tr h="19459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Même déroulement pour le bain, le dîner, le souper</a:t>
                      </a:r>
                      <a:endParaRPr lang="fr-FR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8" marR="51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901681"/>
                  </a:ext>
                </a:extLst>
              </a:tr>
              <a:tr h="1783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Déroulement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8" marR="51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Matériel</a:t>
                      </a:r>
                      <a:endParaRPr lang="fr-FR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8" marR="51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4583478"/>
                  </a:ext>
                </a:extLst>
              </a:tr>
              <a:tr h="356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 enfants reformulent le début de l’histoire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L’enseignant valide en relisant le texte</a:t>
                      </a:r>
                    </a:p>
                  </a:txBody>
                  <a:tcPr marL="51838" marR="51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Vidéo ou diaporama</a:t>
                      </a:r>
                    </a:p>
                  </a:txBody>
                  <a:tcPr marL="51838" marR="51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731827"/>
                  </a:ext>
                </a:extLst>
              </a:tr>
              <a:tr h="5786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Consigne </a:t>
                      </a: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nous allons rejouer la scène du bain et aider la maman à préparer les jouets des petits chats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i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pouvons-nous être certains qu’il y ait assez de jouets pour chaque chat</a:t>
                      </a: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?</a:t>
                      </a:r>
                    </a:p>
                  </a:txBody>
                  <a:tcPr marL="51838" marR="51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Bassine, canard, balle, seau X3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 images imprimées</a:t>
                      </a:r>
                      <a:endParaRPr lang="fr-FR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8" marR="51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0372825"/>
                  </a:ext>
                </a:extLst>
              </a:tr>
              <a:tr h="12486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 enfants vérifient et verbalisent :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Pour le premier chat la maman a besoin de :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1 seau, 1 balle, 1, canard, 1 bassine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Pour le deuxième chat la maman a besoin de :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1 seau, 1 balle, 1, canard, 1 bassine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Pour le troisième chat la maman a besoin de :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1 seau, 1 balle, 1, canard, 1 bassine</a:t>
                      </a:r>
                    </a:p>
                  </a:txBody>
                  <a:tcPr marL="51838" marR="51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838" marR="51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792613"/>
                  </a:ext>
                </a:extLst>
              </a:tr>
              <a:tr h="713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 enfants dénombrent les objets et verbalisent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Il y a 1 chat, encore un chat, ça fait 2 chats et encore 1 chat, </a:t>
                      </a:r>
                      <a:r>
                        <a:rPr lang="fr-FR" sz="1400" u="sng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ça fait 3 chats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Idem avec bassine, seau, balle, canard</a:t>
                      </a:r>
                    </a:p>
                  </a:txBody>
                  <a:tcPr marL="51838" marR="51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Objets ou images dispersées sur la table</a:t>
                      </a:r>
                    </a:p>
                  </a:txBody>
                  <a:tcPr marL="51838" marR="51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5158848"/>
                  </a:ext>
                </a:extLst>
              </a:tr>
              <a:tr h="8918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 enfants observent reproduisent et verbalisent la scène du bain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 premier chat a : une bassine, un, ballon, un canard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 deuxième chat a : une bassine, un canard, un seau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 troisième chat a : une bassine, un ballon, un seau, </a:t>
                      </a:r>
                    </a:p>
                  </a:txBody>
                  <a:tcPr marL="51838" marR="51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838" marR="51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2086164"/>
                  </a:ext>
                </a:extLst>
              </a:tr>
              <a:tr h="1426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 enfants vont chercher l’objet qui manque et verbalisent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Pour le premier chat il manque 1 seau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Pour le deuxième chat, il manque 1 balle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Pour le troisième chat, il manque 1 canard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 observe et fait verbaliser la procédure : vérifier qu’il y a autant d’objets que de petits chats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Il y a 3 chatons, il faut donc vérifier qu’il y ait 3 objets à chaque fois »</a:t>
                      </a:r>
                    </a:p>
                  </a:txBody>
                  <a:tcPr marL="51838" marR="51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1838" marR="51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3413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872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12258">
            <a:off x="890040" y="662748"/>
            <a:ext cx="5360076" cy="538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76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41" y="403800"/>
            <a:ext cx="7114105" cy="61540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99815" y="403800"/>
            <a:ext cx="371756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32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fr-FR" sz="3200" b="0" i="0" u="none" strike="noStrike" baseline="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fr-FR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Il était une fois une maman qui avait 1, 2, 3 petits chats qui savaient compter jusqu’à 3. </a:t>
            </a:r>
          </a:p>
          <a:p>
            <a:r>
              <a:rPr lang="fr-FR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Avant d’aller dormir, ils prenaient leur bain dans 1, 2, 3 petites bassines. </a:t>
            </a:r>
          </a:p>
          <a:p>
            <a:r>
              <a:rPr lang="fr-FR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Une pour chacun. </a:t>
            </a:r>
          </a:p>
        </p:txBody>
      </p:sp>
    </p:spTree>
    <p:extLst>
      <p:ext uri="{BB962C8B-B14F-4D97-AF65-F5344CB8AC3E}">
        <p14:creationId xmlns:p14="http://schemas.microsoft.com/office/powerpoint/2010/main" val="3716760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8183" y="3184164"/>
            <a:ext cx="886398" cy="1283272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4928" y="4390872"/>
            <a:ext cx="1318252" cy="1069067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8715" y="4413549"/>
            <a:ext cx="1097374" cy="1170545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8"/>
          <a:stretch>
            <a:fillRect/>
          </a:stretch>
        </p:blipFill>
        <p:spPr>
          <a:xfrm>
            <a:off x="491832" y="2957069"/>
            <a:ext cx="1593850" cy="1581150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8"/>
          <a:stretch>
            <a:fillRect/>
          </a:stretch>
        </p:blipFill>
        <p:spPr>
          <a:xfrm>
            <a:off x="9819859" y="3980266"/>
            <a:ext cx="1593850" cy="1581150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8"/>
          <a:stretch>
            <a:fillRect/>
          </a:stretch>
        </p:blipFill>
        <p:spPr>
          <a:xfrm>
            <a:off x="4324155" y="3553930"/>
            <a:ext cx="1632230" cy="1382614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4603" y="3192790"/>
            <a:ext cx="1186097" cy="1220759"/>
          </a:xfrm>
          <a:prstGeom prst="rect">
            <a:avLst/>
          </a:prstGeom>
        </p:spPr>
      </p:pic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921596" y="5335269"/>
            <a:ext cx="3065788" cy="1104995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LE   BAIN</a:t>
            </a:r>
          </a:p>
        </p:txBody>
      </p:sp>
      <p:pic>
        <p:nvPicPr>
          <p:cNvPr id="12" name="Image 11"/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4450" y="3266229"/>
            <a:ext cx="1094257" cy="1147320"/>
          </a:xfrm>
          <a:prstGeom prst="rect">
            <a:avLst/>
          </a:prstGeom>
        </p:spPr>
      </p:pic>
      <p:pic>
        <p:nvPicPr>
          <p:cNvPr id="13" name="Image 12"/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5510" y="4925405"/>
            <a:ext cx="1041749" cy="1108387"/>
          </a:xfrm>
          <a:prstGeom prst="rect">
            <a:avLst/>
          </a:prstGeom>
        </p:spPr>
      </p:pic>
      <p:pic>
        <p:nvPicPr>
          <p:cNvPr id="14" name="Image 13"/>
          <p:cNvPicPr/>
          <p:nvPr/>
        </p:nvPicPr>
        <p:blipFill>
          <a:blip r:embed="rId12"/>
          <a:stretch>
            <a:fillRect/>
          </a:stretch>
        </p:blipFill>
        <p:spPr>
          <a:xfrm>
            <a:off x="598133" y="649318"/>
            <a:ext cx="2975099" cy="2356802"/>
          </a:xfrm>
          <a:prstGeom prst="rect">
            <a:avLst/>
          </a:prstGeom>
        </p:spPr>
      </p:pic>
      <p:pic>
        <p:nvPicPr>
          <p:cNvPr id="15" name="Image 14"/>
          <p:cNvPicPr/>
          <p:nvPr/>
        </p:nvPicPr>
        <p:blipFill>
          <a:blip r:embed="rId12"/>
          <a:stretch>
            <a:fillRect/>
          </a:stretch>
        </p:blipFill>
        <p:spPr>
          <a:xfrm>
            <a:off x="8438610" y="649318"/>
            <a:ext cx="2975099" cy="2356802"/>
          </a:xfrm>
          <a:prstGeom prst="rect">
            <a:avLst/>
          </a:prstGeom>
        </p:spPr>
      </p:pic>
      <p:pic>
        <p:nvPicPr>
          <p:cNvPr id="16" name="Image 15"/>
          <p:cNvPicPr/>
          <p:nvPr/>
        </p:nvPicPr>
        <p:blipFill>
          <a:blip r:embed="rId12"/>
          <a:stretch>
            <a:fillRect/>
          </a:stretch>
        </p:blipFill>
        <p:spPr>
          <a:xfrm>
            <a:off x="4324155" y="375506"/>
            <a:ext cx="2975099" cy="2356802"/>
          </a:xfrm>
          <a:prstGeom prst="rect">
            <a:avLst/>
          </a:prstGeom>
        </p:spPr>
      </p:pic>
      <p:pic>
        <p:nvPicPr>
          <p:cNvPr id="17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813002" y="605783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77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4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377"/>
            <a:ext cx="7929795" cy="59652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15861" y="681977"/>
            <a:ext cx="398907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0" i="0" u="none" strike="noStrike" baseline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4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« Mais, Maman, Maman! Il manque un petit canard ! Et il manque un seau ! Et il manque un ballon ! » </a:t>
            </a:r>
          </a:p>
          <a:p>
            <a:endParaRPr lang="fr-FR" dirty="0">
              <a:solidFill>
                <a:srgbClr val="61222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488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51" y="352945"/>
            <a:ext cx="7138990" cy="55311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414478" y="617468"/>
            <a:ext cx="3023017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>
              <a:solidFill>
                <a:srgbClr val="612221"/>
              </a:solidFill>
              <a:latin typeface="Cambria" panose="02040503050406030204" pitchFamily="18" charset="0"/>
            </a:endParaRPr>
          </a:p>
          <a:p>
            <a:r>
              <a:rPr lang="fr-FR" sz="4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« Oh, pardon, mes petits chats ! Vite, vite ! Voilà ! » </a:t>
            </a:r>
          </a:p>
        </p:txBody>
      </p:sp>
    </p:spTree>
    <p:extLst>
      <p:ext uri="{BB962C8B-B14F-4D97-AF65-F5344CB8AC3E}">
        <p14:creationId xmlns:p14="http://schemas.microsoft.com/office/powerpoint/2010/main" val="1508897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</TotalTime>
  <Words>889</Words>
  <Application>Microsoft Macintosh PowerPoint</Application>
  <PresentationFormat>Grand écran</PresentationFormat>
  <Paragraphs>99</Paragraphs>
  <Slides>37</Slides>
  <Notes>1</Notes>
  <HiddenSlides>0</HiddenSlides>
  <MMClips>16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Cambria</vt:lpstr>
      <vt:lpstr>Thème Office</vt:lpstr>
      <vt:lpstr>Semaine des maths : L’important c’est de participer </vt:lpstr>
      <vt:lpstr>Comprendre la notion « autant que »  </vt:lpstr>
      <vt:lpstr>Compétences de fin de cycle</vt:lpstr>
      <vt:lpstr>Présentation PowerPoint</vt:lpstr>
      <vt:lpstr>Présentation PowerPoint</vt:lpstr>
      <vt:lpstr>Présentation PowerPoint</vt:lpstr>
      <vt:lpstr>LE   BAIN</vt:lpstr>
      <vt:lpstr>Présentation PowerPoint</vt:lpstr>
      <vt:lpstr>Présentation PowerPoint</vt:lpstr>
      <vt:lpstr>IL FAIT AIDER LA MAMAN DES PETITS CHATS !</vt:lpstr>
      <vt:lpstr>LE PREMIER PETIT CHAT</vt:lpstr>
      <vt:lpstr>LE DEUXIEME PETIT CHAT</vt:lpstr>
      <vt:lpstr>LE TROISIEME PETIT CHAT</vt:lpstr>
      <vt:lpstr>Présentation PowerPoint</vt:lpstr>
      <vt:lpstr>LE DINER</vt:lpstr>
      <vt:lpstr>Présentation PowerPoint</vt:lpstr>
      <vt:lpstr>Présentation PowerPoint</vt:lpstr>
      <vt:lpstr>Présentation PowerPoint</vt:lpstr>
      <vt:lpstr>IL FAIT AIDER LA MAMAN DES PETITS CHATS !</vt:lpstr>
      <vt:lpstr>Présentation PowerPoint</vt:lpstr>
      <vt:lpstr>Présentation PowerPoint</vt:lpstr>
      <vt:lpstr>Présentation PowerPoint</vt:lpstr>
      <vt:lpstr>Présentation PowerPoint</vt:lpstr>
      <vt:lpstr>LE COUCHER</vt:lpstr>
      <vt:lpstr>Présentation PowerPoint</vt:lpstr>
      <vt:lpstr>Présentation PowerPoint</vt:lpstr>
      <vt:lpstr>IL FAIT AIDER LA MAMAN DES PETITS CHATS !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   BISOUS</vt:lpstr>
      <vt:lpstr>Présentation PowerPoint</vt:lpstr>
      <vt:lpstr>Imaginons que : </vt:lpstr>
    </vt:vector>
  </TitlesOfParts>
  <Company>Académie de Lille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Ingrid Cottarel</dc:creator>
  <cp:lastModifiedBy>Karine Buisine</cp:lastModifiedBy>
  <cp:revision>22</cp:revision>
  <dcterms:created xsi:type="dcterms:W3CDTF">2023-11-24T14:29:14Z</dcterms:created>
  <dcterms:modified xsi:type="dcterms:W3CDTF">2024-01-22T15:31:08Z</dcterms:modified>
</cp:coreProperties>
</file>