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596" r:id="rId4"/>
    <p:sldId id="866" r:id="rId5"/>
    <p:sldId id="857" r:id="rId6"/>
    <p:sldId id="867" r:id="rId7"/>
    <p:sldId id="868" r:id="rId8"/>
    <p:sldId id="732" r:id="rId9"/>
    <p:sldId id="855" r:id="rId10"/>
    <p:sldId id="862" r:id="rId11"/>
    <p:sldId id="859" r:id="rId12"/>
    <p:sldId id="861" r:id="rId13"/>
    <p:sldId id="863" r:id="rId14"/>
    <p:sldId id="864" r:id="rId15"/>
    <p:sldId id="865" r:id="rId16"/>
    <p:sldId id="345" r:id="rId17"/>
    <p:sldId id="870" r:id="rId18"/>
    <p:sldId id="872" r:id="rId19"/>
    <p:sldId id="844" r:id="rId20"/>
    <p:sldId id="871" r:id="rId21"/>
    <p:sldId id="858" r:id="rId22"/>
    <p:sldId id="869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" initials="u" lastIdx="1" clrIdx="0">
    <p:extLst>
      <p:ext uri="{19B8F6BF-5375-455C-9EA6-DF929625EA0E}">
        <p15:presenceInfo xmlns:p15="http://schemas.microsoft.com/office/powerpoint/2012/main" userId="utilisate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65D"/>
    <a:srgbClr val="3A8584"/>
    <a:srgbClr val="404B59"/>
    <a:srgbClr val="16575D"/>
    <a:srgbClr val="165760"/>
    <a:srgbClr val="79BC99"/>
    <a:srgbClr val="0C223F"/>
    <a:srgbClr val="E2A03E"/>
    <a:srgbClr val="D3DFDC"/>
    <a:srgbClr val="BE2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5A74B3-1EB8-4A53-903E-431FB8AF8C3E}">
  <a:tblStyle styleId="{9A5A74B3-1EB8-4A53-903E-431FB8AF8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3" autoAdjust="0"/>
    <p:restoredTop sz="93502" autoAdjust="0"/>
  </p:normalViewPr>
  <p:slideViewPr>
    <p:cSldViewPr snapToGrid="0">
      <p:cViewPr>
        <p:scale>
          <a:sx n="70" d="100"/>
          <a:sy n="70" d="100"/>
        </p:scale>
        <p:origin x="330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38" y="58"/>
      </p:cViewPr>
      <p:guideLst/>
    </p:cSldViewPr>
  </p:notesViewPr>
  <p:gridSpacing cx="719999" cy="71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60A9C-05DE-47D3-A526-B50DF790692D}" type="datetimeFigureOut">
              <a:rPr lang="fr-FR" smtClean="0"/>
              <a:t>14/11/2025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03FC5-8D82-4DE9-B929-F46EC7786F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231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42db7be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542db7be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5813955f8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5813955f8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5813955f8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5813955f8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885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3e61cc86e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3e61cc86e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29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3e61cc86e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3e61cc86e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37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BLANK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 hasCustomPrompt="1"/>
          </p:nvPr>
        </p:nvSpPr>
        <p:spPr>
          <a:xfrm>
            <a:off x="1122625" y="1495139"/>
            <a:ext cx="788700" cy="75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943175" y="1731080"/>
            <a:ext cx="242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 hasCustomPrompt="1"/>
          </p:nvPr>
        </p:nvSpPr>
        <p:spPr>
          <a:xfrm>
            <a:off x="1122625" y="3721201"/>
            <a:ext cx="788700" cy="75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3"/>
          </p:nvPr>
        </p:nvSpPr>
        <p:spPr>
          <a:xfrm>
            <a:off x="1943175" y="3975125"/>
            <a:ext cx="242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5"/>
          </p:nvPr>
        </p:nvSpPr>
        <p:spPr>
          <a:xfrm>
            <a:off x="1943175" y="1306175"/>
            <a:ext cx="242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6"/>
          </p:nvPr>
        </p:nvSpPr>
        <p:spPr>
          <a:xfrm>
            <a:off x="1943175" y="3550216"/>
            <a:ext cx="242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 hasCustomPrompt="1"/>
          </p:nvPr>
        </p:nvSpPr>
        <p:spPr>
          <a:xfrm>
            <a:off x="1122625" y="2608170"/>
            <a:ext cx="788700" cy="75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8"/>
          </p:nvPr>
        </p:nvSpPr>
        <p:spPr>
          <a:xfrm>
            <a:off x="1943175" y="2853102"/>
            <a:ext cx="242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9"/>
          </p:nvPr>
        </p:nvSpPr>
        <p:spPr>
          <a:xfrm>
            <a:off x="1943175" y="2428196"/>
            <a:ext cx="242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0423" y="1495139"/>
            <a:ext cx="788700" cy="75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4"/>
          </p:nvPr>
        </p:nvSpPr>
        <p:spPr>
          <a:xfrm>
            <a:off x="5830994" y="1731080"/>
            <a:ext cx="242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0423" y="3721201"/>
            <a:ext cx="788700" cy="75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6"/>
          </p:nvPr>
        </p:nvSpPr>
        <p:spPr>
          <a:xfrm>
            <a:off x="5830994" y="3975125"/>
            <a:ext cx="242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7"/>
          </p:nvPr>
        </p:nvSpPr>
        <p:spPr>
          <a:xfrm>
            <a:off x="5830994" y="1306175"/>
            <a:ext cx="242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8"/>
          </p:nvPr>
        </p:nvSpPr>
        <p:spPr>
          <a:xfrm>
            <a:off x="5830994" y="3550216"/>
            <a:ext cx="242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9" hasCustomPrompt="1"/>
          </p:nvPr>
        </p:nvSpPr>
        <p:spPr>
          <a:xfrm>
            <a:off x="5000423" y="2608170"/>
            <a:ext cx="788700" cy="75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20"/>
          </p:nvPr>
        </p:nvSpPr>
        <p:spPr>
          <a:xfrm>
            <a:off x="5830994" y="2853102"/>
            <a:ext cx="2427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21"/>
          </p:nvPr>
        </p:nvSpPr>
        <p:spPr>
          <a:xfrm>
            <a:off x="5830994" y="2428196"/>
            <a:ext cx="242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grpSp>
        <p:nvGrpSpPr>
          <p:cNvPr id="114" name="Google Shape;114;p13"/>
          <p:cNvGrpSpPr/>
          <p:nvPr/>
        </p:nvGrpSpPr>
        <p:grpSpPr>
          <a:xfrm>
            <a:off x="7224306" y="-1757647"/>
            <a:ext cx="2928809" cy="3063830"/>
            <a:chOff x="7224306" y="-1757647"/>
            <a:chExt cx="2928809" cy="3063830"/>
          </a:xfrm>
        </p:grpSpPr>
        <p:sp>
          <p:nvSpPr>
            <p:cNvPr id="115" name="Google Shape;115;p13"/>
            <p:cNvSpPr/>
            <p:nvPr/>
          </p:nvSpPr>
          <p:spPr>
            <a:xfrm rot="-7722337">
              <a:off x="7405221" y="-1073810"/>
              <a:ext cx="2566979" cy="1696156"/>
            </a:xfrm>
            <a:custGeom>
              <a:avLst/>
              <a:gdLst/>
              <a:ahLst/>
              <a:cxnLst/>
              <a:rect l="l" t="t" r="r" b="b"/>
              <a:pathLst>
                <a:path w="13374" h="8837" extrusionOk="0">
                  <a:moveTo>
                    <a:pt x="5303" y="0"/>
                  </a:moveTo>
                  <a:cubicBezTo>
                    <a:pt x="3162" y="0"/>
                    <a:pt x="1157" y="1073"/>
                    <a:pt x="647" y="3870"/>
                  </a:cubicBezTo>
                  <a:cubicBezTo>
                    <a:pt x="1" y="7412"/>
                    <a:pt x="2153" y="8837"/>
                    <a:pt x="4714" y="8837"/>
                  </a:cubicBezTo>
                  <a:cubicBezTo>
                    <a:pt x="6687" y="8837"/>
                    <a:pt x="8901" y="7993"/>
                    <a:pt x="10270" y="6620"/>
                  </a:cubicBezTo>
                  <a:cubicBezTo>
                    <a:pt x="10281" y="6598"/>
                    <a:pt x="10270" y="6620"/>
                    <a:pt x="10358" y="6532"/>
                  </a:cubicBezTo>
                  <a:cubicBezTo>
                    <a:pt x="13373" y="3410"/>
                    <a:pt x="9121" y="0"/>
                    <a:pt x="5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 rot="-403558">
              <a:off x="8366981" y="573177"/>
              <a:ext cx="362192" cy="368301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solidFill>
              <a:srgbClr val="16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-502335" y="3822390"/>
            <a:ext cx="1485897" cy="1789678"/>
            <a:chOff x="-502335" y="3822390"/>
            <a:chExt cx="1485897" cy="1789678"/>
          </a:xfrm>
        </p:grpSpPr>
        <p:sp>
          <p:nvSpPr>
            <p:cNvPr id="118" name="Google Shape;118;p13"/>
            <p:cNvSpPr/>
            <p:nvPr/>
          </p:nvSpPr>
          <p:spPr>
            <a:xfrm rot="-6656969">
              <a:off x="-117765" y="4507321"/>
              <a:ext cx="954700" cy="970785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 rot="3708176">
              <a:off x="-473235" y="4105047"/>
              <a:ext cx="1061062" cy="701107"/>
            </a:xfrm>
            <a:custGeom>
              <a:avLst/>
              <a:gdLst/>
              <a:ahLst/>
              <a:cxnLst/>
              <a:rect l="l" t="t" r="r" b="b"/>
              <a:pathLst>
                <a:path w="13374" h="8837" extrusionOk="0">
                  <a:moveTo>
                    <a:pt x="5303" y="0"/>
                  </a:moveTo>
                  <a:cubicBezTo>
                    <a:pt x="3162" y="0"/>
                    <a:pt x="1157" y="1073"/>
                    <a:pt x="647" y="3870"/>
                  </a:cubicBezTo>
                  <a:cubicBezTo>
                    <a:pt x="1" y="7412"/>
                    <a:pt x="2153" y="8837"/>
                    <a:pt x="4714" y="8837"/>
                  </a:cubicBezTo>
                  <a:cubicBezTo>
                    <a:pt x="6687" y="8837"/>
                    <a:pt x="8901" y="7993"/>
                    <a:pt x="10270" y="6620"/>
                  </a:cubicBezTo>
                  <a:cubicBezTo>
                    <a:pt x="10281" y="6598"/>
                    <a:pt x="10270" y="6620"/>
                    <a:pt x="10358" y="6532"/>
                  </a:cubicBezTo>
                  <a:cubicBezTo>
                    <a:pt x="13373" y="3410"/>
                    <a:pt x="9121" y="0"/>
                    <a:pt x="530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7"/>
          <p:cNvGrpSpPr/>
          <p:nvPr/>
        </p:nvGrpSpPr>
        <p:grpSpPr>
          <a:xfrm>
            <a:off x="-857656" y="4319273"/>
            <a:ext cx="2566972" cy="1696152"/>
            <a:chOff x="-857656" y="4319273"/>
            <a:chExt cx="2566972" cy="1696152"/>
          </a:xfrm>
        </p:grpSpPr>
        <p:sp>
          <p:nvSpPr>
            <p:cNvPr id="277" name="Google Shape;277;p27"/>
            <p:cNvSpPr/>
            <p:nvPr/>
          </p:nvSpPr>
          <p:spPr>
            <a:xfrm>
              <a:off x="-857656" y="4319273"/>
              <a:ext cx="2566972" cy="1696152"/>
            </a:xfrm>
            <a:custGeom>
              <a:avLst/>
              <a:gdLst/>
              <a:ahLst/>
              <a:cxnLst/>
              <a:rect l="l" t="t" r="r" b="b"/>
              <a:pathLst>
                <a:path w="13374" h="8837" extrusionOk="0">
                  <a:moveTo>
                    <a:pt x="5303" y="0"/>
                  </a:moveTo>
                  <a:cubicBezTo>
                    <a:pt x="3162" y="0"/>
                    <a:pt x="1157" y="1073"/>
                    <a:pt x="647" y="3870"/>
                  </a:cubicBezTo>
                  <a:cubicBezTo>
                    <a:pt x="1" y="7412"/>
                    <a:pt x="2153" y="8837"/>
                    <a:pt x="4714" y="8837"/>
                  </a:cubicBezTo>
                  <a:cubicBezTo>
                    <a:pt x="6687" y="8837"/>
                    <a:pt x="8901" y="7993"/>
                    <a:pt x="10270" y="6620"/>
                  </a:cubicBezTo>
                  <a:cubicBezTo>
                    <a:pt x="10281" y="6598"/>
                    <a:pt x="10270" y="6620"/>
                    <a:pt x="10358" y="6532"/>
                  </a:cubicBezTo>
                  <a:cubicBezTo>
                    <a:pt x="13373" y="3410"/>
                    <a:pt x="9121" y="0"/>
                    <a:pt x="5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 rot="-6657009">
              <a:off x="891201" y="4506415"/>
              <a:ext cx="362175" cy="368284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7"/>
          <p:cNvGrpSpPr/>
          <p:nvPr/>
        </p:nvGrpSpPr>
        <p:grpSpPr>
          <a:xfrm>
            <a:off x="8021633" y="-1509215"/>
            <a:ext cx="1696152" cy="3140413"/>
            <a:chOff x="8021633" y="-1509215"/>
            <a:chExt cx="1696152" cy="3140413"/>
          </a:xfrm>
        </p:grpSpPr>
        <p:sp>
          <p:nvSpPr>
            <p:cNvPr id="280" name="Google Shape;280;p27"/>
            <p:cNvSpPr/>
            <p:nvPr/>
          </p:nvSpPr>
          <p:spPr>
            <a:xfrm rot="-5400000">
              <a:off x="7586222" y="-1073804"/>
              <a:ext cx="2566972" cy="1696152"/>
            </a:xfrm>
            <a:custGeom>
              <a:avLst/>
              <a:gdLst/>
              <a:ahLst/>
              <a:cxnLst/>
              <a:rect l="l" t="t" r="r" b="b"/>
              <a:pathLst>
                <a:path w="13374" h="8837" extrusionOk="0">
                  <a:moveTo>
                    <a:pt x="5303" y="0"/>
                  </a:moveTo>
                  <a:cubicBezTo>
                    <a:pt x="3162" y="0"/>
                    <a:pt x="1157" y="1073"/>
                    <a:pt x="647" y="3870"/>
                  </a:cubicBezTo>
                  <a:cubicBezTo>
                    <a:pt x="1" y="7412"/>
                    <a:pt x="2153" y="8837"/>
                    <a:pt x="4714" y="8837"/>
                  </a:cubicBezTo>
                  <a:cubicBezTo>
                    <a:pt x="6687" y="8837"/>
                    <a:pt x="8901" y="7993"/>
                    <a:pt x="10270" y="6620"/>
                  </a:cubicBezTo>
                  <a:cubicBezTo>
                    <a:pt x="10281" y="6598"/>
                    <a:pt x="10270" y="6620"/>
                    <a:pt x="10358" y="6532"/>
                  </a:cubicBezTo>
                  <a:cubicBezTo>
                    <a:pt x="13373" y="3410"/>
                    <a:pt x="9121" y="0"/>
                    <a:pt x="5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 rot="4558036">
              <a:off x="8501327" y="680946"/>
              <a:ext cx="1061062" cy="701107"/>
            </a:xfrm>
            <a:custGeom>
              <a:avLst/>
              <a:gdLst/>
              <a:ahLst/>
              <a:cxnLst/>
              <a:rect l="l" t="t" r="r" b="b"/>
              <a:pathLst>
                <a:path w="13374" h="8837" extrusionOk="0">
                  <a:moveTo>
                    <a:pt x="5303" y="0"/>
                  </a:moveTo>
                  <a:cubicBezTo>
                    <a:pt x="3162" y="0"/>
                    <a:pt x="1157" y="1073"/>
                    <a:pt x="647" y="3870"/>
                  </a:cubicBezTo>
                  <a:cubicBezTo>
                    <a:pt x="1" y="7412"/>
                    <a:pt x="2153" y="8837"/>
                    <a:pt x="4714" y="8837"/>
                  </a:cubicBezTo>
                  <a:cubicBezTo>
                    <a:pt x="6687" y="8837"/>
                    <a:pt x="8901" y="7993"/>
                    <a:pt x="10270" y="6620"/>
                  </a:cubicBezTo>
                  <a:cubicBezTo>
                    <a:pt x="10281" y="6598"/>
                    <a:pt x="10270" y="6620"/>
                    <a:pt x="10358" y="6532"/>
                  </a:cubicBezTo>
                  <a:cubicBezTo>
                    <a:pt x="13373" y="3410"/>
                    <a:pt x="9121" y="0"/>
                    <a:pt x="5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LANK_1_1_1_1_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8"/>
          <p:cNvGrpSpPr/>
          <p:nvPr/>
        </p:nvGrpSpPr>
        <p:grpSpPr>
          <a:xfrm>
            <a:off x="7679019" y="-623150"/>
            <a:ext cx="2317792" cy="2300623"/>
            <a:chOff x="7679019" y="-623150"/>
            <a:chExt cx="2317792" cy="2300623"/>
          </a:xfrm>
        </p:grpSpPr>
        <p:sp>
          <p:nvSpPr>
            <p:cNvPr id="284" name="Google Shape;284;p28"/>
            <p:cNvSpPr/>
            <p:nvPr/>
          </p:nvSpPr>
          <p:spPr>
            <a:xfrm rot="-6656965">
              <a:off x="7951344" y="-374346"/>
              <a:ext cx="1773142" cy="1803015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 rot="-6657009">
              <a:off x="8295126" y="959653"/>
              <a:ext cx="362175" cy="368284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8"/>
          <p:cNvGrpSpPr/>
          <p:nvPr/>
        </p:nvGrpSpPr>
        <p:grpSpPr>
          <a:xfrm>
            <a:off x="-945856" y="3712104"/>
            <a:ext cx="2201430" cy="2221094"/>
            <a:chOff x="-945856" y="3712104"/>
            <a:chExt cx="2201430" cy="2221094"/>
          </a:xfrm>
        </p:grpSpPr>
        <p:sp>
          <p:nvSpPr>
            <p:cNvPr id="287" name="Google Shape;287;p28"/>
            <p:cNvSpPr/>
            <p:nvPr/>
          </p:nvSpPr>
          <p:spPr>
            <a:xfrm rot="-1020979" flipH="1">
              <a:off x="-723061" y="3929945"/>
              <a:ext cx="1755841" cy="1785411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 rot="-7308507">
              <a:off x="249548" y="4563250"/>
              <a:ext cx="362177" cy="368286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03750" y="2750425"/>
            <a:ext cx="3694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898525" y="1685975"/>
            <a:ext cx="11049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31925" y="3522650"/>
            <a:ext cx="24381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>
            <a:spLocks noGrp="1"/>
          </p:cNvSpPr>
          <p:nvPr>
            <p:ph type="pic" idx="3"/>
          </p:nvPr>
        </p:nvSpPr>
        <p:spPr>
          <a:xfrm>
            <a:off x="4243724" y="1148975"/>
            <a:ext cx="4110000" cy="36012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3"/>
          <p:cNvSpPr txBox="1">
            <a:spLocks noGrp="1"/>
          </p:cNvSpPr>
          <p:nvPr>
            <p:ph type="subTitle" idx="4" hasCustomPrompt="1"/>
          </p:nvPr>
        </p:nvSpPr>
        <p:spPr>
          <a:xfrm>
            <a:off x="713225" y="178200"/>
            <a:ext cx="15081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tabLst/>
              <a:defRPr sz="1300" i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9pPr>
          </a:lstStyle>
          <a:p>
            <a:r>
              <a:rPr lang="fr-FR"/>
              <a:t>Janvier 2023</a:t>
            </a:r>
          </a:p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5" hasCustomPrompt="1"/>
          </p:nvPr>
        </p:nvSpPr>
        <p:spPr>
          <a:xfrm>
            <a:off x="5764696" y="178200"/>
            <a:ext cx="2666079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r>
              <a:rPr lang="fr-FR"/>
              <a:t>Formation continue 2022-2023</a:t>
            </a:r>
          </a:p>
        </p:txBody>
      </p:sp>
      <p:sp>
        <p:nvSpPr>
          <p:cNvPr id="23" name="Google Shape;23;p3"/>
          <p:cNvSpPr/>
          <p:nvPr/>
        </p:nvSpPr>
        <p:spPr>
          <a:xfrm rot="-6656969">
            <a:off x="8577410" y="1325871"/>
            <a:ext cx="954700" cy="970785"/>
          </a:xfrm>
          <a:custGeom>
            <a:avLst/>
            <a:gdLst/>
            <a:ahLst/>
            <a:cxnLst/>
            <a:rect l="l" t="t" r="r" b="b"/>
            <a:pathLst>
              <a:path w="4565" h="4642" extrusionOk="0">
                <a:moveTo>
                  <a:pt x="2767" y="0"/>
                </a:moveTo>
                <a:cubicBezTo>
                  <a:pt x="2584" y="0"/>
                  <a:pt x="2400" y="38"/>
                  <a:pt x="2233" y="116"/>
                </a:cubicBezTo>
                <a:cubicBezTo>
                  <a:pt x="2057" y="171"/>
                  <a:pt x="1892" y="270"/>
                  <a:pt x="1749" y="413"/>
                </a:cubicBezTo>
                <a:cubicBezTo>
                  <a:pt x="1122" y="1029"/>
                  <a:pt x="363" y="1755"/>
                  <a:pt x="154" y="2634"/>
                </a:cubicBezTo>
                <a:cubicBezTo>
                  <a:pt x="1" y="3294"/>
                  <a:pt x="319" y="3965"/>
                  <a:pt x="880" y="4317"/>
                </a:cubicBezTo>
                <a:cubicBezTo>
                  <a:pt x="1265" y="4548"/>
                  <a:pt x="1738" y="4603"/>
                  <a:pt x="2178" y="4636"/>
                </a:cubicBezTo>
                <a:cubicBezTo>
                  <a:pt x="2241" y="4640"/>
                  <a:pt x="2304" y="4641"/>
                  <a:pt x="2366" y="4641"/>
                </a:cubicBezTo>
                <a:cubicBezTo>
                  <a:pt x="3406" y="4641"/>
                  <a:pt x="4277" y="4117"/>
                  <a:pt x="4432" y="2986"/>
                </a:cubicBezTo>
                <a:cubicBezTo>
                  <a:pt x="4564" y="2074"/>
                  <a:pt x="4333" y="1029"/>
                  <a:pt x="3674" y="369"/>
                </a:cubicBezTo>
                <a:cubicBezTo>
                  <a:pt x="3439" y="127"/>
                  <a:pt x="3103" y="0"/>
                  <a:pt x="2767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015581" y="4199748"/>
            <a:ext cx="2566972" cy="1696152"/>
          </a:xfrm>
          <a:custGeom>
            <a:avLst/>
            <a:gdLst/>
            <a:ahLst/>
            <a:cxnLst/>
            <a:rect l="l" t="t" r="r" b="b"/>
            <a:pathLst>
              <a:path w="13374" h="8837" extrusionOk="0">
                <a:moveTo>
                  <a:pt x="5303" y="0"/>
                </a:moveTo>
                <a:cubicBezTo>
                  <a:pt x="3162" y="0"/>
                  <a:pt x="1157" y="1073"/>
                  <a:pt x="647" y="3870"/>
                </a:cubicBezTo>
                <a:cubicBezTo>
                  <a:pt x="1" y="7412"/>
                  <a:pt x="2153" y="8837"/>
                  <a:pt x="4714" y="8837"/>
                </a:cubicBezTo>
                <a:cubicBezTo>
                  <a:pt x="6687" y="8837"/>
                  <a:pt x="8901" y="7993"/>
                  <a:pt x="10270" y="6620"/>
                </a:cubicBezTo>
                <a:cubicBezTo>
                  <a:pt x="10281" y="6598"/>
                  <a:pt x="10270" y="6620"/>
                  <a:pt x="10358" y="6532"/>
                </a:cubicBezTo>
                <a:cubicBezTo>
                  <a:pt x="13373" y="3410"/>
                  <a:pt x="9121" y="0"/>
                  <a:pt x="5303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25;p3"/>
          <p:cNvCxnSpPr/>
          <p:nvPr/>
        </p:nvCxnSpPr>
        <p:spPr>
          <a:xfrm>
            <a:off x="-74550" y="768100"/>
            <a:ext cx="929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593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 userDrawn="1">
  <p:cSld name="Section header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671825" y="2498300"/>
            <a:ext cx="3652500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 idx="2" hasCustomPrompt="1"/>
          </p:nvPr>
        </p:nvSpPr>
        <p:spPr>
          <a:xfrm>
            <a:off x="5945625" y="1379051"/>
            <a:ext cx="110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"/>
          </p:nvPr>
        </p:nvSpPr>
        <p:spPr>
          <a:xfrm>
            <a:off x="5188275" y="3842400"/>
            <a:ext cx="2619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ubTitle" idx="3" hasCustomPrompt="1"/>
          </p:nvPr>
        </p:nvSpPr>
        <p:spPr>
          <a:xfrm>
            <a:off x="713225" y="178200"/>
            <a:ext cx="15081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tabLst/>
              <a:defRPr sz="1300" i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9pPr>
          </a:lstStyle>
          <a:p>
            <a:r>
              <a:rPr lang="fr-FR"/>
              <a:t>Janvier 2023</a:t>
            </a:r>
          </a:p>
          <a:p>
            <a:endParaRPr/>
          </a:p>
        </p:txBody>
      </p:sp>
      <p:sp>
        <p:nvSpPr>
          <p:cNvPr id="137" name="Google Shape;137;p15"/>
          <p:cNvSpPr>
            <a:spLocks noGrp="1"/>
          </p:cNvSpPr>
          <p:nvPr>
            <p:ph type="pic" idx="5"/>
          </p:nvPr>
        </p:nvSpPr>
        <p:spPr>
          <a:xfrm>
            <a:off x="977800" y="1056900"/>
            <a:ext cx="3349200" cy="3349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5"/>
          <p:cNvSpPr/>
          <p:nvPr/>
        </p:nvSpPr>
        <p:spPr>
          <a:xfrm rot="-6656993">
            <a:off x="-761421" y="-735601"/>
            <a:ext cx="1384369" cy="1407714"/>
          </a:xfrm>
          <a:custGeom>
            <a:avLst/>
            <a:gdLst/>
            <a:ahLst/>
            <a:cxnLst/>
            <a:rect l="l" t="t" r="r" b="b"/>
            <a:pathLst>
              <a:path w="4565" h="4642" extrusionOk="0">
                <a:moveTo>
                  <a:pt x="2767" y="0"/>
                </a:moveTo>
                <a:cubicBezTo>
                  <a:pt x="2584" y="0"/>
                  <a:pt x="2400" y="38"/>
                  <a:pt x="2233" y="116"/>
                </a:cubicBezTo>
                <a:cubicBezTo>
                  <a:pt x="2057" y="171"/>
                  <a:pt x="1892" y="270"/>
                  <a:pt x="1749" y="413"/>
                </a:cubicBezTo>
                <a:cubicBezTo>
                  <a:pt x="1122" y="1029"/>
                  <a:pt x="363" y="1755"/>
                  <a:pt x="154" y="2634"/>
                </a:cubicBezTo>
                <a:cubicBezTo>
                  <a:pt x="1" y="3294"/>
                  <a:pt x="319" y="3965"/>
                  <a:pt x="880" y="4317"/>
                </a:cubicBezTo>
                <a:cubicBezTo>
                  <a:pt x="1265" y="4548"/>
                  <a:pt x="1738" y="4603"/>
                  <a:pt x="2178" y="4636"/>
                </a:cubicBezTo>
                <a:cubicBezTo>
                  <a:pt x="2241" y="4640"/>
                  <a:pt x="2304" y="4641"/>
                  <a:pt x="2366" y="4641"/>
                </a:cubicBezTo>
                <a:cubicBezTo>
                  <a:pt x="3406" y="4641"/>
                  <a:pt x="4277" y="4117"/>
                  <a:pt x="4432" y="2986"/>
                </a:cubicBezTo>
                <a:cubicBezTo>
                  <a:pt x="4564" y="2074"/>
                  <a:pt x="4333" y="1029"/>
                  <a:pt x="3674" y="369"/>
                </a:cubicBezTo>
                <a:cubicBezTo>
                  <a:pt x="3439" y="127"/>
                  <a:pt x="3103" y="0"/>
                  <a:pt x="2767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15"/>
          <p:cNvGrpSpPr/>
          <p:nvPr/>
        </p:nvGrpSpPr>
        <p:grpSpPr>
          <a:xfrm>
            <a:off x="8118523" y="4268683"/>
            <a:ext cx="1809632" cy="1796197"/>
            <a:chOff x="8118523" y="4268683"/>
            <a:chExt cx="1809632" cy="1796197"/>
          </a:xfrm>
        </p:grpSpPr>
        <p:sp>
          <p:nvSpPr>
            <p:cNvPr id="140" name="Google Shape;140;p15"/>
            <p:cNvSpPr/>
            <p:nvPr/>
          </p:nvSpPr>
          <p:spPr>
            <a:xfrm rot="-6656993">
              <a:off x="8331154" y="4462924"/>
              <a:ext cx="1384369" cy="1407714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8521625" y="4412754"/>
              <a:ext cx="362176" cy="368285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solidFill>
              <a:srgbClr val="165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" name="Google Shape;142;p15"/>
          <p:cNvCxnSpPr/>
          <p:nvPr/>
        </p:nvCxnSpPr>
        <p:spPr>
          <a:xfrm>
            <a:off x="-74550" y="768100"/>
            <a:ext cx="929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22;p3"/>
          <p:cNvSpPr txBox="1">
            <a:spLocks/>
          </p:cNvSpPr>
          <p:nvPr userDrawn="1"/>
        </p:nvSpPr>
        <p:spPr>
          <a:xfrm>
            <a:off x="5764696" y="178200"/>
            <a:ext cx="2666079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fr-FR"/>
              <a:t>Formation continue 2022-2023</a:t>
            </a:r>
          </a:p>
        </p:txBody>
      </p:sp>
    </p:spTree>
    <p:extLst>
      <p:ext uri="{BB962C8B-B14F-4D97-AF65-F5344CB8AC3E}">
        <p14:creationId xmlns:p14="http://schemas.microsoft.com/office/powerpoint/2010/main" val="266605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 userDrawn="1">
  <p:cSld name="Big numb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 hasCustomPrompt="1"/>
          </p:nvPr>
        </p:nvSpPr>
        <p:spPr>
          <a:xfrm>
            <a:off x="970450" y="1802650"/>
            <a:ext cx="30303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l"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970450" y="3313800"/>
            <a:ext cx="30303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2" hasCustomPrompt="1"/>
          </p:nvPr>
        </p:nvSpPr>
        <p:spPr>
          <a:xfrm>
            <a:off x="713225" y="178200"/>
            <a:ext cx="15081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175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tabLst/>
              <a:defRPr sz="1300" i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9pPr>
          </a:lstStyle>
          <a:p>
            <a:r>
              <a:rPr lang="fr-FR"/>
              <a:t>Janvier 2023</a:t>
            </a:r>
          </a:p>
          <a:p>
            <a:endParaRPr/>
          </a:p>
        </p:txBody>
      </p:sp>
      <p:cxnSp>
        <p:nvCxnSpPr>
          <p:cNvPr id="87" name="Google Shape;87;p11"/>
          <p:cNvCxnSpPr/>
          <p:nvPr/>
        </p:nvCxnSpPr>
        <p:spPr>
          <a:xfrm>
            <a:off x="-74550" y="768100"/>
            <a:ext cx="929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Google Shape;88;p11"/>
          <p:cNvSpPr>
            <a:spLocks noGrp="1"/>
          </p:cNvSpPr>
          <p:nvPr>
            <p:ph type="pic" idx="4"/>
          </p:nvPr>
        </p:nvSpPr>
        <p:spPr>
          <a:xfrm>
            <a:off x="4556025" y="1328175"/>
            <a:ext cx="3569100" cy="31857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1"/>
          <p:cNvSpPr/>
          <p:nvPr/>
        </p:nvSpPr>
        <p:spPr>
          <a:xfrm rot="-6656969">
            <a:off x="4094650" y="-416504"/>
            <a:ext cx="954700" cy="970785"/>
          </a:xfrm>
          <a:custGeom>
            <a:avLst/>
            <a:gdLst/>
            <a:ahLst/>
            <a:cxnLst/>
            <a:rect l="l" t="t" r="r" b="b"/>
            <a:pathLst>
              <a:path w="4565" h="4642" extrusionOk="0">
                <a:moveTo>
                  <a:pt x="2767" y="0"/>
                </a:moveTo>
                <a:cubicBezTo>
                  <a:pt x="2584" y="0"/>
                  <a:pt x="2400" y="38"/>
                  <a:pt x="2233" y="116"/>
                </a:cubicBezTo>
                <a:cubicBezTo>
                  <a:pt x="2057" y="171"/>
                  <a:pt x="1892" y="270"/>
                  <a:pt x="1749" y="413"/>
                </a:cubicBezTo>
                <a:cubicBezTo>
                  <a:pt x="1122" y="1029"/>
                  <a:pt x="363" y="1755"/>
                  <a:pt x="154" y="2634"/>
                </a:cubicBezTo>
                <a:cubicBezTo>
                  <a:pt x="1" y="3294"/>
                  <a:pt x="319" y="3965"/>
                  <a:pt x="880" y="4317"/>
                </a:cubicBezTo>
                <a:cubicBezTo>
                  <a:pt x="1265" y="4548"/>
                  <a:pt x="1738" y="4603"/>
                  <a:pt x="2178" y="4636"/>
                </a:cubicBezTo>
                <a:cubicBezTo>
                  <a:pt x="2241" y="4640"/>
                  <a:pt x="2304" y="4641"/>
                  <a:pt x="2366" y="4641"/>
                </a:cubicBezTo>
                <a:cubicBezTo>
                  <a:pt x="3406" y="4641"/>
                  <a:pt x="4277" y="4117"/>
                  <a:pt x="4432" y="2986"/>
                </a:cubicBezTo>
                <a:cubicBezTo>
                  <a:pt x="4564" y="2074"/>
                  <a:pt x="4333" y="1029"/>
                  <a:pt x="3674" y="369"/>
                </a:cubicBezTo>
                <a:cubicBezTo>
                  <a:pt x="3439" y="127"/>
                  <a:pt x="3103" y="0"/>
                  <a:pt x="2767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11"/>
          <p:cNvGrpSpPr/>
          <p:nvPr/>
        </p:nvGrpSpPr>
        <p:grpSpPr>
          <a:xfrm>
            <a:off x="-1397897" y="3802049"/>
            <a:ext cx="3168170" cy="2804499"/>
            <a:chOff x="-1397897" y="3802049"/>
            <a:chExt cx="3168170" cy="2804499"/>
          </a:xfrm>
        </p:grpSpPr>
        <p:sp>
          <p:nvSpPr>
            <p:cNvPr id="91" name="Google Shape;91;p11"/>
            <p:cNvSpPr/>
            <p:nvPr/>
          </p:nvSpPr>
          <p:spPr>
            <a:xfrm rot="-6656972">
              <a:off x="-1065922" y="4105340"/>
              <a:ext cx="2161493" cy="2197916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 rot="721660">
              <a:off x="647822" y="4711444"/>
              <a:ext cx="1061049" cy="701098"/>
            </a:xfrm>
            <a:custGeom>
              <a:avLst/>
              <a:gdLst/>
              <a:ahLst/>
              <a:cxnLst/>
              <a:rect l="l" t="t" r="r" b="b"/>
              <a:pathLst>
                <a:path w="13374" h="8837" extrusionOk="0">
                  <a:moveTo>
                    <a:pt x="5303" y="0"/>
                  </a:moveTo>
                  <a:cubicBezTo>
                    <a:pt x="3162" y="0"/>
                    <a:pt x="1157" y="1073"/>
                    <a:pt x="647" y="3870"/>
                  </a:cubicBezTo>
                  <a:cubicBezTo>
                    <a:pt x="1" y="7412"/>
                    <a:pt x="2153" y="8837"/>
                    <a:pt x="4714" y="8837"/>
                  </a:cubicBezTo>
                  <a:cubicBezTo>
                    <a:pt x="6687" y="8837"/>
                    <a:pt x="8901" y="7993"/>
                    <a:pt x="10270" y="6620"/>
                  </a:cubicBezTo>
                  <a:cubicBezTo>
                    <a:pt x="10281" y="6598"/>
                    <a:pt x="10270" y="6620"/>
                    <a:pt x="10358" y="6532"/>
                  </a:cubicBezTo>
                  <a:cubicBezTo>
                    <a:pt x="13373" y="3410"/>
                    <a:pt x="9121" y="0"/>
                    <a:pt x="5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2;p3"/>
          <p:cNvSpPr txBox="1">
            <a:spLocks/>
          </p:cNvSpPr>
          <p:nvPr userDrawn="1"/>
        </p:nvSpPr>
        <p:spPr>
          <a:xfrm>
            <a:off x="5764696" y="178200"/>
            <a:ext cx="2666079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fr-FR"/>
              <a:t>Formation continue 2022-2023</a:t>
            </a:r>
          </a:p>
        </p:txBody>
      </p:sp>
    </p:spTree>
    <p:extLst>
      <p:ext uri="{BB962C8B-B14F-4D97-AF65-F5344CB8AC3E}">
        <p14:creationId xmlns:p14="http://schemas.microsoft.com/office/powerpoint/2010/main" val="77203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98575" y="1649225"/>
            <a:ext cx="4125000" cy="18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08275" y="3551400"/>
            <a:ext cx="25056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438025" y="1004725"/>
            <a:ext cx="3949500" cy="39171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subTitle" idx="3" hasCustomPrompt="1"/>
          </p:nvPr>
        </p:nvSpPr>
        <p:spPr>
          <a:xfrm>
            <a:off x="713225" y="178200"/>
            <a:ext cx="1508100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ld Standard TT"/>
              <a:buNone/>
              <a:defRPr sz="1300" i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2pPr>
            <a:lvl3pPr lvl="2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3pPr>
            <a:lvl4pPr lvl="3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4pPr>
            <a:lvl5pPr lvl="4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5pPr>
            <a:lvl6pPr lvl="5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6pPr>
            <a:lvl7pPr lvl="6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7pPr>
            <a:lvl8pPr lvl="7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8pPr>
            <a:lvl9pPr lvl="8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300"/>
              <a:buFont typeface="Elsie"/>
              <a:buNone/>
              <a:defRPr sz="1300" i="1">
                <a:latin typeface="Elsie"/>
                <a:ea typeface="Elsie"/>
                <a:cs typeface="Elsie"/>
                <a:sym typeface="Elsie"/>
              </a:defRPr>
            </a:lvl9pPr>
          </a:lstStyle>
          <a:p>
            <a:r>
              <a:rPr lang="fr-FR"/>
              <a:t>Janvier 2023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 idx="4" hasCustomPrompt="1"/>
          </p:nvPr>
        </p:nvSpPr>
        <p:spPr>
          <a:xfrm>
            <a:off x="5844209" y="178200"/>
            <a:ext cx="2586566" cy="4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 i="1"/>
            </a:lvl9pPr>
          </a:lstStyle>
          <a:p>
            <a:r>
              <a:rPr lang="fr-FR"/>
              <a:t>Formation continue 2022-2023</a:t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-6656969">
            <a:off x="-474015" y="-336354"/>
            <a:ext cx="954700" cy="970785"/>
          </a:xfrm>
          <a:custGeom>
            <a:avLst/>
            <a:gdLst/>
            <a:ahLst/>
            <a:cxnLst/>
            <a:rect l="l" t="t" r="r" b="b"/>
            <a:pathLst>
              <a:path w="4565" h="4642" extrusionOk="0">
                <a:moveTo>
                  <a:pt x="2767" y="0"/>
                </a:moveTo>
                <a:cubicBezTo>
                  <a:pt x="2584" y="0"/>
                  <a:pt x="2400" y="38"/>
                  <a:pt x="2233" y="116"/>
                </a:cubicBezTo>
                <a:cubicBezTo>
                  <a:pt x="2057" y="171"/>
                  <a:pt x="1892" y="270"/>
                  <a:pt x="1749" y="413"/>
                </a:cubicBezTo>
                <a:cubicBezTo>
                  <a:pt x="1122" y="1029"/>
                  <a:pt x="363" y="1755"/>
                  <a:pt x="154" y="2634"/>
                </a:cubicBezTo>
                <a:cubicBezTo>
                  <a:pt x="1" y="3294"/>
                  <a:pt x="319" y="3965"/>
                  <a:pt x="880" y="4317"/>
                </a:cubicBezTo>
                <a:cubicBezTo>
                  <a:pt x="1265" y="4548"/>
                  <a:pt x="1738" y="4603"/>
                  <a:pt x="2178" y="4636"/>
                </a:cubicBezTo>
                <a:cubicBezTo>
                  <a:pt x="2241" y="4640"/>
                  <a:pt x="2304" y="4641"/>
                  <a:pt x="2366" y="4641"/>
                </a:cubicBezTo>
                <a:cubicBezTo>
                  <a:pt x="3406" y="4641"/>
                  <a:pt x="4277" y="4117"/>
                  <a:pt x="4432" y="2986"/>
                </a:cubicBezTo>
                <a:cubicBezTo>
                  <a:pt x="4564" y="2074"/>
                  <a:pt x="4333" y="1029"/>
                  <a:pt x="3674" y="369"/>
                </a:cubicBezTo>
                <a:cubicBezTo>
                  <a:pt x="3439" y="127"/>
                  <a:pt x="3103" y="0"/>
                  <a:pt x="2767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-74550" y="768100"/>
            <a:ext cx="929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2441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3273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73" r:id="rId2"/>
    <p:sldLayoutId id="2147483674" r:id="rId3"/>
    <p:sldLayoutId id="2147483681" r:id="rId4"/>
    <p:sldLayoutId id="2147483704" r:id="rId5"/>
    <p:sldLayoutId id="2147483705" r:id="rId6"/>
    <p:sldLayoutId id="214748370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18484"/>
          <a:stretch>
            <a:fillRect/>
          </a:stretch>
        </p:blipFill>
        <p:spPr/>
      </p:pic>
      <p:sp>
        <p:nvSpPr>
          <p:cNvPr id="300" name="Google Shape;300;p32"/>
          <p:cNvSpPr/>
          <p:nvPr/>
        </p:nvSpPr>
        <p:spPr>
          <a:xfrm>
            <a:off x="310984" y="864987"/>
            <a:ext cx="4212208" cy="4169704"/>
          </a:xfrm>
          <a:custGeom>
            <a:avLst/>
            <a:gdLst/>
            <a:ahLst/>
            <a:cxnLst/>
            <a:rect l="l" t="t" r="r" b="b"/>
            <a:pathLst>
              <a:path w="36259" h="35962" extrusionOk="0">
                <a:moveTo>
                  <a:pt x="9893" y="2805"/>
                </a:moveTo>
                <a:cubicBezTo>
                  <a:pt x="10959" y="2805"/>
                  <a:pt x="12045" y="3074"/>
                  <a:pt x="13032" y="3652"/>
                </a:cubicBezTo>
                <a:cubicBezTo>
                  <a:pt x="14253" y="4367"/>
                  <a:pt x="15012" y="5467"/>
                  <a:pt x="15837" y="6489"/>
                </a:cubicBezTo>
                <a:cubicBezTo>
                  <a:pt x="15925" y="6610"/>
                  <a:pt x="16024" y="6709"/>
                  <a:pt x="16134" y="6786"/>
                </a:cubicBezTo>
                <a:cubicBezTo>
                  <a:pt x="16793" y="7281"/>
                  <a:pt x="17475" y="7754"/>
                  <a:pt x="18267" y="8139"/>
                </a:cubicBezTo>
                <a:cubicBezTo>
                  <a:pt x="18709" y="8354"/>
                  <a:pt x="19170" y="8436"/>
                  <a:pt x="19644" y="8436"/>
                </a:cubicBezTo>
                <a:cubicBezTo>
                  <a:pt x="21181" y="8436"/>
                  <a:pt x="22849" y="7572"/>
                  <a:pt x="24415" y="7572"/>
                </a:cubicBezTo>
                <a:cubicBezTo>
                  <a:pt x="24492" y="7572"/>
                  <a:pt x="24569" y="7574"/>
                  <a:pt x="24645" y="7578"/>
                </a:cubicBezTo>
                <a:cubicBezTo>
                  <a:pt x="29242" y="7853"/>
                  <a:pt x="32717" y="11746"/>
                  <a:pt x="32244" y="16299"/>
                </a:cubicBezTo>
                <a:cubicBezTo>
                  <a:pt x="32035" y="18256"/>
                  <a:pt x="31299" y="20269"/>
                  <a:pt x="30100" y="21874"/>
                </a:cubicBezTo>
                <a:lnTo>
                  <a:pt x="29374" y="22732"/>
                </a:lnTo>
                <a:cubicBezTo>
                  <a:pt x="28428" y="23733"/>
                  <a:pt x="27252" y="24514"/>
                  <a:pt x="25877" y="24920"/>
                </a:cubicBezTo>
                <a:cubicBezTo>
                  <a:pt x="23843" y="25525"/>
                  <a:pt x="22094" y="25173"/>
                  <a:pt x="20697" y="27021"/>
                </a:cubicBezTo>
                <a:cubicBezTo>
                  <a:pt x="19675" y="28363"/>
                  <a:pt x="19081" y="29935"/>
                  <a:pt x="17893" y="31167"/>
                </a:cubicBezTo>
                <a:cubicBezTo>
                  <a:pt x="16539" y="32558"/>
                  <a:pt x="14814" y="33163"/>
                  <a:pt x="13047" y="33163"/>
                </a:cubicBezTo>
                <a:cubicBezTo>
                  <a:pt x="11126" y="33163"/>
                  <a:pt x="9154" y="32447"/>
                  <a:pt x="7556" y="31244"/>
                </a:cubicBezTo>
                <a:cubicBezTo>
                  <a:pt x="3762" y="28396"/>
                  <a:pt x="3707" y="23733"/>
                  <a:pt x="5554" y="19730"/>
                </a:cubicBezTo>
                <a:cubicBezTo>
                  <a:pt x="6555" y="17552"/>
                  <a:pt x="7699" y="15628"/>
                  <a:pt x="6280" y="13351"/>
                </a:cubicBezTo>
                <a:cubicBezTo>
                  <a:pt x="5235" y="11658"/>
                  <a:pt x="3861" y="10360"/>
                  <a:pt x="3982" y="8183"/>
                </a:cubicBezTo>
                <a:cubicBezTo>
                  <a:pt x="4081" y="6401"/>
                  <a:pt x="4927" y="4983"/>
                  <a:pt x="6137" y="4059"/>
                </a:cubicBezTo>
                <a:lnTo>
                  <a:pt x="6621" y="3718"/>
                </a:lnTo>
                <a:cubicBezTo>
                  <a:pt x="7586" y="3126"/>
                  <a:pt x="8728" y="2805"/>
                  <a:pt x="9893" y="2805"/>
                </a:cubicBezTo>
                <a:close/>
                <a:moveTo>
                  <a:pt x="1" y="1"/>
                </a:moveTo>
                <a:lnTo>
                  <a:pt x="1" y="35962"/>
                </a:lnTo>
                <a:lnTo>
                  <a:pt x="36258" y="35962"/>
                </a:lnTo>
                <a:lnTo>
                  <a:pt x="362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32"/>
          <p:cNvSpPr txBox="1">
            <a:spLocks noGrp="1"/>
          </p:cNvSpPr>
          <p:nvPr>
            <p:ph type="ctrTitle"/>
          </p:nvPr>
        </p:nvSpPr>
        <p:spPr>
          <a:xfrm>
            <a:off x="4398575" y="1649212"/>
            <a:ext cx="4549482" cy="21175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17565D"/>
                </a:solidFill>
              </a:rPr>
              <a:t>La semaine des mathématiques</a:t>
            </a:r>
            <a:br>
              <a:rPr lang="en" sz="4000" b="1" dirty="0">
                <a:solidFill>
                  <a:srgbClr val="17565D"/>
                </a:solidFill>
              </a:rPr>
            </a:br>
            <a:r>
              <a:rPr lang="en" sz="4000" b="1" dirty="0">
                <a:solidFill>
                  <a:srgbClr val="17565D"/>
                </a:solidFill>
              </a:rPr>
              <a:t>2026</a:t>
            </a:r>
            <a:endParaRPr sz="3500" b="1" dirty="0">
              <a:solidFill>
                <a:srgbClr val="17565D"/>
              </a:solidFill>
              <a:sym typeface="Old Standard TT"/>
            </a:endParaRPr>
          </a:p>
        </p:txBody>
      </p:sp>
      <p:grpSp>
        <p:nvGrpSpPr>
          <p:cNvPr id="303" name="Google Shape;303;p32"/>
          <p:cNvGrpSpPr/>
          <p:nvPr/>
        </p:nvGrpSpPr>
        <p:grpSpPr>
          <a:xfrm>
            <a:off x="212812" y="2242058"/>
            <a:ext cx="2990319" cy="2107832"/>
            <a:chOff x="212812" y="2242058"/>
            <a:chExt cx="2990319" cy="2107832"/>
          </a:xfrm>
        </p:grpSpPr>
        <p:sp>
          <p:nvSpPr>
            <p:cNvPr id="304" name="Google Shape;304;p32"/>
            <p:cNvSpPr/>
            <p:nvPr/>
          </p:nvSpPr>
          <p:spPr>
            <a:xfrm rot="-6657009">
              <a:off x="2785326" y="3930790"/>
              <a:ext cx="362175" cy="368284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2"/>
            <p:cNvSpPr/>
            <p:nvPr/>
          </p:nvSpPr>
          <p:spPr>
            <a:xfrm rot="5874570">
              <a:off x="102505" y="2465226"/>
              <a:ext cx="1061057" cy="701103"/>
            </a:xfrm>
            <a:custGeom>
              <a:avLst/>
              <a:gdLst/>
              <a:ahLst/>
              <a:cxnLst/>
              <a:rect l="l" t="t" r="r" b="b"/>
              <a:pathLst>
                <a:path w="13374" h="8837" extrusionOk="0">
                  <a:moveTo>
                    <a:pt x="5303" y="0"/>
                  </a:moveTo>
                  <a:cubicBezTo>
                    <a:pt x="3162" y="0"/>
                    <a:pt x="1157" y="1073"/>
                    <a:pt x="647" y="3870"/>
                  </a:cubicBezTo>
                  <a:cubicBezTo>
                    <a:pt x="1" y="7412"/>
                    <a:pt x="2153" y="8837"/>
                    <a:pt x="4714" y="8837"/>
                  </a:cubicBezTo>
                  <a:cubicBezTo>
                    <a:pt x="6687" y="8837"/>
                    <a:pt x="8901" y="7993"/>
                    <a:pt x="10270" y="6620"/>
                  </a:cubicBezTo>
                  <a:cubicBezTo>
                    <a:pt x="10281" y="6598"/>
                    <a:pt x="10270" y="6620"/>
                    <a:pt x="10358" y="6532"/>
                  </a:cubicBezTo>
                  <a:cubicBezTo>
                    <a:pt x="13373" y="3410"/>
                    <a:pt x="9121" y="0"/>
                    <a:pt x="530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" name="Image 6" descr="Une image contenant balle&#10;&#10;Le contenu généré par l’IA peut être incorrect.">
            <a:extLst>
              <a:ext uri="{FF2B5EF4-FFF2-40B4-BE49-F238E27FC236}">
                <a16:creationId xmlns:a16="http://schemas.microsoft.com/office/drawing/2014/main" id="{F55ABE83-0DDA-40F7-99E1-8D4FAE041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509" y="130453"/>
            <a:ext cx="2145548" cy="15187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067ED88-5D9F-D1F9-4CC1-C9D7554BF33E}"/>
              </a:ext>
            </a:extLst>
          </p:cNvPr>
          <p:cNvSpPr txBox="1"/>
          <p:nvPr/>
        </p:nvSpPr>
        <p:spPr>
          <a:xfrm>
            <a:off x="6005015" y="363660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Formidables </a:t>
            </a:r>
            <a:r>
              <a:rPr lang="fr-FR" sz="3200" b="1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Flexagones</a:t>
            </a:r>
            <a:endParaRPr lang="fr-FR" sz="3200" b="1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1;p34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71F3D"/>
                </a:solidFill>
              </a:rPr>
              <a:t>Le ruban de Möbius</a:t>
            </a:r>
            <a:endParaRPr sz="3200" b="1" dirty="0">
              <a:solidFill>
                <a:srgbClr val="071F3D"/>
              </a:solidFill>
            </a:endParaRPr>
          </a:p>
        </p:txBody>
      </p:sp>
      <p:pic>
        <p:nvPicPr>
          <p:cNvPr id="3" name="Image 2" descr="Une image contenant croquis, cercle, dessin, diagramme&#10;&#10;Le contenu généré par l’IA peut être incorrect.">
            <a:extLst>
              <a:ext uri="{FF2B5EF4-FFF2-40B4-BE49-F238E27FC236}">
                <a16:creationId xmlns:a16="http://schemas.microsoft.com/office/drawing/2014/main" id="{A7B12636-9199-0440-29F7-60B230CF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95" y="1269242"/>
            <a:ext cx="3581684" cy="3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3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Arts créatifs, Papier couché, Papier de bricolage, Papier origami&#10;&#10;Le contenu généré par l’IA peut être incorrect.">
            <a:extLst>
              <a:ext uri="{FF2B5EF4-FFF2-40B4-BE49-F238E27FC236}">
                <a16:creationId xmlns:a16="http://schemas.microsoft.com/office/drawing/2014/main" id="{FDFB9800-233E-47F6-AF57-F53852A3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47" y="1822083"/>
            <a:ext cx="4464371" cy="2517905"/>
          </a:xfrm>
          <a:prstGeom prst="rect">
            <a:avLst/>
          </a:prstGeom>
        </p:spPr>
      </p:pic>
      <p:sp>
        <p:nvSpPr>
          <p:cNvPr id="14" name="Google Shape;331;p34">
            <a:extLst>
              <a:ext uri="{FF2B5EF4-FFF2-40B4-BE49-F238E27FC236}">
                <a16:creationId xmlns:a16="http://schemas.microsoft.com/office/drawing/2014/main" id="{87F9B9A2-5CA7-2B85-73B2-2E26B042CA43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fr-FR" sz="3200" b="1" dirty="0">
                <a:solidFill>
                  <a:srgbClr val="071F3D"/>
                </a:solidFill>
              </a:rPr>
              <a:t>Le tri-</a:t>
            </a:r>
            <a:r>
              <a:rPr lang="fr-FR" sz="3200" b="1" dirty="0" err="1">
                <a:solidFill>
                  <a:srgbClr val="071F3D"/>
                </a:solidFill>
              </a:rPr>
              <a:t>hexaflexagone</a:t>
            </a:r>
            <a:endParaRPr lang="fr-FR" sz="3200" b="1" dirty="0">
              <a:solidFill>
                <a:srgbClr val="071F3D"/>
              </a:solidFill>
            </a:endParaRPr>
          </a:p>
        </p:txBody>
      </p:sp>
      <p:pic>
        <p:nvPicPr>
          <p:cNvPr id="18" name="Image 17" descr="Une image contenant Caractère coloré, ligne, triangle, cube&#10;&#10;Le contenu généré par l’IA peut être incorrect.">
            <a:extLst>
              <a:ext uri="{FF2B5EF4-FFF2-40B4-BE49-F238E27FC236}">
                <a16:creationId xmlns:a16="http://schemas.microsoft.com/office/drawing/2014/main" id="{326918E4-28AF-818F-546E-7F3AD4856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5" y="1822083"/>
            <a:ext cx="3749607" cy="25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9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1;p34">
            <a:extLst>
              <a:ext uri="{FF2B5EF4-FFF2-40B4-BE49-F238E27FC236}">
                <a16:creationId xmlns:a16="http://schemas.microsoft.com/office/drawing/2014/main" id="{87F9B9A2-5CA7-2B85-73B2-2E26B042CA43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fr-FR" sz="3200" b="1" dirty="0">
                <a:solidFill>
                  <a:srgbClr val="071F3D"/>
                </a:solidFill>
              </a:rPr>
              <a:t>Le hexa-</a:t>
            </a:r>
            <a:r>
              <a:rPr lang="fr-FR" sz="3200" b="1" dirty="0" err="1">
                <a:solidFill>
                  <a:srgbClr val="071F3D"/>
                </a:solidFill>
              </a:rPr>
              <a:t>hexaflexagone</a:t>
            </a:r>
            <a:endParaRPr lang="fr-FR" sz="3200" b="1" dirty="0">
              <a:solidFill>
                <a:srgbClr val="071F3D"/>
              </a:solidFill>
            </a:endParaRPr>
          </a:p>
        </p:txBody>
      </p:sp>
      <p:pic>
        <p:nvPicPr>
          <p:cNvPr id="3" name="Image 2" descr="Une image contenant Crochet, Tricoter, point, bleu&#10;&#10;Le contenu généré par l’IA peut être incorrect.">
            <a:extLst>
              <a:ext uri="{FF2B5EF4-FFF2-40B4-BE49-F238E27FC236}">
                <a16:creationId xmlns:a16="http://schemas.microsoft.com/office/drawing/2014/main" id="{F9D75A24-3859-6384-942E-6BBDD2E94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64" y="1411691"/>
            <a:ext cx="3037764" cy="3037764"/>
          </a:xfrm>
          <a:prstGeom prst="rect">
            <a:avLst/>
          </a:prstGeom>
        </p:spPr>
      </p:pic>
      <p:pic>
        <p:nvPicPr>
          <p:cNvPr id="5" name="Image 4" descr="Une image contenant Caractère coloré, capture d’écran, ligne, Symétrie&#10;&#10;Le contenu généré par l’IA peut être incorrect.">
            <a:extLst>
              <a:ext uri="{FF2B5EF4-FFF2-40B4-BE49-F238E27FC236}">
                <a16:creationId xmlns:a16="http://schemas.microsoft.com/office/drawing/2014/main" id="{7772771F-4F7F-22D6-F726-8888BA509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98" y="1411691"/>
            <a:ext cx="3371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1;p34">
            <a:extLst>
              <a:ext uri="{FF2B5EF4-FFF2-40B4-BE49-F238E27FC236}">
                <a16:creationId xmlns:a16="http://schemas.microsoft.com/office/drawing/2014/main" id="{87F9B9A2-5CA7-2B85-73B2-2E26B042CA43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fr-FR" sz="3200" b="1" dirty="0">
                <a:solidFill>
                  <a:srgbClr val="071F3D"/>
                </a:solidFill>
              </a:rPr>
              <a:t>Le tri-</a:t>
            </a:r>
            <a:r>
              <a:rPr lang="fr-FR" sz="3200" b="1" dirty="0" err="1">
                <a:solidFill>
                  <a:srgbClr val="071F3D"/>
                </a:solidFill>
              </a:rPr>
              <a:t>tétraflexagone</a:t>
            </a:r>
            <a:endParaRPr lang="fr-FR" sz="3200" b="1" dirty="0">
              <a:solidFill>
                <a:srgbClr val="071F3D"/>
              </a:solidFill>
            </a:endParaRPr>
          </a:p>
        </p:txBody>
      </p:sp>
      <p:pic>
        <p:nvPicPr>
          <p:cNvPr id="4" name="Image 3" descr="Une image contenant diagramme, Rectangle&#10;&#10;Le contenu généré par l’IA peut être incorrect.">
            <a:extLst>
              <a:ext uri="{FF2B5EF4-FFF2-40B4-BE49-F238E27FC236}">
                <a16:creationId xmlns:a16="http://schemas.microsoft.com/office/drawing/2014/main" id="{23FE3D7B-5FB0-AD68-6A18-07023036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41" y="1752286"/>
            <a:ext cx="4553585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7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1;p34">
            <a:extLst>
              <a:ext uri="{FF2B5EF4-FFF2-40B4-BE49-F238E27FC236}">
                <a16:creationId xmlns:a16="http://schemas.microsoft.com/office/drawing/2014/main" id="{87F9B9A2-5CA7-2B85-73B2-2E26B042CA43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fr-FR" sz="3200" b="1" dirty="0">
                <a:solidFill>
                  <a:srgbClr val="071F3D"/>
                </a:solidFill>
              </a:rPr>
              <a:t>Le tétra-</a:t>
            </a:r>
            <a:r>
              <a:rPr lang="fr-FR" sz="3200" b="1" dirty="0" err="1">
                <a:solidFill>
                  <a:srgbClr val="071F3D"/>
                </a:solidFill>
              </a:rPr>
              <a:t>tétraflexagone</a:t>
            </a:r>
            <a:endParaRPr lang="fr-FR" sz="3200" b="1" dirty="0">
              <a:solidFill>
                <a:srgbClr val="071F3D"/>
              </a:solidFill>
            </a:endParaRPr>
          </a:p>
        </p:txBody>
      </p:sp>
      <p:pic>
        <p:nvPicPr>
          <p:cNvPr id="4" name="Image 3" descr="Une image contenant diagramme, carré, Rectangle, mots croisés&#10;&#10;Le contenu généré par l’IA peut être incorrect.">
            <a:extLst>
              <a:ext uri="{FF2B5EF4-FFF2-40B4-BE49-F238E27FC236}">
                <a16:creationId xmlns:a16="http://schemas.microsoft.com/office/drawing/2014/main" id="{325CE95F-8288-ED3B-3B46-4AC9813E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13" y="1442320"/>
            <a:ext cx="4115374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1;p34">
            <a:extLst>
              <a:ext uri="{FF2B5EF4-FFF2-40B4-BE49-F238E27FC236}">
                <a16:creationId xmlns:a16="http://schemas.microsoft.com/office/drawing/2014/main" id="{87F9B9A2-5CA7-2B85-73B2-2E26B042CA43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fr-FR" sz="3200" b="1" dirty="0">
                <a:solidFill>
                  <a:srgbClr val="071F3D"/>
                </a:solidFill>
              </a:rPr>
              <a:t>L’hexa-</a:t>
            </a:r>
            <a:r>
              <a:rPr lang="fr-FR" sz="3200" b="1" dirty="0" err="1">
                <a:solidFill>
                  <a:srgbClr val="071F3D"/>
                </a:solidFill>
              </a:rPr>
              <a:t>tétraflexagone</a:t>
            </a:r>
            <a:endParaRPr lang="fr-FR" sz="3200" b="1" dirty="0">
              <a:solidFill>
                <a:srgbClr val="071F3D"/>
              </a:solidFill>
            </a:endParaRPr>
          </a:p>
        </p:txBody>
      </p:sp>
      <p:pic>
        <p:nvPicPr>
          <p:cNvPr id="3" name="Image 2" descr="Une image contenant diagramme, croquis, Plan, Dessin technique&#10;&#10;Le contenu généré par l’IA peut être incorrect.">
            <a:extLst>
              <a:ext uri="{FF2B5EF4-FFF2-40B4-BE49-F238E27FC236}">
                <a16:creationId xmlns:a16="http://schemas.microsoft.com/office/drawing/2014/main" id="{0201DEC4-BA5A-70A6-EC9F-840D5CC8A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28" y="1017725"/>
            <a:ext cx="4343744" cy="39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3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17067"/>
          <a:stretch>
            <a:fillRect/>
          </a:stretch>
        </p:blipFill>
        <p:spPr>
          <a:xfrm>
            <a:off x="4235397" y="1173800"/>
            <a:ext cx="3569100" cy="3185700"/>
          </a:xfrm>
        </p:spPr>
      </p:pic>
      <p:sp>
        <p:nvSpPr>
          <p:cNvPr id="1000" name="Google Shape;1000;p58"/>
          <p:cNvSpPr/>
          <p:nvPr/>
        </p:nvSpPr>
        <p:spPr>
          <a:xfrm rot="5400000">
            <a:off x="4006997" y="753429"/>
            <a:ext cx="4025900" cy="4025900"/>
          </a:xfrm>
          <a:custGeom>
            <a:avLst/>
            <a:gdLst/>
            <a:ahLst/>
            <a:cxnLst/>
            <a:rect l="l" t="t" r="r" b="b"/>
            <a:pathLst>
              <a:path w="100982" h="100982" extrusionOk="0">
                <a:moveTo>
                  <a:pt x="77991" y="7018"/>
                </a:moveTo>
                <a:cubicBezTo>
                  <a:pt x="86625" y="7018"/>
                  <a:pt x="90421" y="19394"/>
                  <a:pt x="89462" y="26830"/>
                </a:cubicBezTo>
                <a:cubicBezTo>
                  <a:pt x="88767" y="32243"/>
                  <a:pt x="86018" y="37366"/>
                  <a:pt x="81879" y="40954"/>
                </a:cubicBezTo>
                <a:cubicBezTo>
                  <a:pt x="79766" y="42807"/>
                  <a:pt x="77190" y="44341"/>
                  <a:pt x="75830" y="46801"/>
                </a:cubicBezTo>
                <a:cubicBezTo>
                  <a:pt x="74441" y="49232"/>
                  <a:pt x="74470" y="52242"/>
                  <a:pt x="75107" y="54963"/>
                </a:cubicBezTo>
                <a:cubicBezTo>
                  <a:pt x="75743" y="57683"/>
                  <a:pt x="76959" y="60230"/>
                  <a:pt x="77856" y="62864"/>
                </a:cubicBezTo>
                <a:cubicBezTo>
                  <a:pt x="79622" y="68045"/>
                  <a:pt x="80114" y="74209"/>
                  <a:pt x="76843" y="78609"/>
                </a:cubicBezTo>
                <a:cubicBezTo>
                  <a:pt x="74730" y="81445"/>
                  <a:pt x="71402" y="83095"/>
                  <a:pt x="68913" y="85584"/>
                </a:cubicBezTo>
                <a:cubicBezTo>
                  <a:pt x="66945" y="87610"/>
                  <a:pt x="65527" y="90157"/>
                  <a:pt x="63298" y="91864"/>
                </a:cubicBezTo>
                <a:cubicBezTo>
                  <a:pt x="61442" y="93281"/>
                  <a:pt x="59109" y="93974"/>
                  <a:pt x="56763" y="93974"/>
                </a:cubicBezTo>
                <a:cubicBezTo>
                  <a:pt x="54940" y="93974"/>
                  <a:pt x="53110" y="93555"/>
                  <a:pt x="51489" y="92733"/>
                </a:cubicBezTo>
                <a:cubicBezTo>
                  <a:pt x="47756" y="90880"/>
                  <a:pt x="45151" y="87147"/>
                  <a:pt x="44225" y="83095"/>
                </a:cubicBezTo>
                <a:cubicBezTo>
                  <a:pt x="43299" y="78956"/>
                  <a:pt x="43935" y="74470"/>
                  <a:pt x="42083" y="70649"/>
                </a:cubicBezTo>
                <a:cubicBezTo>
                  <a:pt x="40491" y="67321"/>
                  <a:pt x="37221" y="65092"/>
                  <a:pt x="33863" y="63559"/>
                </a:cubicBezTo>
                <a:cubicBezTo>
                  <a:pt x="30477" y="62025"/>
                  <a:pt x="26888" y="60983"/>
                  <a:pt x="23647" y="59188"/>
                </a:cubicBezTo>
                <a:cubicBezTo>
                  <a:pt x="16643" y="55281"/>
                  <a:pt x="11838" y="47611"/>
                  <a:pt x="11404" y="39594"/>
                </a:cubicBezTo>
                <a:cubicBezTo>
                  <a:pt x="10941" y="31577"/>
                  <a:pt x="14848" y="23444"/>
                  <a:pt x="21360" y="18755"/>
                </a:cubicBezTo>
                <a:cubicBezTo>
                  <a:pt x="25433" y="15854"/>
                  <a:pt x="30437" y="14344"/>
                  <a:pt x="35436" y="14344"/>
                </a:cubicBezTo>
                <a:cubicBezTo>
                  <a:pt x="38466" y="14344"/>
                  <a:pt x="41494" y="14899"/>
                  <a:pt x="44312" y="16035"/>
                </a:cubicBezTo>
                <a:cubicBezTo>
                  <a:pt x="47322" y="17250"/>
                  <a:pt x="50187" y="19103"/>
                  <a:pt x="53458" y="19305"/>
                </a:cubicBezTo>
                <a:cubicBezTo>
                  <a:pt x="53681" y="19321"/>
                  <a:pt x="53903" y="19329"/>
                  <a:pt x="54125" y="19329"/>
                </a:cubicBezTo>
                <a:cubicBezTo>
                  <a:pt x="58004" y="19329"/>
                  <a:pt x="61560" y="16991"/>
                  <a:pt x="64572" y="14472"/>
                </a:cubicBezTo>
                <a:cubicBezTo>
                  <a:pt x="67755" y="11838"/>
                  <a:pt x="70823" y="8799"/>
                  <a:pt x="74759" y="7555"/>
                </a:cubicBezTo>
                <a:cubicBezTo>
                  <a:pt x="75903" y="7188"/>
                  <a:pt x="76980" y="7018"/>
                  <a:pt x="77991" y="7018"/>
                </a:cubicBezTo>
                <a:close/>
                <a:moveTo>
                  <a:pt x="1" y="1"/>
                </a:moveTo>
                <a:lnTo>
                  <a:pt x="1" y="100981"/>
                </a:lnTo>
                <a:lnTo>
                  <a:pt x="100981" y="100981"/>
                </a:lnTo>
                <a:lnTo>
                  <a:pt x="1009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8"/>
          <p:cNvSpPr/>
          <p:nvPr/>
        </p:nvSpPr>
        <p:spPr>
          <a:xfrm rot="-3866559">
            <a:off x="7883651" y="2415824"/>
            <a:ext cx="1061065" cy="701109"/>
          </a:xfrm>
          <a:custGeom>
            <a:avLst/>
            <a:gdLst/>
            <a:ahLst/>
            <a:cxnLst/>
            <a:rect l="l" t="t" r="r" b="b"/>
            <a:pathLst>
              <a:path w="13374" h="8837" extrusionOk="0">
                <a:moveTo>
                  <a:pt x="5303" y="0"/>
                </a:moveTo>
                <a:cubicBezTo>
                  <a:pt x="3162" y="0"/>
                  <a:pt x="1157" y="1073"/>
                  <a:pt x="647" y="3870"/>
                </a:cubicBezTo>
                <a:cubicBezTo>
                  <a:pt x="1" y="7412"/>
                  <a:pt x="2153" y="8837"/>
                  <a:pt x="4714" y="8837"/>
                </a:cubicBezTo>
                <a:cubicBezTo>
                  <a:pt x="6687" y="8837"/>
                  <a:pt x="8901" y="7993"/>
                  <a:pt x="10270" y="6620"/>
                </a:cubicBezTo>
                <a:cubicBezTo>
                  <a:pt x="10281" y="6598"/>
                  <a:pt x="10270" y="6620"/>
                  <a:pt x="10358" y="6532"/>
                </a:cubicBezTo>
                <a:cubicBezTo>
                  <a:pt x="13373" y="3410"/>
                  <a:pt x="9121" y="0"/>
                  <a:pt x="53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8"/>
          <p:cNvSpPr/>
          <p:nvPr/>
        </p:nvSpPr>
        <p:spPr>
          <a:xfrm rot="-6865203">
            <a:off x="6081394" y="4419144"/>
            <a:ext cx="362176" cy="368285"/>
          </a:xfrm>
          <a:custGeom>
            <a:avLst/>
            <a:gdLst/>
            <a:ahLst/>
            <a:cxnLst/>
            <a:rect l="l" t="t" r="r" b="b"/>
            <a:pathLst>
              <a:path w="4565" h="4642" extrusionOk="0">
                <a:moveTo>
                  <a:pt x="2767" y="0"/>
                </a:moveTo>
                <a:cubicBezTo>
                  <a:pt x="2584" y="0"/>
                  <a:pt x="2400" y="38"/>
                  <a:pt x="2233" y="116"/>
                </a:cubicBezTo>
                <a:cubicBezTo>
                  <a:pt x="2057" y="171"/>
                  <a:pt x="1892" y="270"/>
                  <a:pt x="1749" y="413"/>
                </a:cubicBezTo>
                <a:cubicBezTo>
                  <a:pt x="1122" y="1029"/>
                  <a:pt x="363" y="1755"/>
                  <a:pt x="154" y="2634"/>
                </a:cubicBezTo>
                <a:cubicBezTo>
                  <a:pt x="1" y="3294"/>
                  <a:pt x="319" y="3965"/>
                  <a:pt x="880" y="4317"/>
                </a:cubicBezTo>
                <a:cubicBezTo>
                  <a:pt x="1265" y="4548"/>
                  <a:pt x="1738" y="4603"/>
                  <a:pt x="2178" y="4636"/>
                </a:cubicBezTo>
                <a:cubicBezTo>
                  <a:pt x="2241" y="4640"/>
                  <a:pt x="2304" y="4641"/>
                  <a:pt x="2366" y="4641"/>
                </a:cubicBezTo>
                <a:cubicBezTo>
                  <a:pt x="3406" y="4641"/>
                  <a:pt x="4277" y="4117"/>
                  <a:pt x="4432" y="2986"/>
                </a:cubicBezTo>
                <a:cubicBezTo>
                  <a:pt x="4564" y="2074"/>
                  <a:pt x="4333" y="1029"/>
                  <a:pt x="3674" y="369"/>
                </a:cubicBezTo>
                <a:cubicBezTo>
                  <a:pt x="3439" y="127"/>
                  <a:pt x="3103" y="0"/>
                  <a:pt x="27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0;p35"/>
          <p:cNvSpPr/>
          <p:nvPr/>
        </p:nvSpPr>
        <p:spPr>
          <a:xfrm>
            <a:off x="1558204" y="1423903"/>
            <a:ext cx="1144286" cy="1108196"/>
          </a:xfrm>
          <a:custGeom>
            <a:avLst/>
            <a:gdLst/>
            <a:ahLst/>
            <a:cxnLst/>
            <a:rect l="l" t="t" r="r" b="b"/>
            <a:pathLst>
              <a:path w="6468" h="6264" extrusionOk="0">
                <a:moveTo>
                  <a:pt x="3359" y="1"/>
                </a:moveTo>
                <a:cubicBezTo>
                  <a:pt x="3158" y="1"/>
                  <a:pt x="2954" y="22"/>
                  <a:pt x="2750" y="62"/>
                </a:cubicBezTo>
                <a:cubicBezTo>
                  <a:pt x="1585" y="293"/>
                  <a:pt x="639" y="1293"/>
                  <a:pt x="320" y="2415"/>
                </a:cubicBezTo>
                <a:cubicBezTo>
                  <a:pt x="1" y="3526"/>
                  <a:pt x="320" y="4812"/>
                  <a:pt x="1244" y="5560"/>
                </a:cubicBezTo>
                <a:cubicBezTo>
                  <a:pt x="1793" y="5998"/>
                  <a:pt x="2476" y="6263"/>
                  <a:pt x="3157" y="6263"/>
                </a:cubicBezTo>
                <a:cubicBezTo>
                  <a:pt x="3416" y="6263"/>
                  <a:pt x="3675" y="6225"/>
                  <a:pt x="3927" y="6143"/>
                </a:cubicBezTo>
                <a:cubicBezTo>
                  <a:pt x="4686" y="6044"/>
                  <a:pt x="5412" y="5571"/>
                  <a:pt x="5829" y="4922"/>
                </a:cubicBezTo>
                <a:cubicBezTo>
                  <a:pt x="6467" y="3911"/>
                  <a:pt x="6434" y="2547"/>
                  <a:pt x="5862" y="1524"/>
                </a:cubicBezTo>
                <a:cubicBezTo>
                  <a:pt x="5587" y="1051"/>
                  <a:pt x="5181" y="611"/>
                  <a:pt x="4697" y="348"/>
                </a:cubicBezTo>
                <a:cubicBezTo>
                  <a:pt x="4276" y="110"/>
                  <a:pt x="3822" y="1"/>
                  <a:pt x="3359" y="1"/>
                </a:cubicBezTo>
                <a:close/>
              </a:path>
            </a:pathLst>
          </a:custGeom>
          <a:solidFill>
            <a:srgbClr val="071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51;p35"/>
          <p:cNvSpPr txBox="1">
            <a:spLocks/>
          </p:cNvSpPr>
          <p:nvPr/>
        </p:nvSpPr>
        <p:spPr>
          <a:xfrm>
            <a:off x="498402" y="2684627"/>
            <a:ext cx="3444042" cy="96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Old Standard TT"/>
              <a:buNone/>
              <a:defRPr sz="91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algn="ctr"/>
            <a:r>
              <a:rPr lang="fr-FR" sz="3200" b="1" dirty="0">
                <a:solidFill>
                  <a:srgbClr val="0A1837"/>
                </a:solidFill>
              </a:rPr>
              <a:t>Quelques mathématiciennes</a:t>
            </a:r>
          </a:p>
        </p:txBody>
      </p:sp>
      <p:sp>
        <p:nvSpPr>
          <p:cNvPr id="13" name="Google Shape;352;p35"/>
          <p:cNvSpPr txBox="1">
            <a:spLocks/>
          </p:cNvSpPr>
          <p:nvPr/>
        </p:nvSpPr>
        <p:spPr>
          <a:xfrm>
            <a:off x="1577897" y="1583852"/>
            <a:ext cx="11049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ld Standard TT"/>
              <a:buNone/>
              <a:tabLst/>
              <a:defRPr sz="1300" b="0" i="1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lsie"/>
              <a:buNone/>
              <a:defRPr sz="1300" b="0" i="1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2pPr>
            <a:lvl3pPr marL="1371600" marR="0" lvl="2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lsie"/>
              <a:buNone/>
              <a:defRPr sz="1300" b="0" i="1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lsie"/>
              <a:buNone/>
              <a:defRPr sz="1300" b="0" i="1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4pPr>
            <a:lvl5pPr marL="2286000" marR="0" lvl="4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lsie"/>
              <a:buNone/>
              <a:defRPr sz="1300" b="0" i="1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lsie"/>
              <a:buNone/>
              <a:defRPr sz="1300" b="0" i="1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lsie"/>
              <a:buNone/>
              <a:defRPr sz="1300" b="0" i="1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lsie"/>
              <a:buNone/>
              <a:defRPr sz="1300" b="0" i="1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lsie"/>
              <a:buNone/>
              <a:defRPr sz="1300" b="0" i="1" u="none" strike="noStrike" cap="none">
                <a:solidFill>
                  <a:schemeClr val="dk1"/>
                </a:solidFill>
                <a:latin typeface="Elsie"/>
                <a:ea typeface="Elsie"/>
                <a:cs typeface="Elsie"/>
                <a:sym typeface="Elsie"/>
              </a:defRPr>
            </a:lvl9pPr>
          </a:lstStyle>
          <a:p>
            <a:pPr marL="0" indent="0" algn="ctr"/>
            <a:r>
              <a:rPr lang="en" sz="4600" i="0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33413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3251785-88E2-46D8-000E-80DD2482DC5D}"/>
              </a:ext>
            </a:extLst>
          </p:cNvPr>
          <p:cNvCxnSpPr/>
          <p:nvPr/>
        </p:nvCxnSpPr>
        <p:spPr>
          <a:xfrm>
            <a:off x="4580787" y="160489"/>
            <a:ext cx="0" cy="4822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067B330-6033-2BBB-85F7-5F0883C6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23" y="1268271"/>
            <a:ext cx="2879999" cy="28799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BC21A25-3A06-6625-126B-6B99A0E3D30B}"/>
              </a:ext>
            </a:extLst>
          </p:cNvPr>
          <p:cNvSpPr txBox="1"/>
          <p:nvPr/>
        </p:nvSpPr>
        <p:spPr>
          <a:xfrm>
            <a:off x="5195870" y="3023800"/>
            <a:ext cx="2230418" cy="151767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rtl="0"/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Mathématicienne</a:t>
            </a:r>
          </a:p>
          <a:p>
            <a:pPr rtl="0"/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Physicienne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Chercheuse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Philosophe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A12D7B-EC83-ECC3-7C49-5D95456D15EC}"/>
              </a:ext>
            </a:extLst>
          </p:cNvPr>
          <p:cNvSpPr txBox="1"/>
          <p:nvPr/>
        </p:nvSpPr>
        <p:spPr>
          <a:xfrm>
            <a:off x="1749520" y="4453203"/>
            <a:ext cx="113467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/>
              <a:t>1776 - 1831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A93E9A-624A-D97C-B2FB-8FB2B8DC7667}"/>
              </a:ext>
            </a:extLst>
          </p:cNvPr>
          <p:cNvSpPr txBox="1"/>
          <p:nvPr/>
        </p:nvSpPr>
        <p:spPr>
          <a:xfrm>
            <a:off x="1859655" y="352603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Sophie Germain</a:t>
            </a:r>
          </a:p>
        </p:txBody>
      </p:sp>
    </p:spTree>
    <p:extLst>
      <p:ext uri="{BB962C8B-B14F-4D97-AF65-F5344CB8AC3E}">
        <p14:creationId xmlns:p14="http://schemas.microsoft.com/office/powerpoint/2010/main" val="408283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3251785-88E2-46D8-000E-80DD2482DC5D}"/>
              </a:ext>
            </a:extLst>
          </p:cNvPr>
          <p:cNvCxnSpPr/>
          <p:nvPr/>
        </p:nvCxnSpPr>
        <p:spPr>
          <a:xfrm>
            <a:off x="4580787" y="160489"/>
            <a:ext cx="0" cy="4822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301A0EB-F80C-1595-C0A0-C178D82A8C81}"/>
              </a:ext>
            </a:extLst>
          </p:cNvPr>
          <p:cNvSpPr txBox="1"/>
          <p:nvPr/>
        </p:nvSpPr>
        <p:spPr>
          <a:xfrm flipH="1">
            <a:off x="177420" y="1524051"/>
            <a:ext cx="2596633" cy="326684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rtl="0"/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S’est faite passer pour un homme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pour suivre Polytechnique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démontré le grand théorème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Fermat </a:t>
            </a:r>
            <a:r>
              <a:rPr lang="fr-FR" sz="1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(qui porte en partie son nom)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remporté le prix des Sciences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Mathématiques de l’Académie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des Sciences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BBA34A-DD2B-35C2-7753-5D3C10CE8758}"/>
              </a:ext>
            </a:extLst>
          </p:cNvPr>
          <p:cNvSpPr txBox="1"/>
          <p:nvPr/>
        </p:nvSpPr>
        <p:spPr>
          <a:xfrm>
            <a:off x="1859655" y="352603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Sophie Germain</a:t>
            </a:r>
          </a:p>
        </p:txBody>
      </p:sp>
      <p:pic>
        <p:nvPicPr>
          <p:cNvPr id="6" name="Image 5" descr="Une image contenant texte, capture d’écran, menu, Police&#10;&#10;Le contenu généré par l’IA peut être incorrect.">
            <a:extLst>
              <a:ext uri="{FF2B5EF4-FFF2-40B4-BE49-F238E27FC236}">
                <a16:creationId xmlns:a16="http://schemas.microsoft.com/office/drawing/2014/main" id="{5473E825-0CB8-64E1-823C-F3AFBEAF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171" y="1638372"/>
            <a:ext cx="1815405" cy="33446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84F82E-CBA9-57EE-AC3B-2256E5A6A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167" y="352603"/>
            <a:ext cx="23336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3251785-88E2-46D8-000E-80DD2482DC5D}"/>
              </a:ext>
            </a:extLst>
          </p:cNvPr>
          <p:cNvCxnSpPr/>
          <p:nvPr/>
        </p:nvCxnSpPr>
        <p:spPr>
          <a:xfrm>
            <a:off x="4580787" y="160489"/>
            <a:ext cx="0" cy="4822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FBBA34A-DD2B-35C2-7753-5D3C10CE8758}"/>
              </a:ext>
            </a:extLst>
          </p:cNvPr>
          <p:cNvSpPr txBox="1"/>
          <p:nvPr/>
        </p:nvSpPr>
        <p:spPr>
          <a:xfrm>
            <a:off x="1859655" y="352603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Emmy Noether</a:t>
            </a:r>
          </a:p>
        </p:txBody>
      </p:sp>
      <p:pic>
        <p:nvPicPr>
          <p:cNvPr id="20" name="Image 19" descr="Une image contenant Nœud papillon, personne, Visage humain, portrait&#10;&#10;Le contenu généré par l’IA peut être incorrect.">
            <a:extLst>
              <a:ext uri="{FF2B5EF4-FFF2-40B4-BE49-F238E27FC236}">
                <a16:creationId xmlns:a16="http://schemas.microsoft.com/office/drawing/2014/main" id="{2C54F29D-7D2F-B0D7-4608-7E1E91F5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55" y="1351129"/>
            <a:ext cx="2880000" cy="2880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8DFE987-FFB4-7AC3-6426-382CD5894B57}"/>
              </a:ext>
            </a:extLst>
          </p:cNvPr>
          <p:cNvSpPr txBox="1"/>
          <p:nvPr/>
        </p:nvSpPr>
        <p:spPr>
          <a:xfrm>
            <a:off x="1749520" y="4453203"/>
            <a:ext cx="113467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/>
              <a:t>1882 - 1935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94E3D57-5CA2-7922-D1BF-3CB1CE24B0F8}"/>
              </a:ext>
            </a:extLst>
          </p:cNvPr>
          <p:cNvSpPr txBox="1"/>
          <p:nvPr/>
        </p:nvSpPr>
        <p:spPr>
          <a:xfrm>
            <a:off x="5195870" y="3023800"/>
            <a:ext cx="2230418" cy="151767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rtl="0"/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Mathématicienne</a:t>
            </a:r>
          </a:p>
          <a:p>
            <a:pPr rtl="0"/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Conférencière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Écrivaine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Professeure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69E1AC-AA08-3D9E-85A4-8E344A777175}"/>
              </a:ext>
            </a:extLst>
          </p:cNvPr>
          <p:cNvSpPr txBox="1"/>
          <p:nvPr/>
        </p:nvSpPr>
        <p:spPr>
          <a:xfrm>
            <a:off x="4817664" y="489081"/>
            <a:ext cx="4189856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25204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/>
          <p:nvPr/>
        </p:nvSpPr>
        <p:spPr>
          <a:xfrm>
            <a:off x="204564" y="2341980"/>
            <a:ext cx="863446" cy="836228"/>
          </a:xfrm>
          <a:custGeom>
            <a:avLst/>
            <a:gdLst/>
            <a:ahLst/>
            <a:cxnLst/>
            <a:rect l="l" t="t" r="r" b="b"/>
            <a:pathLst>
              <a:path w="6468" h="6264" extrusionOk="0">
                <a:moveTo>
                  <a:pt x="3359" y="1"/>
                </a:moveTo>
                <a:cubicBezTo>
                  <a:pt x="3158" y="1"/>
                  <a:pt x="2954" y="22"/>
                  <a:pt x="2750" y="62"/>
                </a:cubicBezTo>
                <a:cubicBezTo>
                  <a:pt x="1585" y="293"/>
                  <a:pt x="639" y="1293"/>
                  <a:pt x="320" y="2415"/>
                </a:cubicBezTo>
                <a:cubicBezTo>
                  <a:pt x="1" y="3526"/>
                  <a:pt x="320" y="4812"/>
                  <a:pt x="1244" y="5560"/>
                </a:cubicBezTo>
                <a:cubicBezTo>
                  <a:pt x="1793" y="5998"/>
                  <a:pt x="2476" y="6263"/>
                  <a:pt x="3157" y="6263"/>
                </a:cubicBezTo>
                <a:cubicBezTo>
                  <a:pt x="3416" y="6263"/>
                  <a:pt x="3675" y="6225"/>
                  <a:pt x="3927" y="6143"/>
                </a:cubicBezTo>
                <a:cubicBezTo>
                  <a:pt x="4686" y="6044"/>
                  <a:pt x="5412" y="5571"/>
                  <a:pt x="5829" y="4922"/>
                </a:cubicBezTo>
                <a:cubicBezTo>
                  <a:pt x="6467" y="3911"/>
                  <a:pt x="6434" y="2547"/>
                  <a:pt x="5862" y="1524"/>
                </a:cubicBezTo>
                <a:cubicBezTo>
                  <a:pt x="5587" y="1051"/>
                  <a:pt x="5181" y="611"/>
                  <a:pt x="4697" y="348"/>
                </a:cubicBezTo>
                <a:cubicBezTo>
                  <a:pt x="4276" y="110"/>
                  <a:pt x="3822" y="1"/>
                  <a:pt x="3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34"/>
          <p:cNvSpPr/>
          <p:nvPr/>
        </p:nvSpPr>
        <p:spPr>
          <a:xfrm>
            <a:off x="167177" y="864169"/>
            <a:ext cx="863446" cy="836228"/>
          </a:xfrm>
          <a:custGeom>
            <a:avLst/>
            <a:gdLst/>
            <a:ahLst/>
            <a:cxnLst/>
            <a:rect l="l" t="t" r="r" b="b"/>
            <a:pathLst>
              <a:path w="6468" h="6264" extrusionOk="0">
                <a:moveTo>
                  <a:pt x="3359" y="1"/>
                </a:moveTo>
                <a:cubicBezTo>
                  <a:pt x="3158" y="1"/>
                  <a:pt x="2954" y="22"/>
                  <a:pt x="2750" y="62"/>
                </a:cubicBezTo>
                <a:cubicBezTo>
                  <a:pt x="1585" y="293"/>
                  <a:pt x="639" y="1293"/>
                  <a:pt x="320" y="2415"/>
                </a:cubicBezTo>
                <a:cubicBezTo>
                  <a:pt x="1" y="3526"/>
                  <a:pt x="320" y="4812"/>
                  <a:pt x="1244" y="5560"/>
                </a:cubicBezTo>
                <a:cubicBezTo>
                  <a:pt x="1793" y="5998"/>
                  <a:pt x="2476" y="6263"/>
                  <a:pt x="3157" y="6263"/>
                </a:cubicBezTo>
                <a:cubicBezTo>
                  <a:pt x="3416" y="6263"/>
                  <a:pt x="3675" y="6225"/>
                  <a:pt x="3927" y="6143"/>
                </a:cubicBezTo>
                <a:cubicBezTo>
                  <a:pt x="4686" y="6044"/>
                  <a:pt x="5412" y="5571"/>
                  <a:pt x="5829" y="4922"/>
                </a:cubicBezTo>
                <a:cubicBezTo>
                  <a:pt x="6467" y="3911"/>
                  <a:pt x="6434" y="2547"/>
                  <a:pt x="5862" y="1524"/>
                </a:cubicBezTo>
                <a:cubicBezTo>
                  <a:pt x="5587" y="1051"/>
                  <a:pt x="5181" y="611"/>
                  <a:pt x="4697" y="348"/>
                </a:cubicBezTo>
                <a:cubicBezTo>
                  <a:pt x="4276" y="110"/>
                  <a:pt x="3822" y="1"/>
                  <a:pt x="3359" y="1"/>
                </a:cubicBezTo>
                <a:close/>
              </a:path>
            </a:pathLst>
          </a:custGeom>
          <a:solidFill>
            <a:srgbClr val="071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34"/>
          <p:cNvSpPr txBox="1">
            <a:spLocks noGrp="1"/>
          </p:cNvSpPr>
          <p:nvPr>
            <p:ph type="subTitle" idx="5"/>
          </p:nvPr>
        </p:nvSpPr>
        <p:spPr>
          <a:xfrm>
            <a:off x="1196268" y="814616"/>
            <a:ext cx="6826238" cy="7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/>
              <a:t>Martin Gardner</a:t>
            </a:r>
            <a:endParaRPr sz="3200" b="1" dirty="0"/>
          </a:p>
        </p:txBody>
      </p:sp>
      <p:sp>
        <p:nvSpPr>
          <p:cNvPr id="328" name="Google Shape;328;p34"/>
          <p:cNvSpPr txBox="1">
            <a:spLocks noGrp="1"/>
          </p:cNvSpPr>
          <p:nvPr>
            <p:ph type="title"/>
          </p:nvPr>
        </p:nvSpPr>
        <p:spPr>
          <a:xfrm>
            <a:off x="204564" y="905195"/>
            <a:ext cx="7887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dirty="0">
                <a:solidFill>
                  <a:schemeClr val="bg1"/>
                </a:solidFill>
              </a:rPr>
              <a:t>01</a:t>
            </a:r>
            <a:endParaRPr sz="2800" b="0" dirty="0">
              <a:solidFill>
                <a:schemeClr val="bg1"/>
              </a:solidFill>
            </a:endParaRPr>
          </a:p>
        </p:txBody>
      </p:sp>
      <p:sp>
        <p:nvSpPr>
          <p:cNvPr id="332" name="Google Shape;332;p34"/>
          <p:cNvSpPr txBox="1">
            <a:spLocks noGrp="1"/>
          </p:cNvSpPr>
          <p:nvPr>
            <p:ph type="title" idx="7"/>
          </p:nvPr>
        </p:nvSpPr>
        <p:spPr>
          <a:xfrm>
            <a:off x="241939" y="2383006"/>
            <a:ext cx="7887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tx1"/>
                </a:solidFill>
              </a:rPr>
              <a:t>02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34" name="Google Shape;334;p34"/>
          <p:cNvSpPr txBox="1">
            <a:spLocks noGrp="1"/>
          </p:cNvSpPr>
          <p:nvPr>
            <p:ph type="subTitle" idx="9"/>
          </p:nvPr>
        </p:nvSpPr>
        <p:spPr>
          <a:xfrm>
            <a:off x="1233643" y="2226832"/>
            <a:ext cx="2696912" cy="7874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La Flexagones</a:t>
            </a:r>
            <a:endParaRPr sz="3200" b="1" dirty="0"/>
          </a:p>
        </p:txBody>
      </p:sp>
      <p:sp>
        <p:nvSpPr>
          <p:cNvPr id="9" name="Google Shape;325;p34">
            <a:extLst>
              <a:ext uri="{FF2B5EF4-FFF2-40B4-BE49-F238E27FC236}">
                <a16:creationId xmlns:a16="http://schemas.microsoft.com/office/drawing/2014/main" id="{5ED48F0C-9F6D-2307-F2F7-6A1AA5EA1E7A}"/>
              </a:ext>
            </a:extLst>
          </p:cNvPr>
          <p:cNvSpPr/>
          <p:nvPr/>
        </p:nvSpPr>
        <p:spPr>
          <a:xfrm>
            <a:off x="241939" y="3802301"/>
            <a:ext cx="863446" cy="836228"/>
          </a:xfrm>
          <a:custGeom>
            <a:avLst/>
            <a:gdLst/>
            <a:ahLst/>
            <a:cxnLst/>
            <a:rect l="l" t="t" r="r" b="b"/>
            <a:pathLst>
              <a:path w="6468" h="6264" extrusionOk="0">
                <a:moveTo>
                  <a:pt x="3359" y="1"/>
                </a:moveTo>
                <a:cubicBezTo>
                  <a:pt x="3158" y="1"/>
                  <a:pt x="2954" y="22"/>
                  <a:pt x="2750" y="62"/>
                </a:cubicBezTo>
                <a:cubicBezTo>
                  <a:pt x="1585" y="293"/>
                  <a:pt x="639" y="1293"/>
                  <a:pt x="320" y="2415"/>
                </a:cubicBezTo>
                <a:cubicBezTo>
                  <a:pt x="1" y="3526"/>
                  <a:pt x="320" y="4812"/>
                  <a:pt x="1244" y="5560"/>
                </a:cubicBezTo>
                <a:cubicBezTo>
                  <a:pt x="1793" y="5998"/>
                  <a:pt x="2476" y="6263"/>
                  <a:pt x="3157" y="6263"/>
                </a:cubicBezTo>
                <a:cubicBezTo>
                  <a:pt x="3416" y="6263"/>
                  <a:pt x="3675" y="6225"/>
                  <a:pt x="3927" y="6143"/>
                </a:cubicBezTo>
                <a:cubicBezTo>
                  <a:pt x="4686" y="6044"/>
                  <a:pt x="5412" y="5571"/>
                  <a:pt x="5829" y="4922"/>
                </a:cubicBezTo>
                <a:cubicBezTo>
                  <a:pt x="6467" y="3911"/>
                  <a:pt x="6434" y="2547"/>
                  <a:pt x="5862" y="1524"/>
                </a:cubicBezTo>
                <a:cubicBezTo>
                  <a:pt x="5587" y="1051"/>
                  <a:pt x="5181" y="611"/>
                  <a:pt x="4697" y="348"/>
                </a:cubicBezTo>
                <a:cubicBezTo>
                  <a:pt x="4276" y="110"/>
                  <a:pt x="3822" y="1"/>
                  <a:pt x="3359" y="1"/>
                </a:cubicBezTo>
                <a:close/>
              </a:path>
            </a:pathLst>
          </a:custGeom>
          <a:solidFill>
            <a:srgbClr val="0D22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330;p34">
            <a:extLst>
              <a:ext uri="{FF2B5EF4-FFF2-40B4-BE49-F238E27FC236}">
                <a16:creationId xmlns:a16="http://schemas.microsoft.com/office/drawing/2014/main" id="{C650F307-FF17-FB9B-FF19-305C3BB8BA3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79326" y="3843327"/>
            <a:ext cx="788700" cy="7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>
                <a:solidFill>
                  <a:schemeClr val="bg1"/>
                </a:solidFill>
              </a:rPr>
              <a:t>0</a:t>
            </a:r>
            <a:r>
              <a:rPr lang="en" sz="2800">
                <a:solidFill>
                  <a:schemeClr val="bg1"/>
                </a:solidFill>
              </a:rPr>
              <a:t>3</a:t>
            </a:r>
            <a:endParaRPr sz="2800" b="0" dirty="0">
              <a:solidFill>
                <a:schemeClr val="bg1"/>
              </a:solidFill>
            </a:endParaRPr>
          </a:p>
        </p:txBody>
      </p:sp>
      <p:sp>
        <p:nvSpPr>
          <p:cNvPr id="11" name="Google Shape;345;p34">
            <a:extLst>
              <a:ext uri="{FF2B5EF4-FFF2-40B4-BE49-F238E27FC236}">
                <a16:creationId xmlns:a16="http://schemas.microsoft.com/office/drawing/2014/main" id="{05DF6486-2747-12EB-B4EC-82A50131408C}"/>
              </a:ext>
            </a:extLst>
          </p:cNvPr>
          <p:cNvSpPr txBox="1">
            <a:spLocks/>
          </p:cNvSpPr>
          <p:nvPr/>
        </p:nvSpPr>
        <p:spPr>
          <a:xfrm>
            <a:off x="1233643" y="3678751"/>
            <a:ext cx="7910357" cy="83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ld Standard TT"/>
              <a:buNone/>
              <a:defRPr sz="2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indent="0"/>
            <a:r>
              <a:rPr lang="fr-FR" sz="2800" b="1" dirty="0"/>
              <a:t>Parce que les femmes aussi sont mathématiciennes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C215C7-6362-1C7A-1ADD-918E6C60AE5E}"/>
              </a:ext>
            </a:extLst>
          </p:cNvPr>
          <p:cNvSpPr txBox="1"/>
          <p:nvPr/>
        </p:nvSpPr>
        <p:spPr>
          <a:xfrm>
            <a:off x="1233643" y="1568816"/>
            <a:ext cx="474942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dirty="0"/>
              <a:t>Le mathématicien vulgarisateur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5EE652A-E9B1-B650-007D-7108295115CB}"/>
              </a:ext>
            </a:extLst>
          </p:cNvPr>
          <p:cNvSpPr txBox="1"/>
          <p:nvPr/>
        </p:nvSpPr>
        <p:spPr>
          <a:xfrm>
            <a:off x="1196268" y="3020687"/>
            <a:ext cx="474942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dirty="0"/>
              <a:t>Une grande et belle famille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D213A76-FE55-E2EE-62A1-FEB6E51273CD}"/>
              </a:ext>
            </a:extLst>
          </p:cNvPr>
          <p:cNvSpPr txBox="1"/>
          <p:nvPr/>
        </p:nvSpPr>
        <p:spPr>
          <a:xfrm>
            <a:off x="1233642" y="4411113"/>
            <a:ext cx="640910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800" dirty="0"/>
              <a:t>Sophie Germain – Emmy Noether – Katherine Johnson</a:t>
            </a:r>
          </a:p>
        </p:txBody>
      </p:sp>
      <p:pic>
        <p:nvPicPr>
          <p:cNvPr id="18" name="Image 17" descr="Une image contenant Caractère coloré, Arts créatifs, Symétrie, motif&#10;&#10;Le contenu généré par l’IA peut être incorrect.">
            <a:extLst>
              <a:ext uri="{FF2B5EF4-FFF2-40B4-BE49-F238E27FC236}">
                <a16:creationId xmlns:a16="http://schemas.microsoft.com/office/drawing/2014/main" id="{19951A75-A139-73C9-42E2-842AD9DA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780" y="1204308"/>
            <a:ext cx="3466009" cy="23573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3251785-88E2-46D8-000E-80DD2482DC5D}"/>
              </a:ext>
            </a:extLst>
          </p:cNvPr>
          <p:cNvCxnSpPr/>
          <p:nvPr/>
        </p:nvCxnSpPr>
        <p:spPr>
          <a:xfrm>
            <a:off x="4580787" y="160489"/>
            <a:ext cx="0" cy="4822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301A0EB-F80C-1595-C0A0-C178D82A8C81}"/>
              </a:ext>
            </a:extLst>
          </p:cNvPr>
          <p:cNvSpPr txBox="1"/>
          <p:nvPr/>
        </p:nvSpPr>
        <p:spPr>
          <a:xfrm flipH="1">
            <a:off x="0" y="1555845"/>
            <a:ext cx="2774054" cy="238835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rtl="0"/>
            <a:r>
              <a:rPr lang="fr-FR" sz="23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Spécialiste de l’algèbre abstraite et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la théorie des invariants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Enseigne de façon inhabituelle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Sous forme de débat, dans les cafés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dû fuir l’Allemagne nazie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BBA34A-DD2B-35C2-7753-5D3C10CE8758}"/>
              </a:ext>
            </a:extLst>
          </p:cNvPr>
          <p:cNvSpPr txBox="1"/>
          <p:nvPr/>
        </p:nvSpPr>
        <p:spPr>
          <a:xfrm>
            <a:off x="1859655" y="352603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Emmy Noether</a:t>
            </a:r>
          </a:p>
        </p:txBody>
      </p:sp>
      <p:pic>
        <p:nvPicPr>
          <p:cNvPr id="3" name="Image 2" descr="Une image contenant texte, écriture manuscrite, Police, encre&#10;&#10;Le contenu généré par l’IA peut être incorrect.">
            <a:extLst>
              <a:ext uri="{FF2B5EF4-FFF2-40B4-BE49-F238E27FC236}">
                <a16:creationId xmlns:a16="http://schemas.microsoft.com/office/drawing/2014/main" id="{5E51B104-C6F2-0DA9-AF89-727C187C5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407" y="777922"/>
            <a:ext cx="3873547" cy="39174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B16AFB6-FA52-EB73-D677-B4AADEC677A7}"/>
              </a:ext>
            </a:extLst>
          </p:cNvPr>
          <p:cNvSpPr txBox="1"/>
          <p:nvPr/>
        </p:nvSpPr>
        <p:spPr>
          <a:xfrm>
            <a:off x="-56552" y="4278689"/>
            <a:ext cx="4619766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« Génie mathématiques créatif considérable »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Albert</a:t>
            </a:r>
            <a:r>
              <a:rPr lang="fr-FR" sz="20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fr-FR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Einstein</a:t>
            </a:r>
          </a:p>
        </p:txBody>
      </p:sp>
    </p:spTree>
    <p:extLst>
      <p:ext uri="{BB962C8B-B14F-4D97-AF65-F5344CB8AC3E}">
        <p14:creationId xmlns:p14="http://schemas.microsoft.com/office/powerpoint/2010/main" val="2701199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3251785-88E2-46D8-000E-80DD2482DC5D}"/>
              </a:ext>
            </a:extLst>
          </p:cNvPr>
          <p:cNvCxnSpPr/>
          <p:nvPr/>
        </p:nvCxnSpPr>
        <p:spPr>
          <a:xfrm>
            <a:off x="4580787" y="160489"/>
            <a:ext cx="0" cy="4822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687234F0-D611-92FE-1A3E-9D80A410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55" y="1306955"/>
            <a:ext cx="2880000" cy="288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214AA93-56AD-1A86-7B8E-94425B892446}"/>
              </a:ext>
            </a:extLst>
          </p:cNvPr>
          <p:cNvSpPr txBox="1"/>
          <p:nvPr/>
        </p:nvSpPr>
        <p:spPr>
          <a:xfrm>
            <a:off x="5195870" y="3023800"/>
            <a:ext cx="2230418" cy="151767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rtl="0"/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Mathématicienne</a:t>
            </a:r>
          </a:p>
          <a:p>
            <a:pPr rtl="0"/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Ingénieure informatique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Informaticienne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Astrophysicienne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E070825-F2FE-E80A-0F37-E1FF7BEE49AE}"/>
              </a:ext>
            </a:extLst>
          </p:cNvPr>
          <p:cNvSpPr txBox="1"/>
          <p:nvPr/>
        </p:nvSpPr>
        <p:spPr>
          <a:xfrm>
            <a:off x="1797323" y="4473505"/>
            <a:ext cx="113467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/>
              <a:t>1918 - 2020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8CCC5F9-63A5-C423-5CC8-E1FF9F579A3A}"/>
              </a:ext>
            </a:extLst>
          </p:cNvPr>
          <p:cNvSpPr txBox="1"/>
          <p:nvPr/>
        </p:nvSpPr>
        <p:spPr>
          <a:xfrm>
            <a:off x="1859655" y="352603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Katherine Johnson</a:t>
            </a:r>
          </a:p>
        </p:txBody>
      </p:sp>
    </p:spTree>
    <p:extLst>
      <p:ext uri="{BB962C8B-B14F-4D97-AF65-F5344CB8AC3E}">
        <p14:creationId xmlns:p14="http://schemas.microsoft.com/office/powerpoint/2010/main" val="48861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3251785-88E2-46D8-000E-80DD2482DC5D}"/>
              </a:ext>
            </a:extLst>
          </p:cNvPr>
          <p:cNvCxnSpPr/>
          <p:nvPr/>
        </p:nvCxnSpPr>
        <p:spPr>
          <a:xfrm>
            <a:off x="4580787" y="160489"/>
            <a:ext cx="0" cy="4822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301A0EB-F80C-1595-C0A0-C178D82A8C81}"/>
              </a:ext>
            </a:extLst>
          </p:cNvPr>
          <p:cNvSpPr txBox="1"/>
          <p:nvPr/>
        </p:nvSpPr>
        <p:spPr>
          <a:xfrm flipH="1">
            <a:off x="177416" y="1084880"/>
            <a:ext cx="4135271" cy="389812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rtl="0"/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travaillé pour la NASA en tant</a:t>
            </a:r>
          </a:p>
          <a:p>
            <a:pPr rtl="0"/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« qu’ordinateur humain »</a:t>
            </a:r>
          </a:p>
          <a:p>
            <a:pPr rtl="0"/>
            <a:endParaRPr lang="fr-FR" sz="24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calculé les trajectoires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des vols spatiaux, notamment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pour la mission Apollo 11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(1</a:t>
            </a:r>
            <a:r>
              <a:rPr lang="fr-FR" sz="2400" b="1" baseline="30000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er</a:t>
            </a: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homme sur la Lune)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subi de la discrimination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 vigueur aux USA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AE9179-91E6-6E14-F173-E0FECFC9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32" y="129633"/>
            <a:ext cx="3847248" cy="2788835"/>
          </a:xfrm>
          <a:prstGeom prst="rect">
            <a:avLst/>
          </a:prstGeom>
        </p:spPr>
      </p:pic>
      <p:pic>
        <p:nvPicPr>
          <p:cNvPr id="9" name="Image 8" descr="Une image contenant astronaute, habits, combinaison pressurisée, sol&#10;&#10;Le contenu généré par l’IA peut être incorrect.">
            <a:extLst>
              <a:ext uri="{FF2B5EF4-FFF2-40B4-BE49-F238E27FC236}">
                <a16:creationId xmlns:a16="http://schemas.microsoft.com/office/drawing/2014/main" id="{1922CB02-96D4-38DB-8D57-31A5950C0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827" y="3113658"/>
            <a:ext cx="1710258" cy="186935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B88C6A0-7CB8-AFFD-855C-24E7E6DFECC6}"/>
              </a:ext>
            </a:extLst>
          </p:cNvPr>
          <p:cNvSpPr txBox="1"/>
          <p:nvPr/>
        </p:nvSpPr>
        <p:spPr>
          <a:xfrm>
            <a:off x="1859655" y="352603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Katherine Johnson</a:t>
            </a:r>
          </a:p>
        </p:txBody>
      </p:sp>
    </p:spTree>
    <p:extLst>
      <p:ext uri="{BB962C8B-B14F-4D97-AF65-F5344CB8AC3E}">
        <p14:creationId xmlns:p14="http://schemas.microsoft.com/office/powerpoint/2010/main" val="10739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179"/>
          <a:stretch>
            <a:fillRect/>
          </a:stretch>
        </p:blipFill>
        <p:spPr/>
      </p:pic>
      <p:sp>
        <p:nvSpPr>
          <p:cNvPr id="350" name="Google Shape;350;p35"/>
          <p:cNvSpPr/>
          <p:nvPr/>
        </p:nvSpPr>
        <p:spPr>
          <a:xfrm>
            <a:off x="1615591" y="1578278"/>
            <a:ext cx="1144286" cy="1108196"/>
          </a:xfrm>
          <a:custGeom>
            <a:avLst/>
            <a:gdLst/>
            <a:ahLst/>
            <a:cxnLst/>
            <a:rect l="l" t="t" r="r" b="b"/>
            <a:pathLst>
              <a:path w="6468" h="6264" extrusionOk="0">
                <a:moveTo>
                  <a:pt x="3359" y="1"/>
                </a:moveTo>
                <a:cubicBezTo>
                  <a:pt x="3158" y="1"/>
                  <a:pt x="2954" y="22"/>
                  <a:pt x="2750" y="62"/>
                </a:cubicBezTo>
                <a:cubicBezTo>
                  <a:pt x="1585" y="293"/>
                  <a:pt x="639" y="1293"/>
                  <a:pt x="320" y="2415"/>
                </a:cubicBezTo>
                <a:cubicBezTo>
                  <a:pt x="1" y="3526"/>
                  <a:pt x="320" y="4812"/>
                  <a:pt x="1244" y="5560"/>
                </a:cubicBezTo>
                <a:cubicBezTo>
                  <a:pt x="1793" y="5998"/>
                  <a:pt x="2476" y="6263"/>
                  <a:pt x="3157" y="6263"/>
                </a:cubicBezTo>
                <a:cubicBezTo>
                  <a:pt x="3416" y="6263"/>
                  <a:pt x="3675" y="6225"/>
                  <a:pt x="3927" y="6143"/>
                </a:cubicBezTo>
                <a:cubicBezTo>
                  <a:pt x="4686" y="6044"/>
                  <a:pt x="5412" y="5571"/>
                  <a:pt x="5829" y="4922"/>
                </a:cubicBezTo>
                <a:cubicBezTo>
                  <a:pt x="6467" y="3911"/>
                  <a:pt x="6434" y="2547"/>
                  <a:pt x="5862" y="1524"/>
                </a:cubicBezTo>
                <a:cubicBezTo>
                  <a:pt x="5587" y="1051"/>
                  <a:pt x="5181" y="611"/>
                  <a:pt x="4697" y="348"/>
                </a:cubicBezTo>
                <a:cubicBezTo>
                  <a:pt x="4276" y="110"/>
                  <a:pt x="3822" y="1"/>
                  <a:pt x="3359" y="1"/>
                </a:cubicBezTo>
                <a:close/>
              </a:path>
            </a:pathLst>
          </a:custGeom>
          <a:solidFill>
            <a:srgbClr val="071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35"/>
          <p:cNvSpPr txBox="1">
            <a:spLocks noGrp="1"/>
          </p:cNvSpPr>
          <p:nvPr>
            <p:ph type="title"/>
          </p:nvPr>
        </p:nvSpPr>
        <p:spPr>
          <a:xfrm>
            <a:off x="374075" y="2787541"/>
            <a:ext cx="36945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7565D"/>
                </a:solidFill>
              </a:rPr>
              <a:t>Martin Gardner</a:t>
            </a:r>
          </a:p>
        </p:txBody>
      </p:sp>
      <p:sp>
        <p:nvSpPr>
          <p:cNvPr id="352" name="Google Shape;352;p35"/>
          <p:cNvSpPr txBox="1">
            <a:spLocks noGrp="1"/>
          </p:cNvSpPr>
          <p:nvPr>
            <p:ph type="title" idx="2"/>
          </p:nvPr>
        </p:nvSpPr>
        <p:spPr>
          <a:xfrm>
            <a:off x="1635284" y="1685975"/>
            <a:ext cx="11049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bg1"/>
                </a:solidFill>
              </a:rPr>
              <a:t>01</a:t>
            </a:r>
            <a:endParaRPr sz="4600" dirty="0">
              <a:solidFill>
                <a:schemeClr val="bg1"/>
              </a:solidFill>
            </a:endParaRPr>
          </a:p>
        </p:txBody>
      </p:sp>
      <p:sp>
        <p:nvSpPr>
          <p:cNvPr id="355" name="Google Shape;355;p35"/>
          <p:cNvSpPr/>
          <p:nvPr/>
        </p:nvSpPr>
        <p:spPr>
          <a:xfrm>
            <a:off x="4211100" y="1120400"/>
            <a:ext cx="4175202" cy="3658313"/>
          </a:xfrm>
          <a:custGeom>
            <a:avLst/>
            <a:gdLst/>
            <a:ahLst/>
            <a:cxnLst/>
            <a:rect l="l" t="t" r="r" b="b"/>
            <a:pathLst>
              <a:path w="41043" h="35961" extrusionOk="0">
                <a:moveTo>
                  <a:pt x="30352" y="2842"/>
                </a:moveTo>
                <a:cubicBezTo>
                  <a:pt x="31789" y="2842"/>
                  <a:pt x="33177" y="3307"/>
                  <a:pt x="34466" y="4608"/>
                </a:cubicBezTo>
                <a:cubicBezTo>
                  <a:pt x="36094" y="6247"/>
                  <a:pt x="35962" y="9205"/>
                  <a:pt x="36786" y="11338"/>
                </a:cubicBezTo>
                <a:cubicBezTo>
                  <a:pt x="36830" y="11448"/>
                  <a:pt x="36874" y="11558"/>
                  <a:pt x="36918" y="11668"/>
                </a:cubicBezTo>
                <a:cubicBezTo>
                  <a:pt x="36940" y="11723"/>
                  <a:pt x="36973" y="11789"/>
                  <a:pt x="36995" y="11844"/>
                </a:cubicBezTo>
                <a:cubicBezTo>
                  <a:pt x="38018" y="14022"/>
                  <a:pt x="39404" y="15583"/>
                  <a:pt x="39382" y="18190"/>
                </a:cubicBezTo>
                <a:cubicBezTo>
                  <a:pt x="39338" y="22643"/>
                  <a:pt x="35775" y="23633"/>
                  <a:pt x="34191" y="26910"/>
                </a:cubicBezTo>
                <a:cubicBezTo>
                  <a:pt x="34103" y="27097"/>
                  <a:pt x="34015" y="27284"/>
                  <a:pt x="33916" y="27471"/>
                </a:cubicBezTo>
                <a:cubicBezTo>
                  <a:pt x="33850" y="27603"/>
                  <a:pt x="33784" y="27746"/>
                  <a:pt x="33707" y="27878"/>
                </a:cubicBezTo>
                <a:cubicBezTo>
                  <a:pt x="32121" y="30918"/>
                  <a:pt x="30274" y="33114"/>
                  <a:pt x="27185" y="33114"/>
                </a:cubicBezTo>
                <a:cubicBezTo>
                  <a:pt x="26206" y="33114"/>
                  <a:pt x="25103" y="32893"/>
                  <a:pt x="23843" y="32409"/>
                </a:cubicBezTo>
                <a:cubicBezTo>
                  <a:pt x="21848" y="31647"/>
                  <a:pt x="21001" y="30641"/>
                  <a:pt x="19016" y="30641"/>
                </a:cubicBezTo>
                <a:cubicBezTo>
                  <a:pt x="18736" y="30641"/>
                  <a:pt x="18434" y="30661"/>
                  <a:pt x="18102" y="30704"/>
                </a:cubicBezTo>
                <a:cubicBezTo>
                  <a:pt x="16343" y="30946"/>
                  <a:pt x="14968" y="31507"/>
                  <a:pt x="13440" y="31738"/>
                </a:cubicBezTo>
                <a:cubicBezTo>
                  <a:pt x="13275" y="31760"/>
                  <a:pt x="13121" y="31782"/>
                  <a:pt x="12956" y="31804"/>
                </a:cubicBezTo>
                <a:cubicBezTo>
                  <a:pt x="12686" y="31827"/>
                  <a:pt x="12412" y="31841"/>
                  <a:pt x="12128" y="31841"/>
                </a:cubicBezTo>
                <a:cubicBezTo>
                  <a:pt x="11602" y="31841"/>
                  <a:pt x="11045" y="31794"/>
                  <a:pt x="10437" y="31672"/>
                </a:cubicBezTo>
                <a:cubicBezTo>
                  <a:pt x="8557" y="31298"/>
                  <a:pt x="6984" y="30495"/>
                  <a:pt x="5720" y="29385"/>
                </a:cubicBezTo>
                <a:cubicBezTo>
                  <a:pt x="4609" y="28406"/>
                  <a:pt x="3729" y="27196"/>
                  <a:pt x="3080" y="25844"/>
                </a:cubicBezTo>
                <a:lnTo>
                  <a:pt x="2882" y="25426"/>
                </a:lnTo>
                <a:cubicBezTo>
                  <a:pt x="540" y="20048"/>
                  <a:pt x="1629" y="12625"/>
                  <a:pt x="5709" y="8457"/>
                </a:cubicBezTo>
                <a:lnTo>
                  <a:pt x="5720" y="8446"/>
                </a:lnTo>
                <a:cubicBezTo>
                  <a:pt x="7578" y="6544"/>
                  <a:pt x="9426" y="5829"/>
                  <a:pt x="11339" y="5598"/>
                </a:cubicBezTo>
                <a:lnTo>
                  <a:pt x="11900" y="5554"/>
                </a:lnTo>
                <a:cubicBezTo>
                  <a:pt x="12239" y="5531"/>
                  <a:pt x="12581" y="5521"/>
                  <a:pt x="12926" y="5521"/>
                </a:cubicBezTo>
                <a:cubicBezTo>
                  <a:pt x="14786" y="5521"/>
                  <a:pt x="16731" y="5809"/>
                  <a:pt x="18836" y="5809"/>
                </a:cubicBezTo>
                <a:cubicBezTo>
                  <a:pt x="19084" y="5809"/>
                  <a:pt x="19334" y="5805"/>
                  <a:pt x="19587" y="5796"/>
                </a:cubicBezTo>
                <a:cubicBezTo>
                  <a:pt x="21830" y="5719"/>
                  <a:pt x="24283" y="4432"/>
                  <a:pt x="26713" y="3586"/>
                </a:cubicBezTo>
                <a:cubicBezTo>
                  <a:pt x="26867" y="3531"/>
                  <a:pt x="27021" y="3487"/>
                  <a:pt x="27175" y="3432"/>
                </a:cubicBezTo>
                <a:cubicBezTo>
                  <a:pt x="28246" y="3085"/>
                  <a:pt x="29311" y="2842"/>
                  <a:pt x="30352" y="2842"/>
                </a:cubicBezTo>
                <a:close/>
                <a:moveTo>
                  <a:pt x="1" y="0"/>
                </a:moveTo>
                <a:lnTo>
                  <a:pt x="1" y="35961"/>
                </a:lnTo>
                <a:lnTo>
                  <a:pt x="41042" y="35961"/>
                </a:lnTo>
                <a:lnTo>
                  <a:pt x="4104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8" name="Google Shape;358;p35"/>
          <p:cNvGrpSpPr/>
          <p:nvPr/>
        </p:nvGrpSpPr>
        <p:grpSpPr>
          <a:xfrm>
            <a:off x="5856397" y="3301783"/>
            <a:ext cx="2960188" cy="1448389"/>
            <a:chOff x="5944122" y="3301783"/>
            <a:chExt cx="2960188" cy="1448389"/>
          </a:xfrm>
          <a:solidFill>
            <a:srgbClr val="0D223F"/>
          </a:solidFill>
        </p:grpSpPr>
        <p:sp>
          <p:nvSpPr>
            <p:cNvPr id="359" name="Google Shape;359;p35"/>
            <p:cNvSpPr/>
            <p:nvPr/>
          </p:nvSpPr>
          <p:spPr>
            <a:xfrm rot="-3234280">
              <a:off x="7777973" y="3586439"/>
              <a:ext cx="1061056" cy="701103"/>
            </a:xfrm>
            <a:custGeom>
              <a:avLst/>
              <a:gdLst/>
              <a:ahLst/>
              <a:cxnLst/>
              <a:rect l="l" t="t" r="r" b="b"/>
              <a:pathLst>
                <a:path w="13374" h="8837" extrusionOk="0">
                  <a:moveTo>
                    <a:pt x="5303" y="0"/>
                  </a:moveTo>
                  <a:cubicBezTo>
                    <a:pt x="3162" y="0"/>
                    <a:pt x="1157" y="1073"/>
                    <a:pt x="647" y="3870"/>
                  </a:cubicBezTo>
                  <a:cubicBezTo>
                    <a:pt x="1" y="7412"/>
                    <a:pt x="2153" y="8837"/>
                    <a:pt x="4714" y="8837"/>
                  </a:cubicBezTo>
                  <a:cubicBezTo>
                    <a:pt x="6687" y="8837"/>
                    <a:pt x="8901" y="7993"/>
                    <a:pt x="10270" y="6620"/>
                  </a:cubicBezTo>
                  <a:cubicBezTo>
                    <a:pt x="10281" y="6598"/>
                    <a:pt x="10270" y="6620"/>
                    <a:pt x="10358" y="6532"/>
                  </a:cubicBezTo>
                  <a:cubicBezTo>
                    <a:pt x="13373" y="3410"/>
                    <a:pt x="9121" y="0"/>
                    <a:pt x="5303" y="0"/>
                  </a:cubicBezTo>
                  <a:close/>
                </a:path>
              </a:pathLst>
            </a:custGeom>
            <a:solidFill>
              <a:srgbClr val="0C2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35"/>
            <p:cNvSpPr/>
            <p:nvPr/>
          </p:nvSpPr>
          <p:spPr>
            <a:xfrm rot="-6865203">
              <a:off x="6005569" y="4325013"/>
              <a:ext cx="362176" cy="368285"/>
            </a:xfrm>
            <a:custGeom>
              <a:avLst/>
              <a:gdLst/>
              <a:ahLst/>
              <a:cxnLst/>
              <a:rect l="l" t="t" r="r" b="b"/>
              <a:pathLst>
                <a:path w="4565" h="4642" extrusionOk="0">
                  <a:moveTo>
                    <a:pt x="2767" y="0"/>
                  </a:moveTo>
                  <a:cubicBezTo>
                    <a:pt x="2584" y="0"/>
                    <a:pt x="2400" y="38"/>
                    <a:pt x="2233" y="116"/>
                  </a:cubicBezTo>
                  <a:cubicBezTo>
                    <a:pt x="2057" y="171"/>
                    <a:pt x="1892" y="270"/>
                    <a:pt x="1749" y="413"/>
                  </a:cubicBezTo>
                  <a:cubicBezTo>
                    <a:pt x="1122" y="1029"/>
                    <a:pt x="363" y="1755"/>
                    <a:pt x="154" y="2634"/>
                  </a:cubicBezTo>
                  <a:cubicBezTo>
                    <a:pt x="1" y="3294"/>
                    <a:pt x="319" y="3965"/>
                    <a:pt x="880" y="4317"/>
                  </a:cubicBezTo>
                  <a:cubicBezTo>
                    <a:pt x="1265" y="4548"/>
                    <a:pt x="1738" y="4603"/>
                    <a:pt x="2178" y="4636"/>
                  </a:cubicBezTo>
                  <a:cubicBezTo>
                    <a:pt x="2241" y="4640"/>
                    <a:pt x="2304" y="4641"/>
                    <a:pt x="2366" y="4641"/>
                  </a:cubicBezTo>
                  <a:cubicBezTo>
                    <a:pt x="3406" y="4641"/>
                    <a:pt x="4277" y="4117"/>
                    <a:pt x="4432" y="2986"/>
                  </a:cubicBezTo>
                  <a:cubicBezTo>
                    <a:pt x="4564" y="2074"/>
                    <a:pt x="4333" y="1029"/>
                    <a:pt x="3674" y="369"/>
                  </a:cubicBezTo>
                  <a:cubicBezTo>
                    <a:pt x="3439" y="127"/>
                    <a:pt x="3103" y="0"/>
                    <a:pt x="2767" y="0"/>
                  </a:cubicBezTo>
                  <a:close/>
                </a:path>
              </a:pathLst>
            </a:custGeom>
            <a:solidFill>
              <a:srgbClr val="071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2660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3251785-88E2-46D8-000E-80DD2482DC5D}"/>
              </a:ext>
            </a:extLst>
          </p:cNvPr>
          <p:cNvCxnSpPr/>
          <p:nvPr/>
        </p:nvCxnSpPr>
        <p:spPr>
          <a:xfrm>
            <a:off x="4580787" y="160489"/>
            <a:ext cx="0" cy="4822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B601A40-6EAF-7912-10DB-E42EA6A3B07B}"/>
              </a:ext>
            </a:extLst>
          </p:cNvPr>
          <p:cNvSpPr txBox="1"/>
          <p:nvPr/>
        </p:nvSpPr>
        <p:spPr>
          <a:xfrm>
            <a:off x="1797323" y="448137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Martin Gardner</a:t>
            </a:r>
          </a:p>
        </p:txBody>
      </p:sp>
      <p:pic>
        <p:nvPicPr>
          <p:cNvPr id="11" name="Image 10" descr="Une image contenant Visage humain, habits, personne, verres&#10;&#10;Le contenu généré par l’IA peut être incorrect.">
            <a:extLst>
              <a:ext uri="{FF2B5EF4-FFF2-40B4-BE49-F238E27FC236}">
                <a16:creationId xmlns:a16="http://schemas.microsoft.com/office/drawing/2014/main" id="{E5040E81-6290-5BD7-F42C-F17EE0533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23" y="1446663"/>
            <a:ext cx="2880000" cy="288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0908B2B-4ADE-A419-B399-390E199EB4C0}"/>
              </a:ext>
            </a:extLst>
          </p:cNvPr>
          <p:cNvSpPr txBox="1"/>
          <p:nvPr/>
        </p:nvSpPr>
        <p:spPr>
          <a:xfrm>
            <a:off x="1687188" y="4541474"/>
            <a:ext cx="113467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/>
              <a:t>1914 - 2010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D963F2-E083-3B59-CB8D-F20F8906A3CA}"/>
              </a:ext>
            </a:extLst>
          </p:cNvPr>
          <p:cNvSpPr txBox="1"/>
          <p:nvPr/>
        </p:nvSpPr>
        <p:spPr>
          <a:xfrm>
            <a:off x="4690921" y="3023799"/>
            <a:ext cx="4262003" cy="182545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rtl="0"/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Mathématicien</a:t>
            </a:r>
          </a:p>
          <a:p>
            <a:pPr rtl="0"/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Magicien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Journaliste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Vulgarisateur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rendu les maths ludiques et accessibles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Écrivain </a:t>
            </a:r>
          </a:p>
        </p:txBody>
      </p:sp>
    </p:spTree>
    <p:extLst>
      <p:ext uri="{BB962C8B-B14F-4D97-AF65-F5344CB8AC3E}">
        <p14:creationId xmlns:p14="http://schemas.microsoft.com/office/powerpoint/2010/main" val="66511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B601A40-6EAF-7912-10DB-E42EA6A3B07B}"/>
              </a:ext>
            </a:extLst>
          </p:cNvPr>
          <p:cNvSpPr txBox="1"/>
          <p:nvPr/>
        </p:nvSpPr>
        <p:spPr>
          <a:xfrm>
            <a:off x="2401016" y="448137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Martin Gardner aimait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038607-56C4-208F-0D81-969983C96662}"/>
              </a:ext>
            </a:extLst>
          </p:cNvPr>
          <p:cNvSpPr txBox="1"/>
          <p:nvPr/>
        </p:nvSpPr>
        <p:spPr>
          <a:xfrm>
            <a:off x="627798" y="1405719"/>
            <a:ext cx="2230418" cy="268860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puzzles mécaniques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casse têtes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mathématiques récréatives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107D49-9A2C-CA80-BEC0-CE928FFC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42" y="246499"/>
            <a:ext cx="1866202" cy="18662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C6CCE8-8493-7FDB-7748-CADBF802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48" y="2172619"/>
            <a:ext cx="1866202" cy="272438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F36C9B9-A423-24DA-E134-42098635C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05" y="2336857"/>
            <a:ext cx="2495735" cy="23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B601A40-6EAF-7912-10DB-E42EA6A3B07B}"/>
              </a:ext>
            </a:extLst>
          </p:cNvPr>
          <p:cNvSpPr txBox="1"/>
          <p:nvPr/>
        </p:nvSpPr>
        <p:spPr>
          <a:xfrm>
            <a:off x="2401016" y="448137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Martin Gardner aimait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038607-56C4-208F-0D81-969983C96662}"/>
              </a:ext>
            </a:extLst>
          </p:cNvPr>
          <p:cNvSpPr txBox="1"/>
          <p:nvPr/>
        </p:nvSpPr>
        <p:spPr>
          <a:xfrm>
            <a:off x="163773" y="1405719"/>
            <a:ext cx="2694443" cy="268860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les jeux sur la langue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les paradoxes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" name="Image 9" descr="Une image contenant Police, logo, Graphique, typographie&#10;&#10;Le contenu généré par l’IA peut être incorrect.">
            <a:extLst>
              <a:ext uri="{FF2B5EF4-FFF2-40B4-BE49-F238E27FC236}">
                <a16:creationId xmlns:a16="http://schemas.microsoft.com/office/drawing/2014/main" id="{21D3EEE6-9921-A39A-6E19-C673970C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461" y="2171893"/>
            <a:ext cx="1166031" cy="116603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590BC19-FDA4-0095-0F40-D3C4463241E0}"/>
              </a:ext>
            </a:extLst>
          </p:cNvPr>
          <p:cNvSpPr txBox="1"/>
          <p:nvPr/>
        </p:nvSpPr>
        <p:spPr>
          <a:xfrm>
            <a:off x="3877808" y="3404346"/>
            <a:ext cx="914400" cy="5710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ambigramme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C6C18C-31C9-4F66-D969-754883885E55}"/>
              </a:ext>
            </a:extLst>
          </p:cNvPr>
          <p:cNvSpPr txBox="1"/>
          <p:nvPr/>
        </p:nvSpPr>
        <p:spPr>
          <a:xfrm>
            <a:off x="7161546" y="3498258"/>
            <a:ext cx="914400" cy="47714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Paradoxe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Aire 64 ou 65 cm</a:t>
            </a:r>
            <a:r>
              <a:rPr lang="fr-FR" sz="2400" baseline="30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900194-7745-3EA7-5EEA-3F49B4C20DEC}"/>
              </a:ext>
            </a:extLst>
          </p:cNvPr>
          <p:cNvSpPr txBox="1"/>
          <p:nvPr/>
        </p:nvSpPr>
        <p:spPr>
          <a:xfrm>
            <a:off x="3315416" y="4107975"/>
            <a:ext cx="297076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« Il y a 3 types de mathématiciens,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ceux qui savent compter et ceux qui ne savent pas. »</a:t>
            </a:r>
          </a:p>
        </p:txBody>
      </p:sp>
      <p:pic>
        <p:nvPicPr>
          <p:cNvPr id="8" name="Image 7" descr="Une image contenant croquis, dessin, noir et blanc, art&#10;&#10;Le contenu généré par l’IA peut être incorrect.">
            <a:extLst>
              <a:ext uri="{FF2B5EF4-FFF2-40B4-BE49-F238E27FC236}">
                <a16:creationId xmlns:a16="http://schemas.microsoft.com/office/drawing/2014/main" id="{BB99D542-32CC-993E-CFCD-F880292FE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760" y="342927"/>
            <a:ext cx="1950819" cy="16112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7520E1-8AC5-651E-02A8-85385A092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37" y="2261321"/>
            <a:ext cx="2970763" cy="12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B601A40-6EAF-7912-10DB-E42EA6A3B07B}"/>
              </a:ext>
            </a:extLst>
          </p:cNvPr>
          <p:cNvSpPr txBox="1"/>
          <p:nvPr/>
        </p:nvSpPr>
        <p:spPr>
          <a:xfrm>
            <a:off x="2401016" y="448137"/>
            <a:ext cx="914400" cy="73227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16575D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Martin Gardner aimait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8038607-56C4-208F-0D81-969983C96662}"/>
              </a:ext>
            </a:extLst>
          </p:cNvPr>
          <p:cNvSpPr txBox="1"/>
          <p:nvPr/>
        </p:nvSpPr>
        <p:spPr>
          <a:xfrm>
            <a:off x="627798" y="1405719"/>
            <a:ext cx="2230418" cy="346653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les pliages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les jeux géométrique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les </a:t>
            </a:r>
            <a:r>
              <a:rPr lang="fr-FR" sz="2800" b="1" dirty="0" err="1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Flexagones</a:t>
            </a: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" name="Image 6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FDBA6E11-368C-01BE-6588-76C654A7A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854" y="648802"/>
            <a:ext cx="3753134" cy="375313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40B7006-D6FC-5D3B-D8DA-0FA55BE101AA}"/>
              </a:ext>
            </a:extLst>
          </p:cNvPr>
          <p:cNvSpPr txBox="1"/>
          <p:nvPr/>
        </p:nvSpPr>
        <p:spPr>
          <a:xfrm>
            <a:off x="6631823" y="4401936"/>
            <a:ext cx="532262" cy="586853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0" anchor="b" anchorCtr="0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 courbe du dragon</a:t>
            </a:r>
          </a:p>
        </p:txBody>
      </p:sp>
      <p:pic>
        <p:nvPicPr>
          <p:cNvPr id="11" name="Image 10" descr="Une image contenant origami, Arts créatifs&#10;&#10;Le contenu généré par l’IA peut être incorrect.">
            <a:extLst>
              <a:ext uri="{FF2B5EF4-FFF2-40B4-BE49-F238E27FC236}">
                <a16:creationId xmlns:a16="http://schemas.microsoft.com/office/drawing/2014/main" id="{CE17CD28-15BE-EC72-2500-6FAAAA1C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8" y="3786400"/>
            <a:ext cx="42195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/>
          <p:cNvPicPr>
            <a:picLocks noGrp="1" noChangeAspect="1"/>
          </p:cNvPicPr>
          <p:nvPr>
            <p:ph type="pic" idx="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7" r="18647"/>
          <a:stretch>
            <a:fillRect/>
          </a:stretch>
        </p:blipFill>
        <p:spPr>
          <a:xfrm>
            <a:off x="778077" y="1209276"/>
            <a:ext cx="3349200" cy="3349200"/>
          </a:xfrm>
        </p:spPr>
      </p:pic>
      <p:sp>
        <p:nvSpPr>
          <p:cNvPr id="618" name="Google Shape;618;p44"/>
          <p:cNvSpPr/>
          <p:nvPr/>
        </p:nvSpPr>
        <p:spPr>
          <a:xfrm>
            <a:off x="5925932" y="1271353"/>
            <a:ext cx="1144286" cy="1108196"/>
          </a:xfrm>
          <a:custGeom>
            <a:avLst/>
            <a:gdLst/>
            <a:ahLst/>
            <a:cxnLst/>
            <a:rect l="l" t="t" r="r" b="b"/>
            <a:pathLst>
              <a:path w="6468" h="6264" extrusionOk="0">
                <a:moveTo>
                  <a:pt x="3359" y="1"/>
                </a:moveTo>
                <a:cubicBezTo>
                  <a:pt x="3158" y="1"/>
                  <a:pt x="2954" y="22"/>
                  <a:pt x="2750" y="62"/>
                </a:cubicBezTo>
                <a:cubicBezTo>
                  <a:pt x="1585" y="293"/>
                  <a:pt x="639" y="1293"/>
                  <a:pt x="320" y="2415"/>
                </a:cubicBezTo>
                <a:cubicBezTo>
                  <a:pt x="1" y="3526"/>
                  <a:pt x="320" y="4812"/>
                  <a:pt x="1244" y="5560"/>
                </a:cubicBezTo>
                <a:cubicBezTo>
                  <a:pt x="1793" y="5998"/>
                  <a:pt x="2476" y="6263"/>
                  <a:pt x="3157" y="6263"/>
                </a:cubicBezTo>
                <a:cubicBezTo>
                  <a:pt x="3416" y="6263"/>
                  <a:pt x="3675" y="6225"/>
                  <a:pt x="3927" y="6143"/>
                </a:cubicBezTo>
                <a:cubicBezTo>
                  <a:pt x="4686" y="6044"/>
                  <a:pt x="5412" y="5571"/>
                  <a:pt x="5829" y="4922"/>
                </a:cubicBezTo>
                <a:cubicBezTo>
                  <a:pt x="6467" y="3911"/>
                  <a:pt x="6434" y="2547"/>
                  <a:pt x="5862" y="1524"/>
                </a:cubicBezTo>
                <a:cubicBezTo>
                  <a:pt x="5587" y="1051"/>
                  <a:pt x="5181" y="611"/>
                  <a:pt x="4697" y="348"/>
                </a:cubicBezTo>
                <a:cubicBezTo>
                  <a:pt x="4276" y="110"/>
                  <a:pt x="3822" y="1"/>
                  <a:pt x="33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4"/>
          <p:cNvSpPr txBox="1">
            <a:spLocks noGrp="1"/>
          </p:cNvSpPr>
          <p:nvPr>
            <p:ph type="title"/>
          </p:nvPr>
        </p:nvSpPr>
        <p:spPr>
          <a:xfrm>
            <a:off x="4127278" y="2498300"/>
            <a:ext cx="4925282" cy="14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165760"/>
                </a:solidFill>
              </a:rPr>
              <a:t>La grande famille</a:t>
            </a:r>
            <a:br>
              <a:rPr lang="en" sz="3600" b="1" dirty="0">
                <a:solidFill>
                  <a:srgbClr val="165760"/>
                </a:solidFill>
              </a:rPr>
            </a:br>
            <a:r>
              <a:rPr lang="en" sz="3600" b="1" dirty="0">
                <a:solidFill>
                  <a:srgbClr val="165760"/>
                </a:solidFill>
              </a:rPr>
              <a:t>des flexagones </a:t>
            </a:r>
            <a:endParaRPr sz="2400" b="1" dirty="0">
              <a:solidFill>
                <a:srgbClr val="165760"/>
              </a:solidFill>
            </a:endParaRPr>
          </a:p>
        </p:txBody>
      </p:sp>
      <p:sp>
        <p:nvSpPr>
          <p:cNvPr id="620" name="Google Shape;620;p44"/>
          <p:cNvSpPr txBox="1">
            <a:spLocks noGrp="1"/>
          </p:cNvSpPr>
          <p:nvPr>
            <p:ph type="title" idx="2"/>
          </p:nvPr>
        </p:nvSpPr>
        <p:spPr>
          <a:xfrm>
            <a:off x="5945625" y="1379051"/>
            <a:ext cx="110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02</a:t>
            </a:r>
            <a:endParaRPr b="1"/>
          </a:p>
        </p:txBody>
      </p:sp>
      <p:sp>
        <p:nvSpPr>
          <p:cNvPr id="625" name="Google Shape;625;p44"/>
          <p:cNvSpPr/>
          <p:nvPr/>
        </p:nvSpPr>
        <p:spPr>
          <a:xfrm>
            <a:off x="705888" y="942106"/>
            <a:ext cx="3759889" cy="3759889"/>
          </a:xfrm>
          <a:custGeom>
            <a:avLst/>
            <a:gdLst/>
            <a:ahLst/>
            <a:cxnLst/>
            <a:rect l="l" t="t" r="r" b="b"/>
            <a:pathLst>
              <a:path w="81137" h="81137" extrusionOk="0">
                <a:moveTo>
                  <a:pt x="33769" y="7283"/>
                </a:moveTo>
                <a:cubicBezTo>
                  <a:pt x="36402" y="7283"/>
                  <a:pt x="39031" y="7814"/>
                  <a:pt x="41415" y="8900"/>
                </a:cubicBezTo>
                <a:cubicBezTo>
                  <a:pt x="43941" y="9757"/>
                  <a:pt x="46351" y="11101"/>
                  <a:pt x="48437" y="13164"/>
                </a:cubicBezTo>
                <a:cubicBezTo>
                  <a:pt x="57382" y="21970"/>
                  <a:pt x="68182" y="32446"/>
                  <a:pt x="71241" y="45076"/>
                </a:cubicBezTo>
                <a:cubicBezTo>
                  <a:pt x="73535" y="54555"/>
                  <a:pt x="68854" y="64149"/>
                  <a:pt x="60789" y="69201"/>
                </a:cubicBezTo>
                <a:cubicBezTo>
                  <a:pt x="55343" y="72631"/>
                  <a:pt x="48529" y="73373"/>
                  <a:pt x="42272" y="73767"/>
                </a:cubicBezTo>
                <a:cubicBezTo>
                  <a:pt x="41307" y="73828"/>
                  <a:pt x="40351" y="73858"/>
                  <a:pt x="39405" y="73858"/>
                </a:cubicBezTo>
                <a:cubicBezTo>
                  <a:pt x="24460" y="73858"/>
                  <a:pt x="12047" y="66255"/>
                  <a:pt x="9780" y="50105"/>
                </a:cubicBezTo>
                <a:cubicBezTo>
                  <a:pt x="7950" y="37104"/>
                  <a:pt x="11264" y="22063"/>
                  <a:pt x="20673" y="12515"/>
                </a:cubicBezTo>
                <a:cubicBezTo>
                  <a:pt x="24065" y="9077"/>
                  <a:pt x="28926" y="7283"/>
                  <a:pt x="33769" y="7283"/>
                </a:cubicBezTo>
                <a:close/>
                <a:moveTo>
                  <a:pt x="1" y="0"/>
                </a:moveTo>
                <a:lnTo>
                  <a:pt x="1" y="81137"/>
                </a:lnTo>
                <a:lnTo>
                  <a:pt x="81137" y="81137"/>
                </a:lnTo>
                <a:lnTo>
                  <a:pt x="8113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4"/>
          <p:cNvSpPr/>
          <p:nvPr/>
        </p:nvSpPr>
        <p:spPr>
          <a:xfrm rot="3367930">
            <a:off x="3241349" y="1396722"/>
            <a:ext cx="1061045" cy="701096"/>
          </a:xfrm>
          <a:custGeom>
            <a:avLst/>
            <a:gdLst/>
            <a:ahLst/>
            <a:cxnLst/>
            <a:rect l="l" t="t" r="r" b="b"/>
            <a:pathLst>
              <a:path w="13374" h="8837" extrusionOk="0">
                <a:moveTo>
                  <a:pt x="5303" y="0"/>
                </a:moveTo>
                <a:cubicBezTo>
                  <a:pt x="3162" y="0"/>
                  <a:pt x="1157" y="1073"/>
                  <a:pt x="647" y="3870"/>
                </a:cubicBezTo>
                <a:cubicBezTo>
                  <a:pt x="1" y="7412"/>
                  <a:pt x="2153" y="8837"/>
                  <a:pt x="4714" y="8837"/>
                </a:cubicBezTo>
                <a:cubicBezTo>
                  <a:pt x="6687" y="8837"/>
                  <a:pt x="8901" y="7993"/>
                  <a:pt x="10270" y="6620"/>
                </a:cubicBezTo>
                <a:cubicBezTo>
                  <a:pt x="10281" y="6598"/>
                  <a:pt x="10270" y="6620"/>
                  <a:pt x="10358" y="6532"/>
                </a:cubicBezTo>
                <a:cubicBezTo>
                  <a:pt x="13373" y="3410"/>
                  <a:pt x="9121" y="0"/>
                  <a:pt x="5303" y="0"/>
                </a:cubicBezTo>
                <a:close/>
              </a:path>
            </a:pathLst>
          </a:custGeom>
          <a:solidFill>
            <a:srgbClr val="2C3E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32" y="0"/>
            <a:ext cx="3003704" cy="5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0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1;p34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71F3D"/>
                </a:solidFill>
              </a:rPr>
              <a:t>Le tout 1er flexagone</a:t>
            </a:r>
            <a:endParaRPr sz="3200" b="1" dirty="0">
              <a:solidFill>
                <a:srgbClr val="071F3D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948E20-BBFE-22A5-3ECC-AFEC1E73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22" y="2283194"/>
            <a:ext cx="2086266" cy="1667108"/>
          </a:xfrm>
          <a:prstGeom prst="rect">
            <a:avLst/>
          </a:prstGeom>
        </p:spPr>
      </p:pic>
      <p:pic>
        <p:nvPicPr>
          <p:cNvPr id="7" name="Image 6" descr="Une image contenant clipart&#10;&#10;Le contenu généré par l’IA peut être incorrect.">
            <a:extLst>
              <a:ext uri="{FF2B5EF4-FFF2-40B4-BE49-F238E27FC236}">
                <a16:creationId xmlns:a16="http://schemas.microsoft.com/office/drawing/2014/main" id="{B598AF3A-D8A3-5758-4FEF-BE39EF20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60" y="1330036"/>
            <a:ext cx="2297618" cy="166710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AE838B8-BDA2-1A37-56B9-7D5A0A1E9572}"/>
              </a:ext>
            </a:extLst>
          </p:cNvPr>
          <p:cNvSpPr txBox="1"/>
          <p:nvPr/>
        </p:nvSpPr>
        <p:spPr>
          <a:xfrm>
            <a:off x="215035" y="1195756"/>
            <a:ext cx="488922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600" dirty="0"/>
              <a:t>Si on relie les deux extrémités d’un ruban de papier,</a:t>
            </a:r>
          </a:p>
          <a:p>
            <a:r>
              <a:rPr lang="fr-FR" sz="1600" dirty="0"/>
              <a:t>on obtient une surface possède qui deux faces</a:t>
            </a:r>
          </a:p>
          <a:p>
            <a:r>
              <a:rPr lang="fr-FR" sz="1600" dirty="0"/>
              <a:t>(une intérieure et une extérieure)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412EE2-4056-D048-8396-2107D2B96F72}"/>
              </a:ext>
            </a:extLst>
          </p:cNvPr>
          <p:cNvSpPr txBox="1"/>
          <p:nvPr/>
        </p:nvSpPr>
        <p:spPr>
          <a:xfrm>
            <a:off x="4353635" y="3309455"/>
            <a:ext cx="459929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Si on tord le ruban d’un demi-tour avant de le scotcher, on obtient un ruban de Möbius.</a:t>
            </a:r>
          </a:p>
          <a:p>
            <a:pPr algn="just"/>
            <a:r>
              <a:rPr lang="fr-FR" sz="1600" dirty="0"/>
              <a:t>Vous pouvez vérifier (en coloriant) que ce ruban n’a qu’une seule face ! </a:t>
            </a:r>
          </a:p>
        </p:txBody>
      </p:sp>
    </p:spTree>
    <p:extLst>
      <p:ext uri="{BB962C8B-B14F-4D97-AF65-F5344CB8AC3E}">
        <p14:creationId xmlns:p14="http://schemas.microsoft.com/office/powerpoint/2010/main" val="2322584093"/>
      </p:ext>
    </p:extLst>
  </p:cSld>
  <p:clrMapOvr>
    <a:masterClrMapping/>
  </p:clrMapOvr>
</p:sld>
</file>

<file path=ppt/theme/theme1.xml><?xml version="1.0" encoding="utf-8"?>
<a:theme xmlns:a="http://schemas.openxmlformats.org/drawingml/2006/main" name="Hotel Sales Strategy Marketing Plan by Slidesgo">
  <a:themeElements>
    <a:clrScheme name="Simple Light">
      <a:dk1>
        <a:srgbClr val="000000"/>
      </a:dk1>
      <a:lt1>
        <a:srgbClr val="F7F5E8"/>
      </a:lt1>
      <a:dk2>
        <a:srgbClr val="D3DFDC"/>
      </a:dk2>
      <a:lt2>
        <a:srgbClr val="C2D1CE"/>
      </a:lt2>
      <a:accent1>
        <a:srgbClr val="ADBBB8"/>
      </a:accent1>
      <a:accent2>
        <a:srgbClr val="9EAE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b" anchorCtr="0">
        <a:noAutofit/>
      </a:bodyPr>
      <a:lstStyle>
        <a:defPPr marL="0" indent="0" algn="ctr" rtl="0">
          <a:spcBef>
            <a:spcPts val="0"/>
          </a:spcBef>
          <a:spcAft>
            <a:spcPts val="0"/>
          </a:spcAft>
          <a:buNone/>
          <a:defRPr sz="2400" smtClean="0">
            <a:solidFill>
              <a:schemeClr val="dk1"/>
            </a:solidFill>
            <a:latin typeface="Old Standard TT"/>
            <a:ea typeface="Old Standard TT"/>
            <a:cs typeface="Old Standard TT"/>
            <a:sym typeface="Old Standard T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56251</TotalTime>
  <Words>358</Words>
  <Application>Microsoft Office PowerPoint</Application>
  <PresentationFormat>Affichage à l'écran (16:9)</PresentationFormat>
  <Paragraphs>122</Paragraphs>
  <Slides>22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Elsie</vt:lpstr>
      <vt:lpstr>Old Standard TT</vt:lpstr>
      <vt:lpstr>Raleway</vt:lpstr>
      <vt:lpstr>Hotel Sales Strategy Marketing Plan by Slidesgo</vt:lpstr>
      <vt:lpstr>La semaine des mathématiques 2026</vt:lpstr>
      <vt:lpstr>01</vt:lpstr>
      <vt:lpstr>Martin Gardner</vt:lpstr>
      <vt:lpstr>Présentation PowerPoint</vt:lpstr>
      <vt:lpstr>Présentation PowerPoint</vt:lpstr>
      <vt:lpstr>Présentation PowerPoint</vt:lpstr>
      <vt:lpstr>Présentation PowerPoint</vt:lpstr>
      <vt:lpstr>La grande famille des flexagones </vt:lpstr>
      <vt:lpstr>Le tout 1er flexagone</vt:lpstr>
      <vt:lpstr>Le ruban de Möbius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 SALES STRATEGY Marketing Plan</dc:title>
  <dc:creator>sboucher2</dc:creator>
  <cp:lastModifiedBy>Stephanie Boucher</cp:lastModifiedBy>
  <cp:revision>443</cp:revision>
  <dcterms:modified xsi:type="dcterms:W3CDTF">2025-11-18T11:22:37Z</dcterms:modified>
</cp:coreProperties>
</file>