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93" r:id="rId3"/>
    <p:sldId id="294" r:id="rId4"/>
    <p:sldId id="283" r:id="rId5"/>
    <p:sldId id="273" r:id="rId6"/>
    <p:sldId id="305" r:id="rId7"/>
    <p:sldId id="317" r:id="rId8"/>
    <p:sldId id="318" r:id="rId9"/>
    <p:sldId id="269" r:id="rId10"/>
    <p:sldId id="295" r:id="rId11"/>
    <p:sldId id="296" r:id="rId12"/>
    <p:sldId id="279" r:id="rId13"/>
    <p:sldId id="271" r:id="rId14"/>
    <p:sldId id="272" r:id="rId15"/>
    <p:sldId id="306" r:id="rId16"/>
    <p:sldId id="307" r:id="rId17"/>
    <p:sldId id="281" r:id="rId18"/>
    <p:sldId id="274" r:id="rId19"/>
    <p:sldId id="282" r:id="rId20"/>
    <p:sldId id="276" r:id="rId21"/>
    <p:sldId id="278" r:id="rId22"/>
    <p:sldId id="277" r:id="rId23"/>
    <p:sldId id="268" r:id="rId24"/>
    <p:sldId id="275" r:id="rId25"/>
    <p:sldId id="311" r:id="rId26"/>
    <p:sldId id="284" r:id="rId27"/>
    <p:sldId id="285" r:id="rId28"/>
    <p:sldId id="286" r:id="rId29"/>
    <p:sldId id="313" r:id="rId30"/>
    <p:sldId id="314" r:id="rId31"/>
    <p:sldId id="315" r:id="rId32"/>
    <p:sldId id="316" r:id="rId33"/>
    <p:sldId id="297" r:id="rId34"/>
    <p:sldId id="298" r:id="rId35"/>
    <p:sldId id="299" r:id="rId36"/>
    <p:sldId id="300" r:id="rId37"/>
    <p:sldId id="301" r:id="rId38"/>
    <p:sldId id="287" r:id="rId39"/>
    <p:sldId id="288" r:id="rId40"/>
    <p:sldId id="289" r:id="rId41"/>
    <p:sldId id="292" r:id="rId42"/>
    <p:sldId id="302" r:id="rId43"/>
    <p:sldId id="303" r:id="rId44"/>
    <p:sldId id="304" r:id="rId45"/>
    <p:sldId id="312" r:id="rId46"/>
    <p:sldId id="308" r:id="rId47"/>
    <p:sldId id="310" r:id="rId48"/>
    <p:sldId id="309"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68793"/>
  </p:normalViewPr>
  <p:slideViewPr>
    <p:cSldViewPr snapToGrid="0" snapToObjects="1">
      <p:cViewPr varScale="1">
        <p:scale>
          <a:sx n="66" d="100"/>
          <a:sy n="66" d="100"/>
        </p:scale>
        <p:origin x="776"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CB746-46CB-A646-A83C-287266924F30}" type="datetimeFigureOut">
              <a:rPr lang="fr-FR" smtClean="0"/>
              <a:t>08/01/2019</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8241E-EE13-4A4A-A5B9-EA7539C7358E}" type="slidenum">
              <a:rPr lang="fr-FR" smtClean="0"/>
              <a:t>‹N°›</a:t>
            </a:fld>
            <a:endParaRPr lang="fr-FR" dirty="0"/>
          </a:p>
        </p:txBody>
      </p:sp>
    </p:spTree>
    <p:extLst>
      <p:ext uri="{BB962C8B-B14F-4D97-AF65-F5344CB8AC3E}">
        <p14:creationId xmlns:p14="http://schemas.microsoft.com/office/powerpoint/2010/main" val="153972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fr.wikipedia.org/wiki/1525" TargetMode="External"/><Relationship Id="rId13" Type="http://schemas.openxmlformats.org/officeDocument/2006/relationships/hyperlink" Target="https://fr.wikipedia.org/wiki/Trivium_(%C3%A9ducation)" TargetMode="External"/><Relationship Id="rId18" Type="http://schemas.openxmlformats.org/officeDocument/2006/relationships/hyperlink" Target="https://fr.wikipedia.org/wiki/Arithm%C3%A9tique" TargetMode="External"/><Relationship Id="rId26" Type="http://schemas.openxmlformats.org/officeDocument/2006/relationships/hyperlink" Target="https://fr.wikipedia.org/wiki/%C3%89thique" TargetMode="External"/><Relationship Id="rId3" Type="http://schemas.openxmlformats.org/officeDocument/2006/relationships/hyperlink" Target="https://fr.wikipedia.org/wiki/Balingen" TargetMode="External"/><Relationship Id="rId21" Type="http://schemas.openxmlformats.org/officeDocument/2006/relationships/hyperlink" Target="https://fr.wikipedia.org/wiki/Astronomie" TargetMode="External"/><Relationship Id="rId7" Type="http://schemas.openxmlformats.org/officeDocument/2006/relationships/hyperlink" Target="https://fr.wikipedia.org/wiki/9_mai" TargetMode="External"/><Relationship Id="rId12" Type="http://schemas.openxmlformats.org/officeDocument/2006/relationships/hyperlink" Target="https://fr.wikipedia.org/wiki/%C3%89rasme" TargetMode="External"/><Relationship Id="rId17" Type="http://schemas.openxmlformats.org/officeDocument/2006/relationships/hyperlink" Target="https://fr.wikipedia.org/wiki/Rh%C3%A9torique" TargetMode="External"/><Relationship Id="rId25" Type="http://schemas.openxmlformats.org/officeDocument/2006/relationships/hyperlink" Target="https://fr.wikipedia.org/wiki/Psychologie" TargetMode="External"/><Relationship Id="rId2" Type="http://schemas.openxmlformats.org/officeDocument/2006/relationships/slide" Target="../slides/slide1.xml"/><Relationship Id="rId16" Type="http://schemas.openxmlformats.org/officeDocument/2006/relationships/hyperlink" Target="https://fr.wikipedia.org/wiki/Dialectique" TargetMode="External"/><Relationship Id="rId20" Type="http://schemas.openxmlformats.org/officeDocument/2006/relationships/hyperlink" Target="https://fr.wikipedia.org/wiki/G%C3%A9om%C3%A9trie" TargetMode="External"/><Relationship Id="rId29" Type="http://schemas.openxmlformats.org/officeDocument/2006/relationships/hyperlink" Target="https://fr.wikipedia.org/wiki/Perle" TargetMode="External"/><Relationship Id="rId1" Type="http://schemas.openxmlformats.org/officeDocument/2006/relationships/notesMaster" Target="../notesMasters/notesMaster1.xml"/><Relationship Id="rId6" Type="http://schemas.openxmlformats.org/officeDocument/2006/relationships/hyperlink" Target="https://fr.wikipedia.org/wiki/Fribourg-en-Brisgau" TargetMode="External"/><Relationship Id="rId11" Type="http://schemas.openxmlformats.org/officeDocument/2006/relationships/hyperlink" Target="https://fr.wikipedia.org/wiki/1504" TargetMode="External"/><Relationship Id="rId24" Type="http://schemas.openxmlformats.org/officeDocument/2006/relationships/hyperlink" Target="https://fr.wikipedia.org/wiki/Physiologie" TargetMode="External"/><Relationship Id="rId32" Type="http://schemas.openxmlformats.org/officeDocument/2006/relationships/hyperlink" Target="https://fr.wikipedia.org/wiki/Gregor_Reisch#cite_note-2" TargetMode="External"/><Relationship Id="rId5" Type="http://schemas.openxmlformats.org/officeDocument/2006/relationships/hyperlink" Target="https://fr.wikipedia.org/wiki/1467" TargetMode="External"/><Relationship Id="rId15" Type="http://schemas.openxmlformats.org/officeDocument/2006/relationships/hyperlink" Target="https://fr.wikipedia.org/wiki/Grammaire" TargetMode="External"/><Relationship Id="rId23" Type="http://schemas.openxmlformats.org/officeDocument/2006/relationships/hyperlink" Target="https://fr.wikipedia.org/wiki/Histoire_naturelle" TargetMode="External"/><Relationship Id="rId28" Type="http://schemas.openxmlformats.org/officeDocument/2006/relationships/hyperlink" Target="https://fr.wikipedia.org/wiki/Chartreuse_de_Fribourg-en-Brisgau" TargetMode="External"/><Relationship Id="rId10" Type="http://schemas.openxmlformats.org/officeDocument/2006/relationships/hyperlink" Target="https://fr.wikipedia.org/wiki/Encyclop%C3%A9die" TargetMode="External"/><Relationship Id="rId19" Type="http://schemas.openxmlformats.org/officeDocument/2006/relationships/hyperlink" Target="https://fr.wikipedia.org/wiki/Musique" TargetMode="External"/><Relationship Id="rId31" Type="http://schemas.openxmlformats.org/officeDocument/2006/relationships/hyperlink" Target="https://fr.wikipedia.org/wiki/Quintessence" TargetMode="External"/><Relationship Id="rId4" Type="http://schemas.openxmlformats.org/officeDocument/2006/relationships/hyperlink" Target="https://fr.wikipedia.org/wiki/Bade-Wurtemberg" TargetMode="External"/><Relationship Id="rId9" Type="http://schemas.openxmlformats.org/officeDocument/2006/relationships/hyperlink" Target="https://fr.wikipedia.org/wiki/Ordre_des_Chartreux" TargetMode="External"/><Relationship Id="rId14" Type="http://schemas.openxmlformats.org/officeDocument/2006/relationships/hyperlink" Target="https://fr.wikipedia.org/wiki/Quadrivium" TargetMode="External"/><Relationship Id="rId22" Type="http://schemas.openxmlformats.org/officeDocument/2006/relationships/hyperlink" Target="https://fr.wikipedia.org/wiki/Physique" TargetMode="External"/><Relationship Id="rId27" Type="http://schemas.openxmlformats.org/officeDocument/2006/relationships/hyperlink" Target="https://fr.wikipedia.org/wiki/Maximilien_d'Autriche" TargetMode="External"/><Relationship Id="rId30" Type="http://schemas.openxmlformats.org/officeDocument/2006/relationships/hyperlink" Target="https://fr.wikipedia.org/wiki/Gregor_Reisch#cite_note-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Gregor </a:t>
            </a:r>
            <a:r>
              <a:rPr lang="fr-FR" sz="1200" b="1" i="0" u="none" strike="noStrike" kern="1200" dirty="0" err="1">
                <a:solidFill>
                  <a:schemeClr val="tx1"/>
                </a:solidFill>
                <a:effectLst/>
                <a:latin typeface="+mn-lt"/>
                <a:ea typeface="+mn-ea"/>
                <a:cs typeface="+mn-cs"/>
              </a:rPr>
              <a:t>Reisch</a:t>
            </a:r>
            <a:r>
              <a:rPr lang="fr-FR" sz="1200" b="0" i="0" u="none" strike="noStrike" kern="1200" dirty="0">
                <a:solidFill>
                  <a:schemeClr val="tx1"/>
                </a:solidFill>
                <a:effectLst/>
                <a:latin typeface="+mn-lt"/>
                <a:ea typeface="+mn-ea"/>
                <a:cs typeface="+mn-cs"/>
              </a:rPr>
              <a:t>, né à </a:t>
            </a:r>
            <a:r>
              <a:rPr lang="fr-FR" sz="1200" b="0" i="0" u="none" strike="noStrike" kern="1200" dirty="0">
                <a:solidFill>
                  <a:schemeClr val="tx1"/>
                </a:solidFill>
                <a:effectLst/>
                <a:latin typeface="+mn-lt"/>
                <a:ea typeface="+mn-ea"/>
                <a:cs typeface="+mn-cs"/>
                <a:hlinkClick r:id="rId3" tooltip="Balingen"/>
              </a:rPr>
              <a:t>Balingen</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4" tooltip="Bade-Wurtemberg"/>
              </a:rPr>
              <a:t>Bade-Wurtemberg</a:t>
            </a:r>
            <a:r>
              <a:rPr lang="fr-FR" sz="1200" b="0" i="0" u="none" strike="noStrike" kern="1200" dirty="0">
                <a:solidFill>
                  <a:schemeClr val="tx1"/>
                </a:solidFill>
                <a:effectLst/>
                <a:latin typeface="+mn-lt"/>
                <a:ea typeface="+mn-ea"/>
                <a:cs typeface="+mn-cs"/>
              </a:rPr>
              <a:t>) vers </a:t>
            </a:r>
            <a:r>
              <a:rPr lang="fr-FR" sz="1200" b="0" i="0" u="none" strike="noStrike" kern="1200" dirty="0">
                <a:solidFill>
                  <a:schemeClr val="tx1"/>
                </a:solidFill>
                <a:effectLst/>
                <a:latin typeface="+mn-lt"/>
                <a:ea typeface="+mn-ea"/>
                <a:cs typeface="+mn-cs"/>
                <a:hlinkClick r:id="rId5" tooltip="1467"/>
              </a:rPr>
              <a:t>1467</a:t>
            </a:r>
            <a:r>
              <a:rPr lang="fr-FR" sz="1200" b="0" i="0" u="none" strike="noStrike" kern="1200" dirty="0">
                <a:solidFill>
                  <a:schemeClr val="tx1"/>
                </a:solidFill>
                <a:effectLst/>
                <a:latin typeface="+mn-lt"/>
                <a:ea typeface="+mn-ea"/>
                <a:cs typeface="+mn-cs"/>
              </a:rPr>
              <a:t> et mort à </a:t>
            </a:r>
            <a:r>
              <a:rPr lang="fr-FR" sz="1200" b="0" i="0" u="none" strike="noStrike" kern="1200" dirty="0">
                <a:solidFill>
                  <a:schemeClr val="tx1"/>
                </a:solidFill>
                <a:effectLst/>
                <a:latin typeface="+mn-lt"/>
                <a:ea typeface="+mn-ea"/>
                <a:cs typeface="+mn-cs"/>
                <a:hlinkClick r:id="rId6" tooltip="Fribourg-en-Brisgau"/>
              </a:rPr>
              <a:t>Fribourg</a:t>
            </a:r>
            <a:r>
              <a:rPr lang="fr-FR" sz="1200" b="0" i="0" u="none" strike="noStrike" kern="1200" dirty="0">
                <a:solidFill>
                  <a:schemeClr val="tx1"/>
                </a:solidFill>
                <a:effectLst/>
                <a:latin typeface="+mn-lt"/>
                <a:ea typeface="+mn-ea"/>
                <a:cs typeface="+mn-cs"/>
              </a:rPr>
              <a:t> le </a:t>
            </a:r>
            <a:r>
              <a:rPr lang="fr-FR" sz="1200" b="0" i="0" u="none" strike="noStrike" kern="1200" dirty="0">
                <a:solidFill>
                  <a:schemeClr val="tx1"/>
                </a:solidFill>
                <a:effectLst/>
                <a:latin typeface="+mn-lt"/>
                <a:ea typeface="+mn-ea"/>
                <a:cs typeface="+mn-cs"/>
                <a:hlinkClick r:id="rId7" tooltip="9 mai"/>
              </a:rPr>
              <a:t>9 mai</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8" tooltip="1525"/>
              </a:rPr>
              <a:t>1525</a:t>
            </a:r>
            <a:r>
              <a:rPr lang="fr-FR" sz="1200" b="0" i="0" u="none" strike="noStrike" kern="1200" dirty="0">
                <a:solidFill>
                  <a:schemeClr val="tx1"/>
                </a:solidFill>
                <a:effectLst/>
                <a:latin typeface="+mn-lt"/>
                <a:ea typeface="+mn-ea"/>
                <a:cs typeface="+mn-cs"/>
              </a:rPr>
              <a:t> est un </a:t>
            </a:r>
            <a:r>
              <a:rPr lang="fr-FR" sz="1200" b="0" i="0" u="none" strike="noStrike" kern="1200" dirty="0">
                <a:solidFill>
                  <a:schemeClr val="tx1"/>
                </a:solidFill>
                <a:effectLst/>
                <a:latin typeface="+mn-lt"/>
                <a:ea typeface="+mn-ea"/>
                <a:cs typeface="+mn-cs"/>
                <a:hlinkClick r:id="rId9" tooltip="Ordre des Chartreux"/>
              </a:rPr>
              <a:t>chartreux</a:t>
            </a:r>
            <a:r>
              <a:rPr lang="fr-FR" sz="1200" b="0" i="0" u="none" strike="noStrike" kern="1200" dirty="0">
                <a:solidFill>
                  <a:schemeClr val="tx1"/>
                </a:solidFill>
                <a:effectLst/>
                <a:latin typeface="+mn-lt"/>
                <a:ea typeface="+mn-ea"/>
                <a:cs typeface="+mn-cs"/>
              </a:rPr>
              <a:t> qui a réalisé la </a:t>
            </a:r>
            <a:r>
              <a:rPr lang="fr-FR" sz="2400" b="1" i="0" u="none" strike="noStrike" kern="1200" dirty="0">
                <a:solidFill>
                  <a:schemeClr val="bg1"/>
                </a:solidFill>
                <a:effectLst/>
                <a:latin typeface="+mn-lt"/>
                <a:ea typeface="+mn-ea"/>
                <a:cs typeface="+mn-cs"/>
              </a:rPr>
              <a:t>PREMIÈRE </a:t>
            </a:r>
            <a:r>
              <a:rPr lang="fr-FR" sz="2400" b="1" i="0" u="none" strike="noStrike" kern="1200" dirty="0">
                <a:solidFill>
                  <a:schemeClr val="bg1"/>
                </a:solidFill>
                <a:effectLst/>
                <a:latin typeface="+mn-lt"/>
                <a:ea typeface="+mn-ea"/>
                <a:cs typeface="+mn-cs"/>
                <a:hlinkClick r:id="rId10" tooltip="Encyclopédie"/>
              </a:rPr>
              <a:t>ENCYCLOPÉDIE</a:t>
            </a:r>
            <a:r>
              <a:rPr lang="fr-FR" sz="2400" b="1" i="0" u="none" strike="noStrike" kern="1200" dirty="0">
                <a:solidFill>
                  <a:schemeClr val="bg1"/>
                </a:solidFill>
                <a:effectLst/>
                <a:latin typeface="+mn-lt"/>
                <a:ea typeface="+mn-ea"/>
                <a:cs typeface="+mn-cs"/>
              </a:rPr>
              <a:t> IMPRIMÉE</a:t>
            </a:r>
            <a:r>
              <a:rPr lang="fr-FR" sz="1200" b="0" i="0" u="none" strike="noStrike" kern="1200" dirty="0">
                <a:solidFill>
                  <a:schemeClr val="tx1"/>
                </a:solidFill>
                <a:effectLst/>
                <a:latin typeface="+mn-lt"/>
                <a:ea typeface="+mn-ea"/>
                <a:cs typeface="+mn-cs"/>
              </a:rPr>
              <a:t>, la </a:t>
            </a:r>
            <a:r>
              <a:rPr lang="fr-FR" sz="1200" b="0" i="1" u="none" strike="noStrike" kern="1200" dirty="0">
                <a:solidFill>
                  <a:schemeClr val="tx1"/>
                </a:solidFill>
                <a:effectLst/>
                <a:latin typeface="+mn-lt"/>
                <a:ea typeface="+mn-ea"/>
                <a:cs typeface="+mn-cs"/>
              </a:rPr>
              <a:t>Margarita </a:t>
            </a:r>
            <a:r>
              <a:rPr lang="fr-FR" sz="1200" b="0" i="1" u="none" strike="noStrike" kern="1200" dirty="0" err="1">
                <a:solidFill>
                  <a:schemeClr val="tx1"/>
                </a:solidFill>
                <a:effectLst/>
                <a:latin typeface="+mn-lt"/>
                <a:ea typeface="+mn-ea"/>
                <a:cs typeface="+mn-cs"/>
              </a:rPr>
              <a:t>philosophica</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1" tooltip="1504"/>
              </a:rPr>
              <a:t>1504</a:t>
            </a:r>
            <a:r>
              <a:rPr lang="fr-FR" sz="1200" b="0" i="0" u="none" strike="noStrike" kern="1200" dirty="0">
                <a:solidFill>
                  <a:schemeClr val="tx1"/>
                </a:solidFill>
                <a:effectLst/>
                <a:latin typeface="+mn-lt"/>
                <a:ea typeface="+mn-ea"/>
                <a:cs typeface="+mn-cs"/>
              </a:rPr>
              <a:t>). Gregor </a:t>
            </a:r>
            <a:r>
              <a:rPr lang="fr-FR" sz="1200" b="0" i="0" u="none" strike="noStrike" kern="1200" dirty="0" err="1">
                <a:solidFill>
                  <a:schemeClr val="tx1"/>
                </a:solidFill>
                <a:effectLst/>
                <a:latin typeface="+mn-lt"/>
                <a:ea typeface="+mn-ea"/>
                <a:cs typeface="+mn-cs"/>
              </a:rPr>
              <a:t>Reisch</a:t>
            </a:r>
            <a:r>
              <a:rPr lang="fr-FR" sz="1200" b="0" i="0" u="none" strike="noStrike" kern="1200" dirty="0">
                <a:solidFill>
                  <a:schemeClr val="tx1"/>
                </a:solidFill>
                <a:effectLst/>
                <a:latin typeface="+mn-lt"/>
                <a:ea typeface="+mn-ea"/>
                <a:cs typeface="+mn-cs"/>
              </a:rPr>
              <a:t> a notamment été l'ami d'</a:t>
            </a:r>
            <a:r>
              <a:rPr lang="fr-FR" sz="1200" b="0" i="0" u="none" strike="noStrike" kern="1200" dirty="0">
                <a:solidFill>
                  <a:schemeClr val="tx1"/>
                </a:solidFill>
                <a:effectLst/>
                <a:latin typeface="+mn-lt"/>
                <a:ea typeface="+mn-ea"/>
                <a:cs typeface="+mn-cs"/>
                <a:hlinkClick r:id="rId12" tooltip="Érasme"/>
              </a:rPr>
              <a:t>Érasme</a:t>
            </a:r>
            <a:r>
              <a:rPr lang="fr-FR" sz="1200" b="0" i="0" u="none" strike="noStrike" kern="1200" dirty="0">
                <a:solidFill>
                  <a:schemeClr val="tx1"/>
                </a:solidFill>
                <a:effectLst/>
                <a:latin typeface="+mn-lt"/>
                <a:ea typeface="+mn-ea"/>
                <a:cs typeface="+mn-cs"/>
              </a:rPr>
              <a:t>. Il fut le confesseur de l'empereur</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La </a:t>
            </a:r>
            <a:r>
              <a:rPr lang="fr-FR" sz="1200" b="0" i="1" u="none" strike="noStrike" kern="1200" dirty="0">
                <a:solidFill>
                  <a:schemeClr val="tx1"/>
                </a:solidFill>
                <a:effectLst/>
                <a:latin typeface="+mn-lt"/>
                <a:ea typeface="+mn-ea"/>
                <a:cs typeface="+mn-cs"/>
              </a:rPr>
              <a:t>Margarita </a:t>
            </a:r>
            <a:r>
              <a:rPr lang="fr-FR" sz="1200" b="0" i="1" u="none" strike="noStrike" kern="1200" dirty="0" err="1">
                <a:solidFill>
                  <a:schemeClr val="tx1"/>
                </a:solidFill>
                <a:effectLst/>
                <a:latin typeface="+mn-lt"/>
                <a:ea typeface="+mn-ea"/>
                <a:cs typeface="+mn-cs"/>
              </a:rPr>
              <a:t>philosophica</a:t>
            </a:r>
            <a:r>
              <a:rPr lang="fr-FR" sz="1200" b="0" i="0" u="none" strike="noStrike" kern="1200" dirty="0">
                <a:solidFill>
                  <a:schemeClr val="tx1"/>
                </a:solidFill>
                <a:effectLst/>
                <a:latin typeface="+mn-lt"/>
                <a:ea typeface="+mn-ea"/>
                <a:cs typeface="+mn-cs"/>
              </a:rPr>
              <a:t> (littéralement </a:t>
            </a:r>
            <a:r>
              <a:rPr lang="fr-FR" sz="1200" b="0" i="1" u="none" strike="noStrike" kern="1200" dirty="0">
                <a:solidFill>
                  <a:schemeClr val="tx1"/>
                </a:solidFill>
                <a:effectLst/>
                <a:latin typeface="+mn-lt"/>
                <a:ea typeface="+mn-ea"/>
                <a:cs typeface="+mn-cs"/>
              </a:rPr>
              <a:t>La Perle philosophique</a:t>
            </a:r>
            <a:r>
              <a:rPr lang="fr-FR" sz="1200" b="0" i="0" u="none" strike="noStrike" kern="1200" dirty="0">
                <a:solidFill>
                  <a:schemeClr val="tx1"/>
                </a:solidFill>
                <a:effectLst/>
                <a:latin typeface="+mn-lt"/>
                <a:ea typeface="+mn-ea"/>
                <a:cs typeface="+mn-cs"/>
              </a:rPr>
              <a:t>), d'abord parue en 1496 et réimprimée dès </a:t>
            </a:r>
            <a:r>
              <a:rPr lang="fr-FR" sz="1200" b="0" i="0" u="none" strike="noStrike" kern="1200" dirty="0">
                <a:solidFill>
                  <a:schemeClr val="tx1"/>
                </a:solidFill>
                <a:effectLst/>
                <a:latin typeface="+mn-lt"/>
                <a:ea typeface="+mn-ea"/>
                <a:cs typeface="+mn-cs"/>
                <a:hlinkClick r:id="rId11" tooltip="1504"/>
              </a:rPr>
              <a:t>1504</a:t>
            </a:r>
            <a:r>
              <a:rPr lang="fr-FR" sz="1200" b="0" i="0" u="none" strike="noStrike" kern="1200" dirty="0">
                <a:solidFill>
                  <a:schemeClr val="tx1"/>
                </a:solidFill>
                <a:effectLst/>
                <a:latin typeface="+mn-lt"/>
                <a:ea typeface="+mn-ea"/>
                <a:cs typeface="+mn-cs"/>
              </a:rPr>
              <a:t> est une </a:t>
            </a:r>
            <a:r>
              <a:rPr lang="fr-FR" sz="1200" b="0" i="0" u="none" strike="noStrike" kern="1200" dirty="0">
                <a:solidFill>
                  <a:schemeClr val="tx1"/>
                </a:solidFill>
                <a:effectLst/>
                <a:latin typeface="+mn-lt"/>
                <a:ea typeface="+mn-ea"/>
                <a:cs typeface="+mn-cs"/>
                <a:hlinkClick r:id="rId10" tooltip="Encyclopédie"/>
              </a:rPr>
              <a:t>encyclopédie</a:t>
            </a:r>
            <a:r>
              <a:rPr lang="fr-FR" sz="1200" b="0" i="0" u="none" strike="noStrike" kern="1200" dirty="0">
                <a:solidFill>
                  <a:schemeClr val="tx1"/>
                </a:solidFill>
                <a:effectLst/>
                <a:latin typeface="+mn-lt"/>
                <a:ea typeface="+mn-ea"/>
                <a:cs typeface="+mn-cs"/>
              </a:rPr>
              <a:t> en latin qui couvre l'ensemble des savoirs universitaires de l'époque, résumés en douze sections correspondant aux disciplines du </a:t>
            </a:r>
            <a:r>
              <a:rPr lang="fr-FR" sz="1200" b="0" i="0" u="none" strike="noStrike" kern="1200" dirty="0">
                <a:solidFill>
                  <a:schemeClr val="tx1"/>
                </a:solidFill>
                <a:effectLst/>
                <a:latin typeface="+mn-lt"/>
                <a:ea typeface="+mn-ea"/>
                <a:cs typeface="+mn-cs"/>
                <a:hlinkClick r:id="rId13" tooltip="Trivium (éducation)"/>
              </a:rPr>
              <a:t>trivium</a:t>
            </a:r>
            <a:r>
              <a:rPr lang="fr-FR" sz="1200" b="0" i="0" u="none" strike="noStrike" kern="1200" dirty="0">
                <a:solidFill>
                  <a:schemeClr val="tx1"/>
                </a:solidFill>
                <a:effectLst/>
                <a:latin typeface="+mn-lt"/>
                <a:ea typeface="+mn-ea"/>
                <a:cs typeface="+mn-cs"/>
              </a:rPr>
              <a:t> et du </a:t>
            </a:r>
            <a:r>
              <a:rPr lang="fr-FR" sz="1200" b="0" i="0" u="none" strike="noStrike" kern="1200" dirty="0">
                <a:solidFill>
                  <a:schemeClr val="tx1"/>
                </a:solidFill>
                <a:effectLst/>
                <a:latin typeface="+mn-lt"/>
                <a:ea typeface="+mn-ea"/>
                <a:cs typeface="+mn-cs"/>
                <a:hlinkClick r:id="rId14" tooltip="Quadrivium"/>
              </a:rPr>
              <a:t>quadrivium</a:t>
            </a:r>
            <a:r>
              <a:rPr lang="fr-FR" sz="1200" b="0" i="0" u="none" strike="noStrike" kern="1200" dirty="0">
                <a:solidFill>
                  <a:schemeClr val="tx1"/>
                </a:solidFill>
                <a:effectLst/>
                <a:latin typeface="+mn-lt"/>
                <a:ea typeface="+mn-ea"/>
                <a:cs typeface="+mn-cs"/>
              </a:rPr>
              <a:t> : </a:t>
            </a:r>
            <a:r>
              <a:rPr lang="fr-FR" sz="1200" b="0" i="0" u="none" strike="noStrike" kern="1200" dirty="0" err="1">
                <a:solidFill>
                  <a:schemeClr val="tx1"/>
                </a:solidFill>
                <a:effectLst/>
                <a:latin typeface="+mn-lt"/>
                <a:ea typeface="+mn-ea"/>
                <a:cs typeface="+mn-cs"/>
                <a:hlinkClick r:id="rId15" tooltip="Grammaire"/>
              </a:rPr>
              <a:t>grammaire</a:t>
            </a:r>
            <a:r>
              <a:rPr lang="fr-FR" sz="1200" b="0" i="0" u="none" strike="noStrike" kern="1200" dirty="0" err="1">
                <a:solidFill>
                  <a:schemeClr val="tx1"/>
                </a:solidFill>
                <a:effectLst/>
                <a:latin typeface="+mn-lt"/>
                <a:ea typeface="+mn-ea"/>
                <a:cs typeface="+mn-cs"/>
              </a:rPr>
              <a:t>latine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6" tooltip="Dialectique"/>
              </a:rPr>
              <a:t>dialectique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7" tooltip="Rhétorique"/>
              </a:rPr>
              <a:t>rhétorique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8" tooltip="Arithmétique"/>
              </a:rPr>
              <a:t>arithmétique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9"/>
              </a:rPr>
              <a:t>musique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0" tooltip="Géométrie"/>
              </a:rPr>
              <a:t>géométrie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1" tooltip="Astronomie"/>
              </a:rPr>
              <a:t>astronomie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2" tooltip="Physique"/>
              </a:rPr>
              <a:t>physique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3" tooltip="Histoire naturelle"/>
              </a:rPr>
              <a:t>histoire naturelle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4" tooltip="Physiologie"/>
              </a:rPr>
              <a:t>physiologie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25" tooltip="Psychologie"/>
              </a:rPr>
              <a:t>psychologie</a:t>
            </a:r>
            <a:r>
              <a:rPr lang="fr-FR" sz="1200" b="0" i="0" u="none" strike="noStrike" kern="120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hlinkClick r:id="rId26" tooltip="Éthique"/>
              </a:rPr>
              <a:t>éthique</a:t>
            </a:r>
            <a:r>
              <a:rPr lang="fr-FR" sz="1200" b="0" i="0" u="none" strike="noStrike" kern="1200" dirty="0">
                <a:solidFill>
                  <a:schemeClr val="tx1"/>
                </a:solidFill>
                <a:effectLst/>
                <a:latin typeface="+mn-lt"/>
                <a:ea typeface="+mn-ea"/>
                <a:cs typeface="+mn-cs"/>
              </a:rPr>
              <a:t>. r </a:t>
            </a:r>
            <a:r>
              <a:rPr lang="fr-FR" sz="1200" b="0" i="0" u="none" strike="noStrike" kern="1200" dirty="0">
                <a:solidFill>
                  <a:schemeClr val="tx1"/>
                </a:solidFill>
                <a:effectLst/>
                <a:latin typeface="+mn-lt"/>
                <a:ea typeface="+mn-ea"/>
                <a:cs typeface="+mn-cs"/>
                <a:hlinkClick r:id="rId27" tooltip="Maximilien d'Autriche"/>
              </a:rPr>
              <a:t>Maximilien d'Autriche</a:t>
            </a:r>
            <a:r>
              <a:rPr lang="fr-FR" sz="1200" b="0" i="0" u="none" strike="noStrike" kern="1200" dirty="0">
                <a:solidFill>
                  <a:schemeClr val="tx1"/>
                </a:solidFill>
                <a:effectLst/>
                <a:latin typeface="+mn-lt"/>
                <a:ea typeface="+mn-ea"/>
                <a:cs typeface="+mn-cs"/>
              </a:rPr>
              <a:t>. Il était prieur de la </a:t>
            </a:r>
            <a:r>
              <a:rPr lang="fr-FR" sz="1200" b="0" i="0" u="none" strike="noStrike" kern="1200" dirty="0">
                <a:solidFill>
                  <a:schemeClr val="tx1"/>
                </a:solidFill>
                <a:effectLst/>
                <a:latin typeface="+mn-lt"/>
                <a:ea typeface="+mn-ea"/>
                <a:cs typeface="+mn-cs"/>
                <a:hlinkClick r:id="rId28" tooltip="Chartreuse de Fribourg-en-Brisgau"/>
              </a:rPr>
              <a:t>chartreuse de Fribourg</a:t>
            </a:r>
            <a:r>
              <a:rPr lang="fr-FR" sz="1200" b="0" i="0" u="none" strike="noStrike" kern="1200" dirty="0">
                <a:solidFill>
                  <a:schemeClr val="tx1"/>
                </a:solidFill>
                <a:effectLst/>
                <a:latin typeface="+mn-lt"/>
                <a:ea typeface="+mn-ea"/>
                <a:cs typeface="+mn-cs"/>
              </a:rPr>
              <a:t>.</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 mot </a:t>
            </a:r>
            <a:r>
              <a:rPr lang="fr-FR" sz="1200" b="0" i="1" u="none" strike="noStrike" kern="1200" dirty="0" err="1">
                <a:solidFill>
                  <a:schemeClr val="tx1"/>
                </a:solidFill>
                <a:effectLst/>
                <a:latin typeface="+mn-lt"/>
                <a:ea typeface="+mn-ea"/>
                <a:cs typeface="+mn-cs"/>
              </a:rPr>
              <a:t>margarita</a:t>
            </a:r>
            <a:r>
              <a:rPr lang="fr-FR" sz="1200" b="0" i="0" u="none" strike="noStrike" kern="1200" dirty="0">
                <a:solidFill>
                  <a:schemeClr val="tx1"/>
                </a:solidFill>
                <a:effectLst/>
                <a:latin typeface="+mn-lt"/>
                <a:ea typeface="+mn-ea"/>
                <a:cs typeface="+mn-cs"/>
              </a:rPr>
              <a:t>, qui a donné « marguerite » en français, désignait en latin une </a:t>
            </a:r>
            <a:r>
              <a:rPr lang="fr-FR" sz="1200" b="0" i="0" u="none" strike="noStrike" kern="1200" dirty="0">
                <a:solidFill>
                  <a:schemeClr val="tx1"/>
                </a:solidFill>
                <a:effectLst/>
                <a:latin typeface="+mn-lt"/>
                <a:ea typeface="+mn-ea"/>
                <a:cs typeface="+mn-cs"/>
                <a:hlinkClick r:id="rId29" tooltip="Perle"/>
              </a:rPr>
              <a:t>perle</a:t>
            </a:r>
            <a:r>
              <a:rPr lang="fr-FR" sz="1200" b="0" i="0" u="none" strike="noStrike" kern="1200" baseline="30000" dirty="0">
                <a:solidFill>
                  <a:schemeClr val="tx1"/>
                </a:solidFill>
                <a:effectLst/>
                <a:latin typeface="+mn-lt"/>
                <a:ea typeface="+mn-ea"/>
                <a:cs typeface="+mn-cs"/>
                <a:hlinkClick r:id="rId30"/>
              </a:rPr>
              <a:t>1</a:t>
            </a:r>
            <a:r>
              <a:rPr lang="fr-FR" sz="1200" b="0" i="0" u="none" strike="noStrike" kern="1200" dirty="0">
                <a:solidFill>
                  <a:schemeClr val="tx1"/>
                </a:solidFill>
                <a:effectLst/>
                <a:latin typeface="+mn-lt"/>
                <a:ea typeface="+mn-ea"/>
                <a:cs typeface="+mn-cs"/>
              </a:rPr>
              <a:t>, qui est considérée comme la </a:t>
            </a:r>
            <a:r>
              <a:rPr lang="fr-FR" sz="1200" b="0" i="0" u="none" strike="noStrike" kern="1200" dirty="0">
                <a:solidFill>
                  <a:schemeClr val="tx1"/>
                </a:solidFill>
                <a:effectLst/>
                <a:latin typeface="+mn-lt"/>
                <a:ea typeface="+mn-ea"/>
                <a:cs typeface="+mn-cs"/>
                <a:hlinkClick r:id="rId31" tooltip="Quintessence"/>
              </a:rPr>
              <a:t>quintessence</a:t>
            </a:r>
            <a:r>
              <a:rPr lang="fr-FR" sz="1200" b="0" i="0" u="none" strike="noStrike" kern="1200" dirty="0">
                <a:solidFill>
                  <a:schemeClr val="tx1"/>
                </a:solidFill>
                <a:effectLst/>
                <a:latin typeface="+mn-lt"/>
                <a:ea typeface="+mn-ea"/>
                <a:cs typeface="+mn-cs"/>
              </a:rPr>
              <a:t> d'un travail d'abstraction. </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La </a:t>
            </a:r>
            <a:r>
              <a:rPr lang="fr-FR" sz="1200" b="0" i="1" u="none" strike="noStrike" kern="1200" dirty="0">
                <a:solidFill>
                  <a:schemeClr val="tx1"/>
                </a:solidFill>
                <a:effectLst/>
                <a:latin typeface="+mn-lt"/>
                <a:ea typeface="+mn-ea"/>
                <a:cs typeface="+mn-cs"/>
              </a:rPr>
              <a:t>Margarita </a:t>
            </a:r>
            <a:r>
              <a:rPr lang="fr-FR" sz="1200" b="0" i="1" u="none" strike="noStrike" kern="1200" dirty="0" err="1">
                <a:solidFill>
                  <a:schemeClr val="tx1"/>
                </a:solidFill>
                <a:effectLst/>
                <a:latin typeface="+mn-lt"/>
                <a:ea typeface="+mn-ea"/>
                <a:cs typeface="+mn-cs"/>
              </a:rPr>
              <a:t>philosophica</a:t>
            </a:r>
            <a:r>
              <a:rPr lang="fr-FR" sz="1200" b="0" i="0" u="none" strike="noStrike" kern="1200" dirty="0">
                <a:solidFill>
                  <a:schemeClr val="tx1"/>
                </a:solidFill>
                <a:effectLst/>
                <a:latin typeface="+mn-lt"/>
                <a:ea typeface="+mn-ea"/>
                <a:cs typeface="+mn-cs"/>
              </a:rPr>
              <a:t> est la première </a:t>
            </a:r>
            <a:r>
              <a:rPr lang="fr-FR" sz="1200" b="0" i="0" u="none" strike="noStrike" kern="1200" dirty="0">
                <a:solidFill>
                  <a:schemeClr val="tx1"/>
                </a:solidFill>
                <a:effectLst/>
                <a:latin typeface="+mn-lt"/>
                <a:ea typeface="+mn-ea"/>
                <a:cs typeface="+mn-cs"/>
                <a:hlinkClick r:id="rId10" tooltip="Encyclopédie"/>
              </a:rPr>
              <a:t>encyclopédie</a:t>
            </a:r>
            <a:r>
              <a:rPr lang="fr-FR" sz="1200" b="0" i="0" u="none" strike="noStrike" kern="1200" dirty="0">
                <a:solidFill>
                  <a:schemeClr val="tx1"/>
                </a:solidFill>
                <a:effectLst/>
                <a:latin typeface="+mn-lt"/>
                <a:ea typeface="+mn-ea"/>
                <a:cs typeface="+mn-cs"/>
              </a:rPr>
              <a:t> imprimée. Elle connaîtra dix éditions jusqu'en 1599</a:t>
            </a:r>
            <a:r>
              <a:rPr lang="fr-FR" sz="1200" b="0" i="0" u="none" strike="noStrike" kern="1200" baseline="30000" dirty="0">
                <a:solidFill>
                  <a:schemeClr val="tx1"/>
                </a:solidFill>
                <a:effectLst/>
                <a:latin typeface="+mn-lt"/>
                <a:ea typeface="+mn-ea"/>
                <a:cs typeface="+mn-cs"/>
                <a:hlinkClick r:id="rId32"/>
              </a:rPr>
              <a:t>2</a:t>
            </a:r>
            <a:r>
              <a:rPr lang="fr-FR" sz="1200" b="0" i="0" u="none" strike="noStrike" kern="1200" dirty="0">
                <a:solidFill>
                  <a:schemeClr val="tx1"/>
                </a:solidFill>
                <a:effectLst/>
                <a:latin typeface="+mn-lt"/>
                <a:ea typeface="+mn-ea"/>
                <a:cs typeface="+mn-cs"/>
              </a:rPr>
              <a:t>.</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0B8241E-EE13-4A4A-A5B9-EA7539C7358E}" type="slidenum">
              <a:rPr lang="fr-FR" smtClean="0"/>
              <a:t>1</a:t>
            </a:fld>
            <a:endParaRPr lang="fr-FR"/>
          </a:p>
        </p:txBody>
      </p:sp>
    </p:spTree>
    <p:extLst>
      <p:ext uri="{BB962C8B-B14F-4D97-AF65-F5344CB8AC3E}">
        <p14:creationId xmlns:p14="http://schemas.microsoft.com/office/powerpoint/2010/main" val="291313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B8241E-EE13-4A4A-A5B9-EA7539C7358E}" type="slidenum">
              <a:rPr lang="fr-FR" smtClean="0"/>
              <a:t>28</a:t>
            </a:fld>
            <a:endParaRPr lang="fr-FR" dirty="0"/>
          </a:p>
        </p:txBody>
      </p:sp>
    </p:spTree>
    <p:extLst>
      <p:ext uri="{BB962C8B-B14F-4D97-AF65-F5344CB8AC3E}">
        <p14:creationId xmlns:p14="http://schemas.microsoft.com/office/powerpoint/2010/main" val="30761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b="1" kern="1200" dirty="0">
                <a:solidFill>
                  <a:schemeClr val="tx1"/>
                </a:solidFill>
                <a:effectLst/>
                <a:latin typeface="+mn-lt"/>
                <a:ea typeface="+mn-ea"/>
                <a:cs typeface="+mn-cs"/>
              </a:rPr>
              <a:t>L’importance d’avoir un enseignement structuré du calcul mental</a:t>
            </a:r>
            <a:r>
              <a:rPr lang="fr-FR" sz="1200" kern="1200" dirty="0">
                <a:solidFill>
                  <a:schemeClr val="tx1"/>
                </a:solidFill>
                <a:effectLst/>
                <a:latin typeface="+mn-lt"/>
                <a:ea typeface="+mn-ea"/>
                <a:cs typeface="+mn-cs"/>
              </a:rPr>
              <a:t> : avoir des séquences à l’objectif clairement identifiées et au sein de la séquence des séances aux objectifs précisés. Une séance visant l’acquisition d’une procédure n’est pas construite comme une séance visant la mémorisation de faits numériques (par exemple mémoriser les tables d’addition).</a:t>
            </a:r>
          </a:p>
          <a:p>
            <a:pPr lvl="0"/>
            <a:r>
              <a:rPr lang="fr-FR" sz="1200" b="1" kern="1200" dirty="0">
                <a:solidFill>
                  <a:schemeClr val="tx1"/>
                </a:solidFill>
                <a:effectLst/>
                <a:latin typeface="+mn-lt"/>
                <a:ea typeface="+mn-ea"/>
                <a:cs typeface="+mn-cs"/>
              </a:rPr>
              <a:t>L’importance d’évaluer ce qui est enseigné, y compris en calcul mental</a:t>
            </a:r>
            <a:r>
              <a:rPr lang="fr-FR" sz="1200" kern="1200" dirty="0">
                <a:solidFill>
                  <a:schemeClr val="tx1"/>
                </a:solidFill>
                <a:effectLst/>
                <a:latin typeface="+mn-lt"/>
                <a:ea typeface="+mn-ea"/>
                <a:cs typeface="+mn-cs"/>
              </a:rPr>
              <a:t>. En commençant une séquence l’enseignant doit déjà disposer de l’évaluation qu’il proposera en fin de séquence afin de construire effectivement ses séances pour permettre à chaque élève d’atteindre l’objectif visé. </a:t>
            </a:r>
          </a:p>
          <a:p>
            <a:pPr lvl="0"/>
            <a:r>
              <a:rPr lang="fr-FR" sz="1200" b="1" kern="1200" dirty="0">
                <a:solidFill>
                  <a:schemeClr val="tx1"/>
                </a:solidFill>
                <a:effectLst/>
                <a:latin typeface="+mn-lt"/>
                <a:ea typeface="+mn-ea"/>
                <a:cs typeface="+mn-cs"/>
              </a:rPr>
              <a:t>La diversité des modalités de travail en calcul mental</a:t>
            </a:r>
            <a:r>
              <a:rPr lang="fr-FR" sz="1200" kern="1200" dirty="0">
                <a:solidFill>
                  <a:schemeClr val="tx1"/>
                </a:solidFill>
                <a:effectLst/>
                <a:latin typeface="+mn-lt"/>
                <a:ea typeface="+mn-ea"/>
                <a:cs typeface="+mn-cs"/>
              </a:rPr>
              <a:t> (utilisation de l’ardoise, questions posées oralement ou par écrit, utilisation du vidéoprojecteur pour poser les questions, afficher ou poser les questions une par une ou toutes en même temps, etc.), qui ne sont pas le fruit du hasard, mais dépendent des objectifs de chaque séance. En fin de séquence, les modalités utilisées doivent être les mêmes que celles qui seront utilisées pour évaluer les élèves.</a:t>
            </a:r>
          </a:p>
          <a:p>
            <a:pPr lvl="0"/>
            <a:r>
              <a:rPr lang="fr-FR" sz="1200" b="1" kern="1200" dirty="0">
                <a:solidFill>
                  <a:schemeClr val="tx1"/>
                </a:solidFill>
                <a:effectLst/>
                <a:latin typeface="+mn-lt"/>
                <a:ea typeface="+mn-ea"/>
                <a:cs typeface="+mn-cs"/>
              </a:rPr>
              <a:t>L’importance de l’institutionnalisation</a:t>
            </a:r>
            <a:r>
              <a:rPr lang="fr-FR" sz="1200" kern="1200" dirty="0">
                <a:solidFill>
                  <a:schemeClr val="tx1"/>
                </a:solidFill>
                <a:effectLst/>
                <a:latin typeface="+mn-lt"/>
                <a:ea typeface="+mn-ea"/>
                <a:cs typeface="+mn-cs"/>
              </a:rPr>
              <a:t>. La procédure devant être acquise doit être écrite dans les cahiers pour s’assurer qu’elle soit bien explicitée et que tous les élèves puissent y revenir à chaque fois que nécessaire. Il peut s’agir d’une phrase, d’un exemple générique ou des deux en même temps.</a:t>
            </a:r>
          </a:p>
          <a:p>
            <a:pPr lvl="0"/>
            <a:r>
              <a:rPr lang="fr-FR" sz="1200" b="1" kern="1200" dirty="0">
                <a:solidFill>
                  <a:schemeClr val="tx1"/>
                </a:solidFill>
                <a:effectLst/>
                <a:latin typeface="+mn-lt"/>
                <a:ea typeface="+mn-ea"/>
                <a:cs typeface="+mn-cs"/>
              </a:rPr>
              <a:t>Lors des temps de correction certains choix peuvent être effectués</a:t>
            </a:r>
            <a:r>
              <a:rPr lang="fr-FR" sz="1200" kern="1200" dirty="0">
                <a:solidFill>
                  <a:schemeClr val="tx1"/>
                </a:solidFill>
                <a:effectLst/>
                <a:latin typeface="+mn-lt"/>
                <a:ea typeface="+mn-ea"/>
                <a:cs typeface="+mn-cs"/>
              </a:rPr>
              <a:t>, tout ne doit pas nécessairement être corrigé en détail, et pour certaines questions seule la réponse, sans explication, peut être donnée afin de maintenir un équilibre raisonnable entre le temps consacré au travail des élèves et le temps de mise en commun. </a:t>
            </a:r>
          </a:p>
          <a:p>
            <a:endParaRPr lang="fr-FR" dirty="0"/>
          </a:p>
        </p:txBody>
      </p:sp>
      <p:sp>
        <p:nvSpPr>
          <p:cNvPr id="4" name="Espace réservé du numéro de diapositive 3"/>
          <p:cNvSpPr>
            <a:spLocks noGrp="1"/>
          </p:cNvSpPr>
          <p:nvPr>
            <p:ph type="sldNum" sz="quarter" idx="10"/>
          </p:nvPr>
        </p:nvSpPr>
        <p:spPr/>
        <p:txBody>
          <a:bodyPr/>
          <a:lstStyle/>
          <a:p>
            <a:fld id="{A3132818-E3AD-C545-9830-EEE2AF6F60D0}" type="slidenum">
              <a:rPr lang="fr-FR" smtClean="0"/>
              <a:t>45</a:t>
            </a:fld>
            <a:endParaRPr lang="fr-FR"/>
          </a:p>
        </p:txBody>
      </p:sp>
    </p:spTree>
    <p:extLst>
      <p:ext uri="{BB962C8B-B14F-4D97-AF65-F5344CB8AC3E}">
        <p14:creationId xmlns:p14="http://schemas.microsoft.com/office/powerpoint/2010/main" val="79087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b="1" kern="1200" dirty="0">
                <a:solidFill>
                  <a:schemeClr val="tx1"/>
                </a:solidFill>
                <a:effectLst/>
                <a:latin typeface="+mn-lt"/>
                <a:ea typeface="+mn-ea"/>
                <a:cs typeface="+mn-cs"/>
              </a:rPr>
              <a:t>CONSTATS SUR LE CALCUL MENTAL EN GÉNÉRAL</a:t>
            </a:r>
            <a:endParaRPr lang="fr-FR" sz="2400" kern="1200" dirty="0">
              <a:solidFill>
                <a:schemeClr val="tx1"/>
              </a:solidFill>
              <a:effectLst/>
              <a:latin typeface="+mn-lt"/>
              <a:ea typeface="+mn-ea"/>
              <a:cs typeface="+mn-cs"/>
            </a:endParaRPr>
          </a:p>
          <a:p>
            <a:endParaRPr lang="fr-FR" sz="2400" kern="1200" dirty="0">
              <a:solidFill>
                <a:schemeClr val="tx1"/>
              </a:solidFill>
              <a:effectLst/>
              <a:latin typeface="+mn-lt"/>
              <a:ea typeface="+mn-ea"/>
              <a:cs typeface="+mn-cs"/>
            </a:endParaRPr>
          </a:p>
          <a:p>
            <a:r>
              <a:rPr lang="fr-FR" sz="2400" b="1" kern="1200" dirty="0">
                <a:solidFill>
                  <a:schemeClr val="tx1"/>
                </a:solidFill>
                <a:effectLst/>
                <a:latin typeface="+mn-lt"/>
                <a:ea typeface="+mn-ea"/>
                <a:cs typeface="+mn-cs"/>
              </a:rPr>
              <a:t>On fait du CALCUL MENTAL mais pas d’apprentissage</a:t>
            </a:r>
          </a:p>
          <a:p>
            <a:endParaRPr lang="fr-FR" sz="2400" b="1" kern="1200" dirty="0">
              <a:solidFill>
                <a:schemeClr val="tx1"/>
              </a:solidFill>
              <a:effectLst/>
              <a:latin typeface="+mn-lt"/>
              <a:ea typeface="+mn-ea"/>
              <a:cs typeface="+mn-cs"/>
            </a:endParaRPr>
          </a:p>
          <a:p>
            <a:r>
              <a:rPr lang="fr-FR" sz="2400" b="1" kern="1200" dirty="0">
                <a:solidFill>
                  <a:schemeClr val="tx1"/>
                </a:solidFill>
                <a:effectLst/>
                <a:latin typeface="+mn-lt"/>
                <a:ea typeface="+mn-ea"/>
                <a:cs typeface="+mn-cs"/>
              </a:rPr>
              <a:t>Constat de 2 pratiques</a:t>
            </a:r>
            <a:r>
              <a:rPr lang="fr-FR" sz="2400" kern="1200" dirty="0">
                <a:solidFill>
                  <a:schemeClr val="tx1"/>
                </a:solidFill>
                <a:effectLst/>
                <a:latin typeface="+mn-lt"/>
                <a:ea typeface="+mn-ea"/>
                <a:cs typeface="+mn-cs"/>
              </a:rPr>
              <a:t> :   Complète 5 cases dans le fichier ou ardoise avec copie des élèves les uns sur les autres et pas de langage enseignant</a:t>
            </a:r>
          </a:p>
          <a:p>
            <a:r>
              <a:rPr lang="fr-FR" sz="2400" kern="1200" dirty="0">
                <a:solidFill>
                  <a:schemeClr val="tx1"/>
                </a:solidFill>
                <a:effectLst/>
                <a:latin typeface="+mn-lt"/>
                <a:ea typeface="+mn-ea"/>
                <a:cs typeface="+mn-cs"/>
              </a:rPr>
              <a:t>Pas d’évaluation</a:t>
            </a:r>
          </a:p>
          <a:p>
            <a:endParaRPr lang="fr-FR" sz="2400" b="1" kern="1200" dirty="0">
              <a:solidFill>
                <a:schemeClr val="tx1"/>
              </a:solidFill>
              <a:effectLst/>
              <a:latin typeface="+mn-lt"/>
              <a:ea typeface="+mn-ea"/>
              <a:cs typeface="+mn-cs"/>
            </a:endParaRPr>
          </a:p>
          <a:p>
            <a:r>
              <a:rPr lang="fr-FR" sz="2400" b="1" kern="1200" dirty="0">
                <a:solidFill>
                  <a:schemeClr val="tx1"/>
                </a:solidFill>
                <a:effectLst/>
                <a:latin typeface="+mn-lt"/>
                <a:ea typeface="+mn-ea"/>
                <a:cs typeface="+mn-cs"/>
              </a:rPr>
              <a:t>Ajouter 9 fait sur une séance parfois</a:t>
            </a:r>
          </a:p>
          <a:p>
            <a:endParaRPr lang="fr-FR" sz="2400" b="1" kern="1200" dirty="0">
              <a:solidFill>
                <a:schemeClr val="tx1"/>
              </a:solidFill>
              <a:effectLst/>
              <a:latin typeface="+mn-lt"/>
              <a:ea typeface="+mn-ea"/>
              <a:cs typeface="+mn-cs"/>
            </a:endParaRPr>
          </a:p>
          <a:p>
            <a:r>
              <a:rPr lang="fr-FR" sz="2400" b="1" kern="1200" dirty="0">
                <a:solidFill>
                  <a:schemeClr val="tx1"/>
                </a:solidFill>
                <a:effectLst/>
                <a:latin typeface="+mn-lt"/>
                <a:ea typeface="+mn-ea"/>
                <a:cs typeface="+mn-cs"/>
              </a:rPr>
              <a:t>Pas d’apprentissage explicite des procédures à privilégier</a:t>
            </a:r>
            <a:endParaRPr lang="fr-FR" sz="2400" kern="1200" dirty="0">
              <a:solidFill>
                <a:schemeClr val="tx1"/>
              </a:solidFill>
              <a:effectLst/>
              <a:latin typeface="+mn-lt"/>
              <a:ea typeface="+mn-ea"/>
              <a:cs typeface="+mn-cs"/>
            </a:endParaRPr>
          </a:p>
          <a:p>
            <a:endParaRPr lang="fr-FR" sz="2400" kern="1200" dirty="0">
              <a:solidFill>
                <a:schemeClr val="tx1"/>
              </a:solidFill>
              <a:effectLst/>
              <a:latin typeface="+mn-lt"/>
              <a:ea typeface="+mn-ea"/>
              <a:cs typeface="+mn-cs"/>
            </a:endParaRPr>
          </a:p>
          <a:p>
            <a:r>
              <a:rPr lang="fr-FR" sz="2400" kern="1200" dirty="0">
                <a:solidFill>
                  <a:schemeClr val="tx1"/>
                </a:solidFill>
                <a:effectLst/>
                <a:latin typeface="+mn-lt"/>
                <a:ea typeface="+mn-ea"/>
                <a:cs typeface="+mn-cs"/>
              </a:rPr>
              <a:t>Exemple au CP : 4 + 9 : pour évaluer procédures commutativité  </a:t>
            </a:r>
          </a:p>
          <a:p>
            <a:r>
              <a:rPr lang="fr-FR" sz="2400" kern="1200" dirty="0">
                <a:solidFill>
                  <a:schemeClr val="tx1"/>
                </a:solidFill>
                <a:effectLst/>
                <a:latin typeface="+mn-lt"/>
                <a:ea typeface="+mn-ea"/>
                <a:cs typeface="+mn-cs"/>
              </a:rPr>
              <a:t> </a:t>
            </a:r>
            <a:r>
              <a:rPr lang="fr-FR" sz="2400" b="1" kern="1200" dirty="0">
                <a:solidFill>
                  <a:schemeClr val="tx1"/>
                </a:solidFill>
                <a:effectLst/>
                <a:latin typeface="+mn-lt"/>
                <a:ea typeface="+mn-ea"/>
                <a:cs typeface="+mn-cs"/>
              </a:rPr>
              <a:t>43% RÉUSSISSENT AVEC PROCÉDURE   27% AVEC LES DOIGTS ET 30% N’Y ARRIVENT PAS.</a:t>
            </a:r>
          </a:p>
          <a:p>
            <a:endParaRPr lang="fr-FR" sz="2400" b="1" dirty="0"/>
          </a:p>
        </p:txBody>
      </p:sp>
      <p:sp>
        <p:nvSpPr>
          <p:cNvPr id="4" name="Espace réservé du numéro de diapositive 3"/>
          <p:cNvSpPr>
            <a:spLocks noGrp="1"/>
          </p:cNvSpPr>
          <p:nvPr>
            <p:ph type="sldNum" sz="quarter" idx="10"/>
          </p:nvPr>
        </p:nvSpPr>
        <p:spPr/>
        <p:txBody>
          <a:bodyPr/>
          <a:lstStyle/>
          <a:p>
            <a:fld id="{30F33461-6670-4552-8AF2-0FEA8D070554}" type="slidenum">
              <a:rPr lang="fr-FR" smtClean="0"/>
              <a:t>2</a:t>
            </a:fld>
            <a:endParaRPr lang="fr-FR"/>
          </a:p>
        </p:txBody>
      </p:sp>
    </p:spTree>
    <p:extLst>
      <p:ext uri="{BB962C8B-B14F-4D97-AF65-F5344CB8AC3E}">
        <p14:creationId xmlns:p14="http://schemas.microsoft.com/office/powerpoint/2010/main" val="177758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F33461-6670-4552-8AF2-0FEA8D070554}" type="slidenum">
              <a:rPr lang="fr-FR" smtClean="0"/>
              <a:t>3</a:t>
            </a:fld>
            <a:endParaRPr lang="fr-FR"/>
          </a:p>
        </p:txBody>
      </p:sp>
    </p:spTree>
    <p:extLst>
      <p:ext uri="{BB962C8B-B14F-4D97-AF65-F5344CB8AC3E}">
        <p14:creationId xmlns:p14="http://schemas.microsoft.com/office/powerpoint/2010/main" val="57299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0B8241E-EE13-4A4A-A5B9-EA7539C7358E}" type="slidenum">
              <a:rPr lang="fr-FR" smtClean="0"/>
              <a:t>4</a:t>
            </a:fld>
            <a:endParaRPr lang="fr-FR"/>
          </a:p>
        </p:txBody>
      </p:sp>
    </p:spTree>
    <p:extLst>
      <p:ext uri="{BB962C8B-B14F-4D97-AF65-F5344CB8AC3E}">
        <p14:creationId xmlns:p14="http://schemas.microsoft.com/office/powerpoint/2010/main" val="49032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a:p>
        </p:txBody>
      </p:sp>
      <p:sp>
        <p:nvSpPr>
          <p:cNvPr id="4" name="Espace réservé du numéro de diapositive 3"/>
          <p:cNvSpPr>
            <a:spLocks noGrp="1"/>
          </p:cNvSpPr>
          <p:nvPr>
            <p:ph type="sldNum" sz="quarter" idx="10"/>
          </p:nvPr>
        </p:nvSpPr>
        <p:spPr/>
        <p:txBody>
          <a:bodyPr/>
          <a:lstStyle/>
          <a:p>
            <a:fld id="{4CE7D416-8107-9147-ADAF-CE8F2A71A678}" type="slidenum">
              <a:rPr lang="fr-FR" smtClean="0"/>
              <a:t>9</a:t>
            </a:fld>
            <a:endParaRPr lang="fr-FR"/>
          </a:p>
        </p:txBody>
      </p:sp>
    </p:spTree>
    <p:extLst>
      <p:ext uri="{BB962C8B-B14F-4D97-AF65-F5344CB8AC3E}">
        <p14:creationId xmlns:p14="http://schemas.microsoft.com/office/powerpoint/2010/main" val="165263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F33461-6670-4552-8AF2-0FEA8D070554}" type="slidenum">
              <a:rPr lang="fr-FR" smtClean="0"/>
              <a:t>10</a:t>
            </a:fld>
            <a:endParaRPr lang="fr-FR"/>
          </a:p>
        </p:txBody>
      </p:sp>
    </p:spTree>
    <p:extLst>
      <p:ext uri="{BB962C8B-B14F-4D97-AF65-F5344CB8AC3E}">
        <p14:creationId xmlns:p14="http://schemas.microsoft.com/office/powerpoint/2010/main" val="147711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F33461-6670-4552-8AF2-0FEA8D070554}" type="slidenum">
              <a:rPr lang="fr-FR" smtClean="0"/>
              <a:t>11</a:t>
            </a:fld>
            <a:endParaRPr lang="fr-FR"/>
          </a:p>
        </p:txBody>
      </p:sp>
    </p:spTree>
    <p:extLst>
      <p:ext uri="{BB962C8B-B14F-4D97-AF65-F5344CB8AC3E}">
        <p14:creationId xmlns:p14="http://schemas.microsoft.com/office/powerpoint/2010/main" val="79033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kern="1200" dirty="0">
                <a:solidFill>
                  <a:schemeClr val="tx1"/>
                </a:solidFill>
                <a:effectLst/>
                <a:latin typeface="+mn-lt"/>
                <a:ea typeface="+mn-ea"/>
                <a:cs typeface="+mn-cs"/>
              </a:rPr>
              <a:t>ON N’A PAS AUJOURD’HUI DE RÉSULTATS QUI NOUS MONTRERAIENT QUE TELLE APPROCHE EST PLUS EFFICACE QUE TELLE AUTRE.</a:t>
            </a:r>
            <a:r>
              <a:rPr lang="fr-FR" sz="1600" b="1" dirty="0">
                <a:effectLst/>
              </a:rPr>
              <a:t> </a:t>
            </a:r>
            <a:endParaRPr lang="fr-FR" sz="1600" b="1" dirty="0"/>
          </a:p>
        </p:txBody>
      </p:sp>
      <p:sp>
        <p:nvSpPr>
          <p:cNvPr id="4" name="Espace réservé du numéro de diapositive 3"/>
          <p:cNvSpPr>
            <a:spLocks noGrp="1"/>
          </p:cNvSpPr>
          <p:nvPr>
            <p:ph type="sldNum" sz="quarter" idx="10"/>
          </p:nvPr>
        </p:nvSpPr>
        <p:spPr/>
        <p:txBody>
          <a:bodyPr/>
          <a:lstStyle/>
          <a:p>
            <a:fld id="{70B8241E-EE13-4A4A-A5B9-EA7539C7358E}" type="slidenum">
              <a:rPr lang="fr-FR" smtClean="0"/>
              <a:t>15</a:t>
            </a:fld>
            <a:endParaRPr lang="fr-FR"/>
          </a:p>
        </p:txBody>
      </p:sp>
    </p:spTree>
    <p:extLst>
      <p:ext uri="{BB962C8B-B14F-4D97-AF65-F5344CB8AC3E}">
        <p14:creationId xmlns:p14="http://schemas.microsoft.com/office/powerpoint/2010/main" val="121834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0B8241E-EE13-4A4A-A5B9-EA7539C7358E}" type="slidenum">
              <a:rPr lang="fr-FR" smtClean="0"/>
              <a:t>27</a:t>
            </a:fld>
            <a:endParaRPr lang="fr-FR" dirty="0"/>
          </a:p>
        </p:txBody>
      </p:sp>
    </p:spTree>
    <p:extLst>
      <p:ext uri="{BB962C8B-B14F-4D97-AF65-F5344CB8AC3E}">
        <p14:creationId xmlns:p14="http://schemas.microsoft.com/office/powerpoint/2010/main" val="1095387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Cliquez et modifiez le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7" name="Date Placeholder 6"/>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3324543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10470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75786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95589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Cliquez et modifiez le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2733169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9" name="Footer Placeholder 8"/>
          <p:cNvSpPr>
            <a:spLocks noGrp="1"/>
          </p:cNvSpPr>
          <p:nvPr>
            <p:ph type="ftr" sz="quarter" idx="11"/>
          </p:nvPr>
        </p:nvSpPr>
        <p:spPr/>
        <p:txBody>
          <a:bodyPr/>
          <a:lstStyle/>
          <a:p>
            <a:endParaRPr lang="fr-FR" dirty="0"/>
          </a:p>
        </p:txBody>
      </p:sp>
      <p:sp>
        <p:nvSpPr>
          <p:cNvPr id="10" name="Slide Number Placeholder 9"/>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96353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ACA4A085-1A78-0E45-A917-61656F0E45FE}" type="slidenum">
              <a:rPr lang="fr-FR" smtClean="0"/>
              <a:t>‹N°›</a:t>
            </a:fld>
            <a:endParaRPr lang="fr-FR" dirty="0"/>
          </a:p>
        </p:txBody>
      </p:sp>
      <p:sp>
        <p:nvSpPr>
          <p:cNvPr id="10" name="Title 9"/>
          <p:cNvSpPr>
            <a:spLocks noGrp="1"/>
          </p:cNvSpPr>
          <p:nvPr>
            <p:ph type="title"/>
          </p:nvPr>
        </p:nvSpPr>
        <p:spPr/>
        <p:txBody>
          <a:bodyPr/>
          <a:lstStyle/>
          <a:p>
            <a:r>
              <a:rPr lang="fr-FR"/>
              <a:t>Cliquez et modifiez le titre</a:t>
            </a:r>
            <a:endParaRPr lang="en-US" dirty="0"/>
          </a:p>
        </p:txBody>
      </p:sp>
    </p:spTree>
    <p:extLst>
      <p:ext uri="{BB962C8B-B14F-4D97-AF65-F5344CB8AC3E}">
        <p14:creationId xmlns:p14="http://schemas.microsoft.com/office/powerpoint/2010/main" val="214196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706774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82485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Cliquez et modifiez le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DA0B86C5-67EF-B741-86DB-32688A4627BD}" type="datetimeFigureOut">
              <a:rPr lang="fr-FR" smtClean="0"/>
              <a:t>08/01/2019</a:t>
            </a:fld>
            <a:endParaRPr lang="fr-FR"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dirty="0"/>
          </a:p>
        </p:txBody>
      </p:sp>
      <p:sp>
        <p:nvSpPr>
          <p:cNvPr id="11" name="Slide Number Placeholder 10"/>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214360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Cliquez et modifiez le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0B86C5-67EF-B741-86DB-32688A4627BD}" type="datetimeFigureOut">
              <a:rPr lang="fr-FR" smtClean="0"/>
              <a:t>08/01/2019</a:t>
            </a:fld>
            <a:endParaRPr lang="fr-FR"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dirty="0"/>
          </a:p>
        </p:txBody>
      </p:sp>
      <p:sp>
        <p:nvSpPr>
          <p:cNvPr id="10" name="Slide Number Placeholder 9"/>
          <p:cNvSpPr>
            <a:spLocks noGrp="1"/>
          </p:cNvSpPr>
          <p:nvPr>
            <p:ph type="sldNum" sz="quarter" idx="12"/>
          </p:nvPr>
        </p:nvSpPr>
        <p:spPr/>
        <p:txBody>
          <a:bodyPr/>
          <a:lstStyle/>
          <a:p>
            <a:fld id="{ACA4A085-1A78-0E45-A917-61656F0E45FE}" type="slidenum">
              <a:rPr lang="fr-FR" smtClean="0"/>
              <a:t>‹N°›</a:t>
            </a:fld>
            <a:endParaRPr lang="fr-FR" dirty="0"/>
          </a:p>
        </p:txBody>
      </p:sp>
    </p:spTree>
    <p:extLst>
      <p:ext uri="{BB962C8B-B14F-4D97-AF65-F5344CB8AC3E}">
        <p14:creationId xmlns:p14="http://schemas.microsoft.com/office/powerpoint/2010/main" val="133900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0B86C5-67EF-B741-86DB-32688A4627BD}" type="datetimeFigureOut">
              <a:rPr lang="fr-FR" smtClean="0"/>
              <a:t>08/01/2019</a:t>
            </a:fld>
            <a:endParaRPr lang="fr-FR"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CA4A085-1A78-0E45-A917-61656F0E45FE}" type="slidenum">
              <a:rPr lang="fr-FR" smtClean="0"/>
              <a:t>‹N°›</a:t>
            </a:fld>
            <a:endParaRPr lang="fr-FR" dirty="0"/>
          </a:p>
        </p:txBody>
      </p:sp>
    </p:spTree>
    <p:extLst>
      <p:ext uri="{BB962C8B-B14F-4D97-AF65-F5344CB8AC3E}">
        <p14:creationId xmlns:p14="http://schemas.microsoft.com/office/powerpoint/2010/main" val="1076253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11112" y="486763"/>
            <a:ext cx="4547297" cy="5792662"/>
          </a:xfrm>
          <a:prstGeom prst="rect">
            <a:avLst/>
          </a:prstGeom>
        </p:spPr>
      </p:pic>
      <p:sp>
        <p:nvSpPr>
          <p:cNvPr id="5" name="ZoneTexte 4"/>
          <p:cNvSpPr txBox="1"/>
          <p:nvPr/>
        </p:nvSpPr>
        <p:spPr>
          <a:xfrm>
            <a:off x="5315578" y="592853"/>
            <a:ext cx="5898383" cy="4339650"/>
          </a:xfrm>
          <a:prstGeom prst="rect">
            <a:avLst/>
          </a:prstGeom>
          <a:noFill/>
        </p:spPr>
        <p:txBody>
          <a:bodyPr wrap="square" rtlCol="0">
            <a:spAutoFit/>
          </a:bodyPr>
          <a:lstStyle/>
          <a:p>
            <a:pPr algn="ctr"/>
            <a:r>
              <a:rPr lang="fr-FR" sz="1600" b="1" dirty="0"/>
              <a:t>Séminaire des inspecteurs de l’éducation nationale </a:t>
            </a:r>
          </a:p>
          <a:p>
            <a:pPr algn="ctr"/>
            <a:r>
              <a:rPr lang="fr-FR" sz="1600" b="1" dirty="0"/>
              <a:t>chargés de mission en mathématiques </a:t>
            </a:r>
          </a:p>
          <a:p>
            <a:pPr algn="ctr"/>
            <a:endParaRPr lang="fr-FR" sz="1600" b="1" dirty="0"/>
          </a:p>
          <a:p>
            <a:pPr algn="ctr"/>
            <a:r>
              <a:rPr lang="fr-FR" sz="1600" b="1" dirty="0"/>
              <a:t>Lundi 24 septembre 2018 </a:t>
            </a:r>
          </a:p>
          <a:p>
            <a:pPr algn="ctr"/>
            <a:endParaRPr lang="fr-FR" sz="1600" b="1" dirty="0"/>
          </a:p>
          <a:p>
            <a:pPr algn="ctr"/>
            <a:endParaRPr lang="fr-FR" sz="1600" b="1" dirty="0"/>
          </a:p>
          <a:p>
            <a:pPr algn="ctr"/>
            <a:endParaRPr lang="fr-FR" sz="3600" b="1" dirty="0"/>
          </a:p>
          <a:p>
            <a:pPr algn="ctr"/>
            <a:endParaRPr lang="fr-FR" sz="3600" b="1" dirty="0"/>
          </a:p>
          <a:p>
            <a:pPr algn="ctr"/>
            <a:r>
              <a:rPr lang="fr-FR" sz="3600" b="1" dirty="0"/>
              <a:t>ENSEIGNER   </a:t>
            </a:r>
          </a:p>
          <a:p>
            <a:pPr algn="ctr"/>
            <a:r>
              <a:rPr lang="fr-FR" sz="3600" b="1" dirty="0"/>
              <a:t>LE   CALCUL   MENTAL </a:t>
            </a:r>
          </a:p>
          <a:p>
            <a:pPr algn="ctr"/>
            <a:r>
              <a:rPr lang="fr-FR" sz="3600" b="1" dirty="0"/>
              <a:t> AU  CYCLE 2</a:t>
            </a:r>
            <a:r>
              <a:rPr lang="fr-FR" sz="3600" dirty="0"/>
              <a:t> </a:t>
            </a:r>
          </a:p>
        </p:txBody>
      </p:sp>
      <p:sp>
        <p:nvSpPr>
          <p:cNvPr id="6" name="Rectangle 5"/>
          <p:cNvSpPr/>
          <p:nvPr/>
        </p:nvSpPr>
        <p:spPr>
          <a:xfrm>
            <a:off x="5296496" y="6017815"/>
            <a:ext cx="4572000" cy="261610"/>
          </a:xfrm>
          <a:prstGeom prst="rect">
            <a:avLst/>
          </a:prstGeom>
        </p:spPr>
        <p:txBody>
          <a:bodyPr>
            <a:spAutoFit/>
          </a:bodyPr>
          <a:lstStyle/>
          <a:p>
            <a:r>
              <a:rPr lang="fr-FR" sz="1100" dirty="0">
                <a:solidFill>
                  <a:srgbClr val="333333"/>
                </a:solidFill>
                <a:latin typeface="Trebuchet MS" charset="0"/>
              </a:rPr>
              <a:t>MARGARITA PHILOSOPHICA - 1508 - Gregor </a:t>
            </a:r>
            <a:r>
              <a:rPr lang="fr-FR" sz="1100" dirty="0" err="1">
                <a:solidFill>
                  <a:srgbClr val="333333"/>
                </a:solidFill>
                <a:latin typeface="Trebuchet MS" charset="0"/>
              </a:rPr>
              <a:t>Reisch</a:t>
            </a:r>
            <a:endParaRPr lang="fr-FR" sz="1100" dirty="0"/>
          </a:p>
        </p:txBody>
      </p:sp>
    </p:spTree>
    <p:extLst>
      <p:ext uri="{BB962C8B-B14F-4D97-AF65-F5344CB8AC3E}">
        <p14:creationId xmlns:p14="http://schemas.microsoft.com/office/powerpoint/2010/main" val="77613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404665"/>
            <a:ext cx="8640960" cy="1384995"/>
          </a:xfrm>
          <a:prstGeom prst="rect">
            <a:avLst/>
          </a:prstGeom>
        </p:spPr>
        <p:txBody>
          <a:bodyPr wrap="square">
            <a:spAutoFit/>
          </a:bodyPr>
          <a:lstStyle/>
          <a:p>
            <a:endParaRPr lang="fr-FR" sz="2800">
              <a:solidFill>
                <a:schemeClr val="bg2">
                  <a:lumMod val="10000"/>
                </a:schemeClr>
              </a:solidFill>
            </a:endParaRPr>
          </a:p>
          <a:p>
            <a:endParaRPr lang="fr-FR" sz="2800">
              <a:solidFill>
                <a:schemeClr val="bg2">
                  <a:lumMod val="10000"/>
                </a:schemeClr>
              </a:solidFill>
            </a:endParaRPr>
          </a:p>
          <a:p>
            <a:endParaRPr lang="fr-FR" sz="2800">
              <a:solidFill>
                <a:schemeClr val="bg2">
                  <a:lumMod val="10000"/>
                </a:schemeClr>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1222910308"/>
              </p:ext>
            </p:extLst>
          </p:nvPr>
        </p:nvGraphicFramePr>
        <p:xfrm>
          <a:off x="439838" y="548680"/>
          <a:ext cx="11377914" cy="5609052"/>
        </p:xfrm>
        <a:graphic>
          <a:graphicData uri="http://schemas.openxmlformats.org/drawingml/2006/table">
            <a:tbl>
              <a:tblPr firstRow="1" bandRow="1">
                <a:tableStyleId>{F5AB1C69-6EDB-4FF4-983F-18BD219EF322}</a:tableStyleId>
              </a:tblPr>
              <a:tblGrid>
                <a:gridCol w="5688957">
                  <a:extLst>
                    <a:ext uri="{9D8B030D-6E8A-4147-A177-3AD203B41FA5}">
                      <a16:colId xmlns:a16="http://schemas.microsoft.com/office/drawing/2014/main" val="315057361"/>
                    </a:ext>
                  </a:extLst>
                </a:gridCol>
                <a:gridCol w="5688957">
                  <a:extLst>
                    <a:ext uri="{9D8B030D-6E8A-4147-A177-3AD203B41FA5}">
                      <a16:colId xmlns:a16="http://schemas.microsoft.com/office/drawing/2014/main" val="1859274710"/>
                    </a:ext>
                  </a:extLst>
                </a:gridCol>
              </a:tblGrid>
              <a:tr h="1115480">
                <a:tc>
                  <a:txBody>
                    <a:bodyPr/>
                    <a:lstStyle/>
                    <a:p>
                      <a:pPr algn="ctr"/>
                      <a:r>
                        <a:rPr lang="fr-FR" dirty="0"/>
                        <a:t>Ce qu’on</a:t>
                      </a:r>
                      <a:r>
                        <a:rPr lang="fr-FR" baseline="0" dirty="0"/>
                        <a:t> voit</a:t>
                      </a:r>
                      <a:endParaRPr lang="fr-FR" dirty="0"/>
                    </a:p>
                  </a:txBody>
                  <a:tcPr/>
                </a:tc>
                <a:tc>
                  <a:txBody>
                    <a:bodyPr/>
                    <a:lstStyle/>
                    <a:p>
                      <a:pPr algn="ctr"/>
                      <a:r>
                        <a:rPr lang="fr-FR"/>
                        <a:t>Ce qu’on ne voit pas </a:t>
                      </a:r>
                    </a:p>
                    <a:p>
                      <a:pPr algn="ctr"/>
                      <a:r>
                        <a:rPr lang="fr-FR"/>
                        <a:t>souvent</a:t>
                      </a:r>
                    </a:p>
                  </a:txBody>
                  <a:tcPr/>
                </a:tc>
                <a:extLst>
                  <a:ext uri="{0D108BD9-81ED-4DB2-BD59-A6C34878D82A}">
                    <a16:rowId xmlns:a16="http://schemas.microsoft.com/office/drawing/2014/main" val="1011124135"/>
                  </a:ext>
                </a:extLst>
              </a:tr>
              <a:tr h="4493572">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815765851"/>
                  </a:ext>
                </a:extLst>
              </a:tr>
            </a:tbl>
          </a:graphicData>
        </a:graphic>
      </p:graphicFrame>
    </p:spTree>
    <p:extLst>
      <p:ext uri="{BB962C8B-B14F-4D97-AF65-F5344CB8AC3E}">
        <p14:creationId xmlns:p14="http://schemas.microsoft.com/office/powerpoint/2010/main" val="195463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404665"/>
            <a:ext cx="8640960" cy="1384995"/>
          </a:xfrm>
          <a:prstGeom prst="rect">
            <a:avLst/>
          </a:prstGeom>
        </p:spPr>
        <p:txBody>
          <a:bodyPr wrap="square">
            <a:spAutoFit/>
          </a:bodyPr>
          <a:lstStyle/>
          <a:p>
            <a:endParaRPr lang="fr-FR" sz="2800">
              <a:solidFill>
                <a:schemeClr val="bg2">
                  <a:lumMod val="10000"/>
                </a:schemeClr>
              </a:solidFill>
            </a:endParaRPr>
          </a:p>
          <a:p>
            <a:endParaRPr lang="fr-FR" sz="2800">
              <a:solidFill>
                <a:schemeClr val="bg2">
                  <a:lumMod val="10000"/>
                </a:schemeClr>
              </a:solidFill>
            </a:endParaRPr>
          </a:p>
          <a:p>
            <a:endParaRPr lang="fr-FR" sz="2800">
              <a:solidFill>
                <a:schemeClr val="bg2">
                  <a:lumMod val="10000"/>
                </a:schemeClr>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68857933"/>
              </p:ext>
            </p:extLst>
          </p:nvPr>
        </p:nvGraphicFramePr>
        <p:xfrm>
          <a:off x="648180" y="512731"/>
          <a:ext cx="11215870" cy="5457480"/>
        </p:xfrm>
        <a:graphic>
          <a:graphicData uri="http://schemas.openxmlformats.org/drawingml/2006/table">
            <a:tbl>
              <a:tblPr firstRow="1" bandRow="1">
                <a:tableStyleId>{F5AB1C69-6EDB-4FF4-983F-18BD219EF322}</a:tableStyleId>
              </a:tblPr>
              <a:tblGrid>
                <a:gridCol w="5607935">
                  <a:extLst>
                    <a:ext uri="{9D8B030D-6E8A-4147-A177-3AD203B41FA5}">
                      <a16:colId xmlns:a16="http://schemas.microsoft.com/office/drawing/2014/main" val="315057361"/>
                    </a:ext>
                  </a:extLst>
                </a:gridCol>
                <a:gridCol w="5607935">
                  <a:extLst>
                    <a:ext uri="{9D8B030D-6E8A-4147-A177-3AD203B41FA5}">
                      <a16:colId xmlns:a16="http://schemas.microsoft.com/office/drawing/2014/main" val="1859274710"/>
                    </a:ext>
                  </a:extLst>
                </a:gridCol>
              </a:tblGrid>
              <a:tr h="976920">
                <a:tc>
                  <a:txBody>
                    <a:bodyPr/>
                    <a:lstStyle/>
                    <a:p>
                      <a:pPr algn="ctr"/>
                      <a:r>
                        <a:rPr lang="fr-FR" dirty="0"/>
                        <a:t>Ce qu’on</a:t>
                      </a:r>
                      <a:r>
                        <a:rPr lang="fr-FR" baseline="0" dirty="0"/>
                        <a:t> voit</a:t>
                      </a:r>
                      <a:endParaRPr lang="fr-FR" dirty="0"/>
                    </a:p>
                  </a:txBody>
                  <a:tcPr/>
                </a:tc>
                <a:tc>
                  <a:txBody>
                    <a:bodyPr/>
                    <a:lstStyle/>
                    <a:p>
                      <a:pPr algn="ctr"/>
                      <a:r>
                        <a:rPr lang="fr-FR"/>
                        <a:t>Ce qu’on ne voit pas</a:t>
                      </a:r>
                    </a:p>
                    <a:p>
                      <a:pPr algn="ctr"/>
                      <a:r>
                        <a:rPr lang="fr-FR"/>
                        <a:t>souvent</a:t>
                      </a:r>
                    </a:p>
                  </a:txBody>
                  <a:tcPr/>
                </a:tc>
                <a:extLst>
                  <a:ext uri="{0D108BD9-81ED-4DB2-BD59-A6C34878D82A}">
                    <a16:rowId xmlns:a16="http://schemas.microsoft.com/office/drawing/2014/main" val="1011124135"/>
                  </a:ext>
                </a:extLst>
              </a:tr>
              <a:tr h="3935400">
                <a:tc>
                  <a:txBody>
                    <a:bodyPr/>
                    <a:lstStyle/>
                    <a:p>
                      <a:endParaRPr lang="fr-FR" dirty="0"/>
                    </a:p>
                    <a:p>
                      <a:r>
                        <a:rPr lang="fr-FR" dirty="0"/>
                        <a:t>Travail</a:t>
                      </a:r>
                      <a:r>
                        <a:rPr lang="fr-FR" baseline="0" dirty="0"/>
                        <a:t> de mémorisation à la maison</a:t>
                      </a:r>
                    </a:p>
                    <a:p>
                      <a:endParaRPr lang="fr-FR" baseline="0" dirty="0"/>
                    </a:p>
                    <a:p>
                      <a:r>
                        <a:rPr lang="fr-FR" baseline="0" dirty="0"/>
                        <a:t>Récitation de la table</a:t>
                      </a:r>
                    </a:p>
                    <a:p>
                      <a:endParaRPr lang="fr-FR" baseline="0" dirty="0"/>
                    </a:p>
                    <a:p>
                      <a:r>
                        <a:rPr lang="fr-FR" baseline="0" dirty="0"/>
                        <a:t>Juxtaposition de séances sans liens</a:t>
                      </a:r>
                    </a:p>
                    <a:p>
                      <a:endParaRPr lang="fr-FR" baseline="0" dirty="0"/>
                    </a:p>
                    <a:p>
                      <a:r>
                        <a:rPr lang="fr-FR" baseline="0" dirty="0"/>
                        <a:t>Questionnement a x b = ?</a:t>
                      </a:r>
                    </a:p>
                    <a:p>
                      <a:endParaRPr lang="fr-FR" dirty="0"/>
                    </a:p>
                    <a:p>
                      <a:endParaRPr lang="fr-FR" dirty="0">
                        <a:solidFill>
                          <a:schemeClr val="bg2">
                            <a:lumMod val="1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Séquences d’apprentissage</a:t>
                      </a:r>
                    </a:p>
                    <a:p>
                      <a:endParaRPr lang="fr-FR" dirty="0"/>
                    </a:p>
                    <a:p>
                      <a:r>
                        <a:rPr lang="fr-FR" dirty="0"/>
                        <a:t>Construction</a:t>
                      </a:r>
                      <a:r>
                        <a:rPr lang="fr-FR" baseline="0" dirty="0"/>
                        <a:t> – compréhension</a:t>
                      </a:r>
                    </a:p>
                    <a:p>
                      <a:endParaRPr lang="fr-FR" baseline="0" dirty="0"/>
                    </a:p>
                    <a:p>
                      <a:r>
                        <a:rPr lang="fr-FR" baseline="0" dirty="0"/>
                        <a:t>Travail de mémorisation en classe</a:t>
                      </a:r>
                    </a:p>
                    <a:p>
                      <a:endParaRPr lang="fr-FR" baseline="0" dirty="0"/>
                    </a:p>
                    <a:p>
                      <a:r>
                        <a:rPr lang="fr-FR" dirty="0"/>
                        <a:t>Progressivité des</a:t>
                      </a:r>
                      <a:r>
                        <a:rPr lang="fr-FR" baseline="0" dirty="0"/>
                        <a:t> tables sur les cycles 2 et 3.</a:t>
                      </a:r>
                    </a:p>
                    <a:p>
                      <a:endParaRPr lang="fr-FR" baseline="0" dirty="0"/>
                    </a:p>
                    <a:p>
                      <a:r>
                        <a:rPr lang="fr-FR" baseline="0" dirty="0"/>
                        <a:t>Evaluation spécifique</a:t>
                      </a:r>
                    </a:p>
                    <a:p>
                      <a:endParaRPr lang="fr-FR" baseline="0" dirty="0"/>
                    </a:p>
                    <a:p>
                      <a:r>
                        <a:rPr lang="fr-FR" baseline="0" dirty="0"/>
                        <a:t>Questionnements autre que a x b = ?  ; Ex = a x ? = c</a:t>
                      </a:r>
                    </a:p>
                    <a:p>
                      <a:endParaRPr lang="fr-FR" dirty="0"/>
                    </a:p>
                    <a:p>
                      <a:r>
                        <a:rPr lang="fr-FR" dirty="0"/>
                        <a:t>Remobilisation, réactivation </a:t>
                      </a:r>
                    </a:p>
                    <a:p>
                      <a:endParaRPr lang="fr-FR" dirty="0"/>
                    </a:p>
                    <a:p>
                      <a:endParaRPr lang="fr-FR" dirty="0"/>
                    </a:p>
                    <a:p>
                      <a:endParaRPr lang="fr-FR" dirty="0">
                        <a:solidFill>
                          <a:schemeClr val="bg2">
                            <a:lumMod val="10000"/>
                          </a:schemeClr>
                        </a:solidFill>
                      </a:endParaRPr>
                    </a:p>
                  </a:txBody>
                  <a:tcPr/>
                </a:tc>
                <a:extLst>
                  <a:ext uri="{0D108BD9-81ED-4DB2-BD59-A6C34878D82A}">
                    <a16:rowId xmlns:a16="http://schemas.microsoft.com/office/drawing/2014/main" val="2815765851"/>
                  </a:ext>
                </a:extLst>
              </a:tr>
            </a:tbl>
          </a:graphicData>
        </a:graphic>
      </p:graphicFrame>
    </p:spTree>
    <p:extLst>
      <p:ext uri="{BB962C8B-B14F-4D97-AF65-F5344CB8AC3E}">
        <p14:creationId xmlns:p14="http://schemas.microsoft.com/office/powerpoint/2010/main" val="93368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a:t>Analyse de productions d’élèves</a:t>
            </a:r>
          </a:p>
        </p:txBody>
      </p:sp>
    </p:spTree>
    <p:extLst>
      <p:ext uri="{BB962C8B-B14F-4D97-AF65-F5344CB8AC3E}">
        <p14:creationId xmlns:p14="http://schemas.microsoft.com/office/powerpoint/2010/main" val="174866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92696" y="0"/>
            <a:ext cx="10606607" cy="6858000"/>
          </a:xfrm>
          <a:prstGeom prst="rect">
            <a:avLst/>
          </a:prstGeom>
        </p:spPr>
      </p:pic>
    </p:spTree>
    <p:extLst>
      <p:ext uri="{BB962C8B-B14F-4D97-AF65-F5344CB8AC3E}">
        <p14:creationId xmlns:p14="http://schemas.microsoft.com/office/powerpoint/2010/main" val="128431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78000" y="3029129"/>
            <a:ext cx="8864600" cy="646331"/>
          </a:xfrm>
          <a:prstGeom prst="rect">
            <a:avLst/>
          </a:prstGeom>
          <a:noFill/>
        </p:spPr>
        <p:txBody>
          <a:bodyPr wrap="square" rtlCol="0">
            <a:spAutoFit/>
          </a:bodyPr>
          <a:lstStyle/>
          <a:p>
            <a:pPr algn="ctr"/>
            <a:r>
              <a:rPr lang="fr-FR" sz="3600" b="1" dirty="0">
                <a:solidFill>
                  <a:srgbClr val="FF0000"/>
                </a:solidFill>
              </a:rPr>
              <a:t>VID</a:t>
            </a:r>
            <a:r>
              <a:rPr lang="fr-FR" sz="3600" b="1" dirty="0">
                <a:solidFill>
                  <a:srgbClr val="FF0000"/>
                </a:solidFill>
                <a:latin typeface="Calibri"/>
              </a:rPr>
              <a:t>ÉO M. FAYOL ET J.-F. CHESNÉ</a:t>
            </a:r>
            <a:endParaRPr lang="fr-FR" sz="3600" b="1" dirty="0">
              <a:solidFill>
                <a:srgbClr val="FF0000"/>
              </a:solidFill>
            </a:endParaRPr>
          </a:p>
        </p:txBody>
      </p:sp>
    </p:spTree>
    <p:extLst>
      <p:ext uri="{BB962C8B-B14F-4D97-AF65-F5344CB8AC3E}">
        <p14:creationId xmlns:p14="http://schemas.microsoft.com/office/powerpoint/2010/main" val="742553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7A3BEC-934C-7944-BA1C-BE28D15A8E44}"/>
              </a:ext>
            </a:extLst>
          </p:cNvPr>
          <p:cNvSpPr>
            <a:spLocks noGrp="1"/>
          </p:cNvSpPr>
          <p:nvPr>
            <p:ph idx="1"/>
          </p:nvPr>
        </p:nvSpPr>
        <p:spPr>
          <a:xfrm>
            <a:off x="378941" y="198783"/>
            <a:ext cx="10615183" cy="6489884"/>
          </a:xfrm>
        </p:spPr>
        <p:txBody>
          <a:bodyPr>
            <a:normAutofit/>
          </a:bodyPr>
          <a:lstStyle/>
          <a:p>
            <a:pPr marL="0" indent="0">
              <a:buNone/>
            </a:pPr>
            <a:r>
              <a:rPr lang="fr-FR" sz="3500" b="1" dirty="0">
                <a:latin typeface="Calibri" panose="020F0502020204030204" pitchFamily="34" charset="0"/>
                <a:cs typeface="Calibri" panose="020F0502020204030204" pitchFamily="34" charset="0"/>
              </a:rPr>
              <a:t>Premiers éléments de synthèse</a:t>
            </a:r>
            <a:endParaRPr lang="fr-FR" sz="3000" dirty="0">
              <a:latin typeface="Calibri" panose="020F0502020204030204" pitchFamily="34" charset="0"/>
              <a:cs typeface="Calibri" panose="020F0502020204030204" pitchFamily="34" charset="0"/>
            </a:endParaRPr>
          </a:p>
          <a:p>
            <a:pPr lvl="1"/>
            <a:endParaRPr lang="fr-FR" dirty="0"/>
          </a:p>
          <a:p>
            <a:pPr>
              <a:buFont typeface="Arial" charset="0"/>
              <a:buChar char="•"/>
            </a:pPr>
            <a:r>
              <a:rPr lang="fr-FR" sz="2400" b="1" dirty="0">
                <a:latin typeface="Calibri" charset="0"/>
                <a:ea typeface="Calibri" charset="0"/>
                <a:cs typeface="Calibri" charset="0"/>
              </a:rPr>
              <a:t>Les appropriations des tables d’addition et de multiplication ne fonctionnent pas sur le même mode</a:t>
            </a:r>
          </a:p>
          <a:p>
            <a:pPr lvl="3"/>
            <a:r>
              <a:rPr lang="fr-FR" sz="2200" b="1" dirty="0">
                <a:latin typeface="Calibri" charset="0"/>
                <a:ea typeface="Calibri" charset="0"/>
                <a:cs typeface="Calibri" charset="0"/>
              </a:rPr>
              <a:t>Tables + </a:t>
            </a:r>
            <a:r>
              <a:rPr lang="fr-FR" sz="2200" dirty="0">
                <a:latin typeface="Calibri" charset="0"/>
                <a:ea typeface="Calibri" charset="0"/>
                <a:cs typeface="Calibri" charset="0"/>
              </a:rPr>
              <a:t>:  par reconstruction.  Difficultés encore au CM1.  </a:t>
            </a:r>
          </a:p>
          <a:p>
            <a:pPr lvl="3"/>
            <a:r>
              <a:rPr lang="fr-FR" sz="2200" b="1" dirty="0">
                <a:latin typeface="Calibri" charset="0"/>
                <a:ea typeface="Calibri" charset="0"/>
                <a:cs typeface="Calibri" charset="0"/>
              </a:rPr>
              <a:t>Tables x </a:t>
            </a:r>
            <a:r>
              <a:rPr lang="fr-FR" sz="2200" dirty="0">
                <a:latin typeface="Calibri" charset="0"/>
                <a:ea typeface="Calibri" charset="0"/>
                <a:cs typeface="Calibri" charset="0"/>
              </a:rPr>
              <a:t>:  verbal (6x7 résonne avec 42, c’est plus automatisé que les tables d’addition)</a:t>
            </a:r>
          </a:p>
          <a:p>
            <a:pPr lvl="0"/>
            <a:endParaRPr lang="fr-FR" sz="2400" dirty="0">
              <a:latin typeface="Calibri" charset="0"/>
              <a:ea typeface="Calibri" charset="0"/>
              <a:cs typeface="Calibri" charset="0"/>
            </a:endParaRPr>
          </a:p>
          <a:p>
            <a:pPr lvl="0"/>
            <a:r>
              <a:rPr lang="fr-FR" sz="2400" b="1" dirty="0">
                <a:latin typeface="Calibri" charset="0"/>
                <a:ea typeface="Calibri" charset="0"/>
                <a:cs typeface="Calibri" charset="0"/>
              </a:rPr>
              <a:t>Construction des tables , travail sur le sens</a:t>
            </a:r>
            <a:r>
              <a:rPr lang="fr-FR" sz="2400" dirty="0">
                <a:latin typeface="Calibri" charset="0"/>
                <a:ea typeface="Calibri" charset="0"/>
                <a:cs typeface="Calibri" charset="0"/>
              </a:rPr>
              <a:t>: </a:t>
            </a:r>
            <a:r>
              <a:rPr lang="fr-FR" sz="2400" i="1" dirty="0">
                <a:latin typeface="Calibri" charset="0"/>
                <a:ea typeface="Calibri" charset="0"/>
                <a:cs typeface="Calibri" charset="0"/>
              </a:rPr>
              <a:t>« Faire produire les tables par les élèves est probablement un moyen à condition que l’on puisse veiller à ce qu’ils ne commettent pas d’erreurs au moment où ils les constituent. C’est probablement un moyen de faire fonctionner à la fois le sens de l’opération ainsi que l’association entre les deux opérandes et le résultat. »</a:t>
            </a:r>
            <a:endParaRPr lang="fr-FR" sz="2400" dirty="0">
              <a:latin typeface="Calibri" charset="0"/>
              <a:ea typeface="Calibri" charset="0"/>
              <a:cs typeface="Calibri" charset="0"/>
            </a:endParaRP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p:txBody>
      </p:sp>
    </p:spTree>
    <p:extLst>
      <p:ext uri="{BB962C8B-B14F-4D97-AF65-F5344CB8AC3E}">
        <p14:creationId xmlns:p14="http://schemas.microsoft.com/office/powerpoint/2010/main" val="211988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7A3BEC-934C-7944-BA1C-BE28D15A8E44}"/>
              </a:ext>
            </a:extLst>
          </p:cNvPr>
          <p:cNvSpPr>
            <a:spLocks noGrp="1"/>
          </p:cNvSpPr>
          <p:nvPr>
            <p:ph idx="1"/>
          </p:nvPr>
        </p:nvSpPr>
        <p:spPr>
          <a:xfrm>
            <a:off x="378941" y="166255"/>
            <a:ext cx="11192375" cy="7237307"/>
          </a:xfrm>
        </p:spPr>
        <p:txBody>
          <a:bodyPr>
            <a:normAutofit/>
          </a:bodyPr>
          <a:lstStyle/>
          <a:p>
            <a:pPr algn="just"/>
            <a:r>
              <a:rPr lang="fr-FR" sz="2400" b="1" dirty="0">
                <a:latin typeface="Calibri" charset="0"/>
                <a:ea typeface="Calibri" charset="0"/>
                <a:cs typeface="Calibri" charset="0"/>
              </a:rPr>
              <a:t>Difficultés liées aux interférences</a:t>
            </a:r>
            <a:r>
              <a:rPr lang="fr-FR" sz="2400" dirty="0">
                <a:latin typeface="Calibri" charset="0"/>
                <a:ea typeface="Calibri" charset="0"/>
                <a:cs typeface="Calibri" charset="0"/>
              </a:rPr>
              <a:t> : « </a:t>
            </a:r>
            <a:r>
              <a:rPr lang="fr-FR" sz="2400" i="1" dirty="0">
                <a:latin typeface="Calibri" charset="0"/>
                <a:ea typeface="Calibri" charset="0"/>
                <a:cs typeface="Calibri" charset="0"/>
              </a:rPr>
              <a:t>Si on regarde les mauvaises réponses données à la question " combien font 3x8 ", on constate que 32 est bien plus souvent avancé que 23</a:t>
            </a:r>
            <a:r>
              <a:rPr lang="fr-FR" sz="2400" dirty="0">
                <a:latin typeface="Calibri" charset="0"/>
                <a:ea typeface="Calibri" charset="0"/>
                <a:cs typeface="Calibri" charset="0"/>
              </a:rPr>
              <a:t>. </a:t>
            </a:r>
            <a:r>
              <a:rPr lang="fr-FR" sz="2400" i="1" dirty="0">
                <a:latin typeface="Calibri" charset="0"/>
                <a:ea typeface="Calibri" charset="0"/>
                <a:cs typeface="Calibri" charset="0"/>
              </a:rPr>
              <a:t>En effet, 32 est enregistré dans la mémoire de l’enfant comme étant une solution à une multiplication " 4x8 ". En revanche, 23 ne correspond à aucun résultat dans les tables » </a:t>
            </a:r>
            <a:r>
              <a:rPr lang="fr-FR" sz="2400" dirty="0">
                <a:latin typeface="Calibri" charset="0"/>
                <a:ea typeface="Calibri" charset="0"/>
                <a:cs typeface="Calibri" charset="0"/>
              </a:rPr>
              <a:t>« </a:t>
            </a:r>
            <a:r>
              <a:rPr lang="fr-FR" sz="2400" i="1" dirty="0">
                <a:latin typeface="Calibri" charset="0"/>
                <a:ea typeface="Calibri" charset="0"/>
                <a:cs typeface="Calibri" charset="0"/>
              </a:rPr>
              <a:t>Quand l’enfant répond 3x8=32 ou 3+4=12, il n’a pas tout faux, il a simplement mal sélectionné́ la réponse. Mais allez dire ça au professeur ! </a:t>
            </a:r>
            <a:r>
              <a:rPr lang="fr-FR" sz="2400" dirty="0">
                <a:latin typeface="Calibri" charset="0"/>
                <a:ea typeface="Calibri" charset="0"/>
                <a:cs typeface="Calibri" charset="0"/>
              </a:rPr>
              <a:t>»</a:t>
            </a:r>
          </a:p>
          <a:p>
            <a:pPr algn="just"/>
            <a:endParaRPr lang="fr-FR" sz="2400" dirty="0">
              <a:latin typeface="Calibri" charset="0"/>
              <a:ea typeface="Calibri" charset="0"/>
              <a:cs typeface="Calibri" charset="0"/>
            </a:endParaRPr>
          </a:p>
          <a:p>
            <a:r>
              <a:rPr lang="fr-FR" sz="2400" b="1" dirty="0">
                <a:latin typeface="Calibri" charset="0"/>
                <a:ea typeface="Calibri" charset="0"/>
                <a:cs typeface="Calibri" charset="0"/>
              </a:rPr>
              <a:t>Travail sur le long terme</a:t>
            </a:r>
            <a:r>
              <a:rPr lang="fr-FR" sz="2400" dirty="0">
                <a:latin typeface="Calibri" charset="0"/>
                <a:ea typeface="Calibri" charset="0"/>
                <a:cs typeface="Calibri" charset="0"/>
              </a:rPr>
              <a:t> : tous les jours 5 min </a:t>
            </a:r>
          </a:p>
          <a:p>
            <a:endParaRPr lang="fr-FR" sz="2400" dirty="0">
              <a:latin typeface="Calibri" charset="0"/>
              <a:ea typeface="Calibri" charset="0"/>
              <a:cs typeface="Calibri" charset="0"/>
            </a:endParaRPr>
          </a:p>
          <a:p>
            <a:r>
              <a:rPr lang="fr-FR" sz="2400" b="1" dirty="0">
                <a:latin typeface="Calibri" panose="020F0502020204030204" pitchFamily="34" charset="0"/>
                <a:cs typeface="Calibri" panose="020F0502020204030204" pitchFamily="34" charset="0"/>
              </a:rPr>
              <a:t>« Stratégie d’envers et d’endroit » </a:t>
            </a:r>
            <a:r>
              <a:rPr lang="fr-FR" sz="2400" dirty="0">
                <a:latin typeface="Calibri" panose="020F0502020204030204" pitchFamily="34" charset="0"/>
                <a:cs typeface="Calibri" panose="020F0502020204030204" pitchFamily="34" charset="0"/>
              </a:rPr>
              <a:t>: passer de la multiplication à la multiplication à trous, à la division : </a:t>
            </a:r>
            <a:r>
              <a:rPr lang="fr-FR" sz="2400" dirty="0">
                <a:latin typeface="Calibri" charset="0"/>
                <a:ea typeface="Calibri" charset="0"/>
                <a:cs typeface="Calibri" charset="0"/>
              </a:rPr>
              <a:t> 4 x 5 = ?     20 = ? x 5  « Dans 20 combien de fois 5 ? »</a:t>
            </a:r>
          </a:p>
          <a:p>
            <a:endParaRPr lang="fr-FR" sz="2400" dirty="0">
              <a:latin typeface="Calibri" charset="0"/>
              <a:ea typeface="Calibri" charset="0"/>
              <a:cs typeface="Calibri" charset="0"/>
            </a:endParaRPr>
          </a:p>
          <a:p>
            <a:r>
              <a:rPr lang="fr-FR" sz="2400" b="1" dirty="0">
                <a:latin typeface="Calibri" charset="0"/>
                <a:ea typeface="Calibri" charset="0"/>
                <a:cs typeface="Calibri" charset="0"/>
              </a:rPr>
              <a:t>Progression et programmation</a:t>
            </a:r>
            <a:r>
              <a:rPr lang="fr-FR" sz="2400" dirty="0">
                <a:latin typeface="Calibri" charset="0"/>
                <a:ea typeface="Calibri" charset="0"/>
                <a:cs typeface="Calibri" charset="0"/>
              </a:rPr>
              <a:t> : ordre de l’apprentissage et ciblage des révisions. </a:t>
            </a:r>
          </a:p>
          <a:p>
            <a:endParaRPr lang="fr-FR" sz="2400" dirty="0">
              <a:latin typeface="Calibri" charset="0"/>
              <a:ea typeface="Calibri" charset="0"/>
              <a:cs typeface="Calibri" charset="0"/>
            </a:endParaRPr>
          </a:p>
          <a:p>
            <a:r>
              <a:rPr lang="fr-FR" sz="2400" b="1" dirty="0">
                <a:latin typeface="Calibri" charset="0"/>
                <a:ea typeface="Calibri" charset="0"/>
                <a:cs typeface="Calibri" charset="0"/>
              </a:rPr>
              <a:t>Apprentissage de chaque table par étapes</a:t>
            </a:r>
            <a:r>
              <a:rPr lang="fr-FR" sz="2400" dirty="0">
                <a:latin typeface="Calibri" charset="0"/>
                <a:ea typeface="Calibri" charset="0"/>
                <a:cs typeface="Calibri" charset="0"/>
              </a:rPr>
              <a:t> et pas dans l’ordre de la récitation. </a:t>
            </a:r>
          </a:p>
          <a:p>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p:txBody>
      </p:sp>
    </p:spTree>
    <p:extLst>
      <p:ext uri="{BB962C8B-B14F-4D97-AF65-F5344CB8AC3E}">
        <p14:creationId xmlns:p14="http://schemas.microsoft.com/office/powerpoint/2010/main" val="78315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Analyse d’une séance</a:t>
            </a:r>
          </a:p>
        </p:txBody>
      </p:sp>
    </p:spTree>
    <p:extLst>
      <p:ext uri="{BB962C8B-B14F-4D97-AF65-F5344CB8AC3E}">
        <p14:creationId xmlns:p14="http://schemas.microsoft.com/office/powerpoint/2010/main" val="62327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78000" y="3029129"/>
            <a:ext cx="8864600" cy="646331"/>
          </a:xfrm>
          <a:prstGeom prst="rect">
            <a:avLst/>
          </a:prstGeom>
          <a:noFill/>
        </p:spPr>
        <p:txBody>
          <a:bodyPr wrap="square" rtlCol="0">
            <a:spAutoFit/>
          </a:bodyPr>
          <a:lstStyle/>
          <a:p>
            <a:pPr algn="ctr"/>
            <a:r>
              <a:rPr lang="fr-FR" sz="3600" b="1" dirty="0">
                <a:solidFill>
                  <a:srgbClr val="FF0000"/>
                </a:solidFill>
              </a:rPr>
              <a:t>VID</a:t>
            </a:r>
            <a:r>
              <a:rPr lang="fr-FR" sz="3600" b="1" dirty="0">
                <a:solidFill>
                  <a:srgbClr val="FF0000"/>
                </a:solidFill>
                <a:latin typeface="Calibri"/>
              </a:rPr>
              <a:t>ÉO CE1 TABLE DE 5</a:t>
            </a:r>
            <a:endParaRPr lang="fr-FR" sz="3600" b="1" dirty="0">
              <a:solidFill>
                <a:srgbClr val="FF0000"/>
              </a:solidFill>
            </a:endParaRPr>
          </a:p>
        </p:txBody>
      </p:sp>
    </p:spTree>
    <p:extLst>
      <p:ext uri="{BB962C8B-B14F-4D97-AF65-F5344CB8AC3E}">
        <p14:creationId xmlns:p14="http://schemas.microsoft.com/office/powerpoint/2010/main" val="1371489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Analyse d’une séquence</a:t>
            </a:r>
          </a:p>
        </p:txBody>
      </p:sp>
    </p:spTree>
    <p:extLst>
      <p:ext uri="{BB962C8B-B14F-4D97-AF65-F5344CB8AC3E}">
        <p14:creationId xmlns:p14="http://schemas.microsoft.com/office/powerpoint/2010/main" val="115708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62060" y="735897"/>
            <a:ext cx="8782562" cy="3816429"/>
          </a:xfrm>
          <a:prstGeom prst="rect">
            <a:avLst/>
          </a:prstGeom>
          <a:noFill/>
        </p:spPr>
        <p:txBody>
          <a:bodyPr wrap="square" rtlCol="0">
            <a:spAutoFit/>
          </a:bodyPr>
          <a:lstStyle/>
          <a:p>
            <a:r>
              <a:rPr lang="fr-FR" sz="3200" b="1">
                <a:solidFill>
                  <a:schemeClr val="bg2">
                    <a:lumMod val="10000"/>
                  </a:schemeClr>
                </a:solidFill>
              </a:rPr>
              <a:t>Finalité de la formation </a:t>
            </a:r>
          </a:p>
          <a:p>
            <a:endParaRPr lang="fr-FR" sz="2400">
              <a:solidFill>
                <a:schemeClr val="bg2">
                  <a:lumMod val="10000"/>
                </a:schemeClr>
              </a:solidFill>
            </a:endParaRPr>
          </a:p>
          <a:p>
            <a:endParaRPr lang="fr-FR">
              <a:solidFill>
                <a:schemeClr val="bg2">
                  <a:lumMod val="10000"/>
                </a:schemeClr>
              </a:solidFill>
            </a:endParaRPr>
          </a:p>
          <a:p>
            <a:r>
              <a:rPr lang="fr-FR" sz="2800">
                <a:solidFill>
                  <a:schemeClr val="bg2">
                    <a:lumMod val="10000"/>
                  </a:schemeClr>
                </a:solidFill>
              </a:rPr>
              <a:t>« Aider les professeurs des écoles à construire un enseignement rigoureux et progressif visant l’acquisition par tous les élèves du sens des opérations ainsi que de connaissances de faits numériques incontournables et de procédures de calcul efficaces ».</a:t>
            </a:r>
          </a:p>
          <a:p>
            <a:r>
              <a:rPr lang="fr-FR" sz="2800">
                <a:solidFill>
                  <a:schemeClr val="bg2">
                    <a:lumMod val="10000"/>
                  </a:schemeClr>
                </a:solidFill>
              </a:rPr>
              <a:t>(BO spécial n°3 du 26 avril 2018)</a:t>
            </a:r>
          </a:p>
        </p:txBody>
      </p:sp>
    </p:spTree>
    <p:extLst>
      <p:ext uri="{BB962C8B-B14F-4D97-AF65-F5344CB8AC3E}">
        <p14:creationId xmlns:p14="http://schemas.microsoft.com/office/powerpoint/2010/main" val="1798129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8107" y="381883"/>
            <a:ext cx="9411313" cy="2585323"/>
          </a:xfrm>
          <a:prstGeom prst="rect">
            <a:avLst/>
          </a:prstGeom>
          <a:noFill/>
        </p:spPr>
        <p:txBody>
          <a:bodyPr wrap="square" rtlCol="0">
            <a:spAutoFit/>
          </a:bodyPr>
          <a:lstStyle/>
          <a:p>
            <a:r>
              <a:rPr lang="fr-FR" b="1" dirty="0"/>
              <a:t>EN AMONT DE LA SÉQUENCE D’APPRENTISSAGE DE LA TABLE DE 5</a:t>
            </a:r>
          </a:p>
          <a:p>
            <a:endParaRPr lang="fr-FR" b="1" dirty="0"/>
          </a:p>
          <a:p>
            <a:r>
              <a:rPr lang="fr-FR" b="1" dirty="0"/>
              <a:t>Séances de calcul mental </a:t>
            </a:r>
          </a:p>
          <a:p>
            <a:r>
              <a:rPr lang="fr-FR" b="1" dirty="0"/>
              <a:t> </a:t>
            </a:r>
          </a:p>
          <a:p>
            <a:r>
              <a:rPr lang="fr-FR" b="1" dirty="0"/>
              <a:t>-    </a:t>
            </a:r>
            <a:r>
              <a:rPr lang="fr-FR" dirty="0"/>
              <a:t>Doubles et moitiés</a:t>
            </a:r>
          </a:p>
          <a:p>
            <a:pPr marL="285750" indent="-285750">
              <a:buFontTx/>
              <a:buChar char="-"/>
            </a:pPr>
            <a:r>
              <a:rPr lang="fr-FR" dirty="0"/>
              <a:t>Le jeu du furet : Compter de 2 en 2 ; Compter de 10 en 10  ; Compter de 5 en 5</a:t>
            </a:r>
          </a:p>
          <a:p>
            <a:pPr marL="285750" indent="-285750">
              <a:buFontTx/>
              <a:buChar char="-"/>
            </a:pPr>
            <a:r>
              <a:rPr lang="fr-FR" dirty="0"/>
              <a:t>Tables de 2   et 10  </a:t>
            </a:r>
          </a:p>
          <a:p>
            <a:endParaRPr lang="fr-FR" b="1" dirty="0"/>
          </a:p>
          <a:p>
            <a:endParaRPr lang="fr-FR" b="1" dirty="0"/>
          </a:p>
        </p:txBody>
      </p:sp>
      <p:pic>
        <p:nvPicPr>
          <p:cNvPr id="11" name="Espace réservé du contenu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7077" y="2462795"/>
            <a:ext cx="3934701" cy="3412488"/>
          </a:xfrm>
          <a:prstGeom prst="rect">
            <a:avLst/>
          </a:prstGeom>
        </p:spPr>
      </p:pic>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07" y="3330194"/>
            <a:ext cx="5956884" cy="1683240"/>
          </a:xfrm>
          <a:prstGeom prst="rect">
            <a:avLst/>
          </a:prstGeom>
        </p:spPr>
      </p:pic>
    </p:spTree>
    <p:extLst>
      <p:ext uri="{BB962C8B-B14F-4D97-AF65-F5344CB8AC3E}">
        <p14:creationId xmlns:p14="http://schemas.microsoft.com/office/powerpoint/2010/main" val="1602818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8108" y="381883"/>
            <a:ext cx="8147714" cy="2308324"/>
          </a:xfrm>
          <a:prstGeom prst="rect">
            <a:avLst/>
          </a:prstGeom>
          <a:noFill/>
        </p:spPr>
        <p:txBody>
          <a:bodyPr wrap="square" rtlCol="0">
            <a:spAutoFit/>
          </a:bodyPr>
          <a:lstStyle/>
          <a:p>
            <a:r>
              <a:rPr lang="fr-FR" b="1" dirty="0"/>
              <a:t>EN AMONT DE LA SÉQUENCE DE CALCUL MENTAL </a:t>
            </a:r>
          </a:p>
          <a:p>
            <a:endParaRPr lang="fr-FR" b="1" dirty="0">
              <a:latin typeface="Calibri" charset="0"/>
              <a:ea typeface="Calibri" charset="0"/>
              <a:cs typeface="Times New Roman" charset="0"/>
            </a:endParaRPr>
          </a:p>
          <a:p>
            <a:endParaRPr lang="fr-FR" b="1" dirty="0">
              <a:latin typeface="Calibri" charset="0"/>
              <a:ea typeface="Calibri" charset="0"/>
              <a:cs typeface="Times New Roman" charset="0"/>
            </a:endParaRPr>
          </a:p>
          <a:p>
            <a:r>
              <a:rPr lang="fr-FR" b="1" dirty="0">
                <a:latin typeface="Calibri" charset="0"/>
                <a:ea typeface="Calibri" charset="0"/>
                <a:cs typeface="Times New Roman" charset="0"/>
              </a:rPr>
              <a:t>La multiplication : Séquence 1 </a:t>
            </a:r>
          </a:p>
          <a:p>
            <a:r>
              <a:rPr lang="fr-FR" b="1" dirty="0">
                <a:latin typeface="Calibri" charset="0"/>
                <a:ea typeface="Calibri" charset="0"/>
                <a:cs typeface="Times New Roman" charset="0"/>
              </a:rPr>
              <a:t> </a:t>
            </a:r>
          </a:p>
          <a:p>
            <a:endParaRPr lang="fr-FR" b="1" dirty="0"/>
          </a:p>
          <a:p>
            <a:endParaRPr lang="fr-FR" b="1" dirty="0"/>
          </a:p>
          <a:p>
            <a:endParaRPr lang="fr-FR" b="1"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987" y="2433427"/>
            <a:ext cx="2965101" cy="3157761"/>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4535" y="313899"/>
            <a:ext cx="2413549" cy="3253274"/>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5477" y="2433427"/>
            <a:ext cx="4760335" cy="3289129"/>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0201" y="3747248"/>
            <a:ext cx="3277884" cy="2025694"/>
          </a:xfrm>
          <a:prstGeom prst="rect">
            <a:avLst/>
          </a:prstGeom>
        </p:spPr>
      </p:pic>
    </p:spTree>
    <p:extLst>
      <p:ext uri="{BB962C8B-B14F-4D97-AF65-F5344CB8AC3E}">
        <p14:creationId xmlns:p14="http://schemas.microsoft.com/office/powerpoint/2010/main" val="213869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8108" y="381883"/>
            <a:ext cx="8147714" cy="646331"/>
          </a:xfrm>
          <a:prstGeom prst="rect">
            <a:avLst/>
          </a:prstGeom>
          <a:noFill/>
        </p:spPr>
        <p:txBody>
          <a:bodyPr wrap="square" rtlCol="0">
            <a:spAutoFit/>
          </a:bodyPr>
          <a:lstStyle/>
          <a:p>
            <a:r>
              <a:rPr lang="fr-FR" b="1" dirty="0"/>
              <a:t>EN AMONT DE LA SÉQUENCE DE CALCUL</a:t>
            </a:r>
          </a:p>
          <a:p>
            <a:r>
              <a:rPr lang="fr-FR" b="1" dirty="0">
                <a:latin typeface="Calibri" charset="0"/>
                <a:ea typeface="Calibri" charset="0"/>
                <a:cs typeface="Times New Roman" charset="0"/>
              </a:rPr>
              <a:t>La multiplication : Séquence 2 </a:t>
            </a:r>
            <a:endParaRPr lang="fr-FR" b="1" dirty="0"/>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09" y="1292772"/>
            <a:ext cx="2978982" cy="1945153"/>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2018" y="1292772"/>
            <a:ext cx="4054434" cy="2354318"/>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2018" y="3911648"/>
            <a:ext cx="3906600" cy="2365252"/>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7091" y="3684455"/>
            <a:ext cx="3429888" cy="2653862"/>
          </a:xfrm>
          <a:prstGeom prst="rect">
            <a:avLst/>
          </a:prstGeom>
        </p:spPr>
      </p:pic>
    </p:spTree>
    <p:extLst>
      <p:ext uri="{BB962C8B-B14F-4D97-AF65-F5344CB8AC3E}">
        <p14:creationId xmlns:p14="http://schemas.microsoft.com/office/powerpoint/2010/main" val="1330552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3496" y="1693632"/>
            <a:ext cx="2904563" cy="1927750"/>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3496" y="3700578"/>
            <a:ext cx="2904562" cy="2040956"/>
          </a:xfrm>
          <a:prstGeom prst="rect">
            <a:avLst/>
          </a:prstGeom>
        </p:spPr>
      </p:pic>
      <p:pic>
        <p:nvPicPr>
          <p:cNvPr id="10" name="Espace réservé du contenu 9"/>
          <p:cNvPicPr>
            <a:picLocks noGrp="1"/>
          </p:cNvPicPr>
          <p:nvPr>
            <p:ph idx="1"/>
          </p:nvPr>
        </p:nvPicPr>
        <p:blipFill>
          <a:blip r:embed="rId4" cstate="screen">
            <a:extLst>
              <a:ext uri="{28A0092B-C50C-407E-A947-70E740481C1C}">
                <a14:useLocalDpi xmlns:a14="http://schemas.microsoft.com/office/drawing/2010/main"/>
              </a:ext>
            </a:extLst>
          </a:blip>
          <a:stretch>
            <a:fillRect/>
          </a:stretch>
        </p:blipFill>
        <p:spPr>
          <a:xfrm>
            <a:off x="414416" y="3537116"/>
            <a:ext cx="4367790" cy="1140723"/>
          </a:xfrm>
          <a:prstGeom prst="rect">
            <a:avLst/>
          </a:prstGeom>
        </p:spPr>
      </p:pic>
      <p:pic>
        <p:nvPicPr>
          <p:cNvPr id="11" name="Image 10"/>
          <p:cNvPicPr/>
          <p:nvPr/>
        </p:nvPicPr>
        <p:blipFill>
          <a:blip r:embed="rId5" cstate="screen">
            <a:extLst>
              <a:ext uri="{28A0092B-C50C-407E-A947-70E740481C1C}">
                <a14:useLocalDpi xmlns:a14="http://schemas.microsoft.com/office/drawing/2010/main"/>
              </a:ext>
            </a:extLst>
          </a:blip>
          <a:stretch>
            <a:fillRect/>
          </a:stretch>
        </p:blipFill>
        <p:spPr>
          <a:xfrm>
            <a:off x="414416" y="1713848"/>
            <a:ext cx="1792756" cy="1518151"/>
          </a:xfrm>
          <a:prstGeom prst="rect">
            <a:avLst/>
          </a:prstGeom>
        </p:spPr>
      </p:pic>
      <p:pic>
        <p:nvPicPr>
          <p:cNvPr id="12" name="Image 11"/>
          <p:cNvPicPr/>
          <p:nvPr/>
        </p:nvPicPr>
        <p:blipFill>
          <a:blip r:embed="rId6" cstate="screen">
            <a:extLst>
              <a:ext uri="{28A0092B-C50C-407E-A947-70E740481C1C}">
                <a14:useLocalDpi xmlns:a14="http://schemas.microsoft.com/office/drawing/2010/main"/>
              </a:ext>
            </a:extLst>
          </a:blip>
          <a:stretch>
            <a:fillRect/>
          </a:stretch>
        </p:blipFill>
        <p:spPr>
          <a:xfrm>
            <a:off x="2530699" y="1693632"/>
            <a:ext cx="2223736" cy="1517414"/>
          </a:xfrm>
          <a:prstGeom prst="rect">
            <a:avLst/>
          </a:prstGeom>
        </p:spPr>
      </p:pic>
      <p:pic>
        <p:nvPicPr>
          <p:cNvPr id="13" name="Image 12"/>
          <p:cNvPicPr/>
          <p:nvPr/>
        </p:nvPicPr>
        <p:blipFill>
          <a:blip r:embed="rId7" cstate="screen">
            <a:extLst>
              <a:ext uri="{28A0092B-C50C-407E-A947-70E740481C1C}">
                <a14:useLocalDpi xmlns:a14="http://schemas.microsoft.com/office/drawing/2010/main"/>
              </a:ext>
            </a:extLst>
          </a:blip>
          <a:stretch>
            <a:fillRect/>
          </a:stretch>
        </p:blipFill>
        <p:spPr>
          <a:xfrm>
            <a:off x="283780" y="4901737"/>
            <a:ext cx="3897692" cy="1202196"/>
          </a:xfrm>
          <a:prstGeom prst="rect">
            <a:avLst/>
          </a:prstGeom>
        </p:spPr>
      </p:pic>
      <p:sp>
        <p:nvSpPr>
          <p:cNvPr id="14" name="ZoneTexte 13"/>
          <p:cNvSpPr txBox="1"/>
          <p:nvPr/>
        </p:nvSpPr>
        <p:spPr>
          <a:xfrm>
            <a:off x="623536" y="1039399"/>
            <a:ext cx="4921469" cy="369332"/>
          </a:xfrm>
          <a:prstGeom prst="rect">
            <a:avLst/>
          </a:prstGeom>
          <a:noFill/>
        </p:spPr>
        <p:txBody>
          <a:bodyPr wrap="square" rtlCol="0">
            <a:spAutoFit/>
          </a:bodyPr>
          <a:lstStyle/>
          <a:p>
            <a:r>
              <a:rPr lang="fr-FR" b="1" dirty="0"/>
              <a:t>Supports et matériel utilisés pendant la séquence</a:t>
            </a:r>
          </a:p>
        </p:txBody>
      </p:sp>
      <p:sp>
        <p:nvSpPr>
          <p:cNvPr id="15" name="ZoneTexte 14"/>
          <p:cNvSpPr txBox="1"/>
          <p:nvPr/>
        </p:nvSpPr>
        <p:spPr>
          <a:xfrm>
            <a:off x="8092268" y="1047301"/>
            <a:ext cx="4099732" cy="646331"/>
          </a:xfrm>
          <a:prstGeom prst="rect">
            <a:avLst/>
          </a:prstGeom>
          <a:noFill/>
        </p:spPr>
        <p:txBody>
          <a:bodyPr wrap="square" rtlCol="0">
            <a:spAutoFit/>
          </a:bodyPr>
          <a:lstStyle/>
          <a:p>
            <a:r>
              <a:rPr lang="fr-FR" b="1" dirty="0"/>
              <a:t>Matériel utilisé</a:t>
            </a:r>
          </a:p>
          <a:p>
            <a:r>
              <a:rPr lang="fr-FR" b="1" dirty="0"/>
              <a:t> pendant les séances de régulation </a:t>
            </a:r>
          </a:p>
        </p:txBody>
      </p:sp>
      <p:pic>
        <p:nvPicPr>
          <p:cNvPr id="16" name="Image 15"/>
          <p:cNvPicPr>
            <a:picLocks noChangeAspect="1"/>
          </p:cNvPicPr>
          <p:nvPr/>
        </p:nvPicPr>
        <p:blipFill>
          <a:blip r:embed="rId8"/>
          <a:stretch>
            <a:fillRect/>
          </a:stretch>
        </p:blipFill>
        <p:spPr>
          <a:xfrm>
            <a:off x="4306755" y="5121835"/>
            <a:ext cx="2476500" cy="762000"/>
          </a:xfrm>
          <a:prstGeom prst="rect">
            <a:avLst/>
          </a:prstGeom>
        </p:spPr>
      </p:pic>
    </p:spTree>
    <p:extLst>
      <p:ext uri="{BB962C8B-B14F-4D97-AF65-F5344CB8AC3E}">
        <p14:creationId xmlns:p14="http://schemas.microsoft.com/office/powerpoint/2010/main" val="4536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060" y="1539520"/>
            <a:ext cx="184731" cy="369332"/>
          </a:xfrm>
          <a:prstGeom prst="rect">
            <a:avLst/>
          </a:prstGeom>
        </p:spPr>
        <p:txBody>
          <a:bodyPr wrap="none">
            <a:spAutoFit/>
          </a:bodyPr>
          <a:lstStyle/>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50176411"/>
              </p:ext>
            </p:extLst>
          </p:nvPr>
        </p:nvGraphicFramePr>
        <p:xfrm>
          <a:off x="1039060" y="965638"/>
          <a:ext cx="10589870" cy="5933761"/>
        </p:xfrm>
        <a:graphic>
          <a:graphicData uri="http://schemas.openxmlformats.org/drawingml/2006/table">
            <a:tbl>
              <a:tblPr firstRow="1" bandRow="1">
                <a:tableStyleId>{21E4AEA4-8DFA-4A89-87EB-49C32662AFE0}</a:tableStyleId>
              </a:tblPr>
              <a:tblGrid>
                <a:gridCol w="1762345">
                  <a:extLst>
                    <a:ext uri="{9D8B030D-6E8A-4147-A177-3AD203B41FA5}">
                      <a16:colId xmlns:a16="http://schemas.microsoft.com/office/drawing/2014/main" val="20000"/>
                    </a:ext>
                  </a:extLst>
                </a:gridCol>
                <a:gridCol w="3993135">
                  <a:extLst>
                    <a:ext uri="{9D8B030D-6E8A-4147-A177-3AD203B41FA5}">
                      <a16:colId xmlns:a16="http://schemas.microsoft.com/office/drawing/2014/main" val="20001"/>
                    </a:ext>
                  </a:extLst>
                </a:gridCol>
                <a:gridCol w="1926379">
                  <a:extLst>
                    <a:ext uri="{9D8B030D-6E8A-4147-A177-3AD203B41FA5}">
                      <a16:colId xmlns:a16="http://schemas.microsoft.com/office/drawing/2014/main" val="20002"/>
                    </a:ext>
                  </a:extLst>
                </a:gridCol>
                <a:gridCol w="2908011">
                  <a:extLst>
                    <a:ext uri="{9D8B030D-6E8A-4147-A177-3AD203B41FA5}">
                      <a16:colId xmlns:a16="http://schemas.microsoft.com/office/drawing/2014/main" val="20003"/>
                    </a:ext>
                  </a:extLst>
                </a:gridCol>
              </a:tblGrid>
              <a:tr h="946363">
                <a:tc>
                  <a:txBody>
                    <a:bodyPr/>
                    <a:lstStyle/>
                    <a:p>
                      <a:endParaRPr lang="fr-FR" b="1" dirty="0"/>
                    </a:p>
                  </a:txBody>
                  <a:tcPr/>
                </a:tc>
                <a:tc>
                  <a:txBody>
                    <a:bodyPr/>
                    <a:lstStyle/>
                    <a:p>
                      <a:pPr algn="ctr"/>
                      <a:r>
                        <a:rPr lang="fr-FR" dirty="0"/>
                        <a:t>TEMPS 1  de la séance  </a:t>
                      </a:r>
                    </a:p>
                    <a:p>
                      <a:pPr algn="ctr"/>
                      <a:endParaRPr lang="fr-FR" dirty="0"/>
                    </a:p>
                    <a:p>
                      <a:pPr algn="ctr"/>
                      <a:r>
                        <a:rPr lang="fr-FR" sz="2000" dirty="0"/>
                        <a:t>TABLES DE 2 ET 10 </a:t>
                      </a: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t>TEMPS 2   de la séance      </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dirty="0"/>
                    </a:p>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a:t>TABLE DE 5 </a:t>
                      </a:r>
                    </a:p>
                  </a:txBody>
                  <a:tcPr/>
                </a:tc>
                <a:tc hMerge="1">
                  <a:txBody>
                    <a:bodyPr/>
                    <a:lstStyle/>
                    <a:p>
                      <a:endParaRPr lang="fr-FR" dirty="0"/>
                    </a:p>
                  </a:txBody>
                  <a:tcPr/>
                </a:tc>
                <a:extLst>
                  <a:ext uri="{0D108BD9-81ED-4DB2-BD59-A6C34878D82A}">
                    <a16:rowId xmlns:a16="http://schemas.microsoft.com/office/drawing/2014/main" val="10000"/>
                  </a:ext>
                </a:extLst>
              </a:tr>
              <a:tr h="383803">
                <a:tc>
                  <a:txBody>
                    <a:bodyPr/>
                    <a:lstStyle/>
                    <a:p>
                      <a:r>
                        <a:rPr lang="fr-FR" b="1" dirty="0"/>
                        <a:t>Séance 1 </a:t>
                      </a:r>
                    </a:p>
                  </a:txBody>
                  <a:tcPr/>
                </a:tc>
                <a:tc>
                  <a:txBody>
                    <a:bodyPr/>
                    <a:lstStyle/>
                    <a:p>
                      <a:r>
                        <a:rPr lang="fr-FR" dirty="0"/>
                        <a:t>Automatisation </a:t>
                      </a:r>
                    </a:p>
                  </a:txBody>
                  <a:tcPr/>
                </a:tc>
                <a:tc>
                  <a:txBody>
                    <a:bodyPr/>
                    <a:lstStyle/>
                    <a:p>
                      <a:r>
                        <a:rPr lang="fr-FR" dirty="0"/>
                        <a:t>Découverte </a:t>
                      </a:r>
                      <a:endParaRPr lang="fr-FR" b="1" dirty="0">
                        <a:solidFill>
                          <a:srgbClr val="C00000"/>
                        </a:solidFill>
                        <a:latin typeface="Calibri" charset="0"/>
                        <a:ea typeface="Calibri"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1 x 5 ; 2 X 5 ; 3 x 5 </a:t>
                      </a:r>
                    </a:p>
                  </a:txBody>
                  <a:tcPr/>
                </a:tc>
                <a:extLst>
                  <a:ext uri="{0D108BD9-81ED-4DB2-BD59-A6C34878D82A}">
                    <a16:rowId xmlns:a16="http://schemas.microsoft.com/office/drawing/2014/main" val="10001"/>
                  </a:ext>
                </a:extLst>
              </a:tr>
              <a:tr h="488795">
                <a:tc>
                  <a:txBody>
                    <a:bodyPr/>
                    <a:lstStyle/>
                    <a:p>
                      <a:r>
                        <a:rPr lang="fr-FR" b="1" dirty="0"/>
                        <a:t>Séance 2</a:t>
                      </a:r>
                    </a:p>
                  </a:txBody>
                  <a:tcPr/>
                </a:tc>
                <a:tc>
                  <a:txBody>
                    <a:bodyPr/>
                    <a:lstStyle/>
                    <a:p>
                      <a:r>
                        <a:rPr lang="fr-FR" dirty="0"/>
                        <a:t>Automatisation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Découverte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4 x 5 ; 6 X 5 </a:t>
                      </a:r>
                    </a:p>
                  </a:txBody>
                  <a:tcPr/>
                </a:tc>
                <a:extLst>
                  <a:ext uri="{0D108BD9-81ED-4DB2-BD59-A6C34878D82A}">
                    <a16:rowId xmlns:a16="http://schemas.microsoft.com/office/drawing/2014/main" val="10002"/>
                  </a:ext>
                </a:extLst>
              </a:tr>
              <a:tr h="508494">
                <a:tc>
                  <a:txBody>
                    <a:bodyPr/>
                    <a:lstStyle/>
                    <a:p>
                      <a:r>
                        <a:rPr lang="fr-FR" b="1" dirty="0"/>
                        <a:t>Séance 3	</a:t>
                      </a:r>
                    </a:p>
                  </a:txBody>
                  <a:tcPr/>
                </a:tc>
                <a:tc>
                  <a:txBody>
                    <a:bodyPr/>
                    <a:lstStyle/>
                    <a:p>
                      <a:r>
                        <a:rPr lang="fr-FR" dirty="0"/>
                        <a:t>Automatisation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Découverte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8 x 5 et 10 x 5</a:t>
                      </a:r>
                    </a:p>
                  </a:txBody>
                  <a:tcPr/>
                </a:tc>
                <a:extLst>
                  <a:ext uri="{0D108BD9-81ED-4DB2-BD59-A6C34878D82A}">
                    <a16:rowId xmlns:a16="http://schemas.microsoft.com/office/drawing/2014/main" val="10003"/>
                  </a:ext>
                </a:extLst>
              </a:tr>
              <a:tr h="383803">
                <a:tc>
                  <a:txBody>
                    <a:bodyPr/>
                    <a:lstStyle/>
                    <a:p>
                      <a:r>
                        <a:rPr lang="fr-FR" b="1" dirty="0"/>
                        <a:t>Séance 4	</a:t>
                      </a:r>
                    </a:p>
                  </a:txBody>
                  <a:tcPr/>
                </a:tc>
                <a:tc>
                  <a:txBody>
                    <a:bodyPr/>
                    <a:lstStyle/>
                    <a:p>
                      <a:r>
                        <a:rPr lang="fr-FR" dirty="0"/>
                        <a:t>Evaluation </a:t>
                      </a:r>
                    </a:p>
                  </a:txBody>
                  <a:tcPr/>
                </a:tc>
                <a:tc>
                  <a:txBody>
                    <a:bodyPr/>
                    <a:lstStyle/>
                    <a:p>
                      <a:r>
                        <a:rPr lang="fr-FR" dirty="0"/>
                        <a:t>Entraînement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Résultats connus</a:t>
                      </a:r>
                    </a:p>
                  </a:txBody>
                  <a:tcPr/>
                </a:tc>
                <a:extLst>
                  <a:ext uri="{0D108BD9-81ED-4DB2-BD59-A6C34878D82A}">
                    <a16:rowId xmlns:a16="http://schemas.microsoft.com/office/drawing/2014/main" val="10004"/>
                  </a:ext>
                </a:extLst>
              </a:tr>
              <a:tr h="383803">
                <a:tc>
                  <a:txBody>
                    <a:bodyPr/>
                    <a:lstStyle/>
                    <a:p>
                      <a:r>
                        <a:rPr lang="fr-FR" b="1" dirty="0"/>
                        <a:t>Séance 5	</a:t>
                      </a:r>
                    </a:p>
                  </a:txBody>
                  <a:tcPr/>
                </a:tc>
                <a:tc>
                  <a:txBody>
                    <a:bodyPr/>
                    <a:lstStyle/>
                    <a:p>
                      <a:r>
                        <a:rPr lang="fr-FR" dirty="0"/>
                        <a:t>Consolidation </a:t>
                      </a:r>
                    </a:p>
                  </a:txBody>
                  <a:tcPr/>
                </a:tc>
                <a:tc>
                  <a:txBody>
                    <a:bodyPr/>
                    <a:lstStyle/>
                    <a:p>
                      <a:r>
                        <a:rPr lang="fr-FR" dirty="0"/>
                        <a:t>Entraînement </a:t>
                      </a:r>
                    </a:p>
                    <a:p>
                      <a:r>
                        <a:rPr lang="fr-FR" dirty="0"/>
                        <a:t>Découverte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Résultats connus</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a:t>5 x 5 ;  7 x 5 et 9 x 5</a:t>
                      </a:r>
                    </a:p>
                  </a:txBody>
                  <a:tcPr/>
                </a:tc>
                <a:extLst>
                  <a:ext uri="{0D108BD9-81ED-4DB2-BD59-A6C34878D82A}">
                    <a16:rowId xmlns:a16="http://schemas.microsoft.com/office/drawing/2014/main" val="10005"/>
                  </a:ext>
                </a:extLst>
              </a:tr>
              <a:tr h="623514">
                <a:tc>
                  <a:txBody>
                    <a:bodyPr/>
                    <a:lstStyle/>
                    <a:p>
                      <a:r>
                        <a:rPr lang="fr-FR" b="1" dirty="0"/>
                        <a:t>Séance 6</a:t>
                      </a:r>
                    </a:p>
                  </a:txBody>
                  <a:tcPr/>
                </a:tc>
                <a:tc>
                  <a:txBody>
                    <a:bodyPr/>
                    <a:lstStyle/>
                    <a:p>
                      <a:r>
                        <a:rPr lang="fr-FR" dirty="0"/>
                        <a:t>Evaluation </a:t>
                      </a:r>
                    </a:p>
                  </a:txBody>
                  <a:tcPr/>
                </a:tc>
                <a:tc>
                  <a:txBody>
                    <a:bodyPr/>
                    <a:lstStyle/>
                    <a:p>
                      <a:r>
                        <a:rPr lang="fr-FR" dirty="0"/>
                        <a:t>Entraînement Automatisation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Tous les résultats</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a:t>Jeux</a:t>
                      </a:r>
                    </a:p>
                  </a:txBody>
                  <a:tcPr/>
                </a:tc>
                <a:extLst>
                  <a:ext uri="{0D108BD9-81ED-4DB2-BD59-A6C34878D82A}">
                    <a16:rowId xmlns:a16="http://schemas.microsoft.com/office/drawing/2014/main" val="10006"/>
                  </a:ext>
                </a:extLst>
              </a:tr>
              <a:tr h="383803">
                <a:tc>
                  <a:txBody>
                    <a:bodyPr/>
                    <a:lstStyle/>
                    <a:p>
                      <a:r>
                        <a:rPr lang="fr-FR" b="1" dirty="0"/>
                        <a:t>Séance 7	</a:t>
                      </a:r>
                    </a:p>
                  </a:txBody>
                  <a:tcPr/>
                </a:tc>
                <a:tc>
                  <a:txBody>
                    <a:bodyPr/>
                    <a:lstStyle/>
                    <a:p>
                      <a:r>
                        <a:rPr lang="fr-FR" dirty="0"/>
                        <a:t>Consolidation </a:t>
                      </a:r>
                    </a:p>
                  </a:txBody>
                  <a:tcPr/>
                </a:tc>
                <a:tc>
                  <a:txBody>
                    <a:bodyPr/>
                    <a:lstStyle/>
                    <a:p>
                      <a:r>
                        <a:rPr lang="fr-FR" dirty="0"/>
                        <a:t>Automatisation </a:t>
                      </a:r>
                    </a:p>
                  </a:txBody>
                  <a:tcPr/>
                </a:tc>
                <a:tc>
                  <a:txBody>
                    <a:bodyPr/>
                    <a:lstStyle/>
                    <a:p>
                      <a:r>
                        <a:rPr lang="fr-FR" b="1" dirty="0"/>
                        <a:t>Résultats les plus difficiles à mémoriser </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a:t>Jeux</a:t>
                      </a:r>
                    </a:p>
                  </a:txBody>
                  <a:tcPr/>
                </a:tc>
                <a:extLst>
                  <a:ext uri="{0D108BD9-81ED-4DB2-BD59-A6C34878D82A}">
                    <a16:rowId xmlns:a16="http://schemas.microsoft.com/office/drawing/2014/main" val="10007"/>
                  </a:ext>
                </a:extLst>
              </a:tr>
              <a:tr h="383803">
                <a:tc>
                  <a:txBody>
                    <a:bodyPr/>
                    <a:lstStyle/>
                    <a:p>
                      <a:r>
                        <a:rPr lang="fr-FR" b="1" dirty="0"/>
                        <a:t>Séance 8	 </a:t>
                      </a:r>
                    </a:p>
                  </a:txBody>
                  <a:tcPr/>
                </a:tc>
                <a:tc>
                  <a:txBody>
                    <a:bodyPr/>
                    <a:lstStyle/>
                    <a:p>
                      <a:endParaRPr lang="fr-FR" dirty="0"/>
                    </a:p>
                  </a:txBody>
                  <a:tcPr/>
                </a:tc>
                <a:tc>
                  <a:txBody>
                    <a:bodyPr/>
                    <a:lstStyle/>
                    <a:p>
                      <a:r>
                        <a:rPr lang="fr-FR" dirty="0"/>
                        <a:t>Réinvestissement</a:t>
                      </a:r>
                    </a:p>
                    <a:p>
                      <a:r>
                        <a:rPr lang="fr-FR" dirty="0"/>
                        <a:t>Evaluation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a:t> Problèmes oraux</a:t>
                      </a:r>
                    </a:p>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a:p>
                  </a:txBody>
                  <a:tcPr/>
                </a:tc>
                <a:extLst>
                  <a:ext uri="{0D108BD9-81ED-4DB2-BD59-A6C34878D82A}">
                    <a16:rowId xmlns:a16="http://schemas.microsoft.com/office/drawing/2014/main" val="10008"/>
                  </a:ext>
                </a:extLst>
              </a:tr>
            </a:tbl>
          </a:graphicData>
        </a:graphic>
      </p:graphicFrame>
      <p:sp>
        <p:nvSpPr>
          <p:cNvPr id="5" name="ZoneTexte 4"/>
          <p:cNvSpPr txBox="1"/>
          <p:nvPr/>
        </p:nvSpPr>
        <p:spPr>
          <a:xfrm>
            <a:off x="1039060" y="300251"/>
            <a:ext cx="10356821" cy="369332"/>
          </a:xfrm>
          <a:prstGeom prst="rect">
            <a:avLst/>
          </a:prstGeom>
          <a:noFill/>
        </p:spPr>
        <p:txBody>
          <a:bodyPr wrap="square" rtlCol="0">
            <a:spAutoFit/>
          </a:bodyPr>
          <a:lstStyle/>
          <a:p>
            <a:r>
              <a:rPr lang="fr-FR" b="1" dirty="0"/>
              <a:t>Exemple de séquence au CE1  : Table de multiplication de 5                                                                   </a:t>
            </a:r>
          </a:p>
        </p:txBody>
      </p:sp>
    </p:spTree>
    <p:extLst>
      <p:ext uri="{BB962C8B-B14F-4D97-AF65-F5344CB8AC3E}">
        <p14:creationId xmlns:p14="http://schemas.microsoft.com/office/powerpoint/2010/main" val="161862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060" y="1539520"/>
            <a:ext cx="184731" cy="369332"/>
          </a:xfrm>
          <a:prstGeom prst="rect">
            <a:avLst/>
          </a:prstGeom>
        </p:spPr>
        <p:txBody>
          <a:bodyPr wrap="none">
            <a:spAutoFit/>
          </a:bodyPr>
          <a:lstStyle/>
          <a:p>
            <a:endParaRPr lang="fr-FR" dirty="0"/>
          </a:p>
        </p:txBody>
      </p:sp>
      <p:sp>
        <p:nvSpPr>
          <p:cNvPr id="5" name="ZoneTexte 4"/>
          <p:cNvSpPr txBox="1"/>
          <p:nvPr/>
        </p:nvSpPr>
        <p:spPr>
          <a:xfrm>
            <a:off x="1039060" y="189415"/>
            <a:ext cx="9476540" cy="461665"/>
          </a:xfrm>
          <a:prstGeom prst="rect">
            <a:avLst/>
          </a:prstGeom>
          <a:noFill/>
        </p:spPr>
        <p:txBody>
          <a:bodyPr wrap="square" rtlCol="0">
            <a:spAutoFit/>
          </a:bodyPr>
          <a:lstStyle/>
          <a:p>
            <a:r>
              <a:rPr lang="fr-FR" sz="2400" dirty="0">
                <a:latin typeface="Calibri" charset="0"/>
                <a:ea typeface="Calibri" charset="0"/>
                <a:cs typeface="Calibri" charset="0"/>
              </a:rPr>
              <a:t>Ordre choisi dans l’apprentissage des tables de multiplication</a:t>
            </a:r>
          </a:p>
        </p:txBody>
      </p:sp>
      <p:sp>
        <p:nvSpPr>
          <p:cNvPr id="2" name="Rectangle 1"/>
          <p:cNvSpPr/>
          <p:nvPr/>
        </p:nvSpPr>
        <p:spPr>
          <a:xfrm>
            <a:off x="1330005" y="906859"/>
            <a:ext cx="3366685" cy="5509200"/>
          </a:xfrm>
          <a:prstGeom prst="rect">
            <a:avLst/>
          </a:prstGeom>
        </p:spPr>
        <p:txBody>
          <a:bodyPr wrap="square">
            <a:spAutoFit/>
          </a:bodyPr>
          <a:lstStyle/>
          <a:p>
            <a:pPr algn="ctr">
              <a:spcAft>
                <a:spcPts val="0"/>
              </a:spcAft>
            </a:pPr>
            <a:r>
              <a:rPr lang="fr-FR" sz="2800" b="1" dirty="0">
                <a:latin typeface="Calibri" charset="0"/>
                <a:ea typeface="Calibri" charset="0"/>
                <a:cs typeface="Times New Roman" charset="0"/>
              </a:rPr>
              <a:t>CE2 A</a:t>
            </a:r>
          </a:p>
          <a:p>
            <a:pPr>
              <a:spcAft>
                <a:spcPts val="0"/>
              </a:spcAft>
            </a:pPr>
            <a:r>
              <a:rPr lang="fr-FR" sz="3600" b="1" dirty="0">
                <a:solidFill>
                  <a:srgbClr val="00B050"/>
                </a:solidFill>
                <a:latin typeface="Calibri" charset="0"/>
                <a:ea typeface="Calibri" charset="0"/>
                <a:cs typeface="Times New Roman" charset="0"/>
              </a:rPr>
              <a:t>Table de 2</a:t>
            </a:r>
          </a:p>
          <a:p>
            <a:pPr>
              <a:spcAft>
                <a:spcPts val="0"/>
              </a:spcAft>
            </a:pPr>
            <a:r>
              <a:rPr lang="fr-FR" sz="3600" b="1" dirty="0">
                <a:solidFill>
                  <a:srgbClr val="00B050"/>
                </a:solidFill>
                <a:latin typeface="Calibri" charset="0"/>
                <a:ea typeface="Calibri" charset="0"/>
                <a:cs typeface="Times New Roman" charset="0"/>
              </a:rPr>
              <a:t>Table de 10</a:t>
            </a:r>
            <a:endParaRPr lang="fr-FR" sz="3600" dirty="0">
              <a:solidFill>
                <a:srgbClr val="00B050"/>
              </a:solidFill>
              <a:latin typeface="Calibri" charset="0"/>
              <a:ea typeface="Calibri" charset="0"/>
              <a:cs typeface="Times New Roman" charset="0"/>
            </a:endParaRPr>
          </a:p>
          <a:p>
            <a:pPr>
              <a:spcAft>
                <a:spcPts val="0"/>
              </a:spcAft>
            </a:pPr>
            <a:r>
              <a:rPr lang="fr-FR" sz="3600" b="1" dirty="0">
                <a:solidFill>
                  <a:srgbClr val="00B050"/>
                </a:solidFill>
                <a:latin typeface="Calibri" charset="0"/>
                <a:ea typeface="Calibri" charset="0"/>
                <a:cs typeface="Times New Roman" charset="0"/>
              </a:rPr>
              <a:t>Table de 5</a:t>
            </a:r>
            <a:endParaRPr lang="fr-FR" sz="3600" dirty="0">
              <a:solidFill>
                <a:srgbClr val="00B050"/>
              </a:solidFill>
              <a:latin typeface="Calibri" charset="0"/>
              <a:ea typeface="Calibri" charset="0"/>
              <a:cs typeface="Times New Roman" charset="0"/>
            </a:endParaRPr>
          </a:p>
          <a:p>
            <a:pPr>
              <a:spcAft>
                <a:spcPts val="0"/>
              </a:spcAft>
            </a:pPr>
            <a:r>
              <a:rPr lang="fr-FR" sz="3600" b="1" dirty="0">
                <a:solidFill>
                  <a:srgbClr val="00B050"/>
                </a:solidFill>
                <a:latin typeface="Calibri" charset="0"/>
                <a:ea typeface="Calibri" charset="0"/>
                <a:cs typeface="Times New Roman" charset="0"/>
              </a:rPr>
              <a:t>Table de  3</a:t>
            </a:r>
            <a:endParaRPr lang="fr-FR" sz="3600" dirty="0">
              <a:solidFill>
                <a:srgbClr val="00B050"/>
              </a:solidFill>
              <a:latin typeface="Calibri" charset="0"/>
              <a:ea typeface="Calibri" charset="0"/>
              <a:cs typeface="Times New Roman" charset="0"/>
            </a:endParaRPr>
          </a:p>
          <a:p>
            <a:pPr>
              <a:spcAft>
                <a:spcPts val="0"/>
              </a:spcAft>
            </a:pPr>
            <a:r>
              <a:rPr lang="fr-FR" sz="3600" b="1" dirty="0">
                <a:solidFill>
                  <a:srgbClr val="00B050"/>
                </a:solidFill>
                <a:latin typeface="Calibri" charset="0"/>
                <a:ea typeface="Calibri" charset="0"/>
                <a:cs typeface="Times New Roman" charset="0"/>
              </a:rPr>
              <a:t>Table de 4</a:t>
            </a:r>
          </a:p>
          <a:p>
            <a:r>
              <a:rPr lang="fr-FR" sz="3600" b="1" dirty="0">
                <a:solidFill>
                  <a:srgbClr val="00B0F0"/>
                </a:solidFill>
                <a:latin typeface="Calibri" charset="0"/>
                <a:ea typeface="Calibri" charset="0"/>
                <a:cs typeface="Times New Roman" charset="0"/>
              </a:rPr>
              <a:t>Table de 6</a:t>
            </a:r>
          </a:p>
          <a:p>
            <a:r>
              <a:rPr lang="fr-FR" sz="3600" b="1" dirty="0">
                <a:solidFill>
                  <a:srgbClr val="00B0F0"/>
                </a:solidFill>
                <a:latin typeface="Calibri" charset="0"/>
                <a:ea typeface="Calibri" charset="0"/>
                <a:cs typeface="Times New Roman" charset="0"/>
              </a:rPr>
              <a:t>Table de 7</a:t>
            </a:r>
          </a:p>
          <a:p>
            <a:r>
              <a:rPr lang="fr-FR" sz="3600" b="1" dirty="0">
                <a:solidFill>
                  <a:srgbClr val="00B0F0"/>
                </a:solidFill>
                <a:latin typeface="Calibri" charset="0"/>
                <a:ea typeface="Calibri" charset="0"/>
                <a:cs typeface="Times New Roman" charset="0"/>
              </a:rPr>
              <a:t>Table de 8</a:t>
            </a:r>
          </a:p>
          <a:p>
            <a:r>
              <a:rPr lang="fr-FR" sz="3600" b="1" dirty="0">
                <a:solidFill>
                  <a:srgbClr val="00B0F0"/>
                </a:solidFill>
                <a:latin typeface="Calibri" charset="0"/>
                <a:ea typeface="Calibri" charset="0"/>
                <a:cs typeface="Times New Roman" charset="0"/>
              </a:rPr>
              <a:t>Table de 9</a:t>
            </a:r>
            <a:endParaRPr lang="fr-FR" dirty="0">
              <a:effectLst/>
              <a:latin typeface="Calibri" charset="0"/>
              <a:ea typeface="Calibri" charset="0"/>
              <a:cs typeface="Times New Roman" charset="0"/>
            </a:endParaRPr>
          </a:p>
        </p:txBody>
      </p:sp>
      <p:sp>
        <p:nvSpPr>
          <p:cNvPr id="6" name="Rectangle 5"/>
          <p:cNvSpPr/>
          <p:nvPr/>
        </p:nvSpPr>
        <p:spPr>
          <a:xfrm>
            <a:off x="7148915" y="927027"/>
            <a:ext cx="3366685" cy="5232202"/>
          </a:xfrm>
          <a:prstGeom prst="rect">
            <a:avLst/>
          </a:prstGeom>
        </p:spPr>
        <p:txBody>
          <a:bodyPr wrap="square">
            <a:spAutoFit/>
          </a:bodyPr>
          <a:lstStyle/>
          <a:p>
            <a:pPr algn="ctr"/>
            <a:r>
              <a:rPr lang="fr-FR" sz="2800" b="1" dirty="0">
                <a:latin typeface="Calibri" charset="0"/>
                <a:ea typeface="Calibri" charset="0"/>
                <a:cs typeface="Times New Roman" charset="0"/>
              </a:rPr>
              <a:t>CE2 B</a:t>
            </a:r>
          </a:p>
          <a:p>
            <a:pPr>
              <a:spcAft>
                <a:spcPts val="0"/>
              </a:spcAft>
            </a:pPr>
            <a:r>
              <a:rPr lang="fr-FR" sz="3600" b="1" dirty="0">
                <a:solidFill>
                  <a:srgbClr val="00B050"/>
                </a:solidFill>
                <a:latin typeface="Calibri" charset="0"/>
                <a:ea typeface="Calibri" charset="0"/>
                <a:cs typeface="Times New Roman" charset="0"/>
              </a:rPr>
              <a:t>Table de 2</a:t>
            </a:r>
          </a:p>
          <a:p>
            <a:pPr>
              <a:spcAft>
                <a:spcPts val="0"/>
              </a:spcAft>
            </a:pPr>
            <a:r>
              <a:rPr lang="fr-FR" sz="3600" b="1" dirty="0">
                <a:solidFill>
                  <a:srgbClr val="00B050"/>
                </a:solidFill>
                <a:latin typeface="Calibri" charset="0"/>
                <a:ea typeface="Calibri" charset="0"/>
                <a:cs typeface="Times New Roman" charset="0"/>
              </a:rPr>
              <a:t>Table de 5</a:t>
            </a:r>
            <a:endParaRPr lang="fr-FR" sz="3600" dirty="0">
              <a:solidFill>
                <a:srgbClr val="00B050"/>
              </a:solidFill>
              <a:latin typeface="Calibri" charset="0"/>
              <a:ea typeface="Calibri" charset="0"/>
              <a:cs typeface="Times New Roman" charset="0"/>
            </a:endParaRPr>
          </a:p>
          <a:p>
            <a:pPr>
              <a:spcAft>
                <a:spcPts val="0"/>
              </a:spcAft>
            </a:pPr>
            <a:r>
              <a:rPr lang="fr-FR" sz="3600" b="1" dirty="0">
                <a:solidFill>
                  <a:srgbClr val="00B050"/>
                </a:solidFill>
                <a:latin typeface="Calibri" charset="0"/>
                <a:ea typeface="Calibri" charset="0"/>
                <a:cs typeface="Times New Roman" charset="0"/>
              </a:rPr>
              <a:t>Table de 4</a:t>
            </a:r>
            <a:endParaRPr lang="fr-FR" sz="3600" dirty="0">
              <a:solidFill>
                <a:srgbClr val="00B050"/>
              </a:solidFill>
              <a:latin typeface="Calibri" charset="0"/>
              <a:ea typeface="Calibri" charset="0"/>
              <a:cs typeface="Times New Roman" charset="0"/>
            </a:endParaRPr>
          </a:p>
          <a:p>
            <a:pPr>
              <a:spcAft>
                <a:spcPts val="0"/>
              </a:spcAft>
            </a:pPr>
            <a:r>
              <a:rPr lang="fr-FR" sz="3600" b="1" dirty="0">
                <a:solidFill>
                  <a:srgbClr val="00B0F0"/>
                </a:solidFill>
                <a:latin typeface="Calibri" charset="0"/>
                <a:ea typeface="Calibri" charset="0"/>
                <a:cs typeface="Times New Roman" charset="0"/>
              </a:rPr>
              <a:t>Table de  8</a:t>
            </a:r>
          </a:p>
          <a:p>
            <a:pPr>
              <a:spcAft>
                <a:spcPts val="0"/>
              </a:spcAft>
            </a:pPr>
            <a:r>
              <a:rPr lang="fr-FR" sz="3600" b="1" dirty="0">
                <a:solidFill>
                  <a:srgbClr val="00B0F0"/>
                </a:solidFill>
                <a:latin typeface="Calibri" charset="0"/>
                <a:ea typeface="Calibri" charset="0"/>
                <a:cs typeface="Times New Roman" charset="0"/>
              </a:rPr>
              <a:t>Table de 9</a:t>
            </a:r>
          </a:p>
          <a:p>
            <a:pPr>
              <a:spcAft>
                <a:spcPts val="0"/>
              </a:spcAft>
            </a:pPr>
            <a:r>
              <a:rPr lang="fr-FR" sz="3600" b="1" dirty="0">
                <a:solidFill>
                  <a:srgbClr val="00B050"/>
                </a:solidFill>
                <a:latin typeface="Calibri" charset="0"/>
                <a:ea typeface="Calibri" charset="0"/>
                <a:cs typeface="Times New Roman" charset="0"/>
              </a:rPr>
              <a:t>Table de 3</a:t>
            </a:r>
          </a:p>
          <a:p>
            <a:pPr>
              <a:spcAft>
                <a:spcPts val="0"/>
              </a:spcAft>
            </a:pPr>
            <a:r>
              <a:rPr lang="fr-FR" sz="3600" b="1" dirty="0">
                <a:solidFill>
                  <a:srgbClr val="00B0F0"/>
                </a:solidFill>
                <a:latin typeface="Calibri" charset="0"/>
                <a:ea typeface="Calibri" charset="0"/>
                <a:cs typeface="Times New Roman" charset="0"/>
              </a:rPr>
              <a:t>Table de 6</a:t>
            </a:r>
          </a:p>
          <a:p>
            <a:pPr>
              <a:spcAft>
                <a:spcPts val="0"/>
              </a:spcAft>
            </a:pPr>
            <a:r>
              <a:rPr lang="fr-FR" sz="3600" b="1" dirty="0">
                <a:solidFill>
                  <a:srgbClr val="00B0F0"/>
                </a:solidFill>
                <a:latin typeface="Calibri" charset="0"/>
                <a:ea typeface="Calibri" charset="0"/>
                <a:cs typeface="Times New Roman" charset="0"/>
              </a:rPr>
              <a:t>Table de 7</a:t>
            </a:r>
          </a:p>
          <a:p>
            <a:pPr>
              <a:spcAft>
                <a:spcPts val="0"/>
              </a:spcAft>
            </a:pPr>
            <a:endParaRPr lang="fr-FR" dirty="0">
              <a:effectLst/>
              <a:latin typeface="Calibri" charset="0"/>
              <a:ea typeface="Calibri" charset="0"/>
              <a:cs typeface="Times New Roman" charset="0"/>
            </a:endParaRPr>
          </a:p>
        </p:txBody>
      </p:sp>
    </p:spTree>
    <p:extLst>
      <p:ext uri="{BB962C8B-B14F-4D97-AF65-F5344CB8AC3E}">
        <p14:creationId xmlns:p14="http://schemas.microsoft.com/office/powerpoint/2010/main" val="180108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latin typeface="Helvetica" charset="0"/>
                <a:ea typeface="Helvetica" charset="0"/>
                <a:cs typeface="Helvetica" charset="0"/>
              </a:rPr>
              <a:t>2</a:t>
            </a:r>
            <a:r>
              <a:rPr lang="fr-FR" b="1" baseline="30000" dirty="0">
                <a:latin typeface="Helvetica" charset="0"/>
                <a:ea typeface="Helvetica" charset="0"/>
                <a:cs typeface="Helvetica" charset="0"/>
              </a:rPr>
              <a:t>ème</a:t>
            </a:r>
            <a:r>
              <a:rPr lang="fr-FR" b="1" dirty="0">
                <a:latin typeface="Helvetica" charset="0"/>
                <a:ea typeface="Helvetica" charset="0"/>
                <a:cs typeface="Helvetica" charset="0"/>
              </a:rPr>
              <a:t>  partie </a:t>
            </a:r>
            <a:br>
              <a:rPr lang="fr-FR" b="1" dirty="0">
                <a:latin typeface="Helvetica" charset="0"/>
                <a:ea typeface="Helvetica" charset="0"/>
                <a:cs typeface="Helvetica" charset="0"/>
              </a:rPr>
            </a:br>
            <a:br>
              <a:rPr lang="fr-FR" b="1" dirty="0">
                <a:latin typeface="Helvetica" charset="0"/>
                <a:ea typeface="Helvetica" charset="0"/>
                <a:cs typeface="Helvetica" charset="0"/>
              </a:rPr>
            </a:br>
            <a:r>
              <a:rPr lang="fr-FR" b="1" dirty="0">
                <a:latin typeface="Helvetica" charset="0"/>
                <a:ea typeface="Helvetica" charset="0"/>
                <a:cs typeface="Helvetica" charset="0"/>
              </a:rPr>
              <a:t>APPRENTISSAGE DES PROCÉDURES </a:t>
            </a:r>
          </a:p>
        </p:txBody>
      </p:sp>
    </p:spTree>
    <p:extLst>
      <p:ext uri="{BB962C8B-B14F-4D97-AF65-F5344CB8AC3E}">
        <p14:creationId xmlns:p14="http://schemas.microsoft.com/office/powerpoint/2010/main" val="79728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Analyse d’une séance de calcul en ligne</a:t>
            </a:r>
            <a:endParaRPr lang="fr-FR" dirty="0"/>
          </a:p>
        </p:txBody>
      </p:sp>
      <p:sp>
        <p:nvSpPr>
          <p:cNvPr id="3" name="Espace réservé du contenu 2"/>
          <p:cNvSpPr>
            <a:spLocks noGrp="1"/>
          </p:cNvSpPr>
          <p:nvPr>
            <p:ph idx="1"/>
          </p:nvPr>
        </p:nvSpPr>
        <p:spPr>
          <a:xfrm>
            <a:off x="648393" y="2638044"/>
            <a:ext cx="10656916" cy="3101983"/>
          </a:xfrm>
        </p:spPr>
        <p:txBody>
          <a:bodyPr/>
          <a:lstStyle/>
          <a:p>
            <a:r>
              <a:rPr lang="fr-FR" sz="2400" dirty="0"/>
              <a:t>Observer les procédures utilisées par les élèves et celle(s) développée(s) par l’enseignant</a:t>
            </a:r>
          </a:p>
          <a:p>
            <a:r>
              <a:rPr lang="fr-FR" sz="2400" dirty="0"/>
              <a:t>Proposer d’autres procédures à travailler </a:t>
            </a:r>
          </a:p>
          <a:p>
            <a:r>
              <a:rPr lang="fr-FR" sz="2400" dirty="0"/>
              <a:t>Proposer une trace écrite possible </a:t>
            </a:r>
          </a:p>
          <a:p>
            <a:r>
              <a:rPr lang="fr-FR" sz="2400" dirty="0"/>
              <a:t>Proposer d’autres calculs du même type qui incitent à d’autres procédures ?  </a:t>
            </a:r>
          </a:p>
          <a:p>
            <a:endParaRPr lang="fr-FR" dirty="0"/>
          </a:p>
        </p:txBody>
      </p:sp>
    </p:spTree>
    <p:extLst>
      <p:ext uri="{BB962C8B-B14F-4D97-AF65-F5344CB8AC3E}">
        <p14:creationId xmlns:p14="http://schemas.microsoft.com/office/powerpoint/2010/main" val="912541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78000" y="3029129"/>
            <a:ext cx="8864600" cy="646331"/>
          </a:xfrm>
          <a:prstGeom prst="rect">
            <a:avLst/>
          </a:prstGeom>
          <a:noFill/>
        </p:spPr>
        <p:txBody>
          <a:bodyPr wrap="square" rtlCol="0">
            <a:spAutoFit/>
          </a:bodyPr>
          <a:lstStyle/>
          <a:p>
            <a:pPr algn="ctr"/>
            <a:r>
              <a:rPr lang="fr-FR" sz="3600" b="1" dirty="0">
                <a:solidFill>
                  <a:srgbClr val="FF0000"/>
                </a:solidFill>
              </a:rPr>
              <a:t>VID</a:t>
            </a:r>
            <a:r>
              <a:rPr lang="fr-FR" sz="3600" b="1" dirty="0">
                <a:solidFill>
                  <a:srgbClr val="FF0000"/>
                </a:solidFill>
                <a:latin typeface="Calibri"/>
              </a:rPr>
              <a:t>ÉO CP SÉQUENCE CALCUL MENTAL</a:t>
            </a:r>
            <a:endParaRPr lang="fr-FR" sz="3600" b="1" dirty="0">
              <a:solidFill>
                <a:srgbClr val="FF0000"/>
              </a:solidFill>
            </a:endParaRPr>
          </a:p>
        </p:txBody>
      </p:sp>
    </p:spTree>
    <p:extLst>
      <p:ext uri="{BB962C8B-B14F-4D97-AF65-F5344CB8AC3E}">
        <p14:creationId xmlns:p14="http://schemas.microsoft.com/office/powerpoint/2010/main" val="37189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3631" y="290924"/>
            <a:ext cx="9516979" cy="815981"/>
          </a:xfrm>
          <a:solidFill>
            <a:schemeClr val="accent1">
              <a:lumMod val="40000"/>
              <a:lumOff val="60000"/>
            </a:schemeClr>
          </a:solidFill>
        </p:spPr>
        <p:txBody>
          <a:bodyPr/>
          <a:lstStyle/>
          <a:p>
            <a:r>
              <a:rPr lang="fr-FR"/>
              <a:t>Une séquence de calcul en ligne</a:t>
            </a:r>
            <a:endParaRPr lang="fr-FR" dirty="0"/>
          </a:p>
        </p:txBody>
      </p:sp>
      <p:sp>
        <p:nvSpPr>
          <p:cNvPr id="3" name="Espace réservé du contenu 2"/>
          <p:cNvSpPr>
            <a:spLocks noGrp="1"/>
          </p:cNvSpPr>
          <p:nvPr>
            <p:ph idx="1"/>
          </p:nvPr>
        </p:nvSpPr>
        <p:spPr>
          <a:xfrm>
            <a:off x="348916" y="1239253"/>
            <a:ext cx="11321715" cy="4500775"/>
          </a:xfrm>
        </p:spPr>
        <p:txBody>
          <a:bodyPr>
            <a:normAutofit lnSpcReduction="10000"/>
          </a:bodyPr>
          <a:lstStyle/>
          <a:p>
            <a:r>
              <a:rPr lang="fr-FR" sz="2800" b="1" dirty="0">
                <a:latin typeface="Calibri" charset="0"/>
                <a:ea typeface="Calibri" charset="0"/>
                <a:cs typeface="Calibri" charset="0"/>
              </a:rPr>
              <a:t>Séance 1 : Découverte et institutionnalisation </a:t>
            </a:r>
          </a:p>
          <a:p>
            <a:endParaRPr lang="fr-FR" sz="2800" dirty="0">
              <a:latin typeface="Calibri" charset="0"/>
              <a:ea typeface="Calibri" charset="0"/>
              <a:cs typeface="Calibri" charset="0"/>
            </a:endParaRPr>
          </a:p>
          <a:p>
            <a:r>
              <a:rPr lang="fr-FR" sz="2800" b="1" dirty="0">
                <a:latin typeface="Calibri" charset="0"/>
                <a:ea typeface="Calibri" charset="0"/>
                <a:cs typeface="Calibri" charset="0"/>
              </a:rPr>
              <a:t>Séance 2 : Acquisition de la procédure </a:t>
            </a:r>
            <a:endParaRPr lang="fr-FR" sz="2800" dirty="0">
              <a:latin typeface="Calibri" charset="0"/>
              <a:ea typeface="Calibri" charset="0"/>
              <a:cs typeface="Calibri" charset="0"/>
            </a:endParaRPr>
          </a:p>
          <a:p>
            <a:pPr marL="0" indent="0">
              <a:buNone/>
            </a:pPr>
            <a:r>
              <a:rPr lang="fr-FR" sz="2800" dirty="0">
                <a:latin typeface="Calibri" charset="0"/>
                <a:ea typeface="Calibri" charset="0"/>
                <a:cs typeface="Calibri" charset="0"/>
              </a:rPr>
              <a:t>- De nouveaux calculs sont proposés à la classe en utilisant le </a:t>
            </a:r>
            <a:r>
              <a:rPr lang="fr-FR" sz="2800" b="1" dirty="0">
                <a:solidFill>
                  <a:srgbClr val="00B050"/>
                </a:solidFill>
                <a:latin typeface="Calibri" charset="0"/>
                <a:ea typeface="Calibri" charset="0"/>
                <a:cs typeface="Calibri" charset="0"/>
              </a:rPr>
              <a:t>procédé La Martinière</a:t>
            </a:r>
            <a:r>
              <a:rPr lang="fr-FR" sz="2800" dirty="0">
                <a:latin typeface="Calibri" charset="0"/>
                <a:ea typeface="Calibri" charset="0"/>
                <a:cs typeface="Calibri" charset="0"/>
              </a:rPr>
              <a:t> : les élèves font le </a:t>
            </a:r>
            <a:r>
              <a:rPr lang="fr-FR" sz="2800" b="1" dirty="0">
                <a:solidFill>
                  <a:srgbClr val="00B050"/>
                </a:solidFill>
                <a:latin typeface="Calibri" charset="0"/>
                <a:ea typeface="Calibri" charset="0"/>
                <a:cs typeface="Calibri" charset="0"/>
              </a:rPr>
              <a:t>schéma habituel </a:t>
            </a:r>
            <a:r>
              <a:rPr lang="fr-FR" sz="2800" dirty="0">
                <a:latin typeface="Calibri" charset="0"/>
                <a:ea typeface="Calibri" charset="0"/>
                <a:cs typeface="Calibri" charset="0"/>
              </a:rPr>
              <a:t>sur l’ardoise et lèvent l’ardoise.</a:t>
            </a:r>
          </a:p>
          <a:p>
            <a:pPr marL="0" indent="0">
              <a:buNone/>
            </a:pPr>
            <a:r>
              <a:rPr lang="fr-FR" sz="2800" dirty="0">
                <a:latin typeface="Calibri" charset="0"/>
                <a:ea typeface="Calibri" charset="0"/>
                <a:cs typeface="Calibri" charset="0"/>
              </a:rPr>
              <a:t>- Entre chaque calcul la </a:t>
            </a:r>
            <a:r>
              <a:rPr lang="fr-FR" sz="2800" b="1" dirty="0">
                <a:solidFill>
                  <a:srgbClr val="00B050"/>
                </a:solidFill>
                <a:latin typeface="Calibri" charset="0"/>
                <a:ea typeface="Calibri" charset="0"/>
                <a:cs typeface="Calibri" charset="0"/>
              </a:rPr>
              <a:t>correction est menée au tableau </a:t>
            </a:r>
            <a:r>
              <a:rPr lang="fr-FR" sz="2800" dirty="0">
                <a:latin typeface="Calibri" charset="0"/>
                <a:ea typeface="Calibri" charset="0"/>
                <a:cs typeface="Calibri" charset="0"/>
              </a:rPr>
              <a:t>par l’enseignant qui refait le schéma attendu.</a:t>
            </a:r>
          </a:p>
          <a:p>
            <a:pPr marL="0" indent="0">
              <a:buNone/>
            </a:pPr>
            <a:r>
              <a:rPr lang="fr-FR" sz="2800" dirty="0">
                <a:latin typeface="Calibri" charset="0"/>
                <a:ea typeface="Calibri" charset="0"/>
                <a:cs typeface="Calibri" charset="0"/>
              </a:rPr>
              <a:t>- </a:t>
            </a:r>
            <a:r>
              <a:rPr lang="fr-FR" sz="2800" b="1" dirty="0">
                <a:solidFill>
                  <a:srgbClr val="00B050"/>
                </a:solidFill>
                <a:latin typeface="Calibri" charset="0"/>
                <a:ea typeface="Calibri" charset="0"/>
                <a:cs typeface="Calibri" charset="0"/>
              </a:rPr>
              <a:t>Trois calculs sans retenue </a:t>
            </a:r>
            <a:r>
              <a:rPr lang="fr-FR" sz="2800" dirty="0">
                <a:latin typeface="Calibri" charset="0"/>
                <a:ea typeface="Calibri" charset="0"/>
                <a:cs typeface="Calibri" charset="0"/>
              </a:rPr>
              <a:t>et </a:t>
            </a:r>
            <a:r>
              <a:rPr lang="fr-FR" sz="2800" b="1" dirty="0">
                <a:solidFill>
                  <a:srgbClr val="00B050"/>
                </a:solidFill>
                <a:latin typeface="Calibri" charset="0"/>
                <a:ea typeface="Calibri" charset="0"/>
                <a:cs typeface="Calibri" charset="0"/>
              </a:rPr>
              <a:t>trois calculs avec retenue </a:t>
            </a:r>
            <a:r>
              <a:rPr lang="fr-FR" sz="2800" dirty="0">
                <a:latin typeface="Calibri" charset="0"/>
                <a:ea typeface="Calibri" charset="0"/>
                <a:cs typeface="Calibri" charset="0"/>
              </a:rPr>
              <a:t>sont proposés.</a:t>
            </a:r>
          </a:p>
          <a:p>
            <a:pPr marL="0" indent="0">
              <a:buNone/>
            </a:pPr>
            <a:endParaRPr lang="fr-FR" dirty="0"/>
          </a:p>
        </p:txBody>
      </p:sp>
    </p:spTree>
    <p:extLst>
      <p:ext uri="{BB962C8B-B14F-4D97-AF65-F5344CB8AC3E}">
        <p14:creationId xmlns:p14="http://schemas.microsoft.com/office/powerpoint/2010/main" val="51058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71116" y="332656"/>
            <a:ext cx="8782562" cy="7140416"/>
          </a:xfrm>
          <a:prstGeom prst="rect">
            <a:avLst/>
          </a:prstGeom>
          <a:noFill/>
        </p:spPr>
        <p:txBody>
          <a:bodyPr wrap="square" rtlCol="0">
            <a:spAutoFit/>
          </a:bodyPr>
          <a:lstStyle/>
          <a:p>
            <a:r>
              <a:rPr lang="fr-FR" sz="3200">
                <a:solidFill>
                  <a:schemeClr val="bg2">
                    <a:lumMod val="10000"/>
                  </a:schemeClr>
                </a:solidFill>
              </a:rPr>
              <a:t>DEUX FOCALES </a:t>
            </a:r>
          </a:p>
          <a:p>
            <a:endParaRPr lang="fr-FR" sz="3200">
              <a:solidFill>
                <a:schemeClr val="bg2">
                  <a:lumMod val="10000"/>
                </a:schemeClr>
              </a:solidFill>
            </a:endParaRPr>
          </a:p>
          <a:p>
            <a:r>
              <a:rPr lang="fr-FR" sz="3200">
                <a:solidFill>
                  <a:schemeClr val="bg2">
                    <a:lumMod val="10000"/>
                  </a:schemeClr>
                </a:solidFill>
              </a:rPr>
              <a:t>1. </a:t>
            </a:r>
            <a:r>
              <a:rPr lang="fr-FR" sz="3200" b="1">
                <a:solidFill>
                  <a:schemeClr val="bg2">
                    <a:lumMod val="10000"/>
                  </a:schemeClr>
                </a:solidFill>
              </a:rPr>
              <a:t>Un travail sur l’apprentissage des tables de multiplication</a:t>
            </a:r>
          </a:p>
          <a:p>
            <a:pPr marL="457200" indent="-457200">
              <a:buFontTx/>
              <a:buChar char="-"/>
            </a:pPr>
            <a:r>
              <a:rPr lang="fr-FR" sz="3200">
                <a:solidFill>
                  <a:schemeClr val="bg2">
                    <a:lumMod val="10000"/>
                  </a:schemeClr>
                </a:solidFill>
              </a:rPr>
              <a:t>progression de classe, de cycle</a:t>
            </a:r>
          </a:p>
          <a:p>
            <a:pPr marL="457200" indent="-457200">
              <a:buFontTx/>
              <a:buChar char="-"/>
            </a:pPr>
            <a:r>
              <a:rPr lang="fr-FR" sz="3200">
                <a:solidFill>
                  <a:schemeClr val="bg2">
                    <a:lumMod val="10000"/>
                  </a:schemeClr>
                </a:solidFill>
              </a:rPr>
              <a:t>méthode pour introduire les tables et les apprendre</a:t>
            </a:r>
          </a:p>
          <a:p>
            <a:pPr marL="457200" indent="-457200">
              <a:buFontTx/>
              <a:buChar char="-"/>
            </a:pPr>
            <a:r>
              <a:rPr lang="fr-FR" sz="3200">
                <a:solidFill>
                  <a:schemeClr val="bg2">
                    <a:lumMod val="10000"/>
                  </a:schemeClr>
                </a:solidFill>
              </a:rPr>
              <a:t>évaluation des connaissances</a:t>
            </a:r>
          </a:p>
          <a:p>
            <a:pPr marL="457200" indent="-457200">
              <a:buFontTx/>
              <a:buChar char="-"/>
            </a:pPr>
            <a:endParaRPr lang="fr-FR" sz="3200">
              <a:solidFill>
                <a:schemeClr val="bg2">
                  <a:lumMod val="10000"/>
                </a:schemeClr>
              </a:solidFill>
            </a:endParaRPr>
          </a:p>
          <a:p>
            <a:r>
              <a:rPr lang="fr-FR" sz="3200">
                <a:solidFill>
                  <a:schemeClr val="bg2">
                    <a:lumMod val="10000"/>
                  </a:schemeClr>
                </a:solidFill>
              </a:rPr>
              <a:t>2. </a:t>
            </a:r>
            <a:r>
              <a:rPr lang="fr-FR" sz="3200" b="1">
                <a:solidFill>
                  <a:schemeClr val="bg2">
                    <a:lumMod val="10000"/>
                  </a:schemeClr>
                </a:solidFill>
              </a:rPr>
              <a:t>Travail sur la construction d’une séquence de calcul en ligne :</a:t>
            </a:r>
          </a:p>
          <a:p>
            <a:r>
              <a:rPr lang="fr-FR" sz="3200">
                <a:solidFill>
                  <a:schemeClr val="bg2">
                    <a:lumMod val="10000"/>
                  </a:schemeClr>
                </a:solidFill>
              </a:rPr>
              <a:t>Apprentissage d’une procédure de calcul en ligne au CP.</a:t>
            </a:r>
          </a:p>
          <a:p>
            <a:endParaRPr lang="fr-FR" sz="2400">
              <a:solidFill>
                <a:schemeClr val="bg2">
                  <a:lumMod val="10000"/>
                </a:schemeClr>
              </a:solidFill>
            </a:endParaRPr>
          </a:p>
          <a:p>
            <a:endParaRPr lang="fr-FR">
              <a:solidFill>
                <a:schemeClr val="bg2">
                  <a:lumMod val="10000"/>
                </a:schemeClr>
              </a:solidFill>
            </a:endParaRPr>
          </a:p>
        </p:txBody>
      </p:sp>
    </p:spTree>
    <p:extLst>
      <p:ext uri="{BB962C8B-B14F-4D97-AF65-F5344CB8AC3E}">
        <p14:creationId xmlns:p14="http://schemas.microsoft.com/office/powerpoint/2010/main" val="634172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9232" y="1263316"/>
            <a:ext cx="11189368" cy="4272175"/>
          </a:xfrm>
        </p:spPr>
        <p:txBody>
          <a:bodyPr/>
          <a:lstStyle/>
          <a:p>
            <a:r>
              <a:rPr lang="fr-FR" sz="2800" b="1" dirty="0">
                <a:latin typeface="Calibri" charset="0"/>
                <a:ea typeface="Calibri" charset="0"/>
                <a:cs typeface="Calibri" charset="0"/>
              </a:rPr>
              <a:t>Séance 3 : Acquisition de la procédure </a:t>
            </a:r>
            <a:endParaRPr lang="fr-FR" sz="2800" dirty="0">
              <a:latin typeface="Calibri" charset="0"/>
              <a:ea typeface="Calibri" charset="0"/>
              <a:cs typeface="Calibri" charset="0"/>
            </a:endParaRPr>
          </a:p>
          <a:p>
            <a:pPr marL="0" indent="0">
              <a:buNone/>
            </a:pPr>
            <a:r>
              <a:rPr lang="fr-FR" sz="2800" dirty="0">
                <a:latin typeface="Calibri" charset="0"/>
                <a:ea typeface="Calibri" charset="0"/>
                <a:cs typeface="Calibri" charset="0"/>
              </a:rPr>
              <a:t>- L’enseignant indique aux élèves qu’à partir de maintenant </a:t>
            </a:r>
            <a:r>
              <a:rPr lang="fr-FR" sz="2800" b="1" dirty="0">
                <a:solidFill>
                  <a:srgbClr val="00B050"/>
                </a:solidFill>
                <a:latin typeface="Calibri" charset="0"/>
                <a:ea typeface="Calibri" charset="0"/>
                <a:cs typeface="Calibri" charset="0"/>
              </a:rPr>
              <a:t>ils peuvent ne pas utiliser tout le schéma</a:t>
            </a:r>
            <a:r>
              <a:rPr lang="fr-FR" sz="2800" dirty="0">
                <a:solidFill>
                  <a:srgbClr val="00B050"/>
                </a:solidFill>
                <a:latin typeface="Calibri" charset="0"/>
                <a:ea typeface="Calibri" charset="0"/>
                <a:cs typeface="Calibri" charset="0"/>
              </a:rPr>
              <a:t>, </a:t>
            </a:r>
            <a:r>
              <a:rPr lang="fr-FR" sz="2800" dirty="0">
                <a:latin typeface="Calibri" charset="0"/>
                <a:ea typeface="Calibri" charset="0"/>
                <a:cs typeface="Calibri" charset="0"/>
              </a:rPr>
              <a:t>ils peuvent </a:t>
            </a:r>
            <a:r>
              <a:rPr lang="fr-FR" sz="2800" b="1" dirty="0">
                <a:solidFill>
                  <a:srgbClr val="00B050"/>
                </a:solidFill>
                <a:latin typeface="Calibri" charset="0"/>
                <a:ea typeface="Calibri" charset="0"/>
                <a:cs typeface="Calibri" charset="0"/>
              </a:rPr>
              <a:t>écrire seulement les deux nombres intermédiaires, puis ensuite le résultat.</a:t>
            </a:r>
            <a:r>
              <a:rPr lang="fr-FR" sz="2800" dirty="0">
                <a:latin typeface="Calibri" charset="0"/>
                <a:ea typeface="Calibri" charset="0"/>
                <a:cs typeface="Calibri" charset="0"/>
              </a:rPr>
              <a:t> Ils peuvent aussi </a:t>
            </a:r>
            <a:r>
              <a:rPr lang="fr-FR" sz="2800" b="1" dirty="0">
                <a:solidFill>
                  <a:srgbClr val="00B050"/>
                </a:solidFill>
                <a:latin typeface="Calibri" charset="0"/>
                <a:ea typeface="Calibri" charset="0"/>
                <a:cs typeface="Calibri" charset="0"/>
              </a:rPr>
              <a:t>n’écrire que le résultat. </a:t>
            </a:r>
          </a:p>
          <a:p>
            <a:pPr marL="0" indent="0">
              <a:buNone/>
            </a:pPr>
            <a:r>
              <a:rPr lang="fr-FR" sz="2800" dirty="0">
                <a:latin typeface="Calibri" charset="0"/>
                <a:ea typeface="Calibri" charset="0"/>
                <a:cs typeface="Calibri" charset="0"/>
              </a:rPr>
              <a:t>- 6 calculs sont proposés dont 3 sans retenue en travaillant comme la fois précédente avec une </a:t>
            </a:r>
            <a:r>
              <a:rPr lang="fr-FR" sz="2800" b="1" dirty="0">
                <a:solidFill>
                  <a:srgbClr val="00B050"/>
                </a:solidFill>
                <a:latin typeface="Calibri" charset="0"/>
                <a:ea typeface="Calibri" charset="0"/>
                <a:cs typeface="Calibri" charset="0"/>
              </a:rPr>
              <a:t>correction détaillée </a:t>
            </a:r>
            <a:r>
              <a:rPr lang="fr-FR" sz="2800" dirty="0">
                <a:latin typeface="Calibri" charset="0"/>
                <a:ea typeface="Calibri" charset="0"/>
                <a:cs typeface="Calibri" charset="0"/>
              </a:rPr>
              <a:t>au tableau, </a:t>
            </a:r>
            <a:r>
              <a:rPr lang="fr-FR" sz="2800" b="1" dirty="0">
                <a:solidFill>
                  <a:srgbClr val="00B050"/>
                </a:solidFill>
                <a:latin typeface="Calibri" charset="0"/>
                <a:ea typeface="Calibri" charset="0"/>
                <a:cs typeface="Calibri" charset="0"/>
              </a:rPr>
              <a:t>mais seulement pour les calculs avec retenue</a:t>
            </a:r>
            <a:r>
              <a:rPr lang="fr-FR" sz="2800" dirty="0">
                <a:latin typeface="Calibri" charset="0"/>
                <a:ea typeface="Calibri" charset="0"/>
                <a:cs typeface="Calibri" charset="0"/>
              </a:rPr>
              <a:t>, pour les autres la </a:t>
            </a:r>
            <a:r>
              <a:rPr lang="fr-FR" sz="2800" b="1" dirty="0">
                <a:solidFill>
                  <a:srgbClr val="00B050"/>
                </a:solidFill>
                <a:latin typeface="Calibri" charset="0"/>
                <a:ea typeface="Calibri" charset="0"/>
                <a:cs typeface="Calibri" charset="0"/>
              </a:rPr>
              <a:t>correction est orale seulement</a:t>
            </a:r>
            <a:r>
              <a:rPr lang="fr-FR" b="1" dirty="0">
                <a:solidFill>
                  <a:srgbClr val="00B050"/>
                </a:solidFill>
              </a:rPr>
              <a:t>. </a:t>
            </a:r>
          </a:p>
        </p:txBody>
      </p:sp>
      <p:sp>
        <p:nvSpPr>
          <p:cNvPr id="4" name="Titre 1"/>
          <p:cNvSpPr txBox="1">
            <a:spLocks/>
          </p:cNvSpPr>
          <p:nvPr/>
        </p:nvSpPr>
        <p:spPr bwMode="black">
          <a:xfrm>
            <a:off x="1149015" y="242797"/>
            <a:ext cx="9516979" cy="815981"/>
          </a:xfrm>
          <a:prstGeom prst="rect">
            <a:avLst/>
          </a:prstGeom>
          <a:solidFill>
            <a:schemeClr val="accent1">
              <a:lumMod val="40000"/>
              <a:lumOff val="60000"/>
            </a:schemeClr>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FR"/>
              <a:t>Une séquence de calcul en ligne</a:t>
            </a:r>
            <a:endParaRPr lang="fr-FR" dirty="0"/>
          </a:p>
        </p:txBody>
      </p:sp>
    </p:spTree>
    <p:extLst>
      <p:ext uri="{BB962C8B-B14F-4D97-AF65-F5344CB8AC3E}">
        <p14:creationId xmlns:p14="http://schemas.microsoft.com/office/powerpoint/2010/main" val="13735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8915" y="1275348"/>
            <a:ext cx="11490157" cy="4126832"/>
          </a:xfrm>
        </p:spPr>
        <p:txBody>
          <a:bodyPr>
            <a:normAutofit fontScale="77500" lnSpcReduction="20000"/>
          </a:bodyPr>
          <a:lstStyle/>
          <a:p>
            <a:r>
              <a:rPr lang="fr-FR" sz="2800" b="1" dirty="0">
                <a:latin typeface="Calibri" charset="0"/>
                <a:ea typeface="Calibri" charset="0"/>
                <a:cs typeface="Calibri" charset="0"/>
              </a:rPr>
              <a:t>Séance 4 : Renforcement de la procédure </a:t>
            </a:r>
            <a:endParaRPr lang="fr-FR" sz="2800" dirty="0">
              <a:latin typeface="Calibri" charset="0"/>
              <a:ea typeface="Calibri" charset="0"/>
              <a:cs typeface="Calibri" charset="0"/>
            </a:endParaRPr>
          </a:p>
          <a:p>
            <a:pPr algn="just">
              <a:buFontTx/>
              <a:buChar char="-"/>
            </a:pPr>
            <a:r>
              <a:rPr lang="fr-FR" sz="2800" b="1" dirty="0">
                <a:solidFill>
                  <a:srgbClr val="00B050"/>
                </a:solidFill>
                <a:latin typeface="Calibri" charset="0"/>
                <a:ea typeface="Calibri" charset="0"/>
                <a:cs typeface="Calibri" charset="0"/>
              </a:rPr>
              <a:t>L’enseignant explique que grâce à la méthode apprise ils peuvent maintenant calculer rapidement les sommes de deux nombres.</a:t>
            </a:r>
            <a:r>
              <a:rPr lang="fr-FR" sz="2800" dirty="0">
                <a:latin typeface="Calibri" charset="0"/>
                <a:ea typeface="Calibri" charset="0"/>
                <a:cs typeface="Calibri" charset="0"/>
              </a:rPr>
              <a:t> Il leur présente une fiche avec 6 calculs à effectuer en moins de 3 minutes. </a:t>
            </a:r>
          </a:p>
          <a:p>
            <a:pPr algn="just">
              <a:buFontTx/>
              <a:buChar char="-"/>
            </a:pPr>
            <a:endParaRPr lang="fr-FR" sz="2800" dirty="0">
              <a:latin typeface="Calibri" charset="0"/>
              <a:ea typeface="Calibri" charset="0"/>
              <a:cs typeface="Calibri" charset="0"/>
            </a:endParaRPr>
          </a:p>
          <a:p>
            <a:pPr algn="just">
              <a:buFontTx/>
              <a:buChar char="-"/>
            </a:pPr>
            <a:r>
              <a:rPr lang="fr-FR" sz="2800" b="1" dirty="0">
                <a:solidFill>
                  <a:srgbClr val="00B050"/>
                </a:solidFill>
                <a:latin typeface="Calibri" charset="0"/>
                <a:ea typeface="Calibri" charset="0"/>
                <a:cs typeface="Calibri" charset="0"/>
              </a:rPr>
              <a:t>Le temps fixé est respecté même si quelques élèves n’ont pas terminé afin de les encourager à abandonner la procédure suivie si ce n’est pas celle visée, ou les encourager à améliorer leur mémorisation des sommes de nombres inférieurs à 10 si celle-ci fait défaut. </a:t>
            </a:r>
          </a:p>
          <a:p>
            <a:pPr algn="just">
              <a:buFontTx/>
              <a:buChar char="-"/>
            </a:pPr>
            <a:endParaRPr lang="fr-FR" sz="2800" dirty="0">
              <a:latin typeface="Calibri" charset="0"/>
              <a:ea typeface="Calibri" charset="0"/>
              <a:cs typeface="Calibri" charset="0"/>
            </a:endParaRPr>
          </a:p>
          <a:p>
            <a:pPr marL="0" indent="0" algn="just">
              <a:buNone/>
            </a:pPr>
            <a:r>
              <a:rPr lang="fr-FR" sz="2800" dirty="0">
                <a:latin typeface="Calibri" charset="0"/>
                <a:ea typeface="Calibri" charset="0"/>
                <a:cs typeface="Calibri" charset="0"/>
              </a:rPr>
              <a:t>- La correction est mené avec un crayon d’une autre couleur ou en échangeant la fiche avec le voisin. </a:t>
            </a:r>
            <a:r>
              <a:rPr lang="fr-FR" sz="2800" b="1" dirty="0">
                <a:solidFill>
                  <a:srgbClr val="00B050"/>
                </a:solidFill>
                <a:latin typeface="Calibri" charset="0"/>
                <a:ea typeface="Calibri" charset="0"/>
                <a:cs typeface="Calibri" charset="0"/>
              </a:rPr>
              <a:t>Les élèves prennent note de ce premier score</a:t>
            </a:r>
            <a:r>
              <a:rPr lang="fr-FR" sz="2800" dirty="0">
                <a:latin typeface="Calibri" charset="0"/>
                <a:ea typeface="Calibri" charset="0"/>
                <a:cs typeface="Calibri" charset="0"/>
              </a:rPr>
              <a:t>, qu’ils pourront améliorer.</a:t>
            </a:r>
          </a:p>
          <a:p>
            <a:pPr marL="0" indent="0">
              <a:buNone/>
            </a:pPr>
            <a:r>
              <a:rPr lang="fr-FR" dirty="0"/>
              <a:t> </a:t>
            </a:r>
          </a:p>
          <a:p>
            <a:endParaRPr lang="fr-FR" b="1" dirty="0">
              <a:solidFill>
                <a:srgbClr val="00B050"/>
              </a:solidFill>
            </a:endParaRPr>
          </a:p>
        </p:txBody>
      </p:sp>
      <p:sp>
        <p:nvSpPr>
          <p:cNvPr id="5" name="Titre 1"/>
          <p:cNvSpPr txBox="1">
            <a:spLocks/>
          </p:cNvSpPr>
          <p:nvPr/>
        </p:nvSpPr>
        <p:spPr bwMode="black">
          <a:xfrm>
            <a:off x="1149015" y="242797"/>
            <a:ext cx="9516979" cy="815981"/>
          </a:xfrm>
          <a:prstGeom prst="rect">
            <a:avLst/>
          </a:prstGeom>
          <a:solidFill>
            <a:schemeClr val="accent1">
              <a:lumMod val="40000"/>
              <a:lumOff val="60000"/>
            </a:schemeClr>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FR"/>
              <a:t>Une séquence de calcul en ligne</a:t>
            </a:r>
            <a:endParaRPr lang="fr-FR" dirty="0"/>
          </a:p>
        </p:txBody>
      </p:sp>
    </p:spTree>
    <p:extLst>
      <p:ext uri="{BB962C8B-B14F-4D97-AF65-F5344CB8AC3E}">
        <p14:creationId xmlns:p14="http://schemas.microsoft.com/office/powerpoint/2010/main" val="45657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7357" y="1383632"/>
            <a:ext cx="11008895" cy="4356395"/>
          </a:xfrm>
        </p:spPr>
        <p:txBody>
          <a:bodyPr>
            <a:normAutofit/>
          </a:bodyPr>
          <a:lstStyle/>
          <a:p>
            <a:r>
              <a:rPr lang="fr-FR" sz="2800" b="1" dirty="0">
                <a:latin typeface="Calibri" charset="0"/>
                <a:ea typeface="Calibri" charset="0"/>
                <a:cs typeface="Calibri" charset="0"/>
              </a:rPr>
              <a:t>Séance 5 : Renforcement de la procédure </a:t>
            </a:r>
            <a:endParaRPr lang="fr-FR" sz="2800" dirty="0">
              <a:latin typeface="Calibri" charset="0"/>
              <a:ea typeface="Calibri" charset="0"/>
              <a:cs typeface="Calibri" charset="0"/>
            </a:endParaRPr>
          </a:p>
          <a:p>
            <a:pPr marL="0" indent="0">
              <a:buNone/>
            </a:pPr>
            <a:r>
              <a:rPr lang="fr-FR" sz="2800" dirty="0">
                <a:latin typeface="Calibri" charset="0"/>
                <a:ea typeface="Calibri" charset="0"/>
                <a:cs typeface="Calibri" charset="0"/>
              </a:rPr>
              <a:t>- Même procédé que la séance précédente en passant à 9 questions pour les élèves ayant eu 6 bonnes réponses.</a:t>
            </a:r>
          </a:p>
          <a:p>
            <a:r>
              <a:rPr lang="fr-FR" sz="2800" b="1" dirty="0">
                <a:latin typeface="Calibri" charset="0"/>
                <a:ea typeface="Calibri" charset="0"/>
                <a:cs typeface="Calibri" charset="0"/>
              </a:rPr>
              <a:t>Séance 6 : Renforcement de la procédure </a:t>
            </a:r>
            <a:endParaRPr lang="fr-FR" sz="2800" dirty="0">
              <a:latin typeface="Calibri" charset="0"/>
              <a:ea typeface="Calibri" charset="0"/>
              <a:cs typeface="Calibri" charset="0"/>
            </a:endParaRPr>
          </a:p>
          <a:p>
            <a:pPr marL="0" indent="0">
              <a:buNone/>
            </a:pPr>
            <a:r>
              <a:rPr lang="fr-FR" sz="2800" dirty="0">
                <a:latin typeface="Calibri" charset="0"/>
                <a:ea typeface="Calibri" charset="0"/>
                <a:cs typeface="Calibri" charset="0"/>
              </a:rPr>
              <a:t>- Idem</a:t>
            </a:r>
          </a:p>
          <a:p>
            <a:pPr>
              <a:buFont typeface="Arial" charset="0"/>
              <a:buChar char="•"/>
            </a:pPr>
            <a:r>
              <a:rPr lang="fr-FR" sz="2800" dirty="0">
                <a:latin typeface="Calibri" charset="0"/>
                <a:ea typeface="Calibri" charset="0"/>
                <a:cs typeface="Calibri" charset="0"/>
              </a:rPr>
              <a:t> </a:t>
            </a:r>
            <a:r>
              <a:rPr lang="fr-FR" sz="2800" b="1" dirty="0">
                <a:latin typeface="Calibri" charset="0"/>
                <a:ea typeface="Calibri" charset="0"/>
                <a:cs typeface="Calibri" charset="0"/>
              </a:rPr>
              <a:t>Séance 7 : Evaluation</a:t>
            </a:r>
            <a:r>
              <a:rPr lang="fr-FR" sz="2800" dirty="0">
                <a:latin typeface="Calibri" charset="0"/>
                <a:ea typeface="Calibri" charset="0"/>
                <a:cs typeface="Calibri" charset="0"/>
              </a:rPr>
              <a:t> </a:t>
            </a:r>
          </a:p>
          <a:p>
            <a:endParaRPr lang="fr-FR" b="1" dirty="0">
              <a:solidFill>
                <a:srgbClr val="00B050"/>
              </a:solidFill>
            </a:endParaRPr>
          </a:p>
        </p:txBody>
      </p:sp>
      <p:sp>
        <p:nvSpPr>
          <p:cNvPr id="5" name="Titre 1"/>
          <p:cNvSpPr txBox="1">
            <a:spLocks/>
          </p:cNvSpPr>
          <p:nvPr/>
        </p:nvSpPr>
        <p:spPr bwMode="black">
          <a:xfrm>
            <a:off x="1149015" y="242797"/>
            <a:ext cx="9516979" cy="815981"/>
          </a:xfrm>
          <a:prstGeom prst="rect">
            <a:avLst/>
          </a:prstGeom>
          <a:solidFill>
            <a:schemeClr val="accent1">
              <a:lumMod val="40000"/>
              <a:lumOff val="60000"/>
            </a:schemeClr>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FR"/>
              <a:t>Une séquence de calcul en ligne</a:t>
            </a:r>
            <a:endParaRPr lang="fr-FR" dirty="0"/>
          </a:p>
        </p:txBody>
      </p:sp>
    </p:spTree>
    <p:extLst>
      <p:ext uri="{BB962C8B-B14F-4D97-AF65-F5344CB8AC3E}">
        <p14:creationId xmlns:p14="http://schemas.microsoft.com/office/powerpoint/2010/main" val="72210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8868" y="2184612"/>
            <a:ext cx="9673841" cy="954107"/>
          </a:xfrm>
          <a:prstGeom prst="rect">
            <a:avLst/>
          </a:prstGeom>
          <a:noFill/>
        </p:spPr>
        <p:txBody>
          <a:bodyPr wrap="square" rtlCol="0">
            <a:spAutoFit/>
          </a:bodyPr>
          <a:lstStyle/>
          <a:p>
            <a:endParaRPr lang="fr-FR" sz="2800" dirty="0">
              <a:solidFill>
                <a:schemeClr val="bg2">
                  <a:lumMod val="10000"/>
                </a:schemeClr>
              </a:solidFill>
            </a:endParaRPr>
          </a:p>
          <a:p>
            <a:endParaRPr lang="fr-FR" sz="2800" dirty="0">
              <a:solidFill>
                <a:schemeClr val="bg2">
                  <a:lumMod val="10000"/>
                </a:schemeClr>
              </a:solidFill>
            </a:endParaRPr>
          </a:p>
        </p:txBody>
      </p:sp>
      <p:sp>
        <p:nvSpPr>
          <p:cNvPr id="3" name="Titre 1"/>
          <p:cNvSpPr txBox="1">
            <a:spLocks/>
          </p:cNvSpPr>
          <p:nvPr/>
        </p:nvSpPr>
        <p:spPr bwMode="black">
          <a:xfrm>
            <a:off x="1149015" y="242797"/>
            <a:ext cx="9516979" cy="815981"/>
          </a:xfrm>
          <a:prstGeom prst="rect">
            <a:avLst/>
          </a:prstGeom>
          <a:solidFill>
            <a:schemeClr val="accent1">
              <a:lumMod val="40000"/>
              <a:lumOff val="60000"/>
            </a:schemeClr>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FR" dirty="0">
                <a:solidFill>
                  <a:schemeClr val="bg2">
                    <a:lumMod val="10000"/>
                  </a:schemeClr>
                </a:solidFill>
              </a:rPr>
              <a:t>Analyse de productions d’élèves </a:t>
            </a:r>
          </a:p>
          <a:p>
            <a:endParaRPr lang="fr-FR" dirty="0"/>
          </a:p>
        </p:txBody>
      </p:sp>
    </p:spTree>
    <p:extLst>
      <p:ext uri="{BB962C8B-B14F-4D97-AF65-F5344CB8AC3E}">
        <p14:creationId xmlns:p14="http://schemas.microsoft.com/office/powerpoint/2010/main" val="805138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860" y="399011"/>
            <a:ext cx="8610956" cy="6051665"/>
          </a:xfrm>
          <a:prstGeom prst="rect">
            <a:avLst/>
          </a:prstGeom>
        </p:spPr>
      </p:pic>
    </p:spTree>
    <p:extLst>
      <p:ext uri="{BB962C8B-B14F-4D97-AF65-F5344CB8AC3E}">
        <p14:creationId xmlns:p14="http://schemas.microsoft.com/office/powerpoint/2010/main" val="66130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7671" y="482138"/>
            <a:ext cx="8620233" cy="5820312"/>
          </a:xfrm>
          <a:prstGeom prst="rect">
            <a:avLst/>
          </a:prstGeom>
        </p:spPr>
      </p:pic>
    </p:spTree>
    <p:extLst>
      <p:ext uri="{BB962C8B-B14F-4D97-AF65-F5344CB8AC3E}">
        <p14:creationId xmlns:p14="http://schemas.microsoft.com/office/powerpoint/2010/main" val="1261966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1434" y="409699"/>
            <a:ext cx="8528858" cy="5708469"/>
          </a:xfrm>
          <a:prstGeom prst="rect">
            <a:avLst/>
          </a:prstGeom>
        </p:spPr>
      </p:pic>
    </p:spTree>
    <p:extLst>
      <p:ext uri="{BB962C8B-B14F-4D97-AF65-F5344CB8AC3E}">
        <p14:creationId xmlns:p14="http://schemas.microsoft.com/office/powerpoint/2010/main" val="1324366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2546" y="339293"/>
            <a:ext cx="8927868" cy="6194849"/>
          </a:xfrm>
          <a:prstGeom prst="rect">
            <a:avLst/>
          </a:prstGeom>
        </p:spPr>
      </p:pic>
    </p:spTree>
    <p:extLst>
      <p:ext uri="{BB962C8B-B14F-4D97-AF65-F5344CB8AC3E}">
        <p14:creationId xmlns:p14="http://schemas.microsoft.com/office/powerpoint/2010/main" val="2114290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549274" y="315912"/>
            <a:ext cx="5689479" cy="5853660"/>
          </a:xfrm>
        </p:spPr>
        <p:txBody>
          <a:bodyPr>
            <a:normAutofit/>
          </a:bodyPr>
          <a:lstStyle/>
          <a:p>
            <a:r>
              <a:rPr lang="fr-FR" sz="2800" b="1" dirty="0"/>
              <a:t>Quelles procédures privilégier ?</a:t>
            </a:r>
          </a:p>
          <a:p>
            <a:endParaRPr lang="fr-FR" sz="2800" b="1" dirty="0"/>
          </a:p>
          <a:p>
            <a:pPr marL="514350" indent="-514350">
              <a:buFont typeface="+mj-lt"/>
              <a:buAutoNum type="alphaLcParenR"/>
            </a:pPr>
            <a:r>
              <a:rPr lang="fr-FR" sz="3600" b="1" dirty="0"/>
              <a:t>30 + 7 </a:t>
            </a:r>
          </a:p>
          <a:p>
            <a:pPr marL="514350" indent="-514350">
              <a:buFont typeface="+mj-lt"/>
              <a:buAutoNum type="alphaLcParenR"/>
            </a:pPr>
            <a:r>
              <a:rPr lang="fr-FR" sz="3600" b="1" dirty="0"/>
              <a:t>40 + 50</a:t>
            </a:r>
          </a:p>
          <a:p>
            <a:pPr marL="514350" indent="-514350">
              <a:buFont typeface="+mj-lt"/>
              <a:buAutoNum type="alphaLcParenR"/>
            </a:pPr>
            <a:r>
              <a:rPr lang="fr-FR" sz="3600" b="1" dirty="0"/>
              <a:t>90 + 50</a:t>
            </a:r>
          </a:p>
          <a:p>
            <a:pPr marL="514350" indent="-514350">
              <a:buFont typeface="+mj-lt"/>
              <a:buAutoNum type="alphaLcParenR"/>
            </a:pPr>
            <a:r>
              <a:rPr lang="fr-FR" sz="3600" b="1" dirty="0"/>
              <a:t>500 + 300</a:t>
            </a:r>
          </a:p>
          <a:p>
            <a:endParaRPr lang="fr-FR" sz="2800" b="1" dirty="0"/>
          </a:p>
          <a:p>
            <a:endParaRPr lang="fr-FR" sz="2800" b="1" dirty="0"/>
          </a:p>
          <a:p>
            <a:endParaRPr lang="fr-FR" sz="2800" b="1" dirty="0"/>
          </a:p>
          <a:p>
            <a:endParaRPr lang="fr-FR" sz="2800" b="1" dirty="0"/>
          </a:p>
        </p:txBody>
      </p:sp>
      <p:sp>
        <p:nvSpPr>
          <p:cNvPr id="3" name="Titre 1"/>
          <p:cNvSpPr txBox="1">
            <a:spLocks/>
          </p:cNvSpPr>
          <p:nvPr/>
        </p:nvSpPr>
        <p:spPr>
          <a:xfrm>
            <a:off x="6697361" y="315912"/>
            <a:ext cx="3849105" cy="551174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fr-FR" sz="2800" b="1" dirty="0"/>
          </a:p>
          <a:p>
            <a:endParaRPr lang="fr-FR" sz="2800" b="1" dirty="0"/>
          </a:p>
          <a:p>
            <a:pPr marL="514350" indent="-514350">
              <a:buFont typeface="+mj-lt"/>
              <a:buAutoNum type="alphaLcParenR" startAt="5"/>
            </a:pPr>
            <a:r>
              <a:rPr lang="fr-FR" sz="3600" b="1" dirty="0"/>
              <a:t>56 + 8 </a:t>
            </a:r>
          </a:p>
          <a:p>
            <a:pPr marL="514350" indent="-514350">
              <a:buFont typeface="+mj-lt"/>
              <a:buAutoNum type="alphaLcParenR" startAt="5"/>
            </a:pPr>
            <a:r>
              <a:rPr lang="fr-FR" sz="3600" b="1" dirty="0"/>
              <a:t>45 + 34</a:t>
            </a:r>
          </a:p>
          <a:p>
            <a:pPr marL="514350" indent="-514350">
              <a:buFont typeface="+mj-lt"/>
              <a:buAutoNum type="alphaLcParenR" startAt="5"/>
            </a:pPr>
            <a:r>
              <a:rPr lang="fr-FR" sz="3600" b="1" dirty="0"/>
              <a:t>26 + 39</a:t>
            </a:r>
          </a:p>
          <a:p>
            <a:pPr marL="514350" indent="-514350">
              <a:buFont typeface="+mj-lt"/>
              <a:buAutoNum type="alphaLcParenR" startAt="5"/>
            </a:pPr>
            <a:r>
              <a:rPr lang="fr-FR" sz="3600" b="1" dirty="0"/>
              <a:t>53 + 21</a:t>
            </a:r>
          </a:p>
          <a:p>
            <a:pPr marL="514350" indent="-514350">
              <a:buFont typeface="+mj-lt"/>
              <a:buAutoNum type="alphaLcParenR" startAt="5"/>
            </a:pPr>
            <a:r>
              <a:rPr lang="fr-FR" sz="3600" b="1" dirty="0"/>
              <a:t>25 + 26</a:t>
            </a:r>
          </a:p>
          <a:p>
            <a:endParaRPr lang="fr-FR" sz="2800" b="1" dirty="0"/>
          </a:p>
          <a:p>
            <a:endParaRPr lang="fr-FR" sz="2800" b="1" dirty="0"/>
          </a:p>
          <a:p>
            <a:endParaRPr lang="fr-FR" sz="2800" b="1" dirty="0"/>
          </a:p>
          <a:p>
            <a:endParaRPr lang="fr-FR" sz="2800" b="1" dirty="0"/>
          </a:p>
        </p:txBody>
      </p:sp>
    </p:spTree>
    <p:extLst>
      <p:ext uri="{BB962C8B-B14F-4D97-AF65-F5344CB8AC3E}">
        <p14:creationId xmlns:p14="http://schemas.microsoft.com/office/powerpoint/2010/main" val="103998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549275" y="315912"/>
            <a:ext cx="5643181" cy="5853660"/>
          </a:xfrm>
        </p:spPr>
        <p:txBody>
          <a:bodyPr>
            <a:normAutofit/>
          </a:bodyPr>
          <a:lstStyle/>
          <a:p>
            <a:r>
              <a:rPr lang="fr-FR" sz="2800" b="1" dirty="0"/>
              <a:t>Quelles procédures privilégier ?</a:t>
            </a:r>
          </a:p>
          <a:p>
            <a:endParaRPr lang="fr-FR" sz="2800" b="1" dirty="0"/>
          </a:p>
          <a:p>
            <a:pPr marL="514350" indent="-514350">
              <a:buFont typeface="+mj-lt"/>
              <a:buAutoNum type="alphaLcParenR"/>
            </a:pPr>
            <a:r>
              <a:rPr lang="fr-FR" sz="3600" b="1" dirty="0"/>
              <a:t> 67 – 7</a:t>
            </a:r>
          </a:p>
          <a:p>
            <a:pPr marL="514350" indent="-514350">
              <a:buFont typeface="+mj-lt"/>
              <a:buAutoNum type="alphaLcParenR"/>
            </a:pPr>
            <a:r>
              <a:rPr lang="fr-FR" sz="3600" b="1" dirty="0"/>
              <a:t>70 – 20</a:t>
            </a:r>
          </a:p>
          <a:p>
            <a:pPr marL="514350" indent="-514350">
              <a:buFont typeface="+mj-lt"/>
              <a:buAutoNum type="alphaLcParenR"/>
            </a:pPr>
            <a:r>
              <a:rPr lang="fr-FR" sz="3600" b="1" dirty="0"/>
              <a:t>86 – 30</a:t>
            </a:r>
          </a:p>
          <a:p>
            <a:pPr marL="514350" indent="-514350">
              <a:buFont typeface="+mj-lt"/>
              <a:buAutoNum type="alphaLcParenR"/>
            </a:pPr>
            <a:r>
              <a:rPr lang="fr-FR" sz="3600" b="1" dirty="0"/>
              <a:t>600 – 400</a:t>
            </a:r>
          </a:p>
          <a:p>
            <a:pPr marL="514350" indent="-514350">
              <a:buFont typeface="+mj-lt"/>
              <a:buAutoNum type="alphaLcParenR"/>
            </a:pPr>
            <a:r>
              <a:rPr lang="fr-FR" sz="3600" b="1" dirty="0"/>
              <a:t>53 - 7</a:t>
            </a:r>
          </a:p>
          <a:p>
            <a:endParaRPr lang="fr-FR" sz="2800" b="1" dirty="0"/>
          </a:p>
          <a:p>
            <a:endParaRPr lang="fr-FR" sz="2800" b="1" dirty="0"/>
          </a:p>
        </p:txBody>
      </p:sp>
      <p:sp>
        <p:nvSpPr>
          <p:cNvPr id="3" name="Titre 1"/>
          <p:cNvSpPr txBox="1">
            <a:spLocks/>
          </p:cNvSpPr>
          <p:nvPr/>
        </p:nvSpPr>
        <p:spPr>
          <a:xfrm>
            <a:off x="6548819" y="382442"/>
            <a:ext cx="5643181" cy="58536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fr-FR" sz="2800" b="1" dirty="0"/>
          </a:p>
          <a:p>
            <a:endParaRPr lang="fr-FR" sz="2800" b="1" dirty="0"/>
          </a:p>
          <a:p>
            <a:pPr marL="514350" indent="-514350">
              <a:buFont typeface="+mj-lt"/>
              <a:buAutoNum type="alphaLcParenR" startAt="6"/>
            </a:pPr>
            <a:r>
              <a:rPr lang="fr-FR" sz="3600" b="1" dirty="0"/>
              <a:t>67 – 25</a:t>
            </a:r>
          </a:p>
          <a:p>
            <a:pPr marL="514350" indent="-514350">
              <a:buFont typeface="+mj-lt"/>
              <a:buAutoNum type="alphaLcParenR" startAt="6"/>
            </a:pPr>
            <a:r>
              <a:rPr lang="fr-FR" sz="3600" b="1" dirty="0"/>
              <a:t>56 – 11</a:t>
            </a:r>
          </a:p>
          <a:p>
            <a:pPr marL="514350" indent="-514350">
              <a:buFont typeface="+mj-lt"/>
              <a:buAutoNum type="alphaLcParenR" startAt="6"/>
            </a:pPr>
            <a:r>
              <a:rPr lang="fr-FR" sz="3600" b="1" dirty="0"/>
              <a:t>63 – 29</a:t>
            </a:r>
          </a:p>
          <a:p>
            <a:pPr marL="514350" indent="-514350">
              <a:buFont typeface="+mj-lt"/>
              <a:buAutoNum type="alphaLcParenR" startAt="6"/>
            </a:pPr>
            <a:r>
              <a:rPr lang="fr-FR" sz="3600" b="1" dirty="0"/>
              <a:t>50 - 26</a:t>
            </a:r>
          </a:p>
          <a:p>
            <a:endParaRPr lang="fr-FR" sz="2800" b="1" dirty="0"/>
          </a:p>
          <a:p>
            <a:endParaRPr lang="fr-FR" sz="2800" b="1" dirty="0"/>
          </a:p>
        </p:txBody>
      </p:sp>
    </p:spTree>
    <p:extLst>
      <p:ext uri="{BB962C8B-B14F-4D97-AF65-F5344CB8AC3E}">
        <p14:creationId xmlns:p14="http://schemas.microsoft.com/office/powerpoint/2010/main" val="200108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2793" y="953703"/>
            <a:ext cx="10515600" cy="1325563"/>
          </a:xfrm>
        </p:spPr>
        <p:txBody>
          <a:bodyPr>
            <a:normAutofit fontScale="90000"/>
          </a:bodyPr>
          <a:lstStyle/>
          <a:p>
            <a:r>
              <a:rPr lang="fr-FR" b="1">
                <a:latin typeface="Helvetica" charset="0"/>
                <a:ea typeface="Calibri" charset="0"/>
                <a:cs typeface="Helvetica" charset="0"/>
              </a:rPr>
              <a:t>1</a:t>
            </a:r>
            <a:r>
              <a:rPr lang="fr-FR" b="1" baseline="30000">
                <a:latin typeface="Helvetica" charset="0"/>
                <a:ea typeface="Calibri" charset="0"/>
                <a:cs typeface="Helvetica" charset="0"/>
              </a:rPr>
              <a:t>ère</a:t>
            </a:r>
            <a:r>
              <a:rPr lang="fr-FR" b="1">
                <a:latin typeface="Helvetica" charset="0"/>
                <a:ea typeface="Calibri" charset="0"/>
                <a:cs typeface="Helvetica" charset="0"/>
              </a:rPr>
              <a:t> partie </a:t>
            </a:r>
            <a:br>
              <a:rPr lang="fr-FR" b="1">
                <a:latin typeface="Helvetica" charset="0"/>
                <a:ea typeface="Calibri" charset="0"/>
                <a:cs typeface="Helvetica" charset="0"/>
              </a:rPr>
            </a:br>
            <a:r>
              <a:rPr lang="fr-FR" b="1">
                <a:latin typeface="Helvetica" charset="0"/>
                <a:ea typeface="Calibri" charset="0"/>
                <a:cs typeface="Helvetica" charset="0"/>
              </a:rPr>
              <a:t>APPRENTISSAGE DES TABLES DE MULTIPLICATION</a:t>
            </a:r>
            <a:br>
              <a:rPr lang="fr-FR">
                <a:latin typeface="Calibri" charset="0"/>
                <a:ea typeface="Calibri" charset="0"/>
                <a:cs typeface="Times New Roman" charset="0"/>
              </a:rPr>
            </a:br>
            <a:endParaRPr lang="fr-FR"/>
          </a:p>
        </p:txBody>
      </p:sp>
    </p:spTree>
    <p:extLst>
      <p:ext uri="{BB962C8B-B14F-4D97-AF65-F5344CB8AC3E}">
        <p14:creationId xmlns:p14="http://schemas.microsoft.com/office/powerpoint/2010/main" val="689175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6896" y="319290"/>
            <a:ext cx="2760692" cy="769441"/>
          </a:xfrm>
          <a:prstGeom prst="rect">
            <a:avLst/>
          </a:prstGeom>
        </p:spPr>
        <p:txBody>
          <a:bodyPr wrap="none">
            <a:spAutoFit/>
          </a:bodyPr>
          <a:lstStyle/>
          <a:p>
            <a:r>
              <a:rPr lang="fr-FR" sz="4400" b="1" dirty="0">
                <a:latin typeface="Script Ecole 2" charset="0"/>
                <a:ea typeface="Script Ecole 2" charset="0"/>
                <a:cs typeface="Script Ecole 2" charset="0"/>
              </a:rPr>
              <a:t>55 + 8 = ?</a:t>
            </a:r>
          </a:p>
        </p:txBody>
      </p:sp>
      <p:grpSp>
        <p:nvGrpSpPr>
          <p:cNvPr id="55" name="Grouper 54"/>
          <p:cNvGrpSpPr/>
          <p:nvPr/>
        </p:nvGrpSpPr>
        <p:grpSpPr>
          <a:xfrm>
            <a:off x="8319483" y="3977635"/>
            <a:ext cx="3522483" cy="1850245"/>
            <a:chOff x="283779" y="200994"/>
            <a:chExt cx="3522483" cy="1850245"/>
          </a:xfrm>
        </p:grpSpPr>
        <p:grpSp>
          <p:nvGrpSpPr>
            <p:cNvPr id="27" name="Grouper 26"/>
            <p:cNvGrpSpPr/>
            <p:nvPr/>
          </p:nvGrpSpPr>
          <p:grpSpPr>
            <a:xfrm>
              <a:off x="454664" y="200994"/>
              <a:ext cx="3083178" cy="1850245"/>
              <a:chOff x="433643" y="1178537"/>
              <a:chExt cx="3083178" cy="1850245"/>
            </a:xfrm>
          </p:grpSpPr>
          <p:sp>
            <p:nvSpPr>
              <p:cNvPr id="26" name="Flèche en arc 25"/>
              <p:cNvSpPr/>
              <p:nvPr/>
            </p:nvSpPr>
            <p:spPr>
              <a:xfrm rot="180416">
                <a:off x="433643" y="1484029"/>
                <a:ext cx="3083178" cy="1544753"/>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12" name="Grouper 11"/>
              <p:cNvGrpSpPr/>
              <p:nvPr/>
            </p:nvGrpSpPr>
            <p:grpSpPr>
              <a:xfrm>
                <a:off x="1665461" y="1178537"/>
                <a:ext cx="641720" cy="619542"/>
                <a:chOff x="1570717" y="614300"/>
                <a:chExt cx="641720" cy="619542"/>
              </a:xfrm>
            </p:grpSpPr>
            <p:sp>
              <p:nvSpPr>
                <p:cNvPr id="10" name="Ellipse 9"/>
                <p:cNvSpPr/>
                <p:nvPr/>
              </p:nvSpPr>
              <p:spPr>
                <a:xfrm>
                  <a:off x="1570717" y="614300"/>
                  <a:ext cx="619542" cy="619542"/>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1" name="ZoneTexte 10"/>
                <p:cNvSpPr txBox="1"/>
                <p:nvPr/>
              </p:nvSpPr>
              <p:spPr>
                <a:xfrm>
                  <a:off x="1605245" y="764440"/>
                  <a:ext cx="607192" cy="338554"/>
                </a:xfrm>
                <a:prstGeom prst="rect">
                  <a:avLst/>
                </a:prstGeom>
                <a:noFill/>
              </p:spPr>
              <p:txBody>
                <a:bodyPr wrap="square" rtlCol="0">
                  <a:spAutoFit/>
                </a:bodyPr>
                <a:lstStyle/>
                <a:p>
                  <a:r>
                    <a:rPr lang="fr-FR" sz="1600" b="1" dirty="0">
                      <a:solidFill>
                        <a:srgbClr val="C00000"/>
                      </a:solidFill>
                      <a:latin typeface="Script Ecole 2" charset="0"/>
                      <a:ea typeface="Script Ecole 2" charset="0"/>
                      <a:cs typeface="Script Ecole 2" charset="0"/>
                    </a:rPr>
                    <a:t>+ 8</a:t>
                  </a:r>
                </a:p>
              </p:txBody>
            </p:sp>
          </p:grpSp>
        </p:grpSp>
        <p:sp>
          <p:nvSpPr>
            <p:cNvPr id="28" name="ZoneTexte 27"/>
            <p:cNvSpPr txBox="1"/>
            <p:nvPr/>
          </p:nvSpPr>
          <p:spPr>
            <a:xfrm>
              <a:off x="283779" y="1278774"/>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55</a:t>
              </a:r>
            </a:p>
          </p:txBody>
        </p:sp>
        <p:grpSp>
          <p:nvGrpSpPr>
            <p:cNvPr id="54" name="Grouper 53"/>
            <p:cNvGrpSpPr/>
            <p:nvPr/>
          </p:nvGrpSpPr>
          <p:grpSpPr>
            <a:xfrm>
              <a:off x="656468" y="1139011"/>
              <a:ext cx="3149794" cy="711919"/>
              <a:chOff x="656468" y="1139011"/>
              <a:chExt cx="3149794" cy="711919"/>
            </a:xfrm>
          </p:grpSpPr>
          <p:grpSp>
            <p:nvGrpSpPr>
              <p:cNvPr id="53" name="Grouper 52"/>
              <p:cNvGrpSpPr/>
              <p:nvPr/>
            </p:nvGrpSpPr>
            <p:grpSpPr>
              <a:xfrm>
                <a:off x="656468" y="1139011"/>
                <a:ext cx="3149794" cy="711919"/>
                <a:chOff x="656468" y="1139011"/>
                <a:chExt cx="3149794" cy="711919"/>
              </a:xfrm>
            </p:grpSpPr>
            <p:cxnSp>
              <p:nvCxnSpPr>
                <p:cNvPr id="30" name="Connecteur droit avec flèche 29"/>
                <p:cNvCxnSpPr/>
                <p:nvPr/>
              </p:nvCxnSpPr>
              <p:spPr>
                <a:xfrm>
                  <a:off x="656468"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812606" y="1310305"/>
                  <a:ext cx="546538" cy="369332"/>
                </a:xfrm>
                <a:prstGeom prst="rect">
                  <a:avLst/>
                </a:prstGeom>
                <a:noFill/>
              </p:spPr>
              <p:txBody>
                <a:bodyPr wrap="square" rtlCol="0">
                  <a:spAutoFit/>
                </a:bodyPr>
                <a:lstStyle/>
                <a:p>
                  <a:r>
                    <a:rPr lang="fr-FR" dirty="0">
                      <a:latin typeface="Script Ecole 2" charset="0"/>
                      <a:ea typeface="Script Ecole 2" charset="0"/>
                      <a:cs typeface="Script Ecole 2" charset="0"/>
                    </a:rPr>
                    <a:t>60</a:t>
                  </a:r>
                </a:p>
              </p:txBody>
            </p:sp>
            <p:cxnSp>
              <p:nvCxnSpPr>
                <p:cNvPr id="37" name="Connecteur droit avec flèche 36"/>
                <p:cNvCxnSpPr/>
                <p:nvPr/>
              </p:nvCxnSpPr>
              <p:spPr>
                <a:xfrm>
                  <a:off x="2217254"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Ellipse 37"/>
                <p:cNvSpPr/>
                <p:nvPr/>
              </p:nvSpPr>
              <p:spPr>
                <a:xfrm>
                  <a:off x="2359144" y="1139011"/>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+ 3</a:t>
                  </a:r>
                </a:p>
              </p:txBody>
            </p:sp>
            <p:sp>
              <p:nvSpPr>
                <p:cNvPr id="39" name="ZoneTexte 38"/>
                <p:cNvSpPr txBox="1"/>
                <p:nvPr/>
              </p:nvSpPr>
              <p:spPr>
                <a:xfrm>
                  <a:off x="3364827" y="1319357"/>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65</a:t>
                  </a:r>
                </a:p>
              </p:txBody>
            </p:sp>
          </p:grpSp>
          <p:sp>
            <p:nvSpPr>
              <p:cNvPr id="31" name="Ellipse 30"/>
              <p:cNvSpPr/>
              <p:nvPr/>
            </p:nvSpPr>
            <p:spPr>
              <a:xfrm>
                <a:off x="835021" y="1139011"/>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+ 5</a:t>
                </a:r>
              </a:p>
            </p:txBody>
          </p:sp>
        </p:grpSp>
      </p:grpSp>
      <p:grpSp>
        <p:nvGrpSpPr>
          <p:cNvPr id="59" name="Grouper 58"/>
          <p:cNvGrpSpPr/>
          <p:nvPr/>
        </p:nvGrpSpPr>
        <p:grpSpPr>
          <a:xfrm>
            <a:off x="8165645" y="927806"/>
            <a:ext cx="3636151" cy="1850245"/>
            <a:chOff x="4595377" y="1009066"/>
            <a:chExt cx="3636151" cy="1850245"/>
          </a:xfrm>
        </p:grpSpPr>
        <p:grpSp>
          <p:nvGrpSpPr>
            <p:cNvPr id="58" name="Grouper 57"/>
            <p:cNvGrpSpPr/>
            <p:nvPr/>
          </p:nvGrpSpPr>
          <p:grpSpPr>
            <a:xfrm>
              <a:off x="4595377" y="1009066"/>
              <a:ext cx="3636151" cy="1850245"/>
              <a:chOff x="4595377" y="1009066"/>
              <a:chExt cx="3636151" cy="1850245"/>
            </a:xfrm>
          </p:grpSpPr>
          <p:grpSp>
            <p:nvGrpSpPr>
              <p:cNvPr id="41" name="Grouper 40"/>
              <p:cNvGrpSpPr/>
              <p:nvPr/>
            </p:nvGrpSpPr>
            <p:grpSpPr>
              <a:xfrm>
                <a:off x="4800106" y="1009066"/>
                <a:ext cx="3083178" cy="1850245"/>
                <a:chOff x="433643" y="1178537"/>
                <a:chExt cx="3083178" cy="1850245"/>
              </a:xfrm>
            </p:grpSpPr>
            <p:sp>
              <p:nvSpPr>
                <p:cNvPr id="42" name="Flèche en arc 41"/>
                <p:cNvSpPr/>
                <p:nvPr/>
              </p:nvSpPr>
              <p:spPr>
                <a:xfrm rot="180416">
                  <a:off x="433643" y="1484029"/>
                  <a:ext cx="3083178" cy="1544753"/>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43" name="Grouper 42"/>
                <p:cNvGrpSpPr/>
                <p:nvPr/>
              </p:nvGrpSpPr>
              <p:grpSpPr>
                <a:xfrm>
                  <a:off x="1665461" y="1178537"/>
                  <a:ext cx="641720" cy="619542"/>
                  <a:chOff x="1570717" y="614300"/>
                  <a:chExt cx="641720" cy="619542"/>
                </a:xfrm>
              </p:grpSpPr>
              <p:sp>
                <p:nvSpPr>
                  <p:cNvPr id="44" name="Ellipse 43"/>
                  <p:cNvSpPr/>
                  <p:nvPr/>
                </p:nvSpPr>
                <p:spPr>
                  <a:xfrm>
                    <a:off x="1570717" y="614300"/>
                    <a:ext cx="619542" cy="619542"/>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45" name="ZoneTexte 44"/>
                  <p:cNvSpPr txBox="1"/>
                  <p:nvPr/>
                </p:nvSpPr>
                <p:spPr>
                  <a:xfrm>
                    <a:off x="1605245" y="764440"/>
                    <a:ext cx="607192" cy="338554"/>
                  </a:xfrm>
                  <a:prstGeom prst="rect">
                    <a:avLst/>
                  </a:prstGeom>
                  <a:noFill/>
                </p:spPr>
                <p:txBody>
                  <a:bodyPr wrap="square" rtlCol="0">
                    <a:spAutoFit/>
                  </a:bodyPr>
                  <a:lstStyle/>
                  <a:p>
                    <a:r>
                      <a:rPr lang="fr-FR" sz="1600" b="1" dirty="0">
                        <a:solidFill>
                          <a:srgbClr val="C00000"/>
                        </a:solidFill>
                        <a:latin typeface="Script Ecole 2" charset="0"/>
                        <a:ea typeface="Script Ecole 2" charset="0"/>
                        <a:cs typeface="Script Ecole 2" charset="0"/>
                      </a:rPr>
                      <a:t>+ 8</a:t>
                    </a:r>
                  </a:p>
                </p:txBody>
              </p:sp>
            </p:grpSp>
          </p:grpSp>
          <p:sp>
            <p:nvSpPr>
              <p:cNvPr id="46" name="ZoneTexte 45"/>
              <p:cNvSpPr txBox="1"/>
              <p:nvPr/>
            </p:nvSpPr>
            <p:spPr>
              <a:xfrm>
                <a:off x="4595377" y="2065888"/>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55</a:t>
                </a:r>
              </a:p>
            </p:txBody>
          </p:sp>
          <p:cxnSp>
            <p:nvCxnSpPr>
              <p:cNvPr id="47" name="Connecteur droit avec flèche 46"/>
              <p:cNvCxnSpPr/>
              <p:nvPr/>
            </p:nvCxnSpPr>
            <p:spPr>
              <a:xfrm>
                <a:off x="4968066" y="2282085"/>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6124204" y="2097419"/>
                <a:ext cx="546538" cy="369332"/>
              </a:xfrm>
              <a:prstGeom prst="rect">
                <a:avLst/>
              </a:prstGeom>
              <a:noFill/>
            </p:spPr>
            <p:txBody>
              <a:bodyPr wrap="square" rtlCol="0">
                <a:spAutoFit/>
              </a:bodyPr>
              <a:lstStyle/>
              <a:p>
                <a:r>
                  <a:rPr lang="fr-FR" dirty="0">
                    <a:latin typeface="Script Ecole 2" charset="0"/>
                    <a:ea typeface="Script Ecole 2" charset="0"/>
                    <a:cs typeface="Script Ecole 2" charset="0"/>
                  </a:rPr>
                  <a:t>65</a:t>
                </a:r>
              </a:p>
            </p:txBody>
          </p:sp>
          <p:cxnSp>
            <p:nvCxnSpPr>
              <p:cNvPr id="50" name="Connecteur droit avec flèche 49"/>
              <p:cNvCxnSpPr/>
              <p:nvPr/>
            </p:nvCxnSpPr>
            <p:spPr>
              <a:xfrm>
                <a:off x="6528852" y="2282085"/>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7676425" y="2106471"/>
                <a:ext cx="555103" cy="369332"/>
              </a:xfrm>
              <a:prstGeom prst="rect">
                <a:avLst/>
              </a:prstGeom>
              <a:noFill/>
            </p:spPr>
            <p:txBody>
              <a:bodyPr wrap="square" rtlCol="0">
                <a:spAutoFit/>
              </a:bodyPr>
              <a:lstStyle/>
              <a:p>
                <a:r>
                  <a:rPr lang="fr-FR" dirty="0">
                    <a:latin typeface="Script Ecole 2" charset="0"/>
                    <a:ea typeface="Script Ecole 2" charset="0"/>
                    <a:cs typeface="Script Ecole 2" charset="0"/>
                  </a:rPr>
                  <a:t>63</a:t>
                </a:r>
              </a:p>
            </p:txBody>
          </p:sp>
          <p:sp>
            <p:nvSpPr>
              <p:cNvPr id="57" name="Ellipse 56"/>
              <p:cNvSpPr/>
              <p:nvPr/>
            </p:nvSpPr>
            <p:spPr>
              <a:xfrm>
                <a:off x="5139016" y="1926125"/>
                <a:ext cx="748500" cy="720971"/>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+10</a:t>
                </a:r>
              </a:p>
            </p:txBody>
          </p:sp>
        </p:grpSp>
        <p:sp>
          <p:nvSpPr>
            <p:cNvPr id="51" name="Ellipse 50"/>
            <p:cNvSpPr/>
            <p:nvPr/>
          </p:nvSpPr>
          <p:spPr>
            <a:xfrm>
              <a:off x="6670742" y="1926125"/>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- 2</a:t>
              </a:r>
            </a:p>
          </p:txBody>
        </p:sp>
      </p:grpSp>
      <p:grpSp>
        <p:nvGrpSpPr>
          <p:cNvPr id="133" name="Grouper 132"/>
          <p:cNvGrpSpPr/>
          <p:nvPr/>
        </p:nvGrpSpPr>
        <p:grpSpPr>
          <a:xfrm>
            <a:off x="4380519" y="3272661"/>
            <a:ext cx="2809979" cy="3285982"/>
            <a:chOff x="8639130" y="998394"/>
            <a:chExt cx="2809979" cy="3285982"/>
          </a:xfrm>
        </p:grpSpPr>
        <p:cxnSp>
          <p:nvCxnSpPr>
            <p:cNvPr id="119" name="Connecteur droit 118"/>
            <p:cNvCxnSpPr/>
            <p:nvPr/>
          </p:nvCxnSpPr>
          <p:spPr>
            <a:xfrm>
              <a:off x="9061944" y="2638025"/>
              <a:ext cx="83833" cy="336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p:nvCxnSpPr>
          <p:spPr>
            <a:xfrm flipH="1">
              <a:off x="10310468" y="263802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31" name="Grouper 130"/>
            <p:cNvGrpSpPr/>
            <p:nvPr/>
          </p:nvGrpSpPr>
          <p:grpSpPr>
            <a:xfrm>
              <a:off x="8639130" y="998394"/>
              <a:ext cx="2809979" cy="3285982"/>
              <a:chOff x="8639130" y="998394"/>
              <a:chExt cx="2809979" cy="3285982"/>
            </a:xfrm>
          </p:grpSpPr>
          <p:sp>
            <p:nvSpPr>
              <p:cNvPr id="90" name="ZoneTexte 89"/>
              <p:cNvSpPr txBox="1"/>
              <p:nvPr/>
            </p:nvSpPr>
            <p:spPr>
              <a:xfrm>
                <a:off x="9098545" y="1013007"/>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55 </a:t>
                </a:r>
              </a:p>
            </p:txBody>
          </p:sp>
          <p:sp>
            <p:nvSpPr>
              <p:cNvPr id="91" name="ZoneTexte 90"/>
              <p:cNvSpPr txBox="1"/>
              <p:nvPr/>
            </p:nvSpPr>
            <p:spPr>
              <a:xfrm>
                <a:off x="10008030" y="1013006"/>
                <a:ext cx="578069" cy="461665"/>
              </a:xfrm>
              <a:prstGeom prst="rect">
                <a:avLst/>
              </a:prstGeom>
              <a:noFill/>
            </p:spPr>
            <p:txBody>
              <a:bodyPr wrap="square" rtlCol="0">
                <a:spAutoFit/>
              </a:bodyPr>
              <a:lstStyle/>
              <a:p>
                <a:r>
                  <a:rPr lang="fr-FR" sz="2400" dirty="0"/>
                  <a:t>+</a:t>
                </a:r>
              </a:p>
            </p:txBody>
          </p:sp>
          <p:sp>
            <p:nvSpPr>
              <p:cNvPr id="107" name="ZoneTexte 106"/>
              <p:cNvSpPr txBox="1"/>
              <p:nvPr/>
            </p:nvSpPr>
            <p:spPr>
              <a:xfrm>
                <a:off x="10844524" y="998394"/>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8 </a:t>
                </a:r>
              </a:p>
            </p:txBody>
          </p:sp>
          <p:cxnSp>
            <p:nvCxnSpPr>
              <p:cNvPr id="109" name="Connecteur droit 108"/>
              <p:cNvCxnSpPr/>
              <p:nvPr/>
            </p:nvCxnSpPr>
            <p:spPr>
              <a:xfrm flipH="1">
                <a:off x="8960022" y="1441248"/>
                <a:ext cx="302293" cy="6205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ZoneTexte 111"/>
              <p:cNvSpPr txBox="1"/>
              <p:nvPr/>
            </p:nvSpPr>
            <p:spPr>
              <a:xfrm>
                <a:off x="8657729" y="2213208"/>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55 </a:t>
                </a:r>
              </a:p>
            </p:txBody>
          </p:sp>
          <p:sp>
            <p:nvSpPr>
              <p:cNvPr id="115" name="ZoneTexte 114"/>
              <p:cNvSpPr txBox="1"/>
              <p:nvPr/>
            </p:nvSpPr>
            <p:spPr>
              <a:xfrm>
                <a:off x="9516823" y="2213208"/>
                <a:ext cx="578069" cy="461665"/>
              </a:xfrm>
              <a:prstGeom prst="rect">
                <a:avLst/>
              </a:prstGeom>
              <a:noFill/>
            </p:spPr>
            <p:txBody>
              <a:bodyPr wrap="square" rtlCol="0">
                <a:spAutoFit/>
              </a:bodyPr>
              <a:lstStyle/>
              <a:p>
                <a:r>
                  <a:rPr lang="fr-FR" sz="2400" dirty="0"/>
                  <a:t>+</a:t>
                </a:r>
              </a:p>
            </p:txBody>
          </p:sp>
          <p:sp>
            <p:nvSpPr>
              <p:cNvPr id="116" name="ZoneTexte 115"/>
              <p:cNvSpPr txBox="1"/>
              <p:nvPr/>
            </p:nvSpPr>
            <p:spPr>
              <a:xfrm>
                <a:off x="10002374" y="2232018"/>
                <a:ext cx="1119386"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 + 3 </a:t>
                </a:r>
              </a:p>
            </p:txBody>
          </p:sp>
          <p:cxnSp>
            <p:nvCxnSpPr>
              <p:cNvPr id="117" name="Connecteur droit 116"/>
              <p:cNvCxnSpPr/>
              <p:nvPr/>
            </p:nvCxnSpPr>
            <p:spPr>
              <a:xfrm flipH="1">
                <a:off x="10456060" y="1487967"/>
                <a:ext cx="568513" cy="5738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ZoneTexte 121"/>
              <p:cNvSpPr txBox="1"/>
              <p:nvPr/>
            </p:nvSpPr>
            <p:spPr>
              <a:xfrm>
                <a:off x="8639130" y="2974637"/>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60 </a:t>
                </a:r>
              </a:p>
            </p:txBody>
          </p:sp>
          <p:sp>
            <p:nvSpPr>
              <p:cNvPr id="123" name="ZoneTexte 122"/>
              <p:cNvSpPr txBox="1"/>
              <p:nvPr/>
            </p:nvSpPr>
            <p:spPr>
              <a:xfrm>
                <a:off x="10087021" y="2990678"/>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3 </a:t>
                </a:r>
              </a:p>
            </p:txBody>
          </p:sp>
          <p:sp>
            <p:nvSpPr>
              <p:cNvPr id="124" name="ZoneTexte 123"/>
              <p:cNvSpPr txBox="1"/>
              <p:nvPr/>
            </p:nvSpPr>
            <p:spPr>
              <a:xfrm>
                <a:off x="9450504" y="2968171"/>
                <a:ext cx="578069" cy="461665"/>
              </a:xfrm>
              <a:prstGeom prst="rect">
                <a:avLst/>
              </a:prstGeom>
              <a:noFill/>
            </p:spPr>
            <p:txBody>
              <a:bodyPr wrap="square" rtlCol="0">
                <a:spAutoFit/>
              </a:bodyPr>
              <a:lstStyle/>
              <a:p>
                <a:r>
                  <a:rPr lang="fr-FR" sz="2400" dirty="0"/>
                  <a:t>+</a:t>
                </a:r>
              </a:p>
            </p:txBody>
          </p:sp>
          <p:cxnSp>
            <p:nvCxnSpPr>
              <p:cNvPr id="125" name="Connecteur droit 124"/>
              <p:cNvCxnSpPr/>
              <p:nvPr/>
            </p:nvCxnSpPr>
            <p:spPr>
              <a:xfrm>
                <a:off x="9073170" y="345913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Connecteur droit 125"/>
              <p:cNvCxnSpPr/>
              <p:nvPr/>
            </p:nvCxnSpPr>
            <p:spPr>
              <a:xfrm flipH="1">
                <a:off x="9810686" y="345913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7" name="ZoneTexte 126"/>
              <p:cNvSpPr txBox="1"/>
              <p:nvPr/>
            </p:nvSpPr>
            <p:spPr>
              <a:xfrm>
                <a:off x="9350632" y="3822711"/>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63 </a:t>
                </a:r>
              </a:p>
            </p:txBody>
          </p:sp>
        </p:grpSp>
      </p:grpSp>
      <p:grpSp>
        <p:nvGrpSpPr>
          <p:cNvPr id="3" name="Grouper 2"/>
          <p:cNvGrpSpPr/>
          <p:nvPr/>
        </p:nvGrpSpPr>
        <p:grpSpPr>
          <a:xfrm>
            <a:off x="867817" y="1222249"/>
            <a:ext cx="5963333" cy="1648435"/>
            <a:chOff x="496058" y="4052759"/>
            <a:chExt cx="7507317" cy="2075236"/>
          </a:xfrm>
        </p:grpSpPr>
        <p:pic>
          <p:nvPicPr>
            <p:cNvPr id="92" name="Image 9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3364954" y="4487997"/>
              <a:ext cx="350632" cy="327072"/>
            </a:xfrm>
            <a:prstGeom prst="rect">
              <a:avLst/>
            </a:prstGeom>
            <a:ln>
              <a:noFill/>
            </a:ln>
            <a:extLst>
              <a:ext uri="{53640926-AAD7-44D8-BBD7-CCE9431645EC}">
                <a14:shadowObscured xmlns:a14="http://schemas.microsoft.com/office/drawing/2010/main"/>
              </a:ext>
            </a:extLst>
          </p:spPr>
        </p:pic>
        <p:pic>
          <p:nvPicPr>
            <p:cNvPr id="93" name="Image 92"/>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96058" y="4075908"/>
              <a:ext cx="435749" cy="2052087"/>
            </a:xfrm>
            <a:prstGeom prst="rect">
              <a:avLst/>
            </a:prstGeom>
          </p:spPr>
        </p:pic>
        <p:pic>
          <p:nvPicPr>
            <p:cNvPr id="94" name="Image 93"/>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594045" y="4075908"/>
              <a:ext cx="435749" cy="2052087"/>
            </a:xfrm>
            <a:prstGeom prst="rect">
              <a:avLst/>
            </a:prstGeom>
          </p:spPr>
        </p:pic>
        <p:pic>
          <p:nvPicPr>
            <p:cNvPr id="95" name="Image 94"/>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086169" y="4052759"/>
              <a:ext cx="435749" cy="2052087"/>
            </a:xfrm>
            <a:prstGeom prst="rect">
              <a:avLst/>
            </a:prstGeom>
          </p:spPr>
        </p:pic>
        <p:pic>
          <p:nvPicPr>
            <p:cNvPr id="96" name="Image 95"/>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602777" y="4054370"/>
              <a:ext cx="435749" cy="2052087"/>
            </a:xfrm>
            <a:prstGeom prst="rect">
              <a:avLst/>
            </a:prstGeom>
          </p:spPr>
        </p:pic>
        <p:pic>
          <p:nvPicPr>
            <p:cNvPr id="97" name="Image 96"/>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077437" y="4075908"/>
              <a:ext cx="435749" cy="2052087"/>
            </a:xfrm>
            <a:prstGeom prst="rect">
              <a:avLst/>
            </a:prstGeom>
          </p:spPr>
        </p:pic>
        <p:pic>
          <p:nvPicPr>
            <p:cNvPr id="98" name="Image 97"/>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3715699" y="4883027"/>
              <a:ext cx="350632" cy="327072"/>
            </a:xfrm>
            <a:prstGeom prst="rect">
              <a:avLst/>
            </a:prstGeom>
            <a:ln>
              <a:noFill/>
            </a:ln>
            <a:extLst>
              <a:ext uri="{53640926-AAD7-44D8-BBD7-CCE9431645EC}">
                <a14:shadowObscured xmlns:a14="http://schemas.microsoft.com/office/drawing/2010/main"/>
              </a:ext>
            </a:extLst>
          </p:spPr>
        </p:pic>
        <p:pic>
          <p:nvPicPr>
            <p:cNvPr id="99" name="Image 98"/>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4157314" y="5278057"/>
              <a:ext cx="350632" cy="327072"/>
            </a:xfrm>
            <a:prstGeom prst="rect">
              <a:avLst/>
            </a:prstGeom>
            <a:ln>
              <a:noFill/>
            </a:ln>
            <a:extLst>
              <a:ext uri="{53640926-AAD7-44D8-BBD7-CCE9431645EC}">
                <a14:shadowObscured xmlns:a14="http://schemas.microsoft.com/office/drawing/2010/main"/>
              </a:ext>
            </a:extLst>
          </p:spPr>
        </p:pic>
        <p:pic>
          <p:nvPicPr>
            <p:cNvPr id="100" name="Image 99"/>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4157314" y="4487997"/>
              <a:ext cx="350632" cy="327072"/>
            </a:xfrm>
            <a:prstGeom prst="rect">
              <a:avLst/>
            </a:prstGeom>
            <a:ln>
              <a:noFill/>
            </a:ln>
            <a:extLst>
              <a:ext uri="{53640926-AAD7-44D8-BBD7-CCE9431645EC}">
                <a14:shadowObscured xmlns:a14="http://schemas.microsoft.com/office/drawing/2010/main"/>
              </a:ext>
            </a:extLst>
          </p:spPr>
        </p:pic>
        <p:pic>
          <p:nvPicPr>
            <p:cNvPr id="101" name="Image 100"/>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3319122" y="5278057"/>
              <a:ext cx="350632" cy="327072"/>
            </a:xfrm>
            <a:prstGeom prst="rect">
              <a:avLst/>
            </a:prstGeom>
            <a:ln>
              <a:noFill/>
            </a:ln>
            <a:extLst>
              <a:ext uri="{53640926-AAD7-44D8-BBD7-CCE9431645EC}">
                <a14:shadowObscured xmlns:a14="http://schemas.microsoft.com/office/drawing/2010/main"/>
              </a:ext>
            </a:extLst>
          </p:spPr>
        </p:pic>
        <p:pic>
          <p:nvPicPr>
            <p:cNvPr id="102" name="Image 10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5197258" y="4487997"/>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03" name="Image 102"/>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5538639" y="4883027"/>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04" name="Image 103"/>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6002572" y="4488436"/>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05" name="Image 104"/>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6002572" y="5278057"/>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06" name="Image 105"/>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5143120" y="5278057"/>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08" name="Image 107"/>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7176914" y="4487997"/>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11" name="Image 110"/>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7143923" y="5046563"/>
              <a:ext cx="350632" cy="327072"/>
            </a:xfrm>
            <a:prstGeom prst="rect">
              <a:avLst/>
            </a:prstGeom>
            <a:solidFill>
              <a:srgbClr val="00B0F0"/>
            </a:solidFill>
            <a:ln>
              <a:noFill/>
            </a:ln>
            <a:extLst>
              <a:ext uri="{53640926-AAD7-44D8-BBD7-CCE9431645EC}">
                <a14:shadowObscured xmlns:a14="http://schemas.microsoft.com/office/drawing/2010/main"/>
              </a:ext>
            </a:extLst>
          </p:spPr>
        </p:pic>
        <p:pic>
          <p:nvPicPr>
            <p:cNvPr id="118" name="Image 117"/>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b="-2"/>
            <a:stretch/>
          </p:blipFill>
          <p:spPr bwMode="auto">
            <a:xfrm>
              <a:off x="7652743" y="4719491"/>
              <a:ext cx="350632" cy="327072"/>
            </a:xfrm>
            <a:prstGeom prst="rect">
              <a:avLst/>
            </a:prstGeom>
            <a:solidFill>
              <a:srgbClr val="00B0F0"/>
            </a:solidFill>
            <a:ln>
              <a:noFill/>
            </a:ln>
            <a:extLst>
              <a:ext uri="{53640926-AAD7-44D8-BBD7-CCE9431645EC}">
                <a14:shadowObscured xmlns:a14="http://schemas.microsoft.com/office/drawing/2010/main"/>
              </a:ext>
            </a:extLst>
          </p:spPr>
        </p:pic>
        <p:sp>
          <p:nvSpPr>
            <p:cNvPr id="2" name="Rectangle 1"/>
            <p:cNvSpPr/>
            <p:nvPr/>
          </p:nvSpPr>
          <p:spPr>
            <a:xfrm>
              <a:off x="3229337" y="4294208"/>
              <a:ext cx="3443160" cy="1574157"/>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grpSp>
      <p:grpSp>
        <p:nvGrpSpPr>
          <p:cNvPr id="73" name="Grouper 72"/>
          <p:cNvGrpSpPr/>
          <p:nvPr/>
        </p:nvGrpSpPr>
        <p:grpSpPr>
          <a:xfrm>
            <a:off x="340337" y="3389972"/>
            <a:ext cx="2809979" cy="3285982"/>
            <a:chOff x="8639130" y="998394"/>
            <a:chExt cx="2809979" cy="3285982"/>
          </a:xfrm>
        </p:grpSpPr>
        <p:cxnSp>
          <p:nvCxnSpPr>
            <p:cNvPr id="74" name="Connecteur droit 73"/>
            <p:cNvCxnSpPr/>
            <p:nvPr/>
          </p:nvCxnSpPr>
          <p:spPr>
            <a:xfrm>
              <a:off x="9826483" y="261506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flipH="1">
              <a:off x="10563999" y="261506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6" name="Grouper 75"/>
            <p:cNvGrpSpPr/>
            <p:nvPr/>
          </p:nvGrpSpPr>
          <p:grpSpPr>
            <a:xfrm>
              <a:off x="8639130" y="998394"/>
              <a:ext cx="2809979" cy="3285982"/>
              <a:chOff x="8639130" y="998394"/>
              <a:chExt cx="2809979" cy="3285982"/>
            </a:xfrm>
          </p:grpSpPr>
          <p:sp>
            <p:nvSpPr>
              <p:cNvPr id="77" name="ZoneTexte 76"/>
              <p:cNvSpPr txBox="1"/>
              <p:nvPr/>
            </p:nvSpPr>
            <p:spPr>
              <a:xfrm>
                <a:off x="9552860" y="2216939"/>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5u </a:t>
                </a:r>
              </a:p>
            </p:txBody>
          </p:sp>
          <p:grpSp>
            <p:nvGrpSpPr>
              <p:cNvPr id="78" name="Grouper 77"/>
              <p:cNvGrpSpPr/>
              <p:nvPr/>
            </p:nvGrpSpPr>
            <p:grpSpPr>
              <a:xfrm>
                <a:off x="8639130" y="998394"/>
                <a:ext cx="2809979" cy="3285982"/>
                <a:chOff x="8639130" y="998394"/>
                <a:chExt cx="2809979" cy="3285982"/>
              </a:xfrm>
            </p:grpSpPr>
            <p:sp>
              <p:nvSpPr>
                <p:cNvPr id="79" name="ZoneTexte 78"/>
                <p:cNvSpPr txBox="1"/>
                <p:nvPr/>
              </p:nvSpPr>
              <p:spPr>
                <a:xfrm>
                  <a:off x="9098545" y="1013007"/>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55 </a:t>
                  </a:r>
                </a:p>
              </p:txBody>
            </p:sp>
            <p:sp>
              <p:nvSpPr>
                <p:cNvPr id="80" name="ZoneTexte 79"/>
                <p:cNvSpPr txBox="1"/>
                <p:nvPr/>
              </p:nvSpPr>
              <p:spPr>
                <a:xfrm>
                  <a:off x="10008030" y="1013006"/>
                  <a:ext cx="578069" cy="461665"/>
                </a:xfrm>
                <a:prstGeom prst="rect">
                  <a:avLst/>
                </a:prstGeom>
                <a:noFill/>
              </p:spPr>
              <p:txBody>
                <a:bodyPr wrap="square" rtlCol="0">
                  <a:spAutoFit/>
                </a:bodyPr>
                <a:lstStyle/>
                <a:p>
                  <a:r>
                    <a:rPr lang="fr-FR" sz="2400" dirty="0"/>
                    <a:t>+</a:t>
                  </a:r>
                </a:p>
              </p:txBody>
            </p:sp>
            <p:sp>
              <p:nvSpPr>
                <p:cNvPr id="81" name="ZoneTexte 80"/>
                <p:cNvSpPr txBox="1"/>
                <p:nvPr/>
              </p:nvSpPr>
              <p:spPr>
                <a:xfrm>
                  <a:off x="10844524" y="998394"/>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8 </a:t>
                  </a:r>
                </a:p>
              </p:txBody>
            </p:sp>
            <p:cxnSp>
              <p:nvCxnSpPr>
                <p:cNvPr id="82" name="Connecteur droit 81"/>
                <p:cNvCxnSpPr/>
                <p:nvPr/>
              </p:nvCxnSpPr>
              <p:spPr>
                <a:xfrm flipH="1">
                  <a:off x="8960022" y="1441248"/>
                  <a:ext cx="302293" cy="6205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a:off x="9378903" y="1453823"/>
                  <a:ext cx="302293" cy="6205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4" name="ZoneTexte 83"/>
                <p:cNvSpPr txBox="1"/>
                <p:nvPr/>
              </p:nvSpPr>
              <p:spPr>
                <a:xfrm>
                  <a:off x="8657729" y="2213208"/>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5d </a:t>
                  </a:r>
                </a:p>
              </p:txBody>
            </p:sp>
            <p:sp>
              <p:nvSpPr>
                <p:cNvPr id="85" name="ZoneTexte 84"/>
                <p:cNvSpPr txBox="1"/>
                <p:nvPr/>
              </p:nvSpPr>
              <p:spPr>
                <a:xfrm>
                  <a:off x="9161470" y="2204364"/>
                  <a:ext cx="578069" cy="461665"/>
                </a:xfrm>
                <a:prstGeom prst="rect">
                  <a:avLst/>
                </a:prstGeom>
                <a:noFill/>
              </p:spPr>
              <p:txBody>
                <a:bodyPr wrap="square" rtlCol="0">
                  <a:spAutoFit/>
                </a:bodyPr>
                <a:lstStyle/>
                <a:p>
                  <a:r>
                    <a:rPr lang="fr-FR" sz="2400" dirty="0"/>
                    <a:t>+</a:t>
                  </a:r>
                </a:p>
              </p:txBody>
            </p:sp>
            <p:sp>
              <p:nvSpPr>
                <p:cNvPr id="86" name="ZoneTexte 85"/>
                <p:cNvSpPr txBox="1"/>
                <p:nvPr/>
              </p:nvSpPr>
              <p:spPr>
                <a:xfrm>
                  <a:off x="10130893" y="2204364"/>
                  <a:ext cx="578069" cy="461665"/>
                </a:xfrm>
                <a:prstGeom prst="rect">
                  <a:avLst/>
                </a:prstGeom>
                <a:noFill/>
              </p:spPr>
              <p:txBody>
                <a:bodyPr wrap="square" rtlCol="0">
                  <a:spAutoFit/>
                </a:bodyPr>
                <a:lstStyle/>
                <a:p>
                  <a:r>
                    <a:rPr lang="fr-FR" sz="2400" dirty="0"/>
                    <a:t>+</a:t>
                  </a:r>
                </a:p>
              </p:txBody>
            </p:sp>
            <p:sp>
              <p:nvSpPr>
                <p:cNvPr id="87" name="ZoneTexte 86"/>
                <p:cNvSpPr txBox="1"/>
                <p:nvPr/>
              </p:nvSpPr>
              <p:spPr>
                <a:xfrm>
                  <a:off x="10844524" y="2220381"/>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8u </a:t>
                  </a:r>
                </a:p>
              </p:txBody>
            </p:sp>
            <p:cxnSp>
              <p:nvCxnSpPr>
                <p:cNvPr id="88" name="Connecteur droit 87"/>
                <p:cNvCxnSpPr/>
                <p:nvPr/>
              </p:nvCxnSpPr>
              <p:spPr>
                <a:xfrm flipH="1">
                  <a:off x="11011291" y="1487967"/>
                  <a:ext cx="13282" cy="6143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ZoneTexte 88"/>
                <p:cNvSpPr txBox="1"/>
                <p:nvPr/>
              </p:nvSpPr>
              <p:spPr>
                <a:xfrm>
                  <a:off x="8639130" y="2974637"/>
                  <a:ext cx="60458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5d </a:t>
                  </a:r>
                </a:p>
              </p:txBody>
            </p:sp>
            <p:sp>
              <p:nvSpPr>
                <p:cNvPr id="120" name="ZoneTexte 119"/>
                <p:cNvSpPr txBox="1"/>
                <p:nvPr/>
              </p:nvSpPr>
              <p:spPr>
                <a:xfrm>
                  <a:off x="10087021" y="2990678"/>
                  <a:ext cx="1006955"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1d3u </a:t>
                  </a:r>
                </a:p>
              </p:txBody>
            </p:sp>
            <p:sp>
              <p:nvSpPr>
                <p:cNvPr id="128" name="ZoneTexte 127"/>
                <p:cNvSpPr txBox="1"/>
                <p:nvPr/>
              </p:nvSpPr>
              <p:spPr>
                <a:xfrm>
                  <a:off x="9450504" y="2968171"/>
                  <a:ext cx="578069" cy="461665"/>
                </a:xfrm>
                <a:prstGeom prst="rect">
                  <a:avLst/>
                </a:prstGeom>
                <a:noFill/>
              </p:spPr>
              <p:txBody>
                <a:bodyPr wrap="square" rtlCol="0">
                  <a:spAutoFit/>
                </a:bodyPr>
                <a:lstStyle/>
                <a:p>
                  <a:r>
                    <a:rPr lang="fr-FR" sz="2400" dirty="0"/>
                    <a:t>+</a:t>
                  </a:r>
                </a:p>
              </p:txBody>
            </p:sp>
            <p:cxnSp>
              <p:nvCxnSpPr>
                <p:cNvPr id="129" name="Connecteur droit 128"/>
                <p:cNvCxnSpPr/>
                <p:nvPr/>
              </p:nvCxnSpPr>
              <p:spPr>
                <a:xfrm>
                  <a:off x="9073170" y="345913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Connecteur droit 129"/>
                <p:cNvCxnSpPr/>
                <p:nvPr/>
              </p:nvCxnSpPr>
              <p:spPr>
                <a:xfrm flipH="1">
                  <a:off x="9810686" y="3459135"/>
                  <a:ext cx="330962" cy="3102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4" name="ZoneTexte 133"/>
                <p:cNvSpPr txBox="1"/>
                <p:nvPr/>
              </p:nvSpPr>
              <p:spPr>
                <a:xfrm>
                  <a:off x="9350632" y="3822711"/>
                  <a:ext cx="1093856" cy="461665"/>
                </a:xfrm>
                <a:prstGeom prst="rect">
                  <a:avLst/>
                </a:prstGeom>
                <a:noFill/>
              </p:spPr>
              <p:txBody>
                <a:bodyPr wrap="square" rtlCol="0">
                  <a:spAutoFit/>
                </a:bodyPr>
                <a:lstStyle/>
                <a:p>
                  <a:r>
                    <a:rPr lang="fr-FR" sz="2400" b="1" dirty="0">
                      <a:latin typeface="Script Ecole 2" charset="0"/>
                      <a:ea typeface="Script Ecole 2" charset="0"/>
                      <a:cs typeface="Script Ecole 2" charset="0"/>
                    </a:rPr>
                    <a:t>6d 3u </a:t>
                  </a:r>
                </a:p>
              </p:txBody>
            </p:sp>
          </p:grpSp>
        </p:grpSp>
      </p:grpSp>
      <p:cxnSp>
        <p:nvCxnSpPr>
          <p:cNvPr id="135" name="Connecteur droit 134"/>
          <p:cNvCxnSpPr/>
          <p:nvPr/>
        </p:nvCxnSpPr>
        <p:spPr>
          <a:xfrm flipH="1">
            <a:off x="5042636" y="4858646"/>
            <a:ext cx="653971" cy="45828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923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62423" y="418076"/>
            <a:ext cx="2606804" cy="769441"/>
          </a:xfrm>
          <a:prstGeom prst="rect">
            <a:avLst/>
          </a:prstGeom>
        </p:spPr>
        <p:txBody>
          <a:bodyPr wrap="none">
            <a:spAutoFit/>
          </a:bodyPr>
          <a:lstStyle/>
          <a:p>
            <a:r>
              <a:rPr lang="fr-FR" sz="4400" b="1" dirty="0">
                <a:latin typeface="Script Ecole 2" charset="0"/>
                <a:ea typeface="Script Ecole 2" charset="0"/>
                <a:cs typeface="Script Ecole 2" charset="0"/>
              </a:rPr>
              <a:t>52 - 7 = ?</a:t>
            </a:r>
          </a:p>
        </p:txBody>
      </p:sp>
      <p:grpSp>
        <p:nvGrpSpPr>
          <p:cNvPr id="60" name="Grouper 59"/>
          <p:cNvGrpSpPr/>
          <p:nvPr/>
        </p:nvGrpSpPr>
        <p:grpSpPr>
          <a:xfrm>
            <a:off x="1439940" y="654507"/>
            <a:ext cx="3522483" cy="1850245"/>
            <a:chOff x="283779" y="200994"/>
            <a:chExt cx="3522483" cy="1850245"/>
          </a:xfrm>
        </p:grpSpPr>
        <p:grpSp>
          <p:nvGrpSpPr>
            <p:cNvPr id="61" name="Grouper 60"/>
            <p:cNvGrpSpPr/>
            <p:nvPr/>
          </p:nvGrpSpPr>
          <p:grpSpPr>
            <a:xfrm>
              <a:off x="454664" y="200994"/>
              <a:ext cx="3083178" cy="1850245"/>
              <a:chOff x="433643" y="1178537"/>
              <a:chExt cx="3083178" cy="1850245"/>
            </a:xfrm>
          </p:grpSpPr>
          <p:sp>
            <p:nvSpPr>
              <p:cNvPr id="71" name="Flèche en arc 70"/>
              <p:cNvSpPr/>
              <p:nvPr/>
            </p:nvSpPr>
            <p:spPr>
              <a:xfrm rot="180416">
                <a:off x="433643" y="1484029"/>
                <a:ext cx="3083178" cy="1544753"/>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72" name="Grouper 71"/>
              <p:cNvGrpSpPr/>
              <p:nvPr/>
            </p:nvGrpSpPr>
            <p:grpSpPr>
              <a:xfrm>
                <a:off x="1665461" y="1178537"/>
                <a:ext cx="683649" cy="619542"/>
                <a:chOff x="1570717" y="614300"/>
                <a:chExt cx="683649" cy="619542"/>
              </a:xfrm>
            </p:grpSpPr>
            <p:sp>
              <p:nvSpPr>
                <p:cNvPr id="73" name="Ellipse 72"/>
                <p:cNvSpPr/>
                <p:nvPr/>
              </p:nvSpPr>
              <p:spPr>
                <a:xfrm>
                  <a:off x="1570717" y="614300"/>
                  <a:ext cx="619542" cy="619542"/>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74" name="ZoneTexte 73"/>
                <p:cNvSpPr txBox="1"/>
                <p:nvPr/>
              </p:nvSpPr>
              <p:spPr>
                <a:xfrm>
                  <a:off x="1647174" y="773969"/>
                  <a:ext cx="607192" cy="338554"/>
                </a:xfrm>
                <a:prstGeom prst="rect">
                  <a:avLst/>
                </a:prstGeom>
                <a:noFill/>
              </p:spPr>
              <p:txBody>
                <a:bodyPr wrap="square" rtlCol="0">
                  <a:spAutoFit/>
                </a:bodyPr>
                <a:lstStyle/>
                <a:p>
                  <a:r>
                    <a:rPr lang="fr-FR" sz="1600" b="1" dirty="0">
                      <a:solidFill>
                        <a:srgbClr val="C00000"/>
                      </a:solidFill>
                      <a:latin typeface="Script Ecole 2" charset="0"/>
                      <a:ea typeface="Script Ecole 2" charset="0"/>
                      <a:cs typeface="Script Ecole 2" charset="0"/>
                    </a:rPr>
                    <a:t>- 7</a:t>
                  </a:r>
                </a:p>
              </p:txBody>
            </p:sp>
          </p:grpSp>
        </p:grpSp>
        <p:sp>
          <p:nvSpPr>
            <p:cNvPr id="62" name="ZoneTexte 61"/>
            <p:cNvSpPr txBox="1"/>
            <p:nvPr/>
          </p:nvSpPr>
          <p:spPr>
            <a:xfrm>
              <a:off x="283779" y="1278774"/>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52</a:t>
              </a:r>
            </a:p>
          </p:txBody>
        </p:sp>
        <p:grpSp>
          <p:nvGrpSpPr>
            <p:cNvPr id="63" name="Grouper 62"/>
            <p:cNvGrpSpPr/>
            <p:nvPr/>
          </p:nvGrpSpPr>
          <p:grpSpPr>
            <a:xfrm>
              <a:off x="656468" y="1139011"/>
              <a:ext cx="3149794" cy="711919"/>
              <a:chOff x="656468" y="1139011"/>
              <a:chExt cx="3149794" cy="711919"/>
            </a:xfrm>
          </p:grpSpPr>
          <p:grpSp>
            <p:nvGrpSpPr>
              <p:cNvPr id="64" name="Grouper 63"/>
              <p:cNvGrpSpPr/>
              <p:nvPr/>
            </p:nvGrpSpPr>
            <p:grpSpPr>
              <a:xfrm>
                <a:off x="656468" y="1139011"/>
                <a:ext cx="3149794" cy="711919"/>
                <a:chOff x="656468" y="1139011"/>
                <a:chExt cx="3149794" cy="711919"/>
              </a:xfrm>
            </p:grpSpPr>
            <p:cxnSp>
              <p:nvCxnSpPr>
                <p:cNvPr id="66" name="Connecteur droit avec flèche 65"/>
                <p:cNvCxnSpPr/>
                <p:nvPr/>
              </p:nvCxnSpPr>
              <p:spPr>
                <a:xfrm>
                  <a:off x="656468"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1812606" y="1310305"/>
                  <a:ext cx="546538" cy="369332"/>
                </a:xfrm>
                <a:prstGeom prst="rect">
                  <a:avLst/>
                </a:prstGeom>
                <a:noFill/>
              </p:spPr>
              <p:txBody>
                <a:bodyPr wrap="square" rtlCol="0">
                  <a:spAutoFit/>
                </a:bodyPr>
                <a:lstStyle/>
                <a:p>
                  <a:r>
                    <a:rPr lang="fr-FR" dirty="0">
                      <a:latin typeface="Script Ecole 2" charset="0"/>
                      <a:ea typeface="Script Ecole 2" charset="0"/>
                      <a:cs typeface="Script Ecole 2" charset="0"/>
                    </a:rPr>
                    <a:t>50</a:t>
                  </a:r>
                </a:p>
              </p:txBody>
            </p:sp>
            <p:cxnSp>
              <p:nvCxnSpPr>
                <p:cNvPr id="68" name="Connecteur droit avec flèche 67"/>
                <p:cNvCxnSpPr/>
                <p:nvPr/>
              </p:nvCxnSpPr>
              <p:spPr>
                <a:xfrm>
                  <a:off x="2217254"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9" name="Ellipse 68"/>
                <p:cNvSpPr/>
                <p:nvPr/>
              </p:nvSpPr>
              <p:spPr>
                <a:xfrm>
                  <a:off x="2359144" y="1139011"/>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- 5 </a:t>
                  </a:r>
                </a:p>
              </p:txBody>
            </p:sp>
            <p:sp>
              <p:nvSpPr>
                <p:cNvPr id="70" name="ZoneTexte 69"/>
                <p:cNvSpPr txBox="1"/>
                <p:nvPr/>
              </p:nvSpPr>
              <p:spPr>
                <a:xfrm>
                  <a:off x="3364827" y="1319357"/>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45</a:t>
                  </a:r>
                </a:p>
              </p:txBody>
            </p:sp>
          </p:grpSp>
          <p:sp>
            <p:nvSpPr>
              <p:cNvPr id="65" name="Ellipse 64"/>
              <p:cNvSpPr/>
              <p:nvPr/>
            </p:nvSpPr>
            <p:spPr>
              <a:xfrm>
                <a:off x="835021" y="1139011"/>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- 2</a:t>
                </a:r>
              </a:p>
            </p:txBody>
          </p:sp>
        </p:grpSp>
      </p:grpSp>
      <p:grpSp>
        <p:nvGrpSpPr>
          <p:cNvPr id="75" name="Grouper 74"/>
          <p:cNvGrpSpPr/>
          <p:nvPr/>
        </p:nvGrpSpPr>
        <p:grpSpPr>
          <a:xfrm>
            <a:off x="7829750" y="489672"/>
            <a:ext cx="3522483" cy="1850245"/>
            <a:chOff x="283779" y="200994"/>
            <a:chExt cx="3522483" cy="1850245"/>
          </a:xfrm>
        </p:grpSpPr>
        <p:grpSp>
          <p:nvGrpSpPr>
            <p:cNvPr id="76" name="Grouper 75"/>
            <p:cNvGrpSpPr/>
            <p:nvPr/>
          </p:nvGrpSpPr>
          <p:grpSpPr>
            <a:xfrm>
              <a:off x="454664" y="200994"/>
              <a:ext cx="3083178" cy="1850245"/>
              <a:chOff x="433643" y="1178537"/>
              <a:chExt cx="3083178" cy="1850245"/>
            </a:xfrm>
          </p:grpSpPr>
          <p:sp>
            <p:nvSpPr>
              <p:cNvPr id="86" name="Flèche en arc 85"/>
              <p:cNvSpPr/>
              <p:nvPr/>
            </p:nvSpPr>
            <p:spPr>
              <a:xfrm rot="180416">
                <a:off x="433643" y="1484029"/>
                <a:ext cx="3083178" cy="1544753"/>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87" name="Grouper 86"/>
              <p:cNvGrpSpPr/>
              <p:nvPr/>
            </p:nvGrpSpPr>
            <p:grpSpPr>
              <a:xfrm>
                <a:off x="1665461" y="1178537"/>
                <a:ext cx="683649" cy="619542"/>
                <a:chOff x="1570717" y="614300"/>
                <a:chExt cx="683649" cy="619542"/>
              </a:xfrm>
            </p:grpSpPr>
            <p:sp>
              <p:nvSpPr>
                <p:cNvPr id="88" name="Ellipse 87"/>
                <p:cNvSpPr/>
                <p:nvPr/>
              </p:nvSpPr>
              <p:spPr>
                <a:xfrm>
                  <a:off x="1570717" y="614300"/>
                  <a:ext cx="619542" cy="619542"/>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89" name="ZoneTexte 88"/>
                <p:cNvSpPr txBox="1"/>
                <p:nvPr/>
              </p:nvSpPr>
              <p:spPr>
                <a:xfrm>
                  <a:off x="1647174" y="773969"/>
                  <a:ext cx="607192" cy="338554"/>
                </a:xfrm>
                <a:prstGeom prst="rect">
                  <a:avLst/>
                </a:prstGeom>
                <a:noFill/>
              </p:spPr>
              <p:txBody>
                <a:bodyPr wrap="square" rtlCol="0">
                  <a:spAutoFit/>
                </a:bodyPr>
                <a:lstStyle/>
                <a:p>
                  <a:r>
                    <a:rPr lang="fr-FR" sz="1600" b="1" dirty="0">
                      <a:solidFill>
                        <a:srgbClr val="C00000"/>
                      </a:solidFill>
                      <a:latin typeface="Script Ecole 2" charset="0"/>
                      <a:ea typeface="Script Ecole 2" charset="0"/>
                      <a:cs typeface="Script Ecole 2" charset="0"/>
                    </a:rPr>
                    <a:t>- 7</a:t>
                  </a:r>
                </a:p>
              </p:txBody>
            </p:sp>
          </p:grpSp>
        </p:grpSp>
        <p:sp>
          <p:nvSpPr>
            <p:cNvPr id="77" name="ZoneTexte 76"/>
            <p:cNvSpPr txBox="1"/>
            <p:nvPr/>
          </p:nvSpPr>
          <p:spPr>
            <a:xfrm>
              <a:off x="283779" y="1278774"/>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52</a:t>
              </a:r>
            </a:p>
          </p:txBody>
        </p:sp>
        <p:grpSp>
          <p:nvGrpSpPr>
            <p:cNvPr id="78" name="Grouper 77"/>
            <p:cNvGrpSpPr/>
            <p:nvPr/>
          </p:nvGrpSpPr>
          <p:grpSpPr>
            <a:xfrm>
              <a:off x="656468" y="1139011"/>
              <a:ext cx="3149794" cy="711919"/>
              <a:chOff x="656468" y="1139011"/>
              <a:chExt cx="3149794" cy="711919"/>
            </a:xfrm>
          </p:grpSpPr>
          <p:grpSp>
            <p:nvGrpSpPr>
              <p:cNvPr id="79" name="Grouper 78"/>
              <p:cNvGrpSpPr/>
              <p:nvPr/>
            </p:nvGrpSpPr>
            <p:grpSpPr>
              <a:xfrm>
                <a:off x="656468" y="1139011"/>
                <a:ext cx="3149794" cy="711919"/>
                <a:chOff x="656468" y="1139011"/>
                <a:chExt cx="3149794" cy="711919"/>
              </a:xfrm>
            </p:grpSpPr>
            <p:cxnSp>
              <p:nvCxnSpPr>
                <p:cNvPr id="81" name="Connecteur droit avec flèche 80"/>
                <p:cNvCxnSpPr/>
                <p:nvPr/>
              </p:nvCxnSpPr>
              <p:spPr>
                <a:xfrm>
                  <a:off x="656468"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2" name="ZoneTexte 81"/>
                <p:cNvSpPr txBox="1"/>
                <p:nvPr/>
              </p:nvSpPr>
              <p:spPr>
                <a:xfrm>
                  <a:off x="1812606" y="1310305"/>
                  <a:ext cx="546538" cy="369332"/>
                </a:xfrm>
                <a:prstGeom prst="rect">
                  <a:avLst/>
                </a:prstGeom>
                <a:noFill/>
              </p:spPr>
              <p:txBody>
                <a:bodyPr wrap="square" rtlCol="0">
                  <a:spAutoFit/>
                </a:bodyPr>
                <a:lstStyle/>
                <a:p>
                  <a:r>
                    <a:rPr lang="fr-FR" dirty="0">
                      <a:latin typeface="Script Ecole 2" charset="0"/>
                      <a:ea typeface="Script Ecole 2" charset="0"/>
                      <a:cs typeface="Script Ecole 2" charset="0"/>
                    </a:rPr>
                    <a:t>42</a:t>
                  </a:r>
                </a:p>
              </p:txBody>
            </p:sp>
            <p:cxnSp>
              <p:nvCxnSpPr>
                <p:cNvPr id="83" name="Connecteur droit avec flèche 82"/>
                <p:cNvCxnSpPr/>
                <p:nvPr/>
              </p:nvCxnSpPr>
              <p:spPr>
                <a:xfrm>
                  <a:off x="2217254" y="1494971"/>
                  <a:ext cx="11561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4" name="Ellipse 83"/>
                <p:cNvSpPr/>
                <p:nvPr/>
              </p:nvSpPr>
              <p:spPr>
                <a:xfrm>
                  <a:off x="2359144" y="1139011"/>
                  <a:ext cx="71191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+ 3</a:t>
                  </a:r>
                </a:p>
              </p:txBody>
            </p:sp>
            <p:sp>
              <p:nvSpPr>
                <p:cNvPr id="85" name="ZoneTexte 84"/>
                <p:cNvSpPr txBox="1"/>
                <p:nvPr/>
              </p:nvSpPr>
              <p:spPr>
                <a:xfrm>
                  <a:off x="3364827" y="1319357"/>
                  <a:ext cx="441435" cy="369332"/>
                </a:xfrm>
                <a:prstGeom prst="rect">
                  <a:avLst/>
                </a:prstGeom>
                <a:noFill/>
              </p:spPr>
              <p:txBody>
                <a:bodyPr wrap="square" rtlCol="0">
                  <a:spAutoFit/>
                </a:bodyPr>
                <a:lstStyle/>
                <a:p>
                  <a:r>
                    <a:rPr lang="fr-FR" dirty="0">
                      <a:latin typeface="Script Ecole 2" charset="0"/>
                      <a:ea typeface="Script Ecole 2" charset="0"/>
                      <a:cs typeface="Script Ecole 2" charset="0"/>
                    </a:rPr>
                    <a:t>45</a:t>
                  </a:r>
                </a:p>
              </p:txBody>
            </p:sp>
          </p:grpSp>
          <p:sp>
            <p:nvSpPr>
              <p:cNvPr id="80" name="Ellipse 79"/>
              <p:cNvSpPr/>
              <p:nvPr/>
            </p:nvSpPr>
            <p:spPr>
              <a:xfrm>
                <a:off x="835021" y="1139011"/>
                <a:ext cx="747559" cy="71191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rgbClr val="C00000"/>
                    </a:solidFill>
                    <a:latin typeface="Script Ecole 2" charset="0"/>
                    <a:ea typeface="Script Ecole 2" charset="0"/>
                    <a:cs typeface="Script Ecole 2" charset="0"/>
                  </a:rPr>
                  <a:t>- 10</a:t>
                </a:r>
              </a:p>
            </p:txBody>
          </p:sp>
        </p:grpSp>
      </p:grpSp>
      <p:sp>
        <p:nvSpPr>
          <p:cNvPr id="92" name="Rectangle 91"/>
          <p:cNvSpPr/>
          <p:nvPr/>
        </p:nvSpPr>
        <p:spPr>
          <a:xfrm>
            <a:off x="4969670" y="3073420"/>
            <a:ext cx="2930610" cy="769441"/>
          </a:xfrm>
          <a:prstGeom prst="rect">
            <a:avLst/>
          </a:prstGeom>
        </p:spPr>
        <p:txBody>
          <a:bodyPr wrap="none">
            <a:spAutoFit/>
          </a:bodyPr>
          <a:lstStyle/>
          <a:p>
            <a:r>
              <a:rPr lang="fr-FR" sz="4400" b="1" dirty="0">
                <a:latin typeface="Script Ecole 2" charset="0"/>
                <a:ea typeface="Script Ecole 2" charset="0"/>
                <a:cs typeface="Script Ecole 2" charset="0"/>
              </a:rPr>
              <a:t>65 - 39 = ?</a:t>
            </a:r>
          </a:p>
        </p:txBody>
      </p:sp>
      <p:grpSp>
        <p:nvGrpSpPr>
          <p:cNvPr id="93" name="Grouper 92"/>
          <p:cNvGrpSpPr/>
          <p:nvPr/>
        </p:nvGrpSpPr>
        <p:grpSpPr>
          <a:xfrm>
            <a:off x="517976" y="4225616"/>
            <a:ext cx="5219977" cy="2271394"/>
            <a:chOff x="695341" y="3747760"/>
            <a:chExt cx="5219977" cy="2271394"/>
          </a:xfrm>
        </p:grpSpPr>
        <p:cxnSp>
          <p:nvCxnSpPr>
            <p:cNvPr id="94" name="Connecteur droit 93"/>
            <p:cNvCxnSpPr/>
            <p:nvPr/>
          </p:nvCxnSpPr>
          <p:spPr>
            <a:xfrm>
              <a:off x="729558" y="4211782"/>
              <a:ext cx="5185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er 94"/>
            <p:cNvGrpSpPr/>
            <p:nvPr/>
          </p:nvGrpSpPr>
          <p:grpSpPr>
            <a:xfrm>
              <a:off x="695341" y="3747760"/>
              <a:ext cx="4727264" cy="2271394"/>
              <a:chOff x="695341" y="3747760"/>
              <a:chExt cx="4727264" cy="2271394"/>
            </a:xfrm>
          </p:grpSpPr>
          <p:cxnSp>
            <p:nvCxnSpPr>
              <p:cNvPr id="96" name="Connecteur droit 95"/>
              <p:cNvCxnSpPr/>
              <p:nvPr/>
            </p:nvCxnSpPr>
            <p:spPr>
              <a:xfrm>
                <a:off x="922867" y="4072467"/>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Flèche en arc 96"/>
              <p:cNvSpPr/>
              <p:nvPr/>
            </p:nvSpPr>
            <p:spPr>
              <a:xfrm rot="21406364" flipV="1">
                <a:off x="934607" y="4078733"/>
                <a:ext cx="816732" cy="590976"/>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98" name="Connecteur droit 97"/>
              <p:cNvCxnSpPr/>
              <p:nvPr/>
            </p:nvCxnSpPr>
            <p:spPr>
              <a:xfrm>
                <a:off x="1745827" y="4072467"/>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4428067" y="4080549"/>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5190484" y="4080549"/>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Flèche en arc 100"/>
              <p:cNvSpPr/>
              <p:nvPr/>
            </p:nvSpPr>
            <p:spPr>
              <a:xfrm rot="21437887" flipV="1">
                <a:off x="1733337" y="3839855"/>
                <a:ext cx="2727078" cy="990156"/>
              </a:xfrm>
              <a:prstGeom prst="circularArrow">
                <a:avLst>
                  <a:gd name="adj1" fmla="val 0"/>
                  <a:gd name="adj2" fmla="val 273102"/>
                  <a:gd name="adj3" fmla="val 21044651"/>
                  <a:gd name="adj4" fmla="val 10765193"/>
                  <a:gd name="adj5" fmla="val 5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2" name="Flèche en arc 101"/>
              <p:cNvSpPr/>
              <p:nvPr/>
            </p:nvSpPr>
            <p:spPr>
              <a:xfrm rot="21406364" flipV="1">
                <a:off x="4434388" y="4152857"/>
                <a:ext cx="699246" cy="495779"/>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3" name="ZoneTexte 102"/>
              <p:cNvSpPr txBox="1"/>
              <p:nvPr/>
            </p:nvSpPr>
            <p:spPr>
              <a:xfrm>
                <a:off x="695341" y="3747760"/>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39</a:t>
                </a:r>
              </a:p>
            </p:txBody>
          </p:sp>
          <p:sp>
            <p:nvSpPr>
              <p:cNvPr id="104" name="ZoneTexte 103"/>
              <p:cNvSpPr txBox="1"/>
              <p:nvPr/>
            </p:nvSpPr>
            <p:spPr>
              <a:xfrm>
                <a:off x="1513706" y="3756616"/>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40</a:t>
                </a:r>
              </a:p>
            </p:txBody>
          </p:sp>
          <p:sp>
            <p:nvSpPr>
              <p:cNvPr id="105" name="ZoneTexte 104"/>
              <p:cNvSpPr txBox="1"/>
              <p:nvPr/>
            </p:nvSpPr>
            <p:spPr>
              <a:xfrm>
                <a:off x="4215804" y="3756616"/>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60</a:t>
                </a:r>
              </a:p>
            </p:txBody>
          </p:sp>
          <p:sp>
            <p:nvSpPr>
              <p:cNvPr id="106" name="ZoneTexte 105"/>
              <p:cNvSpPr txBox="1"/>
              <p:nvPr/>
            </p:nvSpPr>
            <p:spPr>
              <a:xfrm>
                <a:off x="4958363" y="3748135"/>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65</a:t>
                </a:r>
              </a:p>
            </p:txBody>
          </p:sp>
          <p:sp>
            <p:nvSpPr>
              <p:cNvPr id="108" name="Flèche en arc 107"/>
              <p:cNvSpPr/>
              <p:nvPr/>
            </p:nvSpPr>
            <p:spPr>
              <a:xfrm rot="21406364" flipV="1">
                <a:off x="915512" y="4200570"/>
                <a:ext cx="4304984" cy="1458338"/>
              </a:xfrm>
              <a:prstGeom prst="circularArrow">
                <a:avLst>
                  <a:gd name="adj1" fmla="val 0"/>
                  <a:gd name="adj2" fmla="val 328227"/>
                  <a:gd name="adj3" fmla="val 20794064"/>
                  <a:gd name="adj4" fmla="val 10765193"/>
                  <a:gd name="adj5" fmla="val 459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rgbClr val="00B0F0"/>
                    </a:solidFill>
                  </a:ln>
                  <a:solidFill>
                    <a:schemeClr val="tx1"/>
                  </a:solidFill>
                </a:endParaRPr>
              </a:p>
            </p:txBody>
          </p:sp>
          <p:sp>
            <p:nvSpPr>
              <p:cNvPr id="111" name="ZoneTexte 110"/>
              <p:cNvSpPr txBox="1"/>
              <p:nvPr/>
            </p:nvSpPr>
            <p:spPr>
              <a:xfrm>
                <a:off x="1105863" y="4724329"/>
                <a:ext cx="605652" cy="369332"/>
              </a:xfrm>
              <a:prstGeom prst="rect">
                <a:avLst/>
              </a:prstGeom>
              <a:noFill/>
            </p:spPr>
            <p:txBody>
              <a:bodyPr wrap="square" rtlCol="0">
                <a:spAutoFit/>
              </a:bodyPr>
              <a:lstStyle/>
              <a:p>
                <a:r>
                  <a:rPr lang="fr-FR" b="1" dirty="0">
                    <a:latin typeface="Script Ecole 2" charset="0"/>
                    <a:ea typeface="Script Ecole 2" charset="0"/>
                    <a:cs typeface="Script Ecole 2" charset="0"/>
                  </a:rPr>
                  <a:t>+ 1</a:t>
                </a:r>
              </a:p>
            </p:txBody>
          </p:sp>
          <p:sp>
            <p:nvSpPr>
              <p:cNvPr id="118" name="ZoneTexte 117"/>
              <p:cNvSpPr txBox="1"/>
              <p:nvPr/>
            </p:nvSpPr>
            <p:spPr>
              <a:xfrm>
                <a:off x="2651879" y="4802122"/>
                <a:ext cx="819453" cy="369332"/>
              </a:xfrm>
              <a:prstGeom prst="rect">
                <a:avLst/>
              </a:prstGeom>
              <a:noFill/>
            </p:spPr>
            <p:txBody>
              <a:bodyPr wrap="square" rtlCol="0">
                <a:spAutoFit/>
              </a:bodyPr>
              <a:lstStyle/>
              <a:p>
                <a:r>
                  <a:rPr lang="fr-FR" b="1" dirty="0">
                    <a:latin typeface="Script Ecole 2" charset="0"/>
                    <a:ea typeface="Script Ecole 2" charset="0"/>
                    <a:cs typeface="Script Ecole 2" charset="0"/>
                  </a:rPr>
                  <a:t>+ 20</a:t>
                </a:r>
              </a:p>
            </p:txBody>
          </p:sp>
          <p:sp>
            <p:nvSpPr>
              <p:cNvPr id="120" name="ZoneTexte 119"/>
              <p:cNvSpPr txBox="1"/>
              <p:nvPr/>
            </p:nvSpPr>
            <p:spPr>
              <a:xfrm>
                <a:off x="4441851" y="4750054"/>
                <a:ext cx="605652" cy="369332"/>
              </a:xfrm>
              <a:prstGeom prst="rect">
                <a:avLst/>
              </a:prstGeom>
              <a:noFill/>
            </p:spPr>
            <p:txBody>
              <a:bodyPr wrap="square" rtlCol="0">
                <a:spAutoFit/>
              </a:bodyPr>
              <a:lstStyle/>
              <a:p>
                <a:r>
                  <a:rPr lang="fr-FR" b="1" dirty="0">
                    <a:latin typeface="Script Ecole 2" charset="0"/>
                    <a:ea typeface="Script Ecole 2" charset="0"/>
                    <a:cs typeface="Script Ecole 2" charset="0"/>
                  </a:rPr>
                  <a:t>+ 5</a:t>
                </a:r>
              </a:p>
            </p:txBody>
          </p:sp>
          <p:sp>
            <p:nvSpPr>
              <p:cNvPr id="128" name="ZoneTexte 127"/>
              <p:cNvSpPr txBox="1"/>
              <p:nvPr/>
            </p:nvSpPr>
            <p:spPr>
              <a:xfrm>
                <a:off x="2651878" y="5649822"/>
                <a:ext cx="819453" cy="369332"/>
              </a:xfrm>
              <a:prstGeom prst="rect">
                <a:avLst/>
              </a:prstGeom>
              <a:noFill/>
            </p:spPr>
            <p:txBody>
              <a:bodyPr wrap="square" rtlCol="0">
                <a:spAutoFit/>
              </a:bodyPr>
              <a:lstStyle/>
              <a:p>
                <a:r>
                  <a:rPr lang="fr-FR" b="1" dirty="0">
                    <a:solidFill>
                      <a:srgbClr val="00B0F0"/>
                    </a:solidFill>
                    <a:latin typeface="Script Ecole 2" charset="0"/>
                    <a:ea typeface="Script Ecole 2" charset="0"/>
                    <a:cs typeface="Script Ecole 2" charset="0"/>
                  </a:rPr>
                  <a:t>+ 26</a:t>
                </a:r>
              </a:p>
            </p:txBody>
          </p:sp>
        </p:grpSp>
      </p:grpSp>
      <p:grpSp>
        <p:nvGrpSpPr>
          <p:cNvPr id="129" name="Grouper 128"/>
          <p:cNvGrpSpPr/>
          <p:nvPr/>
        </p:nvGrpSpPr>
        <p:grpSpPr>
          <a:xfrm>
            <a:off x="6727747" y="3637486"/>
            <a:ext cx="5224572" cy="2978607"/>
            <a:chOff x="7170113" y="3257345"/>
            <a:chExt cx="5224572" cy="2978607"/>
          </a:xfrm>
        </p:grpSpPr>
        <p:sp>
          <p:nvSpPr>
            <p:cNvPr id="130" name="Flèche en arc 129"/>
            <p:cNvSpPr/>
            <p:nvPr/>
          </p:nvSpPr>
          <p:spPr>
            <a:xfrm rot="21419584" flipH="1">
              <a:off x="7340424" y="3673624"/>
              <a:ext cx="4334950" cy="1470915"/>
            </a:xfrm>
            <a:prstGeom prst="circularArrow">
              <a:avLst>
                <a:gd name="adj1" fmla="val 0"/>
                <a:gd name="adj2" fmla="val 509552"/>
                <a:gd name="adj3" fmla="val 20871923"/>
                <a:gd name="adj4" fmla="val 10696609"/>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134" name="Connecteur droit 133"/>
            <p:cNvCxnSpPr/>
            <p:nvPr/>
          </p:nvCxnSpPr>
          <p:spPr>
            <a:xfrm>
              <a:off x="7208925" y="5085741"/>
              <a:ext cx="51857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7402234" y="4946426"/>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a:off x="8456687" y="4929739"/>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onnecteur droit 136"/>
            <p:cNvCxnSpPr/>
            <p:nvPr/>
          </p:nvCxnSpPr>
          <p:spPr>
            <a:xfrm>
              <a:off x="11669851" y="4954508"/>
              <a:ext cx="0" cy="262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Flèche en arc 137"/>
            <p:cNvSpPr/>
            <p:nvPr/>
          </p:nvSpPr>
          <p:spPr>
            <a:xfrm rot="21419584" flipV="1">
              <a:off x="7392940" y="4997492"/>
              <a:ext cx="1002120" cy="808278"/>
            </a:xfrm>
            <a:prstGeom prst="circularArrow">
              <a:avLst>
                <a:gd name="adj1" fmla="val 0"/>
                <a:gd name="adj2" fmla="val 509552"/>
                <a:gd name="adj3" fmla="val 20871923"/>
                <a:gd name="adj4" fmla="val 10765193"/>
                <a:gd name="adj5" fmla="val 3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9" name="ZoneTexte 138"/>
            <p:cNvSpPr txBox="1"/>
            <p:nvPr/>
          </p:nvSpPr>
          <p:spPr>
            <a:xfrm>
              <a:off x="9337563" y="3257345"/>
              <a:ext cx="697688" cy="369332"/>
            </a:xfrm>
            <a:prstGeom prst="rect">
              <a:avLst/>
            </a:prstGeom>
            <a:noFill/>
          </p:spPr>
          <p:txBody>
            <a:bodyPr wrap="square" rtlCol="0">
              <a:spAutoFit/>
            </a:bodyPr>
            <a:lstStyle/>
            <a:p>
              <a:r>
                <a:rPr lang="fr-FR" b="1" dirty="0">
                  <a:latin typeface="Script Ecole 2" charset="0"/>
                  <a:ea typeface="Script Ecole 2" charset="0"/>
                  <a:cs typeface="Script Ecole 2" charset="0"/>
                </a:rPr>
                <a:t>- 40</a:t>
              </a:r>
            </a:p>
          </p:txBody>
        </p:sp>
        <p:sp>
          <p:nvSpPr>
            <p:cNvPr id="140" name="ZoneTexte 139"/>
            <p:cNvSpPr txBox="1"/>
            <p:nvPr/>
          </p:nvSpPr>
          <p:spPr>
            <a:xfrm>
              <a:off x="7170113" y="4539663"/>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25</a:t>
              </a:r>
            </a:p>
          </p:txBody>
        </p:sp>
        <p:sp>
          <p:nvSpPr>
            <p:cNvPr id="141" name="ZoneTexte 140"/>
            <p:cNvSpPr txBox="1"/>
            <p:nvPr/>
          </p:nvSpPr>
          <p:spPr>
            <a:xfrm>
              <a:off x="8224566" y="4543911"/>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26</a:t>
              </a:r>
            </a:p>
          </p:txBody>
        </p:sp>
        <p:sp>
          <p:nvSpPr>
            <p:cNvPr id="142" name="ZoneTexte 141"/>
            <p:cNvSpPr txBox="1"/>
            <p:nvPr/>
          </p:nvSpPr>
          <p:spPr>
            <a:xfrm>
              <a:off x="11385709" y="4572607"/>
              <a:ext cx="464242" cy="369332"/>
            </a:xfrm>
            <a:prstGeom prst="rect">
              <a:avLst/>
            </a:prstGeom>
            <a:noFill/>
          </p:spPr>
          <p:txBody>
            <a:bodyPr wrap="square" rtlCol="0">
              <a:spAutoFit/>
            </a:bodyPr>
            <a:lstStyle/>
            <a:p>
              <a:r>
                <a:rPr lang="fr-FR" b="1" dirty="0">
                  <a:latin typeface="Script Ecole 2" charset="0"/>
                  <a:ea typeface="Script Ecole 2" charset="0"/>
                  <a:cs typeface="Script Ecole 2" charset="0"/>
                </a:rPr>
                <a:t>65</a:t>
              </a:r>
            </a:p>
          </p:txBody>
        </p:sp>
        <p:sp>
          <p:nvSpPr>
            <p:cNvPr id="143" name="ZoneTexte 142"/>
            <p:cNvSpPr txBox="1"/>
            <p:nvPr/>
          </p:nvSpPr>
          <p:spPr>
            <a:xfrm>
              <a:off x="7585059" y="5866620"/>
              <a:ext cx="605652" cy="369332"/>
            </a:xfrm>
            <a:prstGeom prst="rect">
              <a:avLst/>
            </a:prstGeom>
            <a:noFill/>
          </p:spPr>
          <p:txBody>
            <a:bodyPr wrap="square" rtlCol="0">
              <a:spAutoFit/>
            </a:bodyPr>
            <a:lstStyle/>
            <a:p>
              <a:r>
                <a:rPr lang="fr-FR" b="1" dirty="0">
                  <a:latin typeface="Script Ecole 2" charset="0"/>
                  <a:ea typeface="Script Ecole 2" charset="0"/>
                  <a:cs typeface="Script Ecole 2" charset="0"/>
                </a:rPr>
                <a:t>+ 1</a:t>
              </a:r>
            </a:p>
          </p:txBody>
        </p:sp>
      </p:grpSp>
    </p:spTree>
    <p:extLst>
      <p:ext uri="{BB962C8B-B14F-4D97-AF65-F5344CB8AC3E}">
        <p14:creationId xmlns:p14="http://schemas.microsoft.com/office/powerpoint/2010/main" val="560132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020000">
            <a:off x="1507720" y="226417"/>
            <a:ext cx="521970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00000">
            <a:off x="5011369" y="209598"/>
            <a:ext cx="5129869" cy="734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rot="960000">
            <a:off x="5643505" y="3250871"/>
            <a:ext cx="4343685" cy="150705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15532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24001" y="269951"/>
            <a:ext cx="9144000" cy="223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3356" y="3068960"/>
            <a:ext cx="913464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67322" y="5545518"/>
            <a:ext cx="8849159" cy="61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31504" y="2636911"/>
            <a:ext cx="1854504" cy="369332"/>
          </a:xfrm>
          <a:prstGeom prst="rect">
            <a:avLst/>
          </a:prstGeom>
          <a:noFill/>
        </p:spPr>
        <p:txBody>
          <a:bodyPr wrap="square" rtlCol="0">
            <a:spAutoFit/>
          </a:bodyPr>
          <a:lstStyle/>
          <a:p>
            <a:r>
              <a:rPr lang="fr-FR" dirty="0"/>
              <a:t>(…)</a:t>
            </a:r>
          </a:p>
        </p:txBody>
      </p:sp>
      <p:sp>
        <p:nvSpPr>
          <p:cNvPr id="3" name="Rectangle 2"/>
          <p:cNvSpPr/>
          <p:nvPr/>
        </p:nvSpPr>
        <p:spPr>
          <a:xfrm>
            <a:off x="9552384" y="1412776"/>
            <a:ext cx="1008112" cy="288032"/>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Rectangle 7"/>
          <p:cNvSpPr/>
          <p:nvPr/>
        </p:nvSpPr>
        <p:spPr>
          <a:xfrm>
            <a:off x="2279576" y="1700808"/>
            <a:ext cx="2808312" cy="288032"/>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6240016" y="1916832"/>
            <a:ext cx="3672408" cy="288032"/>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p:cNvSpPr/>
          <p:nvPr/>
        </p:nvSpPr>
        <p:spPr>
          <a:xfrm>
            <a:off x="1524000" y="3933056"/>
            <a:ext cx="9036496" cy="108012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266755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C591ACF-D7A0-1044-B229-E8C0FB1F31B3}"/>
              </a:ext>
            </a:extLst>
          </p:cNvPr>
          <p:cNvSpPr>
            <a:spLocks noGrp="1"/>
          </p:cNvSpPr>
          <p:nvPr>
            <p:ph idx="1"/>
          </p:nvPr>
        </p:nvSpPr>
        <p:spPr>
          <a:xfrm>
            <a:off x="464695" y="402771"/>
            <a:ext cx="11257613" cy="5867399"/>
          </a:xfrm>
        </p:spPr>
        <p:txBody>
          <a:bodyPr>
            <a:normAutofit/>
          </a:bodyPr>
          <a:lstStyle/>
          <a:p>
            <a:pPr marL="0" indent="0">
              <a:buNone/>
            </a:pPr>
            <a:r>
              <a:rPr lang="fr-FR" sz="2800" b="1" dirty="0">
                <a:latin typeface="Calibri" panose="020F0502020204030204" pitchFamily="34" charset="0"/>
                <a:cs typeface="Calibri" panose="020F0502020204030204" pitchFamily="34" charset="0"/>
              </a:rPr>
              <a:t>Objectifs du calcul en ligne...</a:t>
            </a:r>
          </a:p>
          <a:p>
            <a:r>
              <a:rPr lang="fr-FR" sz="2000" dirty="0">
                <a:latin typeface="Calibri" panose="020F0502020204030204" pitchFamily="34" charset="0"/>
                <a:cs typeface="Calibri" panose="020F0502020204030204" pitchFamily="34" charset="0"/>
              </a:rPr>
              <a:t>Le calcul en ligne permet de construire des procédures efficaces de calcul</a:t>
            </a:r>
          </a:p>
          <a:p>
            <a:r>
              <a:rPr lang="fr-FR" sz="2000" dirty="0">
                <a:latin typeface="Calibri" panose="020F0502020204030204" pitchFamily="34" charset="0"/>
                <a:cs typeface="Calibri" panose="020F0502020204030204" pitchFamily="34" charset="0"/>
              </a:rPr>
              <a:t>À long terme ces procédures pourront être automatisées pour devenir des procédures de calcul mental</a:t>
            </a:r>
          </a:p>
          <a:p>
            <a:r>
              <a:rPr lang="fr-FR" sz="2000" dirty="0">
                <a:latin typeface="Calibri" panose="020F0502020204030204" pitchFamily="34" charset="0"/>
                <a:cs typeface="Calibri" panose="020F0502020204030204" pitchFamily="34" charset="0"/>
              </a:rPr>
              <a:t>Une différenciation est nécessaire : l’automatisation d’une procédure n’est pas attendue de tous les élèves au même moment.</a:t>
            </a:r>
          </a:p>
          <a:p>
            <a:endParaRPr lang="fr-FR" sz="2000" dirty="0">
              <a:latin typeface="Calibri" panose="020F0502020204030204" pitchFamily="34" charset="0"/>
              <a:cs typeface="Calibri" panose="020F0502020204030204" pitchFamily="34" charset="0"/>
            </a:endParaRPr>
          </a:p>
          <a:p>
            <a:pPr marL="0" indent="0">
              <a:buNone/>
            </a:pPr>
            <a:r>
              <a:rPr lang="fr-FR" sz="2000" dirty="0">
                <a:solidFill>
                  <a:srgbClr val="FF0000"/>
                </a:solidFill>
                <a:latin typeface="Calibri" panose="020F0502020204030204" pitchFamily="34" charset="0"/>
                <a:cs typeface="Calibri" panose="020F0502020204030204" pitchFamily="34" charset="0"/>
              </a:rPr>
              <a:t>Au cycle 2, on enseigne aussi le calcul en ligne pour amener les élèves à :</a:t>
            </a:r>
          </a:p>
          <a:p>
            <a:pPr marL="623888" indent="-449263"/>
            <a:r>
              <a:rPr lang="fr-FR" sz="2000" dirty="0">
                <a:solidFill>
                  <a:srgbClr val="FF0000"/>
                </a:solidFill>
                <a:latin typeface="Calibri" panose="020F0502020204030204" pitchFamily="34" charset="0"/>
                <a:cs typeface="Calibri" panose="020F0502020204030204" pitchFamily="34" charset="0"/>
              </a:rPr>
              <a:t>« faire parler les nombres » et les mettre en relation</a:t>
            </a:r>
          </a:p>
          <a:p>
            <a:pPr marL="623888" indent="-449263"/>
            <a:r>
              <a:rPr lang="fr-FR" sz="2000" dirty="0">
                <a:solidFill>
                  <a:srgbClr val="FF0000"/>
                </a:solidFill>
                <a:latin typeface="Calibri" panose="020F0502020204030204" pitchFamily="34" charset="0"/>
                <a:cs typeface="Calibri" panose="020F0502020204030204" pitchFamily="34" charset="0"/>
              </a:rPr>
              <a:t>découvrir et utiliser les propriétés des opérations. </a:t>
            </a:r>
          </a:p>
          <a:p>
            <a:pPr marL="623888" indent="-449263"/>
            <a:r>
              <a:rPr lang="fr-FR" sz="2000" dirty="0">
                <a:solidFill>
                  <a:srgbClr val="FF0000"/>
                </a:solidFill>
                <a:latin typeface="Calibri" panose="020F0502020204030204" pitchFamily="34" charset="0"/>
                <a:cs typeface="Calibri" panose="020F0502020204030204" pitchFamily="34" charset="0"/>
              </a:rPr>
              <a:t>Donner du sens au signe  = </a:t>
            </a:r>
          </a:p>
          <a:p>
            <a:pPr marL="623888" indent="-449263"/>
            <a:endParaRPr lang="fr-FR" sz="2000" dirty="0">
              <a:solidFill>
                <a:srgbClr val="FF0000"/>
              </a:solidFill>
              <a:latin typeface="Calibri" panose="020F0502020204030204" pitchFamily="34" charset="0"/>
              <a:cs typeface="Calibri" panose="020F0502020204030204" pitchFamily="34" charset="0"/>
            </a:endParaRPr>
          </a:p>
          <a:p>
            <a:pPr marL="174625" indent="0">
              <a:buNone/>
            </a:pPr>
            <a:r>
              <a:rPr lang="fr-FR" sz="2000" dirty="0">
                <a:solidFill>
                  <a:srgbClr val="FF0000"/>
                </a:solidFill>
                <a:latin typeface="Calibri" panose="020F0502020204030204" pitchFamily="34" charset="0"/>
                <a:cs typeface="Calibri" panose="020F0502020204030204" pitchFamily="34" charset="0"/>
              </a:rPr>
              <a:t> </a:t>
            </a:r>
            <a:r>
              <a:rPr lang="fr-FR" sz="2000" dirty="0">
                <a:solidFill>
                  <a:schemeClr val="tx1"/>
                </a:solidFill>
                <a:latin typeface="Calibri" panose="020F0502020204030204" pitchFamily="34" charset="0"/>
                <a:cs typeface="Calibri" panose="020F0502020204030204" pitchFamily="34" charset="0"/>
              </a:rPr>
              <a:t>par exemple 8 x 257</a:t>
            </a:r>
          </a:p>
          <a:p>
            <a:pPr marL="174625" indent="0">
              <a:buNone/>
            </a:pPr>
            <a:r>
              <a:rPr lang="fr-FR" sz="2000" dirty="0">
                <a:solidFill>
                  <a:srgbClr val="FF0000"/>
                </a:solidFill>
                <a:latin typeface="Calibri" panose="020F0502020204030204" pitchFamily="34" charset="0"/>
                <a:cs typeface="Calibri" panose="020F0502020204030204" pitchFamily="34" charset="0"/>
              </a:rPr>
              <a:t>Apprentissage nécessaire des faits numériques</a:t>
            </a:r>
            <a:endParaRPr lang="fr-FR" sz="2000" dirty="0">
              <a:latin typeface="Calibri" panose="020F0502020204030204" pitchFamily="34" charset="0"/>
              <a:cs typeface="Calibri" panose="020F0502020204030204" pitchFamily="34" charset="0"/>
            </a:endParaRPr>
          </a:p>
          <a:p>
            <a:endParaRPr lang="fr-FR" dirty="0"/>
          </a:p>
        </p:txBody>
      </p:sp>
    </p:spTree>
    <p:extLst>
      <p:ext uri="{BB962C8B-B14F-4D97-AF65-F5344CB8AC3E}">
        <p14:creationId xmlns:p14="http://schemas.microsoft.com/office/powerpoint/2010/main" val="113171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1136" y="748124"/>
            <a:ext cx="7729728" cy="1188720"/>
          </a:xfrm>
        </p:spPr>
        <p:txBody>
          <a:bodyPr/>
          <a:lstStyle/>
          <a:p>
            <a:r>
              <a:rPr lang="fr-FR" dirty="0"/>
              <a:t>Synthèse  </a:t>
            </a:r>
          </a:p>
        </p:txBody>
      </p:sp>
      <p:sp>
        <p:nvSpPr>
          <p:cNvPr id="3" name="Espace réservé du contenu 2"/>
          <p:cNvSpPr>
            <a:spLocks noGrp="1"/>
          </p:cNvSpPr>
          <p:nvPr>
            <p:ph idx="1"/>
          </p:nvPr>
        </p:nvSpPr>
        <p:spPr>
          <a:xfrm>
            <a:off x="264695" y="2165685"/>
            <a:ext cx="11089105" cy="4186990"/>
          </a:xfrm>
        </p:spPr>
        <p:txBody>
          <a:bodyPr>
            <a:normAutofit/>
          </a:bodyPr>
          <a:lstStyle/>
          <a:p>
            <a:r>
              <a:rPr lang="fr-FR" sz="2400" dirty="0"/>
              <a:t>Avoir un </a:t>
            </a:r>
            <a:r>
              <a:rPr lang="fr-FR" sz="2400" b="1" dirty="0"/>
              <a:t>enseignement structuré du calcul mental : </a:t>
            </a:r>
            <a:r>
              <a:rPr lang="fr-FR" sz="2400" dirty="0"/>
              <a:t>séances avec un objectif clairement identifié qui s’inscrivent dans des séquences</a:t>
            </a:r>
          </a:p>
          <a:p>
            <a:r>
              <a:rPr lang="fr-FR" sz="2400" dirty="0"/>
              <a:t>Utiliser la </a:t>
            </a:r>
            <a:r>
              <a:rPr lang="fr-FR" sz="2400" b="1" dirty="0"/>
              <a:t>diversité des modalités de travail </a:t>
            </a:r>
            <a:r>
              <a:rPr lang="fr-FR" sz="2400" dirty="0"/>
              <a:t>en fonction de l’objectif visé </a:t>
            </a:r>
          </a:p>
          <a:p>
            <a:r>
              <a:rPr lang="fr-FR" sz="2400" b="1" dirty="0"/>
              <a:t>Expliciter la procédure devant être acquise : </a:t>
            </a:r>
            <a:r>
              <a:rPr lang="fr-FR" sz="2400" dirty="0"/>
              <a:t>institutionnalisation ,  trace écrite</a:t>
            </a:r>
          </a:p>
          <a:p>
            <a:r>
              <a:rPr lang="fr-FR" sz="2400" dirty="0"/>
              <a:t>Conduite des moments de </a:t>
            </a:r>
            <a:r>
              <a:rPr lang="fr-FR" sz="2400" b="1" dirty="0"/>
              <a:t>correction : </a:t>
            </a:r>
            <a:r>
              <a:rPr lang="fr-FR" sz="2400" dirty="0"/>
              <a:t>choix à effectuer</a:t>
            </a:r>
          </a:p>
          <a:p>
            <a:r>
              <a:rPr lang="fr-FR" sz="2400" b="1" dirty="0"/>
              <a:t>Evaluer ce qui est enseigné : </a:t>
            </a:r>
            <a:r>
              <a:rPr lang="fr-FR" sz="2400" dirty="0"/>
              <a:t>valorisation des progrès</a:t>
            </a:r>
          </a:p>
          <a:p>
            <a:r>
              <a:rPr lang="fr-FR" sz="2400" dirty="0"/>
              <a:t>Renforcer le travail de </a:t>
            </a:r>
            <a:r>
              <a:rPr lang="fr-FR" sz="2400" b="1" dirty="0"/>
              <a:t>mémorisation des tables </a:t>
            </a:r>
          </a:p>
          <a:p>
            <a:r>
              <a:rPr lang="fr-FR" sz="2400" dirty="0"/>
              <a:t>Développer la pratique du </a:t>
            </a:r>
            <a:r>
              <a:rPr lang="fr-FR" sz="2400" b="1" dirty="0"/>
              <a:t>calcul en ligne</a:t>
            </a:r>
            <a:endParaRPr lang="fr-FR" dirty="0"/>
          </a:p>
        </p:txBody>
      </p:sp>
    </p:spTree>
    <p:extLst>
      <p:ext uri="{BB962C8B-B14F-4D97-AF65-F5344CB8AC3E}">
        <p14:creationId xmlns:p14="http://schemas.microsoft.com/office/powerpoint/2010/main" val="149077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8CD94-4793-C64C-81AE-ED1D4C5F7049}"/>
              </a:ext>
            </a:extLst>
          </p:cNvPr>
          <p:cNvSpPr>
            <a:spLocks noGrp="1"/>
          </p:cNvSpPr>
          <p:nvPr>
            <p:ph type="title"/>
          </p:nvPr>
        </p:nvSpPr>
        <p:spPr>
          <a:xfrm>
            <a:off x="1290410" y="405775"/>
            <a:ext cx="9691840" cy="1097975"/>
          </a:xfrm>
        </p:spPr>
        <p:txBody>
          <a:bodyPr>
            <a:normAutofit fontScale="90000"/>
          </a:bodyPr>
          <a:lstStyle/>
          <a:p>
            <a:r>
              <a:rPr lang="fr-FR" b="1" dirty="0">
                <a:latin typeface="Calibri" panose="020F0502020204030204" pitchFamily="34" charset="0"/>
                <a:cs typeface="Calibri" panose="020F0502020204030204" pitchFamily="34" charset="0"/>
              </a:rPr>
              <a:t>3- Proposition de contenu </a:t>
            </a:r>
            <a:br>
              <a:rPr lang="fr-FR" b="1" dirty="0">
                <a:latin typeface="Calibri" panose="020F0502020204030204" pitchFamily="34" charset="0"/>
                <a:cs typeface="Calibri" panose="020F0502020204030204" pitchFamily="34" charset="0"/>
              </a:rPr>
            </a:br>
            <a:r>
              <a:rPr lang="fr-FR" b="1" dirty="0">
                <a:latin typeface="Calibri" panose="020F0502020204030204" pitchFamily="34" charset="0"/>
                <a:cs typeface="Calibri" panose="020F0502020204030204" pitchFamily="34" charset="0"/>
              </a:rPr>
              <a:t>pour les animations pédagogiques</a:t>
            </a:r>
          </a:p>
        </p:txBody>
      </p:sp>
    </p:spTree>
    <p:extLst>
      <p:ext uri="{BB962C8B-B14F-4D97-AF65-F5344CB8AC3E}">
        <p14:creationId xmlns:p14="http://schemas.microsoft.com/office/powerpoint/2010/main" val="896791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F758C6-F897-AD46-9B17-C7FCA147835B}"/>
              </a:ext>
            </a:extLst>
          </p:cNvPr>
          <p:cNvSpPr>
            <a:spLocks noGrp="1"/>
          </p:cNvSpPr>
          <p:nvPr>
            <p:ph idx="1"/>
          </p:nvPr>
        </p:nvSpPr>
        <p:spPr>
          <a:xfrm>
            <a:off x="166254" y="284813"/>
            <a:ext cx="12025745" cy="6125927"/>
          </a:xfrm>
        </p:spPr>
        <p:txBody>
          <a:bodyPr>
            <a:normAutofit fontScale="92500" lnSpcReduction="10000"/>
          </a:bodyPr>
          <a:lstStyle/>
          <a:p>
            <a:pPr marL="0" indent="0">
              <a:buNone/>
            </a:pPr>
            <a:r>
              <a:rPr lang="fr-FR" sz="2400" b="1" dirty="0">
                <a:latin typeface="Calibri" panose="020F0502020204030204" pitchFamily="34" charset="0"/>
                <a:cs typeface="Calibri" panose="020F0502020204030204" pitchFamily="34" charset="0"/>
              </a:rPr>
              <a:t>1- Apports notionnels en présentiel</a:t>
            </a:r>
          </a:p>
          <a:p>
            <a:r>
              <a:rPr lang="fr-FR" sz="2800" dirty="0">
                <a:latin typeface="Calibri" panose="020F0502020204030204" pitchFamily="34" charset="0"/>
                <a:cs typeface="Calibri" panose="020F0502020204030204" pitchFamily="34" charset="0"/>
              </a:rPr>
              <a:t>Calcul en ligne : intérêt / importance</a:t>
            </a:r>
          </a:p>
          <a:p>
            <a:pPr lvl="1"/>
            <a:r>
              <a:rPr lang="fr-FR" sz="2800" dirty="0">
                <a:latin typeface="Calibri" panose="020F0502020204030204" pitchFamily="34" charset="0"/>
                <a:cs typeface="Calibri" panose="020F0502020204030204" pitchFamily="34" charset="0"/>
              </a:rPr>
              <a:t>Une séquence de calcul en ligne</a:t>
            </a:r>
          </a:p>
          <a:p>
            <a:r>
              <a:rPr lang="fr-FR" sz="2800" dirty="0">
                <a:latin typeface="Calibri" panose="020F0502020204030204" pitchFamily="34" charset="0"/>
                <a:cs typeface="Calibri" panose="020F0502020204030204" pitchFamily="34" charset="0"/>
              </a:rPr>
              <a:t>Construction et mémorisation des tables addition et multiplication</a:t>
            </a:r>
          </a:p>
          <a:p>
            <a:pPr lvl="1"/>
            <a:r>
              <a:rPr lang="fr-FR" sz="2800" dirty="0">
                <a:latin typeface="Calibri" panose="020F0502020204030204" pitchFamily="34" charset="0"/>
                <a:cs typeface="Calibri" panose="020F0502020204030204" pitchFamily="34" charset="0"/>
              </a:rPr>
              <a:t>Tables d’addition ; tables de multiplication, </a:t>
            </a:r>
          </a:p>
          <a:p>
            <a:pPr lvl="1"/>
            <a:r>
              <a:rPr lang="fr-FR" sz="2800" dirty="0">
                <a:latin typeface="Calibri" panose="020F0502020204030204" pitchFamily="34" charset="0"/>
                <a:cs typeface="Calibri" panose="020F0502020204030204" pitchFamily="34" charset="0"/>
              </a:rPr>
              <a:t>Comment les construire et les mémoriser ?</a:t>
            </a:r>
          </a:p>
          <a:p>
            <a:endParaRPr lang="fr-FR" dirty="0">
              <a:latin typeface="Calibri" panose="020F0502020204030204" pitchFamily="34" charset="0"/>
              <a:cs typeface="Calibri" panose="020F0502020204030204" pitchFamily="34" charset="0"/>
            </a:endParaRPr>
          </a:p>
          <a:p>
            <a:pPr marL="0" indent="0">
              <a:buNone/>
            </a:pPr>
            <a:r>
              <a:rPr lang="fr-FR" sz="2400" b="1" dirty="0">
                <a:latin typeface="Calibri" panose="020F0502020204030204" pitchFamily="34" charset="0"/>
                <a:cs typeface="Calibri" panose="020F0502020204030204" pitchFamily="34" charset="0"/>
              </a:rPr>
              <a:t>2- En </a:t>
            </a:r>
            <a:r>
              <a:rPr lang="fr-FR" sz="2400" b="1" dirty="0" err="1">
                <a:latin typeface="Calibri" panose="020F0502020204030204" pitchFamily="34" charset="0"/>
                <a:cs typeface="Calibri" panose="020F0502020204030204" pitchFamily="34" charset="0"/>
              </a:rPr>
              <a:t>distanciel</a:t>
            </a:r>
            <a:r>
              <a:rPr lang="fr-FR" sz="2400" b="1" dirty="0">
                <a:latin typeface="Calibri" panose="020F0502020204030204" pitchFamily="34" charset="0"/>
                <a:cs typeface="Calibri" panose="020F0502020204030204" pitchFamily="34" charset="0"/>
              </a:rPr>
              <a:t> : </a:t>
            </a:r>
          </a:p>
          <a:p>
            <a:r>
              <a:rPr lang="fr-FR" sz="2600" dirty="0">
                <a:latin typeface="Calibri" panose="020F0502020204030204" pitchFamily="34" charset="0"/>
                <a:cs typeface="Calibri" panose="020F0502020204030204" pitchFamily="34" charset="0"/>
              </a:rPr>
              <a:t>CE1 : construire des séquences d’apprentissage des tables de multiplication.</a:t>
            </a:r>
          </a:p>
          <a:p>
            <a:pPr lvl="1"/>
            <a:r>
              <a:rPr lang="fr-FR" sz="2600" dirty="0">
                <a:latin typeface="Calibri" panose="020F0502020204030204" pitchFamily="34" charset="0"/>
                <a:cs typeface="Calibri" panose="020F0502020204030204" pitchFamily="34" charset="0"/>
              </a:rPr>
              <a:t>La tester et l’analyser avec les élèves</a:t>
            </a:r>
          </a:p>
          <a:p>
            <a:r>
              <a:rPr lang="fr-FR" sz="2600" dirty="0">
                <a:latin typeface="Calibri" panose="020F0502020204030204" pitchFamily="34" charset="0"/>
                <a:cs typeface="Calibri" panose="020F0502020204030204" pitchFamily="34" charset="0"/>
              </a:rPr>
              <a:t>CP : réfléchir et choisir un matériel de manipulation pertinent pour construire  de manière efficiente le calcul ( Donner du sens au  calcul/aux opérations )</a:t>
            </a:r>
          </a:p>
          <a:p>
            <a:pPr lvl="1"/>
            <a:r>
              <a:rPr lang="fr-FR" sz="2600" dirty="0">
                <a:latin typeface="Calibri" panose="020F0502020204030204" pitchFamily="34" charset="0"/>
                <a:cs typeface="Calibri" panose="020F0502020204030204" pitchFamily="34" charset="0"/>
              </a:rPr>
              <a:t>Construire des séquences d’apprentissage des tables d’addition</a:t>
            </a:r>
          </a:p>
          <a:p>
            <a:pPr marL="0" indent="0">
              <a:buNone/>
            </a:pPr>
            <a:endParaRPr lang="fr-FR" dirty="0">
              <a:latin typeface="Calibri" panose="020F0502020204030204" pitchFamily="34" charset="0"/>
              <a:cs typeface="Calibri" panose="020F0502020204030204" pitchFamily="34" charset="0"/>
            </a:endParaRPr>
          </a:p>
          <a:p>
            <a:pPr marL="0" indent="0">
              <a:buNone/>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6220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B1A71F-1B2F-CD43-8835-E466AD841208}"/>
              </a:ext>
            </a:extLst>
          </p:cNvPr>
          <p:cNvSpPr>
            <a:spLocks noGrp="1"/>
          </p:cNvSpPr>
          <p:nvPr>
            <p:ph idx="1"/>
          </p:nvPr>
        </p:nvSpPr>
        <p:spPr>
          <a:xfrm>
            <a:off x="614597" y="284921"/>
            <a:ext cx="11173211" cy="6215269"/>
          </a:xfrm>
        </p:spPr>
        <p:txBody>
          <a:bodyPr>
            <a:normAutofit/>
          </a:bodyPr>
          <a:lstStyle/>
          <a:p>
            <a:pPr marL="0" indent="0">
              <a:buNone/>
            </a:pPr>
            <a:r>
              <a:rPr lang="fr-FR" sz="2000" b="1" dirty="0">
                <a:latin typeface="Calibri" panose="020F0502020204030204" pitchFamily="34" charset="0"/>
                <a:cs typeface="Calibri" panose="020F0502020204030204" pitchFamily="34" charset="0"/>
              </a:rPr>
              <a:t>3- Deuxième présentiel</a:t>
            </a:r>
          </a:p>
          <a:p>
            <a:r>
              <a:rPr lang="fr-FR" sz="2400" dirty="0">
                <a:latin typeface="Calibri" panose="020F0502020204030204" pitchFamily="34" charset="0"/>
                <a:cs typeface="Calibri" panose="020F0502020204030204" pitchFamily="34" charset="0"/>
              </a:rPr>
              <a:t> Retour sur les séquences élaborées et mises en œuvre</a:t>
            </a:r>
          </a:p>
          <a:p>
            <a:pPr marL="0" indent="0">
              <a:buNone/>
            </a:pPr>
            <a:r>
              <a:rPr lang="fr-FR" sz="2400" dirty="0">
                <a:latin typeface="Calibri" panose="020F0502020204030204" pitchFamily="34" charset="0"/>
                <a:cs typeface="Calibri" panose="020F0502020204030204" pitchFamily="34" charset="0"/>
              </a:rPr>
              <a:t>	difficultés rencontrées</a:t>
            </a:r>
          </a:p>
          <a:p>
            <a:pPr marL="0" indent="0">
              <a:buNone/>
            </a:pPr>
            <a:r>
              <a:rPr lang="fr-FR" sz="2400" dirty="0">
                <a:latin typeface="Calibri" panose="020F0502020204030204" pitchFamily="34" charset="0"/>
                <a:cs typeface="Calibri" panose="020F0502020204030204" pitchFamily="34" charset="0"/>
              </a:rPr>
              <a:t>	compléter, Proposer d’autres activités et jeux de mémorisation</a:t>
            </a:r>
          </a:p>
          <a:p>
            <a:r>
              <a:rPr lang="fr-FR" sz="2400" dirty="0">
                <a:latin typeface="Calibri" panose="020F0502020204030204" pitchFamily="34" charset="0"/>
                <a:cs typeface="Calibri" panose="020F0502020204030204" pitchFamily="34" charset="0"/>
              </a:rPr>
              <a:t>Institutionnalisation : </a:t>
            </a:r>
          </a:p>
          <a:p>
            <a:pPr lvl="1"/>
            <a:r>
              <a:rPr lang="fr-FR" sz="2400" dirty="0">
                <a:latin typeface="Calibri" panose="020F0502020204030204" pitchFamily="34" charset="0"/>
                <a:cs typeface="Calibri" panose="020F0502020204030204" pitchFamily="34" charset="0"/>
              </a:rPr>
              <a:t>qu’est ce qu’on institutionnalise en calcul et comment ?</a:t>
            </a:r>
          </a:p>
          <a:p>
            <a:pPr lvl="1"/>
            <a:r>
              <a:rPr lang="fr-FR" sz="2400" dirty="0">
                <a:latin typeface="Calibri" panose="020F0502020204030204" pitchFamily="34" charset="0"/>
                <a:cs typeface="Calibri" panose="020F0502020204030204" pitchFamily="34" charset="0"/>
              </a:rPr>
              <a:t>Support : élaboration d’un cahier </a:t>
            </a:r>
          </a:p>
          <a:p>
            <a:r>
              <a:rPr lang="fr-FR" sz="2400" dirty="0">
                <a:latin typeface="Calibri" panose="020F0502020204030204" pitchFamily="34" charset="0"/>
                <a:cs typeface="Calibri" panose="020F0502020204030204" pitchFamily="34" charset="0"/>
              </a:rPr>
              <a:t>Explicitation des apprentissages</a:t>
            </a:r>
          </a:p>
          <a:p>
            <a:pPr lvl="1"/>
            <a:endParaRPr lang="fr-FR" dirty="0">
              <a:latin typeface="Calibri" panose="020F0502020204030204" pitchFamily="34" charset="0"/>
              <a:cs typeface="Calibri" panose="020F0502020204030204" pitchFamily="34" charset="0"/>
            </a:endParaRPr>
          </a:p>
          <a:p>
            <a:pPr marL="0" indent="0">
              <a:buNone/>
            </a:pPr>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pPr marL="0" indent="0">
              <a:buNone/>
            </a:pPr>
            <a:endParaRPr lang="fr-FR" dirty="0">
              <a:latin typeface="Calibri" panose="020F0502020204030204" pitchFamily="34" charset="0"/>
              <a:cs typeface="Calibri" panose="020F0502020204030204" pitchFamily="34" charset="0"/>
            </a:endParaRPr>
          </a:p>
          <a:p>
            <a:pPr marL="0" indent="0">
              <a:buNone/>
            </a:pPr>
            <a:r>
              <a:rPr lang="fr-FR" dirty="0"/>
              <a:t>	 </a:t>
            </a:r>
          </a:p>
        </p:txBody>
      </p:sp>
    </p:spTree>
    <p:extLst>
      <p:ext uri="{BB962C8B-B14F-4D97-AF65-F5344CB8AC3E}">
        <p14:creationId xmlns:p14="http://schemas.microsoft.com/office/powerpoint/2010/main" val="132711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78000" y="3029129"/>
            <a:ext cx="8864600" cy="646331"/>
          </a:xfrm>
          <a:prstGeom prst="rect">
            <a:avLst/>
          </a:prstGeom>
          <a:noFill/>
        </p:spPr>
        <p:txBody>
          <a:bodyPr wrap="square" rtlCol="0">
            <a:spAutoFit/>
          </a:bodyPr>
          <a:lstStyle/>
          <a:p>
            <a:pPr algn="ctr"/>
            <a:r>
              <a:rPr lang="fr-FR" sz="3600" b="1" dirty="0">
                <a:solidFill>
                  <a:srgbClr val="FF0000"/>
                </a:solidFill>
              </a:rPr>
              <a:t>VID</a:t>
            </a:r>
            <a:r>
              <a:rPr lang="fr-FR" sz="3600" b="1" dirty="0">
                <a:solidFill>
                  <a:srgbClr val="FF0000"/>
                </a:solidFill>
                <a:latin typeface="Calibri"/>
              </a:rPr>
              <a:t>ÉO ANGLAISE SUR LA TABLE DE 17</a:t>
            </a:r>
            <a:endParaRPr lang="fr-FR" sz="3600" b="1" dirty="0">
              <a:solidFill>
                <a:srgbClr val="FF0000"/>
              </a:solidFill>
            </a:endParaRPr>
          </a:p>
        </p:txBody>
      </p:sp>
    </p:spTree>
    <p:extLst>
      <p:ext uri="{BB962C8B-B14F-4D97-AF65-F5344CB8AC3E}">
        <p14:creationId xmlns:p14="http://schemas.microsoft.com/office/powerpoint/2010/main" val="100662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7A3BEC-934C-7944-BA1C-BE28D15A8E44}"/>
              </a:ext>
            </a:extLst>
          </p:cNvPr>
          <p:cNvSpPr>
            <a:spLocks noGrp="1"/>
          </p:cNvSpPr>
          <p:nvPr>
            <p:ph idx="1"/>
          </p:nvPr>
        </p:nvSpPr>
        <p:spPr>
          <a:xfrm>
            <a:off x="2078724" y="198783"/>
            <a:ext cx="8915400" cy="6489884"/>
          </a:xfrm>
        </p:spPr>
        <p:txBody>
          <a:bodyPr>
            <a:normAutofit fontScale="85000" lnSpcReduction="20000"/>
          </a:bodyPr>
          <a:lstStyle/>
          <a:p>
            <a:r>
              <a:rPr lang="fr-FR" sz="3500" b="1" dirty="0">
                <a:latin typeface="Calibri" panose="020F0502020204030204" pitchFamily="34" charset="0"/>
                <a:cs typeface="Calibri" panose="020F0502020204030204" pitchFamily="34" charset="0"/>
              </a:rPr>
              <a:t>Apprentissage de la table de 17 : à vous de jouer !</a:t>
            </a:r>
            <a:endParaRPr lang="fr-FR" sz="3000" dirty="0">
              <a:latin typeface="Calibri" panose="020F0502020204030204" pitchFamily="34" charset="0"/>
              <a:cs typeface="Calibri" panose="020F0502020204030204" pitchFamily="34" charset="0"/>
            </a:endParaRPr>
          </a:p>
          <a:p>
            <a:pPr lvl="1"/>
            <a:r>
              <a:rPr lang="fr-FR" sz="2800" dirty="0">
                <a:latin typeface="Calibri" panose="020F0502020204030204" pitchFamily="34" charset="0"/>
                <a:cs typeface="Calibri" panose="020F0502020204030204" pitchFamily="34" charset="0"/>
              </a:rPr>
              <a:t>Construire la table de 17 et la mémoriser</a:t>
            </a:r>
          </a:p>
          <a:p>
            <a:pPr lvl="1"/>
            <a:r>
              <a:rPr lang="fr-FR" sz="2800" dirty="0">
                <a:latin typeface="Calibri" panose="020F0502020204030204" pitchFamily="34" charset="0"/>
                <a:cs typeface="Calibri" panose="020F0502020204030204" pitchFamily="34" charset="0"/>
              </a:rPr>
              <a:t>Compléter le plus possible de cases en 3’</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endParaRPr lang="fr-FR" sz="2800" dirty="0"/>
          </a:p>
          <a:p>
            <a:pPr lvl="1"/>
            <a:r>
              <a:rPr lang="fr-FR" sz="2800" dirty="0">
                <a:latin typeface="Calibri" panose="020F0502020204030204" pitchFamily="34" charset="0"/>
                <a:cs typeface="Calibri" panose="020F0502020204030204" pitchFamily="34" charset="0"/>
              </a:rPr>
              <a:t>Comment avez vous procédé ?</a:t>
            </a:r>
          </a:p>
          <a:p>
            <a:pPr lvl="2"/>
            <a:r>
              <a:rPr lang="fr-FR" sz="2100" dirty="0">
                <a:latin typeface="Calibri" panose="020F0502020204030204" pitchFamily="34" charset="0"/>
                <a:cs typeface="Calibri" panose="020F0502020204030204" pitchFamily="34" charset="0"/>
              </a:rPr>
              <a:t>Conditions de mémorisation</a:t>
            </a:r>
          </a:p>
          <a:p>
            <a:pPr lvl="2"/>
            <a:r>
              <a:rPr lang="fr-FR" sz="2100" dirty="0">
                <a:latin typeface="Calibri" panose="020F0502020204030204" pitchFamily="34" charset="0"/>
                <a:cs typeface="Calibri" panose="020F0502020204030204" pitchFamily="34" charset="0"/>
              </a:rPr>
              <a:t>Difficultés rencontrées</a:t>
            </a:r>
          </a:p>
        </p:txBody>
      </p:sp>
      <p:pic>
        <p:nvPicPr>
          <p:cNvPr id="2" name="Image 1"/>
          <p:cNvPicPr>
            <a:picLocks noChangeAspect="1"/>
          </p:cNvPicPr>
          <p:nvPr/>
        </p:nvPicPr>
        <p:blipFill>
          <a:blip r:embed="rId2"/>
          <a:stretch>
            <a:fillRect/>
          </a:stretch>
        </p:blipFill>
        <p:spPr>
          <a:xfrm>
            <a:off x="2397887" y="1690114"/>
            <a:ext cx="6978062" cy="3507222"/>
          </a:xfrm>
          <a:prstGeom prst="rect">
            <a:avLst/>
          </a:prstGeom>
        </p:spPr>
      </p:pic>
    </p:spTree>
    <p:extLst>
      <p:ext uri="{BB962C8B-B14F-4D97-AF65-F5344CB8AC3E}">
        <p14:creationId xmlns:p14="http://schemas.microsoft.com/office/powerpoint/2010/main" val="18630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7A3BEC-934C-7944-BA1C-BE28D15A8E44}"/>
              </a:ext>
            </a:extLst>
          </p:cNvPr>
          <p:cNvSpPr>
            <a:spLocks noGrp="1"/>
          </p:cNvSpPr>
          <p:nvPr>
            <p:ph idx="1"/>
          </p:nvPr>
        </p:nvSpPr>
        <p:spPr>
          <a:xfrm>
            <a:off x="424070" y="198784"/>
            <a:ext cx="10570054" cy="1245704"/>
          </a:xfrm>
        </p:spPr>
        <p:txBody>
          <a:bodyPr>
            <a:normAutofit/>
          </a:bodyPr>
          <a:lstStyle/>
          <a:p>
            <a:r>
              <a:rPr lang="fr-FR" sz="3500" b="1" dirty="0">
                <a:latin typeface="Calibri" panose="020F0502020204030204" pitchFamily="34" charset="0"/>
                <a:cs typeface="Calibri" panose="020F0502020204030204" pitchFamily="34" charset="0"/>
              </a:rPr>
              <a:t>Apprentissage de la table de 17 : à vous de jouer !</a:t>
            </a:r>
            <a:endParaRPr lang="fr-FR" sz="3000" dirty="0">
              <a:latin typeface="Calibri" panose="020F0502020204030204" pitchFamily="34" charset="0"/>
              <a:cs typeface="Calibri" panose="020F0502020204030204" pitchFamily="34" charset="0"/>
            </a:endParaRPr>
          </a:p>
          <a:p>
            <a:pPr lvl="1"/>
            <a:r>
              <a:rPr lang="fr-FR" sz="2800" dirty="0">
                <a:latin typeface="Calibri" panose="020F0502020204030204" pitchFamily="34" charset="0"/>
                <a:cs typeface="Calibri" panose="020F0502020204030204" pitchFamily="34" charset="0"/>
              </a:rPr>
              <a:t>Construire la table de 17 et la mémoriser</a:t>
            </a:r>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endParaRPr lang="fr-FR" sz="2800" dirty="0"/>
          </a:p>
        </p:txBody>
      </p:sp>
      <p:sp>
        <p:nvSpPr>
          <p:cNvPr id="4" name="ZoneTexte 3"/>
          <p:cNvSpPr txBox="1"/>
          <p:nvPr/>
        </p:nvSpPr>
        <p:spPr>
          <a:xfrm>
            <a:off x="332449" y="2044699"/>
            <a:ext cx="5376648" cy="3170099"/>
          </a:xfrm>
          <a:prstGeom prst="rect">
            <a:avLst/>
          </a:prstGeom>
          <a:solidFill>
            <a:schemeClr val="bg1">
              <a:lumMod val="85000"/>
            </a:schemeClr>
          </a:solidFill>
          <a:ln w="12700">
            <a:solidFill>
              <a:schemeClr val="tx1"/>
            </a:solidFill>
          </a:ln>
        </p:spPr>
        <p:txBody>
          <a:bodyPr wrap="square" rtlCol="0">
            <a:spAutoFit/>
          </a:bodyPr>
          <a:lstStyle/>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17 × 3 = ……</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9 × 17 = ……</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17 × …… = 119</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 x   17 = 85</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8 ×  17 = ……</a:t>
            </a:r>
            <a:endParaRPr lang="fr-FR" dirty="0"/>
          </a:p>
        </p:txBody>
      </p:sp>
      <p:sp>
        <p:nvSpPr>
          <p:cNvPr id="5" name="ZoneTexte 4"/>
          <p:cNvSpPr txBox="1"/>
          <p:nvPr/>
        </p:nvSpPr>
        <p:spPr>
          <a:xfrm>
            <a:off x="6135757" y="2044699"/>
            <a:ext cx="5830956" cy="3170099"/>
          </a:xfrm>
          <a:prstGeom prst="rect">
            <a:avLst/>
          </a:prstGeom>
          <a:solidFill>
            <a:schemeClr val="bg1">
              <a:lumMod val="85000"/>
            </a:schemeClr>
          </a:solidFill>
          <a:ln w="12700">
            <a:solidFill>
              <a:schemeClr val="tx1"/>
            </a:solidFill>
          </a:ln>
        </p:spPr>
        <p:txBody>
          <a:bodyPr wrap="square" rtlCol="0">
            <a:spAutoFit/>
          </a:bodyPr>
          <a:lstStyle/>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17 × 0,6 = ……</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3 × 0,17 = ……</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17 × …… = 1360</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 x   17 = 3,4</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6,8 = </a:t>
            </a:r>
            <a:r>
              <a:rPr lang="is-IS" altLang="fr-FR" sz="4000" b="1" dirty="0">
                <a:solidFill>
                  <a:srgbClr val="0070C0"/>
                </a:solidFill>
                <a:latin typeface="Script Ecole 2" charset="0"/>
                <a:ea typeface="Script Ecole 2" charset="0"/>
                <a:cs typeface="Script Ecole 2" charset="0"/>
              </a:rPr>
              <a:t>….</a:t>
            </a:r>
            <a:r>
              <a:rPr lang="fr-FR" altLang="fr-FR" sz="4000" b="1" dirty="0">
                <a:solidFill>
                  <a:srgbClr val="0070C0"/>
                </a:solidFill>
                <a:latin typeface="Script Ecole 2" charset="0"/>
                <a:ea typeface="Script Ecole 2" charset="0"/>
                <a:cs typeface="Script Ecole 2" charset="0"/>
              </a:rPr>
              <a:t>×  17 </a:t>
            </a:r>
            <a:endParaRPr lang="fr-FR" dirty="0">
              <a:latin typeface="Script Ecole 2" charset="0"/>
              <a:ea typeface="Script Ecole 2" charset="0"/>
              <a:cs typeface="Script Ecole 2" charset="0"/>
            </a:endParaRPr>
          </a:p>
        </p:txBody>
      </p:sp>
    </p:spTree>
    <p:extLst>
      <p:ext uri="{BB962C8B-B14F-4D97-AF65-F5344CB8AC3E}">
        <p14:creationId xmlns:p14="http://schemas.microsoft.com/office/powerpoint/2010/main" val="11178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7A3BEC-934C-7944-BA1C-BE28D15A8E44}"/>
              </a:ext>
            </a:extLst>
          </p:cNvPr>
          <p:cNvSpPr>
            <a:spLocks noGrp="1"/>
          </p:cNvSpPr>
          <p:nvPr>
            <p:ph idx="1"/>
          </p:nvPr>
        </p:nvSpPr>
        <p:spPr>
          <a:xfrm>
            <a:off x="584200" y="198784"/>
            <a:ext cx="10409924" cy="1272208"/>
          </a:xfrm>
        </p:spPr>
        <p:txBody>
          <a:bodyPr>
            <a:normAutofit/>
          </a:bodyPr>
          <a:lstStyle/>
          <a:p>
            <a:r>
              <a:rPr lang="fr-FR" sz="3500" b="1" dirty="0">
                <a:latin typeface="Calibri" panose="020F0502020204030204" pitchFamily="34" charset="0"/>
                <a:cs typeface="Calibri" panose="020F0502020204030204" pitchFamily="34" charset="0"/>
              </a:rPr>
              <a:t>Apprentissage de la table de 17 : à vous de jouer !</a:t>
            </a:r>
            <a:endParaRPr lang="fr-FR" sz="3000" dirty="0">
              <a:latin typeface="Calibri" panose="020F0502020204030204" pitchFamily="34" charset="0"/>
              <a:cs typeface="Calibri" panose="020F0502020204030204" pitchFamily="34" charset="0"/>
            </a:endParaRPr>
          </a:p>
          <a:p>
            <a:pPr lvl="1"/>
            <a:r>
              <a:rPr lang="fr-FR" sz="2800" dirty="0">
                <a:latin typeface="Calibri" panose="020F0502020204030204" pitchFamily="34" charset="0"/>
                <a:cs typeface="Calibri" panose="020F0502020204030204" pitchFamily="34" charset="0"/>
              </a:rPr>
              <a:t>Construire la table de 17 et la mémoriser</a:t>
            </a:r>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endParaRPr lang="fr-FR" sz="2800" dirty="0"/>
          </a:p>
        </p:txBody>
      </p:sp>
      <p:sp>
        <p:nvSpPr>
          <p:cNvPr id="4" name="ZoneTexte 3"/>
          <p:cNvSpPr txBox="1"/>
          <p:nvPr/>
        </p:nvSpPr>
        <p:spPr>
          <a:xfrm>
            <a:off x="584199" y="2044700"/>
            <a:ext cx="4809435" cy="3170099"/>
          </a:xfrm>
          <a:prstGeom prst="rect">
            <a:avLst/>
          </a:prstGeom>
          <a:solidFill>
            <a:schemeClr val="bg1">
              <a:lumMod val="85000"/>
            </a:schemeClr>
          </a:solidFill>
          <a:ln w="12700">
            <a:solidFill>
              <a:schemeClr val="tx1"/>
            </a:solidFill>
          </a:ln>
        </p:spPr>
        <p:txBody>
          <a:bodyPr wrap="square" rtlCol="0">
            <a:spAutoFit/>
          </a:bodyPr>
          <a:lstStyle/>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17 × 3 = </a:t>
            </a:r>
            <a:r>
              <a:rPr lang="fr-FR" altLang="fr-FR" sz="4000" b="1" dirty="0">
                <a:solidFill>
                  <a:srgbClr val="00B050"/>
                </a:solidFill>
                <a:latin typeface="Script Ecole 2" charset="0"/>
                <a:ea typeface="Script Ecole 2" charset="0"/>
                <a:cs typeface="Script Ecole 2" charset="0"/>
              </a:rPr>
              <a:t>51</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9 × 17 = </a:t>
            </a:r>
            <a:r>
              <a:rPr lang="fr-FR" altLang="fr-FR" sz="4000" b="1" dirty="0">
                <a:solidFill>
                  <a:srgbClr val="00B050"/>
                </a:solidFill>
                <a:latin typeface="Script Ecole 2" charset="0"/>
                <a:ea typeface="Script Ecole 2" charset="0"/>
                <a:cs typeface="Script Ecole 2" charset="0"/>
              </a:rPr>
              <a:t>153</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17 × </a:t>
            </a:r>
            <a:r>
              <a:rPr lang="fr-FR" altLang="fr-FR" sz="4000" b="1" dirty="0">
                <a:solidFill>
                  <a:srgbClr val="00B050"/>
                </a:solidFill>
                <a:latin typeface="Script Ecole 2" charset="0"/>
                <a:ea typeface="Script Ecole 2" charset="0"/>
                <a:cs typeface="Script Ecole 2" charset="0"/>
              </a:rPr>
              <a:t>7</a:t>
            </a:r>
            <a:r>
              <a:rPr lang="fr-FR" altLang="fr-FR" sz="4000" b="1" dirty="0">
                <a:solidFill>
                  <a:srgbClr val="0070C0"/>
                </a:solidFill>
                <a:latin typeface="Script Ecole 2" charset="0"/>
                <a:ea typeface="Script Ecole 2" charset="0"/>
                <a:cs typeface="Script Ecole 2" charset="0"/>
              </a:rPr>
              <a:t> = 119</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a:t>
            </a:r>
            <a:r>
              <a:rPr lang="fr-FR" altLang="fr-FR" sz="4000" b="1" dirty="0">
                <a:solidFill>
                  <a:srgbClr val="00B050"/>
                </a:solidFill>
                <a:latin typeface="Script Ecole 2" charset="0"/>
                <a:ea typeface="Script Ecole 2" charset="0"/>
                <a:cs typeface="Script Ecole 2" charset="0"/>
              </a:rPr>
              <a:t>5</a:t>
            </a:r>
            <a:r>
              <a:rPr lang="fr-FR" altLang="fr-FR" sz="4000" b="1" dirty="0">
                <a:solidFill>
                  <a:srgbClr val="0070C0"/>
                </a:solidFill>
                <a:latin typeface="Script Ecole 2" charset="0"/>
                <a:ea typeface="Script Ecole 2" charset="0"/>
                <a:cs typeface="Script Ecole 2" charset="0"/>
              </a:rPr>
              <a:t> x   17 = 85</a:t>
            </a:r>
          </a:p>
          <a:p>
            <a:pPr>
              <a:buClr>
                <a:schemeClr val="tx1"/>
              </a:buClr>
              <a:buFontTx/>
              <a:buAutoNum type="arabicPeriod"/>
            </a:pPr>
            <a:r>
              <a:rPr lang="fr-FR" altLang="fr-FR" sz="4000" b="1" dirty="0">
                <a:solidFill>
                  <a:srgbClr val="0070C0"/>
                </a:solidFill>
                <a:latin typeface="Script Ecole 2" charset="0"/>
                <a:ea typeface="Script Ecole 2" charset="0"/>
                <a:cs typeface="Script Ecole 2" charset="0"/>
              </a:rPr>
              <a:t>      8 ×  17 = </a:t>
            </a:r>
            <a:r>
              <a:rPr lang="fr-FR" altLang="fr-FR" sz="4000" b="1" dirty="0">
                <a:solidFill>
                  <a:srgbClr val="00B050"/>
                </a:solidFill>
                <a:latin typeface="Script Ecole 2" charset="0"/>
                <a:ea typeface="Script Ecole 2" charset="0"/>
                <a:cs typeface="Script Ecole 2" charset="0"/>
              </a:rPr>
              <a:t>136</a:t>
            </a:r>
            <a:endParaRPr lang="fr-FR" dirty="0"/>
          </a:p>
        </p:txBody>
      </p:sp>
      <p:sp>
        <p:nvSpPr>
          <p:cNvPr id="5" name="ZoneTexte 4"/>
          <p:cNvSpPr txBox="1"/>
          <p:nvPr/>
        </p:nvSpPr>
        <p:spPr>
          <a:xfrm>
            <a:off x="6096341" y="2044700"/>
            <a:ext cx="5592076" cy="3170099"/>
          </a:xfrm>
          <a:prstGeom prst="rect">
            <a:avLst/>
          </a:prstGeom>
          <a:solidFill>
            <a:schemeClr val="bg1">
              <a:lumMod val="85000"/>
            </a:schemeClr>
          </a:solidFill>
          <a:ln w="12700">
            <a:solidFill>
              <a:schemeClr val="tx1"/>
            </a:solidFill>
          </a:ln>
        </p:spPr>
        <p:txBody>
          <a:bodyPr wrap="square" rtlCol="0">
            <a:spAutoFit/>
          </a:bodyPr>
          <a:lstStyle/>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17 × 0,6 = </a:t>
            </a:r>
            <a:r>
              <a:rPr lang="fr-FR" altLang="fr-FR" sz="4000" b="1" dirty="0">
                <a:solidFill>
                  <a:srgbClr val="00B050"/>
                </a:solidFill>
                <a:latin typeface="Script Ecole 2" charset="0"/>
                <a:ea typeface="Script Ecole 2" charset="0"/>
                <a:cs typeface="Script Ecole 2" charset="0"/>
              </a:rPr>
              <a:t>10,2</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3 × 0,17 = </a:t>
            </a:r>
            <a:r>
              <a:rPr lang="fr-FR" altLang="fr-FR" sz="4000" b="1" dirty="0">
                <a:solidFill>
                  <a:srgbClr val="00B050"/>
                </a:solidFill>
                <a:latin typeface="Script Ecole 2" charset="0"/>
                <a:ea typeface="Script Ecole 2" charset="0"/>
                <a:cs typeface="Script Ecole 2" charset="0"/>
              </a:rPr>
              <a:t>0,51</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17 × </a:t>
            </a:r>
            <a:r>
              <a:rPr lang="fr-FR" altLang="fr-FR" sz="4000" b="1" dirty="0">
                <a:solidFill>
                  <a:srgbClr val="00B050"/>
                </a:solidFill>
                <a:latin typeface="Script Ecole 2" charset="0"/>
                <a:ea typeface="Script Ecole 2" charset="0"/>
                <a:cs typeface="Script Ecole 2" charset="0"/>
              </a:rPr>
              <a:t>80</a:t>
            </a:r>
            <a:r>
              <a:rPr lang="fr-FR" altLang="fr-FR" sz="4000" b="1" dirty="0">
                <a:solidFill>
                  <a:srgbClr val="0070C0"/>
                </a:solidFill>
                <a:latin typeface="Script Ecole 2" charset="0"/>
                <a:ea typeface="Script Ecole 2" charset="0"/>
                <a:cs typeface="Script Ecole 2" charset="0"/>
              </a:rPr>
              <a:t> = 1360</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0,2 x   17 = </a:t>
            </a:r>
            <a:r>
              <a:rPr lang="fr-FR" altLang="fr-FR" sz="4000" b="1" dirty="0">
                <a:solidFill>
                  <a:srgbClr val="00B050"/>
                </a:solidFill>
                <a:latin typeface="Script Ecole 2" charset="0"/>
                <a:ea typeface="Script Ecole 2" charset="0"/>
                <a:cs typeface="Script Ecole 2" charset="0"/>
              </a:rPr>
              <a:t>3,4</a:t>
            </a:r>
          </a:p>
          <a:p>
            <a:pPr marL="742950" indent="-742950">
              <a:buClr>
                <a:schemeClr val="tx1"/>
              </a:buClr>
              <a:buFont typeface="+mj-lt"/>
              <a:buAutoNum type="arabicPeriod" startAt="6"/>
            </a:pPr>
            <a:r>
              <a:rPr lang="fr-FR" altLang="fr-FR" sz="4000" b="1" dirty="0">
                <a:solidFill>
                  <a:srgbClr val="0070C0"/>
                </a:solidFill>
                <a:latin typeface="Script Ecole 2" charset="0"/>
                <a:ea typeface="Script Ecole 2" charset="0"/>
                <a:cs typeface="Script Ecole 2" charset="0"/>
              </a:rPr>
              <a:t>      6,8 =   </a:t>
            </a:r>
            <a:r>
              <a:rPr lang="fr-FR" altLang="fr-FR" sz="4000" b="1" dirty="0">
                <a:solidFill>
                  <a:srgbClr val="00B050"/>
                </a:solidFill>
                <a:latin typeface="Script Ecole 2" charset="0"/>
                <a:ea typeface="Script Ecole 2" charset="0"/>
                <a:cs typeface="Script Ecole 2" charset="0"/>
              </a:rPr>
              <a:t>0,4</a:t>
            </a:r>
            <a:r>
              <a:rPr lang="fr-FR" altLang="fr-FR" sz="4000" b="1" dirty="0">
                <a:solidFill>
                  <a:srgbClr val="0070C0"/>
                </a:solidFill>
                <a:latin typeface="Script Ecole 2" charset="0"/>
                <a:ea typeface="Script Ecole 2" charset="0"/>
                <a:cs typeface="Script Ecole 2" charset="0"/>
              </a:rPr>
              <a:t>×  17 </a:t>
            </a:r>
            <a:endParaRPr lang="fr-FR" dirty="0">
              <a:latin typeface="Script Ecole 2" charset="0"/>
              <a:ea typeface="Script Ecole 2" charset="0"/>
              <a:cs typeface="Script Ecole 2" charset="0"/>
            </a:endParaRPr>
          </a:p>
        </p:txBody>
      </p:sp>
    </p:spTree>
    <p:extLst>
      <p:ext uri="{BB962C8B-B14F-4D97-AF65-F5344CB8AC3E}">
        <p14:creationId xmlns:p14="http://schemas.microsoft.com/office/powerpoint/2010/main" val="190701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96035" y="1095419"/>
            <a:ext cx="6958739" cy="1384995"/>
          </a:xfrm>
          <a:prstGeom prst="rect">
            <a:avLst/>
          </a:prstGeom>
        </p:spPr>
        <p:txBody>
          <a:bodyPr wrap="square">
            <a:spAutoFit/>
          </a:bodyPr>
          <a:lstStyle/>
          <a:p>
            <a:pPr>
              <a:spcAft>
                <a:spcPts val="0"/>
              </a:spcAft>
            </a:pPr>
            <a:r>
              <a:rPr lang="fr-FR" sz="2800" b="1">
                <a:effectLst/>
                <a:latin typeface="Calibri" charset="0"/>
                <a:ea typeface="Calibri" charset="0"/>
                <a:cs typeface="Times New Roman" charset="0"/>
              </a:rPr>
              <a:t>« Quelles pratiques de l’apprentissage des tables d’addition et de multiplication observez-vous dans les classes ? »</a:t>
            </a:r>
          </a:p>
        </p:txBody>
      </p:sp>
      <p:pic>
        <p:nvPicPr>
          <p:cNvPr id="6" name="Picture 4" descr="http://jean-luc.bregeon.pagesperso-orange.fr/Savonne%2016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228600"/>
            <a:ext cx="4597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4813005" y="5693125"/>
            <a:ext cx="3962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fr-FR" altLang="fr-FR" sz="1800">
                <a:latin typeface="Comic Sans MS" charset="0"/>
              </a:rPr>
              <a:t>Extrait de l'arithmétique de Pierre de Savonne d'Avignon, 1632</a:t>
            </a:r>
            <a:endParaRPr lang="fr-FR" altLang="fr-FR" sz="1800">
              <a:latin typeface="Century Gothic" charset="0"/>
            </a:endParaRPr>
          </a:p>
          <a:p>
            <a:pPr>
              <a:defRPr/>
            </a:pPr>
            <a:endParaRPr lang="fr-FR" altLang="fr-FR" sz="1200"/>
          </a:p>
        </p:txBody>
      </p:sp>
    </p:spTree>
    <p:extLst>
      <p:ext uri="{BB962C8B-B14F-4D97-AF65-F5344CB8AC3E}">
        <p14:creationId xmlns:p14="http://schemas.microsoft.com/office/powerpoint/2010/main" val="1515743658"/>
      </p:ext>
    </p:extLst>
  </p:cSld>
  <p:clrMapOvr>
    <a:masterClrMapping/>
  </p:clrMapOvr>
</p:sld>
</file>

<file path=ppt/theme/theme1.xml><?xml version="1.0" encoding="utf-8"?>
<a:theme xmlns:a="http://schemas.openxmlformats.org/drawingml/2006/main" name="Expédition">
  <a:themeElements>
    <a:clrScheme name="Expédition">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Expédition">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xpédition">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1671</TotalTime>
  <Words>1257</Words>
  <Application>Microsoft Macintosh PowerPoint</Application>
  <PresentationFormat>Grand écran</PresentationFormat>
  <Paragraphs>445</Paragraphs>
  <Slides>48</Slides>
  <Notes>11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Arial</vt:lpstr>
      <vt:lpstr>Calibri</vt:lpstr>
      <vt:lpstr>Century Gothic</vt:lpstr>
      <vt:lpstr>Comic Sans MS</vt:lpstr>
      <vt:lpstr>Gill Sans MT</vt:lpstr>
      <vt:lpstr>Helvetica</vt:lpstr>
      <vt:lpstr>Script Ecole 2</vt:lpstr>
      <vt:lpstr>Trebuchet MS</vt:lpstr>
      <vt:lpstr>Expédition</vt:lpstr>
      <vt:lpstr>Présentation PowerPoint</vt:lpstr>
      <vt:lpstr>Présentation PowerPoint</vt:lpstr>
      <vt:lpstr>Présentation PowerPoint</vt:lpstr>
      <vt:lpstr>1ère partie  APPRENTISSAGE DES TABLES DE MULTIPLICATION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Analyse de productions d’élèves</vt:lpstr>
      <vt:lpstr>Présentation PowerPoint</vt:lpstr>
      <vt:lpstr>Présentation PowerPoint</vt:lpstr>
      <vt:lpstr>Présentation PowerPoint</vt:lpstr>
      <vt:lpstr>Présentation PowerPoint</vt:lpstr>
      <vt:lpstr>Analyse d’une séance</vt:lpstr>
      <vt:lpstr>Présentation PowerPoint</vt:lpstr>
      <vt:lpstr>Analyse d’une séquence</vt:lpstr>
      <vt:lpstr>Présentation PowerPoint</vt:lpstr>
      <vt:lpstr>Présentation PowerPoint</vt:lpstr>
      <vt:lpstr>Présentation PowerPoint</vt:lpstr>
      <vt:lpstr>Présentation PowerPoint</vt:lpstr>
      <vt:lpstr>Présentation PowerPoint</vt:lpstr>
      <vt:lpstr>Présentation PowerPoint</vt:lpstr>
      <vt:lpstr>2ème  partie   APPRENTISSAGE DES PROCÉDURES </vt:lpstr>
      <vt:lpstr>Analyse d’une séance de calcul en ligne</vt:lpstr>
      <vt:lpstr>Présentation PowerPoint</vt:lpstr>
      <vt:lpstr>Une séquence de calcul en ligne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vt:lpstr>
      <vt:lpstr>3- Proposition de contenu  pour les animations pédagogiques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Gaetan DUPREY</dc:creator>
  <cp:lastModifiedBy>Karine Buisine</cp:lastModifiedBy>
  <cp:revision>91</cp:revision>
  <dcterms:created xsi:type="dcterms:W3CDTF">2018-09-10T16:02:42Z</dcterms:created>
  <dcterms:modified xsi:type="dcterms:W3CDTF">2019-01-08T09:38:55Z</dcterms:modified>
</cp:coreProperties>
</file>