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notesMasterIdLst>
    <p:notesMasterId r:id="rId7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05" autoAdjust="0"/>
    <p:restoredTop sz="81017" autoAdjust="0"/>
  </p:normalViewPr>
  <p:slideViewPr>
    <p:cSldViewPr snapToGrid="0">
      <p:cViewPr>
        <p:scale>
          <a:sx n="90" d="100"/>
          <a:sy n="90" d="100"/>
        </p:scale>
        <p:origin x="-215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E9F49-DFEB-4005-B27C-0FAADD81F1FF}" type="datetimeFigureOut">
              <a:rPr lang="fr-FR" smtClean="0"/>
              <a:pPr/>
              <a:t>10/10/2017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192A7-07F1-4373-9E0D-90099900B89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25971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Division, mais aussi addition, multiplication et soustraction. Dire</a:t>
            </a:r>
            <a:r>
              <a:rPr lang="fr-FR" baseline="0" dirty="0" smtClean="0"/>
              <a:t> 9 u + 6 u = 15 u et 15 u = 1 dizaine et 5 unités plutôt que 9 + 6 = 5 et je retiens 1 (même dans le temps).</a:t>
            </a:r>
          </a:p>
          <a:p>
            <a:r>
              <a:rPr lang="fr-FR" baseline="0" dirty="0" smtClean="0"/>
              <a:t>Lien avec la table d’addition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24D2D-5F54-445B-B126-FDB1096E935C}" type="slidenum">
              <a:rPr lang="fr-FR" smtClean="0"/>
              <a:pPr/>
              <a:t>46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3847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6039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446877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1773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283054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40608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7952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20040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8405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3915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6660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6766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4553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8529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380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27784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265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esktop\FORMATION\S&#233;minaire%20ESEN%20D&#233;cimaux\Laurine-devoir%20en%20classe%20(2).WAV" TargetMode="External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13-3.mp3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esktop\FORMATION\S&#233;minaire%20ESEN%20D&#233;cimaux\Laurine-devoir%20en%20classe%20(2).WAV" TargetMode="External"/><Relationship Id="rId5" Type="http://schemas.openxmlformats.org/officeDocument/2006/relationships/image" Target="../media/image39.png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abscisse%20sous%20forme%20d&#233;cimale%20d&#233;finitif.mp3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esktop\FORMATION\S&#233;minaire%20ESEN%20D&#233;cimaux\Laurine-devoir%20en%20classe%20(2).WAV" TargetMode="External"/><Relationship Id="rId6" Type="http://schemas.openxmlformats.org/officeDocument/2006/relationships/image" Target="../media/image42.png"/><Relationship Id="rId5" Type="http://schemas.openxmlformats.org/officeDocument/2006/relationships/image" Target="../media/image39.pn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8208912" cy="1470025"/>
          </a:xfrm>
        </p:spPr>
        <p:txBody>
          <a:bodyPr>
            <a:noAutofit/>
          </a:bodyPr>
          <a:lstStyle/>
          <a:p>
            <a:r>
              <a:rPr lang="fr-FR" sz="3600" b="1" dirty="0" smtClean="0"/>
              <a:t>Fractions et nombres décimaux</a:t>
            </a: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2800" dirty="0" smtClean="0"/>
              <a:t>Atelier </a:t>
            </a:r>
            <a:r>
              <a:rPr lang="fr-FR" sz="2800" dirty="0" smtClean="0"/>
              <a:t>analyse de situations et programmations</a:t>
            </a:r>
            <a:endParaRPr lang="fr-FR" sz="28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19672" y="5105400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fr-FR" sz="2900" b="1" dirty="0"/>
              <a:t>Séminaire national pour l’enseignement des mathématiques à l’école </a:t>
            </a:r>
            <a:r>
              <a:rPr lang="fr-FR" sz="2900" b="1" dirty="0" smtClean="0"/>
              <a:t>primaire</a:t>
            </a:r>
          </a:p>
          <a:p>
            <a:endParaRPr lang="fr-FR" sz="2900" dirty="0"/>
          </a:p>
          <a:p>
            <a:r>
              <a:rPr lang="fr-FR" sz="2900" b="1" dirty="0"/>
              <a:t>Poitiers - Septembre 2017</a:t>
            </a:r>
            <a:endParaRPr lang="fr-FR" sz="2900" dirty="0"/>
          </a:p>
          <a:p>
            <a:r>
              <a:rPr lang="fr-FR" b="1" dirty="0"/>
              <a:t> </a:t>
            </a:r>
            <a:endParaRPr lang="fr-FR" dirty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fr-FR" dirty="0" smtClean="0"/>
              <a:t>Atelier principal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Diagnostique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/>
              <a:buChar char="v"/>
            </a:pPr>
            <a:r>
              <a:rPr lang="fr-FR" dirty="0" smtClean="0"/>
              <a:t> Temps trop important consacré aux nombres entiers en début de CM1 et CM2</a:t>
            </a:r>
          </a:p>
          <a:p>
            <a:pPr>
              <a:buFont typeface="Wingdings"/>
              <a:buChar char="v"/>
            </a:pPr>
            <a:endParaRPr lang="fr-FR" dirty="0" smtClean="0"/>
          </a:p>
          <a:p>
            <a:pPr>
              <a:buFont typeface="Wingdings"/>
              <a:buChar char="v"/>
            </a:pPr>
            <a:r>
              <a:rPr lang="fr-FR" dirty="0" smtClean="0"/>
              <a:t> Introduction tardive de l’écriture décimale</a:t>
            </a:r>
          </a:p>
          <a:p>
            <a:pPr>
              <a:buFont typeface="Wingdings"/>
              <a:buChar char="v"/>
            </a:pPr>
            <a:endParaRPr lang="fr-FR" dirty="0" smtClean="0"/>
          </a:p>
          <a:p>
            <a:pPr>
              <a:buNone/>
            </a:pPr>
            <a:r>
              <a:rPr lang="fr-FR" dirty="0" smtClean="0">
                <a:sym typeface="Wingdings"/>
              </a:rPr>
              <a:t>P</a:t>
            </a:r>
            <a:r>
              <a:rPr lang="fr-FR" dirty="0" smtClean="0"/>
              <a:t>rogrammation segmentée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>
                <a:sym typeface="Wingdings"/>
              </a:rPr>
              <a:t> Méconnaissance réciproque école-collège </a:t>
            </a:r>
            <a:endParaRPr lang="fr-FR" dirty="0" smtClean="0"/>
          </a:p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 de formation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Construction chronologique des fractions simples et nombres décimaux sur le cycle 3</a:t>
            </a:r>
          </a:p>
          <a:p>
            <a:pPr>
              <a:buNone/>
            </a:pPr>
            <a:endParaRPr lang="fr-FR" dirty="0" smtClean="0">
              <a:sym typeface="Symbol"/>
            </a:endParaRP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404665"/>
            <a:ext cx="6048672" cy="153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301208"/>
            <a:ext cx="37623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204864"/>
            <a:ext cx="5760640" cy="266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6588224" y="76470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Fractions simples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588224" y="256490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Fractions décimales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588224" y="407707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Nombre décimal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660232" y="573325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Fraction quotient</a:t>
            </a:r>
            <a:endParaRPr lang="fr-FR" dirty="0"/>
          </a:p>
        </p:txBody>
      </p:sp>
      <p:sp>
        <p:nvSpPr>
          <p:cNvPr id="11" name="Flèche vers le bas 10"/>
          <p:cNvSpPr/>
          <p:nvPr/>
        </p:nvSpPr>
        <p:spPr>
          <a:xfrm>
            <a:off x="7236296" y="1268760"/>
            <a:ext cx="360040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vers le bas 11"/>
          <p:cNvSpPr/>
          <p:nvPr/>
        </p:nvSpPr>
        <p:spPr>
          <a:xfrm>
            <a:off x="7308304" y="2996952"/>
            <a:ext cx="360040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vers le bas 12"/>
          <p:cNvSpPr/>
          <p:nvPr/>
        </p:nvSpPr>
        <p:spPr>
          <a:xfrm>
            <a:off x="7380312" y="4725144"/>
            <a:ext cx="360040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516216" y="476672"/>
            <a:ext cx="2088232" cy="6048672"/>
          </a:xfrm>
          <a:prstGeom prst="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7956376" y="1844824"/>
            <a:ext cx="864096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8050418" y="1949883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unité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597666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2699792" y="198884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Manuel de CM1</a:t>
            </a:r>
            <a:endParaRPr lang="fr-FR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988840"/>
            <a:ext cx="3528392" cy="4223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6047656" y="6165304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err="1" smtClean="0"/>
              <a:t>MathsMonde</a:t>
            </a:r>
            <a:r>
              <a:rPr lang="fr-FR" sz="1400" i="1" dirty="0" smtClean="0"/>
              <a:t> 6</a:t>
            </a:r>
            <a:r>
              <a:rPr lang="fr-FR" sz="1400" i="1" baseline="30000" dirty="0" smtClean="0"/>
              <a:t>ème</a:t>
            </a:r>
            <a:r>
              <a:rPr lang="fr-FR" sz="1400" i="1" dirty="0" smtClean="0"/>
              <a:t>, Edition Didier, 2016</a:t>
            </a:r>
            <a:endParaRPr lang="fr-FR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55776" y="260648"/>
            <a:ext cx="4392488" cy="676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/>
              <a:t>Unité  : varier les supports </a:t>
            </a:r>
            <a:endParaRPr lang="fr-FR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68199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924944"/>
            <a:ext cx="64008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437112"/>
            <a:ext cx="64579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5805264"/>
            <a:ext cx="66389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515274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534284"/>
            <a:ext cx="5647953" cy="210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3635896" y="332656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Travailler les changements d’unités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 de formation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Montrer la continuité dans la construction du nombre, des entiers au nombre décimal (principe de position, principe de rapport 10 entre les unités)</a:t>
            </a:r>
          </a:p>
          <a:p>
            <a:pPr>
              <a:buNone/>
            </a:pPr>
            <a:endParaRPr lang="fr-FR" dirty="0" smtClean="0">
              <a:sym typeface="Symbol"/>
            </a:endParaRPr>
          </a:p>
          <a:p>
            <a:pPr>
              <a:buNone/>
            </a:pPr>
            <a:r>
              <a:rPr lang="fr-FR" i="1" dirty="0" smtClean="0">
                <a:sym typeface="Symbol"/>
              </a:rPr>
              <a:t></a:t>
            </a:r>
            <a:r>
              <a:rPr lang="fr-FR" i="1" dirty="0" smtClean="0"/>
              <a:t> La construction du nombre entier se poursuit à travers le travail mené sur les décimaux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6400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520000"/>
            <a:ext cx="3888432" cy="2002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492896"/>
            <a:ext cx="5904656" cy="179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293096"/>
            <a:ext cx="21621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4716016" y="4725144"/>
            <a:ext cx="4427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Continuité entre les entiers et les décimaux :</a:t>
            </a:r>
          </a:p>
          <a:p>
            <a:r>
              <a:rPr lang="fr-FR" b="1" dirty="0" smtClean="0"/>
              <a:t>- Rapport 10 entre les unités</a:t>
            </a:r>
          </a:p>
          <a:p>
            <a:r>
              <a:rPr lang="fr-FR" b="1" dirty="0" smtClean="0"/>
              <a:t>- Principe de position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 de formation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err="1" smtClean="0"/>
              <a:t>Rebrassage</a:t>
            </a:r>
            <a:r>
              <a:rPr lang="fr-FR" dirty="0" smtClean="0"/>
              <a:t>/enrichissement progressif/</a:t>
            </a:r>
            <a:r>
              <a:rPr lang="fr-FR" dirty="0" err="1" smtClean="0"/>
              <a:t>retroaction</a:t>
            </a:r>
            <a:endParaRPr lang="fr-FR" dirty="0" smtClean="0"/>
          </a:p>
          <a:p>
            <a:pPr>
              <a:buNone/>
            </a:pPr>
            <a:endParaRPr lang="fr-FR" dirty="0" smtClean="0">
              <a:sym typeface="Symbol"/>
            </a:endParaRPr>
          </a:p>
          <a:p>
            <a:pPr>
              <a:buFont typeface="Symbol"/>
              <a:buChar char="Þ"/>
            </a:pPr>
            <a:r>
              <a:rPr lang="fr-FR" i="1" dirty="0" smtClean="0"/>
              <a:t> Les travaux sur les fractions décimales et les décimaux s’alimentent mutuellement, à condition de travailler régulièrement les liens et les allers-retours entre eux.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4297" y="1399735"/>
            <a:ext cx="8229600" cy="46855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400" b="1" dirty="0" smtClean="0"/>
              <a:t>1</a:t>
            </a:r>
            <a:r>
              <a:rPr lang="fr-FR" sz="2400" b="1" baseline="30000" dirty="0" smtClean="0"/>
              <a:t>ère</a:t>
            </a:r>
            <a:r>
              <a:rPr lang="fr-FR" sz="2400" b="1" dirty="0" smtClean="0"/>
              <a:t> partie : programmation des apprentissages sur le cycle 3</a:t>
            </a:r>
          </a:p>
          <a:p>
            <a:pPr lvl="2">
              <a:buNone/>
            </a:pPr>
            <a:r>
              <a:rPr lang="fr-FR" sz="2400" dirty="0" smtClean="0">
                <a:sym typeface="Wingdings"/>
              </a:rPr>
              <a:t> </a:t>
            </a:r>
            <a:r>
              <a:rPr lang="fr-FR" sz="2400" dirty="0" smtClean="0"/>
              <a:t>Constats partagés</a:t>
            </a:r>
          </a:p>
          <a:p>
            <a:pPr lvl="2">
              <a:buNone/>
            </a:pPr>
            <a:r>
              <a:rPr lang="fr-FR" sz="2400" dirty="0" smtClean="0">
                <a:sym typeface="Wingdings"/>
              </a:rPr>
              <a:t> </a:t>
            </a:r>
            <a:r>
              <a:rPr lang="fr-FR" sz="2400" dirty="0" smtClean="0"/>
              <a:t>Points clés/points de vigilance dans la conception d’une progression de cycle</a:t>
            </a:r>
          </a:p>
          <a:p>
            <a:pPr lvl="2">
              <a:buNone/>
            </a:pPr>
            <a:r>
              <a:rPr lang="fr-FR" sz="2400" dirty="0" smtClean="0">
                <a:sym typeface="Wingdings"/>
              </a:rPr>
              <a:t> </a:t>
            </a:r>
            <a:r>
              <a:rPr lang="fr-FR" sz="2400" dirty="0" smtClean="0"/>
              <a:t>Propositions de formation en académie</a:t>
            </a:r>
          </a:p>
          <a:p>
            <a:pPr>
              <a:buFontTx/>
              <a:buChar char="-"/>
            </a:pPr>
            <a:endParaRPr lang="fr-FR" sz="2400" dirty="0" smtClean="0"/>
          </a:p>
          <a:p>
            <a:pPr>
              <a:buNone/>
            </a:pPr>
            <a:r>
              <a:rPr lang="fr-FR" sz="2400" b="1" dirty="0" smtClean="0"/>
              <a:t>2</a:t>
            </a:r>
            <a:r>
              <a:rPr lang="fr-FR" sz="2400" b="1" baseline="30000" dirty="0" smtClean="0"/>
              <a:t>ème</a:t>
            </a:r>
            <a:r>
              <a:rPr lang="fr-FR" sz="2400" b="1" dirty="0" smtClean="0"/>
              <a:t> partie : les gestes professionnels de l’enseignant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933056"/>
            <a:ext cx="3559646" cy="11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916832"/>
            <a:ext cx="3240360" cy="103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052736"/>
            <a:ext cx="557456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80728"/>
            <a:ext cx="2808312" cy="269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Espace réservé du contenu 3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789040"/>
            <a:ext cx="2232248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92896"/>
            <a:ext cx="8204082" cy="225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3347864" y="155679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Consigne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5425860" cy="2546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6358" y="3717032"/>
            <a:ext cx="4126959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 de formation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err="1" smtClean="0"/>
              <a:t>Rebrassage</a:t>
            </a:r>
            <a:r>
              <a:rPr lang="fr-FR" dirty="0" smtClean="0"/>
              <a:t>/enrichissement progressif/</a:t>
            </a:r>
            <a:r>
              <a:rPr lang="fr-FR" dirty="0" err="1" smtClean="0"/>
              <a:t>retroaction</a:t>
            </a: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Font typeface="Symbol"/>
              <a:buChar char="Þ"/>
            </a:pPr>
            <a:r>
              <a:rPr lang="fr-FR" i="1" dirty="0" smtClean="0"/>
              <a:t> Une même notion est revisitée et enrichie à plusieurs reprises au cours du cycle.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 smtClean="0"/>
              <a:t>Complexification progressive</a:t>
            </a:r>
            <a:endParaRPr lang="fr-FR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20888"/>
            <a:ext cx="5040560" cy="156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124744"/>
            <a:ext cx="4765437" cy="416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5301208"/>
            <a:ext cx="4932040" cy="115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980728"/>
            <a:ext cx="3038450" cy="444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692696"/>
            <a:ext cx="3370486" cy="528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692695"/>
            <a:ext cx="3644230" cy="582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 de formation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Importance du diagnostique pour réguler les apprentissages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fr-FR" dirty="0"/>
              <a:t>Quels constats </a:t>
            </a:r>
            <a:r>
              <a:rPr lang="fr-FR" dirty="0" smtClean="0"/>
              <a:t>faites-vous </a:t>
            </a:r>
            <a:r>
              <a:rPr lang="fr-FR" dirty="0"/>
              <a:t>sur les pratiques des enseignants concernant la programmation de l’apprentissage des fractions et des décimaux sur le cycle 3 ?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8274689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229600" cy="145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276872"/>
            <a:ext cx="7037399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221088"/>
            <a:ext cx="8301211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8229600" cy="1284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29000"/>
            <a:ext cx="834439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9604" y="1378318"/>
            <a:ext cx="8435280" cy="5022482"/>
          </a:xfrm>
        </p:spPr>
        <p:txBody>
          <a:bodyPr>
            <a:normAutofit lnSpcReduction="10000"/>
          </a:bodyPr>
          <a:lstStyle/>
          <a:p>
            <a:pPr>
              <a:buFont typeface="Wingdings"/>
              <a:buChar char="v"/>
            </a:pPr>
            <a:r>
              <a:rPr lang="fr-FR" dirty="0" smtClean="0"/>
              <a:t> Temps trop important consacré aux nombres entiers en début de CM1 et CM2</a:t>
            </a:r>
          </a:p>
          <a:p>
            <a:pPr>
              <a:buFont typeface="Wingdings"/>
              <a:buChar char="v"/>
            </a:pPr>
            <a:r>
              <a:rPr lang="fr-FR" dirty="0" smtClean="0"/>
              <a:t> Introduction tardive de l’écriture décimale</a:t>
            </a:r>
          </a:p>
          <a:p>
            <a:pPr lvl="2">
              <a:buFont typeface="Symbol"/>
              <a:buChar char="Þ"/>
            </a:pPr>
            <a:r>
              <a:rPr lang="fr-FR" dirty="0" smtClean="0">
                <a:sym typeface="Symbol"/>
              </a:rPr>
              <a:t> travailler sur le nombre décimal, c’est poursuivre la construction des nombres entiers</a:t>
            </a:r>
          </a:p>
          <a:p>
            <a:pPr lvl="2">
              <a:buFont typeface="Symbol"/>
              <a:buChar char="Þ"/>
            </a:pPr>
            <a:r>
              <a:rPr lang="fr-FR" dirty="0" smtClean="0">
                <a:sym typeface="Symbol"/>
              </a:rPr>
              <a:t> enrichissement progressif d’une notion sur le cycle</a:t>
            </a:r>
          </a:p>
          <a:p>
            <a:pPr lvl="2">
              <a:buFont typeface="Symbol"/>
              <a:buChar char="Þ"/>
            </a:pPr>
            <a:r>
              <a:rPr lang="fr-FR" dirty="0" smtClean="0">
                <a:sym typeface="Symbol"/>
              </a:rPr>
              <a:t>Importance du diagnostique pour organiser son enseignement et réguler les apprentissages</a:t>
            </a:r>
            <a:endParaRPr lang="fr-FR" dirty="0" smtClean="0"/>
          </a:p>
          <a:p>
            <a:pPr>
              <a:buFont typeface="Symbol"/>
              <a:buChar char="Þ"/>
            </a:pPr>
            <a:endParaRPr lang="fr-FR" dirty="0" smtClean="0"/>
          </a:p>
          <a:p>
            <a:pPr>
              <a:buNone/>
            </a:pPr>
            <a:r>
              <a:rPr lang="fr-FR" dirty="0" smtClean="0">
                <a:sym typeface="Wingdings"/>
              </a:rPr>
              <a:t>P</a:t>
            </a:r>
            <a:r>
              <a:rPr lang="fr-FR" dirty="0" smtClean="0"/>
              <a:t>rogrammation segmentée</a:t>
            </a:r>
          </a:p>
          <a:p>
            <a:pPr lvl="2">
              <a:buFont typeface="Symbol"/>
              <a:buChar char="Þ"/>
            </a:pPr>
            <a:r>
              <a:rPr lang="fr-FR" dirty="0" err="1" smtClean="0">
                <a:sym typeface="Symbol"/>
              </a:rPr>
              <a:t>Rebrassage</a:t>
            </a:r>
            <a:r>
              <a:rPr lang="fr-FR" dirty="0" smtClean="0">
                <a:sym typeface="Symbol"/>
              </a:rPr>
              <a:t> régulier : l</a:t>
            </a:r>
            <a:r>
              <a:rPr lang="fr-FR" dirty="0" smtClean="0"/>
              <a:t>es travaux sur les fractions décimales et les décimaux s’alimentent mutuellement [compétence Représenter]</a:t>
            </a:r>
            <a:endParaRPr lang="fr-FR" dirty="0" smtClean="0">
              <a:sym typeface="Symbol"/>
            </a:endParaRPr>
          </a:p>
          <a:p>
            <a:pPr>
              <a:buFont typeface="Symbol"/>
              <a:buChar char="Þ"/>
            </a:pPr>
            <a:endParaRPr lang="fr-FR" dirty="0" smtClean="0">
              <a:sym typeface="Symbol"/>
            </a:endParaRPr>
          </a:p>
          <a:p>
            <a:pPr>
              <a:buNone/>
            </a:pPr>
            <a:r>
              <a:rPr lang="fr-FR" dirty="0" smtClean="0">
                <a:sym typeface="Wingdings"/>
              </a:rPr>
              <a:t> Méconnaissance réciproque école-collège </a:t>
            </a:r>
            <a:endParaRPr lang="fr-FR" dirty="0" smtClean="0"/>
          </a:p>
          <a:p>
            <a:pPr>
              <a:buNone/>
            </a:pPr>
            <a:r>
              <a:rPr lang="fr-FR" dirty="0" smtClean="0">
                <a:sym typeface="Symbol"/>
              </a:rPr>
              <a:t>		 </a:t>
            </a:r>
            <a:r>
              <a:rPr lang="fr-FR" sz="2400" dirty="0" smtClean="0">
                <a:sym typeface="Symbol"/>
              </a:rPr>
              <a:t>Echanges sur la chronologie de la construction</a:t>
            </a:r>
            <a:endParaRPr lang="fr-FR" sz="2400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2332037"/>
            <a:ext cx="8229600" cy="12552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2800" dirty="0" smtClean="0"/>
              <a:t>Modules à la carte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Module 1 : L’oral </a:t>
            </a:r>
            <a:br>
              <a:rPr lang="fr-FR" b="1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82614" y="274638"/>
            <a:ext cx="7104185" cy="994122"/>
          </a:xfrm>
        </p:spPr>
        <p:txBody>
          <a:bodyPr/>
          <a:lstStyle/>
          <a:p>
            <a:r>
              <a:rPr lang="fr-FR" dirty="0" smtClean="0"/>
              <a:t>L’oral et les consignes</a:t>
            </a:r>
            <a:endParaRPr lang="fr-F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8282091" cy="4641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27984" y="1988840"/>
            <a:ext cx="4474840" cy="5040560"/>
          </a:xfrm>
        </p:spPr>
        <p:txBody>
          <a:bodyPr>
            <a:normAutofit/>
          </a:bodyPr>
          <a:lstStyle/>
          <a:p>
            <a:r>
              <a:rPr lang="fr-FR" sz="2000" dirty="0" smtClean="0"/>
              <a:t>J’ai aligné les virgules…</a:t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J’ai fait comme s’il y avait un zéro…</a:t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J’ai rajouté deux zéros…</a:t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(J’ai appris comme ça.)</a:t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Dès qu’on passe au deuxième nombre, on ajoute deux zéros…</a:t>
            </a:r>
            <a:br>
              <a:rPr lang="fr-FR" sz="2000" dirty="0" smtClean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 smtClean="0"/>
              <a:t/>
            </a:r>
            <a:br>
              <a:rPr lang="fr-FR" sz="2000" dirty="0" smtClean="0"/>
            </a:br>
            <a:endParaRPr lang="fr-FR" sz="2000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564904"/>
            <a:ext cx="273630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Laurine-devoir en classe (2)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372200" y="2132856"/>
            <a:ext cx="304800" cy="3048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23528" y="1124745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Pour connaitre leurs procédures : les théorèmes-élèves…</a:t>
            </a:r>
          </a:p>
          <a:p>
            <a:endParaRPr lang="fr-FR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1187624" y="404664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Ecouter les élèves s’exprimer à l’oral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2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43651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sz="1800" dirty="0" smtClean="0"/>
              <a:t>…</a:t>
            </a:r>
            <a:r>
              <a:rPr lang="fr-FR" sz="2400" dirty="0" smtClean="0"/>
              <a:t>mais aussi les procédures justes qui ne transparaissent pas </a:t>
            </a:r>
            <a:br>
              <a:rPr lang="fr-FR" sz="2400" dirty="0" smtClean="0"/>
            </a:br>
            <a:r>
              <a:rPr lang="fr-FR" sz="2400" dirty="0" smtClean="0"/>
              <a:t>derrière des écrits erronés</a:t>
            </a:r>
            <a:endParaRPr lang="fr-FR" sz="2400" dirty="0"/>
          </a:p>
        </p:txBody>
      </p:sp>
      <p:pic>
        <p:nvPicPr>
          <p:cNvPr id="7170" name="Picture 2">
            <a:hlinkClick r:id="rId3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836712"/>
            <a:ext cx="6632563" cy="328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Laurine-devoir en classe (2)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851920" y="1556792"/>
            <a:ext cx="592832" cy="592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32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2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hlinkClick r:id="rId3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052736"/>
            <a:ext cx="68675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Laurine-devoir en classe (2)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948264" y="1700808"/>
            <a:ext cx="592832" cy="592832"/>
          </a:xfrm>
          <a:prstGeom prst="rect">
            <a:avLst/>
          </a:prstGeom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4509120"/>
            <a:ext cx="37623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611560" y="3501008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…ou des résultats justes avec des automatismes dénués de sens. 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2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91683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fr-FR" dirty="0"/>
              <a:t>Analysez les situations </a:t>
            </a:r>
            <a:r>
              <a:rPr lang="fr-FR" dirty="0" smtClean="0"/>
              <a:t>suivantes</a:t>
            </a:r>
          </a:p>
          <a:p>
            <a:pPr algn="ctr">
              <a:buNone/>
            </a:pPr>
            <a:r>
              <a:rPr lang="fr-FR" sz="2000" dirty="0" smtClean="0"/>
              <a:t> </a:t>
            </a:r>
            <a:r>
              <a:rPr lang="fr-FR" sz="2000" dirty="0"/>
              <a:t>(connaissances, compétences, </a:t>
            </a:r>
            <a:r>
              <a:rPr lang="fr-FR" sz="2000" dirty="0" smtClean="0"/>
              <a:t>objectifs, modalités</a:t>
            </a:r>
            <a:r>
              <a:rPr lang="fr-FR" sz="2000" dirty="0"/>
              <a:t>….)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676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Des situations qui favorisent les échanges et les débats à l’oral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7128792" cy="84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1" y="2564904"/>
            <a:ext cx="5237515" cy="3829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0848" y="1281869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Des pistes pour la formation :</a:t>
            </a:r>
          </a:p>
          <a:p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faire évaluer des écrits sans, puis avec les explicitations orales des élèves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Analyser des vidéos enregistrées en classe sous la focale de l’oral (rôle de l’oral de l’enseignant, des élèves, nature de l’étayage oral, répartition de la parole, type d’interactions…) [Voir aussi temps 2 de l’atelier]</a:t>
            </a:r>
          </a:p>
          <a:p>
            <a:pPr>
              <a:buNone/>
            </a:pP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Travailler sur des enregistrements oraux de travaux de groupe à comparer aux productions écrites des groupes….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Module 2 : </a:t>
            </a:r>
            <a:br>
              <a:rPr lang="fr-FR" b="1" dirty="0" smtClean="0"/>
            </a:br>
            <a:r>
              <a:rPr lang="fr-FR" b="1" dirty="0" smtClean="0"/>
              <a:t>La compétence « représenter »</a:t>
            </a:r>
            <a:br>
              <a:rPr lang="fr-FR" b="1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433711" y="1556792"/>
            <a:ext cx="60267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« Produire et utiliser diverses représentions des fractions simples et des nombres décimaux »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09556" y="476672"/>
            <a:ext cx="5429171" cy="724942"/>
          </a:xfrm>
        </p:spPr>
        <p:txBody>
          <a:bodyPr>
            <a:normAutofit/>
          </a:bodyPr>
          <a:lstStyle/>
          <a:p>
            <a:r>
              <a:rPr lang="fr-FR" sz="2800" dirty="0" smtClean="0"/>
              <a:t>Intercaler</a:t>
            </a:r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1475656" y="2060848"/>
            <a:ext cx="59046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Intercale un nombre entre 2,8 et 2,9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b="1" dirty="0" smtClean="0">
                <a:solidFill>
                  <a:srgbClr val="00B050"/>
                </a:solidFill>
              </a:rPr>
              <a:t>2,8 c’est 28 dixièmes</a:t>
            </a:r>
            <a:r>
              <a:rPr lang="fr-FR" dirty="0" smtClean="0"/>
              <a:t> et </a:t>
            </a:r>
            <a:r>
              <a:rPr lang="fr-FR" b="1" dirty="0" smtClean="0">
                <a:solidFill>
                  <a:srgbClr val="00B050"/>
                </a:solidFill>
              </a:rPr>
              <a:t>28 dixièmes = 280 centièmes</a:t>
            </a:r>
          </a:p>
          <a:p>
            <a:r>
              <a:rPr lang="fr-FR" dirty="0" smtClean="0"/>
              <a:t>2,9 c’est 290 centièmes</a:t>
            </a:r>
          </a:p>
          <a:p>
            <a:endParaRPr lang="fr-FR" dirty="0" smtClean="0"/>
          </a:p>
          <a:p>
            <a:r>
              <a:rPr lang="fr-FR" dirty="0" smtClean="0"/>
              <a:t>Entre 280  centièmes et 290 centièmes, on peut intercaler par exemple 283 centièmes, et </a:t>
            </a:r>
            <a:r>
              <a:rPr lang="fr-FR" b="1" dirty="0" smtClean="0">
                <a:solidFill>
                  <a:srgbClr val="00B050"/>
                </a:solidFill>
              </a:rPr>
              <a:t>283 centièmes = 2,83</a:t>
            </a:r>
          </a:p>
          <a:p>
            <a:endParaRPr lang="fr-FR" dirty="0" smtClean="0"/>
          </a:p>
          <a:p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Effectuer des conversions</a:t>
            </a:r>
            <a:endParaRPr lang="fr-FR" sz="2800" dirty="0"/>
          </a:p>
        </p:txBody>
      </p:sp>
      <p:sp>
        <p:nvSpPr>
          <p:cNvPr id="20" name="ZoneTexte 19"/>
          <p:cNvSpPr txBox="1"/>
          <p:nvPr/>
        </p:nvSpPr>
        <p:spPr>
          <a:xfrm>
            <a:off x="1835696" y="2276872"/>
            <a:ext cx="62646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300 cm = 300 centièmes de mètre =         m = </a:t>
            </a:r>
            <a:r>
              <a:rPr lang="fr-FR" b="1" dirty="0" smtClean="0">
                <a:solidFill>
                  <a:srgbClr val="00B050"/>
                </a:solidFill>
              </a:rPr>
              <a:t>3</a:t>
            </a:r>
            <a:r>
              <a:rPr lang="fr-FR" dirty="0" smtClean="0"/>
              <a:t> m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5 cm = 5 centièmes de mètres =          m = </a:t>
            </a:r>
            <a:r>
              <a:rPr lang="fr-FR" b="1" dirty="0" smtClean="0">
                <a:solidFill>
                  <a:srgbClr val="00B050"/>
                </a:solidFill>
              </a:rPr>
              <a:t>0,05</a:t>
            </a:r>
            <a:r>
              <a:rPr lang="fr-FR" dirty="0" smtClean="0"/>
              <a:t> m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356992"/>
            <a:ext cx="4191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204864"/>
            <a:ext cx="482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556792"/>
            <a:ext cx="3288889" cy="198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3995936" y="692696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Pour effectuer 5 </a:t>
            </a:r>
            <a:r>
              <a:rPr lang="fr-FR" dirty="0" smtClean="0">
                <a:sym typeface="Symbol"/>
              </a:rPr>
              <a:t>8</a:t>
            </a:r>
          </a:p>
          <a:p>
            <a:r>
              <a:rPr lang="fr-FR" b="1" dirty="0" smtClean="0">
                <a:solidFill>
                  <a:srgbClr val="00B050"/>
                </a:solidFill>
                <a:sym typeface="Symbol"/>
              </a:rPr>
              <a:t>5 unités = 50 dixièmes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691680" y="4149080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Aux cycles 3 et 4</a:t>
            </a:r>
            <a:endParaRPr lang="fr-FR" u="sng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8581" y="4605924"/>
            <a:ext cx="4318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1691680" y="458112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Donne l’écriture décimale de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655906" y="4237784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3 = 30 dixièmes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619672" y="530120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30 dixièmes </a:t>
            </a:r>
            <a:r>
              <a:rPr lang="fr-FR" dirty="0" smtClean="0">
                <a:sym typeface="Symbol"/>
              </a:rPr>
              <a:t> 5 = 6 dixièmes = 0,6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007125" y="155416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Techniques opératoires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836712"/>
            <a:ext cx="391723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3600400" cy="44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068960"/>
            <a:ext cx="2679049" cy="156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5301208"/>
            <a:ext cx="721580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2780928"/>
            <a:ext cx="11811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267744" y="2708920"/>
            <a:ext cx="1296144" cy="1872208"/>
          </a:xfrm>
          <a:prstGeom prst="rect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/>
          <p:cNvCxnSpPr/>
          <p:nvPr/>
        </p:nvCxnSpPr>
        <p:spPr>
          <a:xfrm flipH="1" flipV="1">
            <a:off x="2411760" y="1628800"/>
            <a:ext cx="36004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3563888" y="1772816"/>
            <a:ext cx="1224136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stCxn id="7" idx="3"/>
          </p:cNvCxnSpPr>
          <p:nvPr/>
        </p:nvCxnSpPr>
        <p:spPr>
          <a:xfrm>
            <a:off x="3563888" y="3645024"/>
            <a:ext cx="19442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>
            <a:off x="2555776" y="4581128"/>
            <a:ext cx="21602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199" y="1357532"/>
            <a:ext cx="8249955" cy="414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5880" y="1611749"/>
            <a:ext cx="7488832" cy="44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fr-FR" dirty="0"/>
              <a:t>Proposez un agencement chronologique </a:t>
            </a:r>
            <a:r>
              <a:rPr lang="fr-FR" dirty="0" smtClean="0"/>
              <a:t>de ces situations sur </a:t>
            </a:r>
            <a:r>
              <a:rPr lang="fr-FR" dirty="0"/>
              <a:t>le </a:t>
            </a:r>
            <a:r>
              <a:rPr lang="fr-FR" dirty="0" smtClean="0"/>
              <a:t>cycle 3, </a:t>
            </a:r>
            <a:r>
              <a:rPr lang="fr-FR" dirty="0"/>
              <a:t>en explicitant vos choix.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770267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1484784"/>
            <a:ext cx="771414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24744"/>
            <a:ext cx="59817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669813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060848"/>
            <a:ext cx="5399601" cy="3397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692695"/>
            <a:ext cx="3644230" cy="582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700808"/>
            <a:ext cx="483443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1181" y="1302971"/>
            <a:ext cx="7269687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Des pistes pour la formation :</a:t>
            </a:r>
          </a:p>
          <a:p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Une situation d’introduction :</a:t>
            </a:r>
          </a:p>
          <a:p>
            <a:pPr>
              <a:buFontTx/>
              <a:buChar char="-"/>
            </a:pPr>
            <a:endParaRPr lang="fr-FR" dirty="0" smtClean="0"/>
          </a:p>
          <a:p>
            <a:pPr lvl="0">
              <a:buNone/>
            </a:pPr>
            <a:r>
              <a:rPr lang="fr-FR" dirty="0" smtClean="0">
                <a:ea typeface="Calibri"/>
                <a:cs typeface="Calibri"/>
                <a:sym typeface="Calibri"/>
              </a:rPr>
              <a:t>« Calculer la somme de trois unités et soixante-dix-huit centièmes et de cinq unités et six dixièmes. »</a:t>
            </a:r>
          </a:p>
          <a:p>
            <a:pPr>
              <a:buNone/>
            </a:pPr>
            <a:endParaRPr lang="fr-FR" dirty="0" smtClean="0"/>
          </a:p>
          <a:p>
            <a:pPr>
              <a:buFontTx/>
              <a:buChar char="-"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5955" y="1362225"/>
            <a:ext cx="723715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933056"/>
            <a:ext cx="7151751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30922" y="1266092"/>
            <a:ext cx="7466221" cy="45157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Des pistes pour la formation :</a:t>
            </a:r>
          </a:p>
          <a:p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Faire identifier dans une liste de situations celles qui développent particulièrement la compétence représenter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Proposer des situations et demander de modifier les énoncés de façon à stimuler davantage cette compétence 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5760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Positionnez quelques repères de périodes.</a:t>
            </a:r>
            <a:endParaRPr lang="fr-F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856730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22363" y="2133600"/>
            <a:ext cx="7212037" cy="3777622"/>
          </a:xfrm>
        </p:spPr>
        <p:txBody>
          <a:bodyPr/>
          <a:lstStyle/>
          <a:p>
            <a:pPr marL="0" indent="0">
              <a:buNone/>
            </a:pPr>
            <a:r>
              <a:rPr lang="fr-FR" sz="2800" b="1" dirty="0" smtClean="0"/>
              <a:t>Module 3 : </a:t>
            </a:r>
          </a:p>
          <a:p>
            <a:pPr marL="0" indent="0">
              <a:buNone/>
            </a:pPr>
            <a:r>
              <a:rPr lang="fr-FR" sz="2800" b="1" dirty="0" smtClean="0"/>
              <a:t>Liens avec d’autres domaines des mathématiques, liens avec d’autres disciplines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750291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908720"/>
            <a:ext cx="6764141" cy="203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140968"/>
            <a:ext cx="7887172" cy="953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2915816" y="476672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Calcul, grandeurs et mesure….</a:t>
            </a:r>
            <a:endParaRPr lang="fr-FR" sz="2400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149080"/>
            <a:ext cx="3960440" cy="2418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sz="2800" b="1" dirty="0" smtClean="0"/>
              <a:t>Module 4 : </a:t>
            </a:r>
          </a:p>
          <a:p>
            <a:pPr algn="ctr">
              <a:buNone/>
            </a:pPr>
            <a:r>
              <a:rPr lang="fr-FR" sz="2800" b="1" dirty="0" smtClean="0"/>
              <a:t>La construction d’automatismes</a:t>
            </a:r>
            <a:endParaRPr lang="fr-FR" sz="2800" dirty="0" smtClean="0"/>
          </a:p>
          <a:p>
            <a:pPr algn="ctr">
              <a:buNone/>
            </a:pPr>
            <a:r>
              <a:rPr lang="fr-FR" sz="2800" dirty="0" smtClean="0"/>
              <a:t>Questions flash, exercices rituels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632954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649" y="5805264"/>
            <a:ext cx="3096344" cy="77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971600" y="548680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Document ressource, atelier sur le calcul en ligne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Des pistes pour la formation :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- Faire construire des questions flash</a:t>
            </a:r>
          </a:p>
          <a:p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Faire construire une progression de cycle d’activités mentales permettant d’anticiper, d’automatiser, d’entretenir les connaissances sur les nombres. 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- Voir atelier sur le calcul en ligne</a:t>
            </a:r>
          </a:p>
          <a:p>
            <a:pPr>
              <a:buFontTx/>
              <a:buChar char="-"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fr-FR" sz="2800" b="1" dirty="0" smtClean="0"/>
              <a:t>Module 5 : Le travail sur l’erreur</a:t>
            </a:r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Des situations qui permettent de </a:t>
            </a:r>
            <a:br>
              <a:rPr lang="fr-FR" sz="3200" dirty="0" smtClean="0"/>
            </a:br>
            <a:r>
              <a:rPr lang="fr-FR" sz="3200" dirty="0" smtClean="0"/>
              <a:t>travailler sur l’erreur</a:t>
            </a:r>
            <a:endParaRPr lang="fr-FR" sz="3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16832"/>
            <a:ext cx="68865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756816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268760"/>
            <a:ext cx="36004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276872"/>
            <a:ext cx="7272808" cy="4049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fr-FR" dirty="0" smtClean="0"/>
              <a:t>Atelier Fractions et nombres décimaux</a:t>
            </a:r>
          </a:p>
          <a:p>
            <a:pPr algn="ctr">
              <a:buNone/>
            </a:pPr>
            <a:r>
              <a:rPr lang="fr-FR" dirty="0" smtClean="0"/>
              <a:t>ESEN – novembre 2016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Comment le travail mené vous a-t-il permis de vous interroger sur la progression de cycle ?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4104456" cy="576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76672"/>
            <a:ext cx="4181475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76538"/>
            <a:ext cx="4032448" cy="559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764704"/>
            <a:ext cx="3941226" cy="546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9747" y="142254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Des pistes pour la formation :</a:t>
            </a:r>
          </a:p>
          <a:p>
            <a:pPr>
              <a:buNone/>
            </a:pP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Faire identifier les erreurs possibles des élèves dans certaines situations : anticiper les </a:t>
            </a:r>
            <a:r>
              <a:rPr lang="fr-FR" b="1" dirty="0" smtClean="0"/>
              <a:t>obstacles</a:t>
            </a:r>
            <a:r>
              <a:rPr lang="fr-FR" dirty="0" smtClean="0"/>
              <a:t>. 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Faire anticiper l’</a:t>
            </a:r>
            <a:r>
              <a:rPr lang="fr-FR" b="1" dirty="0" smtClean="0"/>
              <a:t>étayage</a:t>
            </a:r>
            <a:r>
              <a:rPr lang="fr-FR" dirty="0" smtClean="0"/>
              <a:t> sur certaines situations</a:t>
            </a:r>
          </a:p>
          <a:p>
            <a:pPr>
              <a:buNone/>
            </a:pP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Ecouter les élèves et identifier les </a:t>
            </a:r>
            <a:r>
              <a:rPr lang="fr-FR" b="1" dirty="0" smtClean="0"/>
              <a:t>causes</a:t>
            </a:r>
            <a:r>
              <a:rPr lang="fr-FR" dirty="0" smtClean="0"/>
              <a:t> de leurs erreurs 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/>
              <a:t>Dégagez des points clés/points de vigilance qui vous semblent importants lors de la construction d’une programmation </a:t>
            </a:r>
            <a:r>
              <a:rPr lang="fr-FR" dirty="0" smtClean="0"/>
              <a:t>de cycle</a:t>
            </a:r>
            <a:r>
              <a:rPr lang="fr-FR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50405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b="1" dirty="0" smtClean="0"/>
              <a:t>Proposition de formation en académie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 smtClean="0">
                <a:sym typeface="Symbol"/>
              </a:rPr>
              <a:t>	 </a:t>
            </a:r>
            <a:r>
              <a:rPr lang="fr-FR" dirty="0" smtClean="0"/>
              <a:t>Un atelier principal :</a:t>
            </a:r>
          </a:p>
          <a:p>
            <a:pPr lvl="2">
              <a:buFontTx/>
              <a:buChar char="-"/>
            </a:pPr>
            <a:r>
              <a:rPr lang="fr-FR" dirty="0" smtClean="0"/>
              <a:t>chronologie de la construction des fractions et des décimaux sur le cycle</a:t>
            </a:r>
          </a:p>
          <a:p>
            <a:pPr lvl="2">
              <a:buFontTx/>
              <a:buChar char="-"/>
            </a:pPr>
            <a:r>
              <a:rPr lang="fr-FR" dirty="0" smtClean="0"/>
              <a:t>enrichissement progressif /</a:t>
            </a:r>
            <a:r>
              <a:rPr lang="fr-FR" dirty="0" err="1" smtClean="0"/>
              <a:t>rebrassage</a:t>
            </a:r>
            <a:r>
              <a:rPr lang="fr-FR" dirty="0" smtClean="0"/>
              <a:t>/retro action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None/>
            </a:pPr>
            <a:r>
              <a:rPr lang="fr-FR" dirty="0" smtClean="0">
                <a:sym typeface="Symbol"/>
              </a:rPr>
              <a:t>	 </a:t>
            </a:r>
            <a:r>
              <a:rPr lang="fr-FR" dirty="0" smtClean="0"/>
              <a:t>Des modules à la carte :</a:t>
            </a:r>
          </a:p>
          <a:p>
            <a:pPr lvl="2">
              <a:buFontTx/>
              <a:buChar char="-"/>
            </a:pPr>
            <a:r>
              <a:rPr lang="fr-FR" dirty="0" smtClean="0"/>
              <a:t>L’oral</a:t>
            </a:r>
          </a:p>
          <a:p>
            <a:pPr lvl="2">
              <a:buFontTx/>
              <a:buChar char="-"/>
            </a:pPr>
            <a:r>
              <a:rPr lang="fr-FR" dirty="0" smtClean="0"/>
              <a:t>La compétence représenter</a:t>
            </a:r>
          </a:p>
          <a:p>
            <a:pPr lvl="2">
              <a:buFontTx/>
              <a:buChar char="-"/>
            </a:pPr>
            <a:r>
              <a:rPr lang="fr-FR" dirty="0" smtClean="0"/>
              <a:t>Liens inter et intra disciplinaires</a:t>
            </a:r>
          </a:p>
          <a:p>
            <a:pPr lvl="2">
              <a:buFontTx/>
              <a:buChar char="-"/>
            </a:pPr>
            <a:r>
              <a:rPr lang="fr-FR" dirty="0" smtClean="0"/>
              <a:t>Le développement d’automatismes</a:t>
            </a:r>
          </a:p>
          <a:p>
            <a:pPr lvl="2">
              <a:buFontTx/>
              <a:buChar char="-"/>
            </a:pPr>
            <a:r>
              <a:rPr lang="fr-FR" dirty="0" smtClean="0"/>
              <a:t>Le travail sur l’erreur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745</TotalTime>
  <Words>920</Words>
  <Application>Microsoft Office PowerPoint</Application>
  <PresentationFormat>Affichage à l'écran (4:3)</PresentationFormat>
  <Paragraphs>164</Paragraphs>
  <Slides>72</Slides>
  <Notes>1</Notes>
  <HiddenSlides>0</HiddenSlides>
  <MMClips>3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72</vt:i4>
      </vt:variant>
    </vt:vector>
  </HeadingPairs>
  <TitlesOfParts>
    <vt:vector size="73" baseType="lpstr">
      <vt:lpstr>Brin</vt:lpstr>
      <vt:lpstr>Fractions et nombres décimaux Atelier analyse de situations et programmations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Diagnostique </vt:lpstr>
      <vt:lpstr>Objectifs de formation</vt:lpstr>
      <vt:lpstr>Diapositive 13</vt:lpstr>
      <vt:lpstr>Diapositive 14</vt:lpstr>
      <vt:lpstr>Diapositive 15</vt:lpstr>
      <vt:lpstr>Diapositive 16</vt:lpstr>
      <vt:lpstr>Objectifs de formation</vt:lpstr>
      <vt:lpstr>Diapositive 18</vt:lpstr>
      <vt:lpstr>Objectifs de formation</vt:lpstr>
      <vt:lpstr>Diapositive 20</vt:lpstr>
      <vt:lpstr>Diapositive 21</vt:lpstr>
      <vt:lpstr>Diapositive 22</vt:lpstr>
      <vt:lpstr>Diapositive 23</vt:lpstr>
      <vt:lpstr>Objectifs de formation</vt:lpstr>
      <vt:lpstr>Complexification progressive</vt:lpstr>
      <vt:lpstr>Diapositive 26</vt:lpstr>
      <vt:lpstr>Diapositive 27</vt:lpstr>
      <vt:lpstr>Diapositive 28</vt:lpstr>
      <vt:lpstr>Objectifs de formation</vt:lpstr>
      <vt:lpstr>Diapositive 30</vt:lpstr>
      <vt:lpstr>Diapositive 31</vt:lpstr>
      <vt:lpstr>Diapositive 32</vt:lpstr>
      <vt:lpstr>Diapositive 33</vt:lpstr>
      <vt:lpstr>Diapositive 34</vt:lpstr>
      <vt:lpstr>Module 1 : L’oral  </vt:lpstr>
      <vt:lpstr>L’oral et les consignes</vt:lpstr>
      <vt:lpstr>J’ai aligné les virgules…  J’ai fait comme s’il y avait un zéro…  J’ai rajouté deux zéros…  (J’ai appris comme ça.)  Dès qu’on passe au deuxième nombre, on ajoute deux zéros…   </vt:lpstr>
      <vt:lpstr>…mais aussi les procédures justes qui ne transparaissent pas  derrière des écrits erronés</vt:lpstr>
      <vt:lpstr>Diapositive 39</vt:lpstr>
      <vt:lpstr>Diapositive 40</vt:lpstr>
      <vt:lpstr>Diapositive 41</vt:lpstr>
      <vt:lpstr>Module 2 :  La compétence « représenter » </vt:lpstr>
      <vt:lpstr>Diapositive 43</vt:lpstr>
      <vt:lpstr>Intercaler</vt:lpstr>
      <vt:lpstr>Effectuer des conversions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  <vt:lpstr>Diapositive 63</vt:lpstr>
      <vt:lpstr>Diapositive 64</vt:lpstr>
      <vt:lpstr>Diapositive 65</vt:lpstr>
      <vt:lpstr>Diapositive 66</vt:lpstr>
      <vt:lpstr>Des situations qui permettent de  travailler sur l’erreur</vt:lpstr>
      <vt:lpstr>Diapositive 68</vt:lpstr>
      <vt:lpstr>Diapositive 69</vt:lpstr>
      <vt:lpstr>Diapositive 70</vt:lpstr>
      <vt:lpstr>Diapositive 71</vt:lpstr>
      <vt:lpstr>Diapositive 72</vt:lpstr>
    </vt:vector>
  </TitlesOfParts>
  <Company>Aix-Marseille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 sur les nombres décimaux</dc:title>
  <dc:creator>cmazuyer</dc:creator>
  <cp:lastModifiedBy>JEROME PAYEN</cp:lastModifiedBy>
  <cp:revision>47</cp:revision>
  <dcterms:created xsi:type="dcterms:W3CDTF">2017-09-26T08:22:28Z</dcterms:created>
  <dcterms:modified xsi:type="dcterms:W3CDTF">2017-10-10T16:34:06Z</dcterms:modified>
</cp:coreProperties>
</file>