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2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1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95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5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5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5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58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69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06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9252-2311-4B44-8BA7-87CD25F38891}" type="datetimeFigureOut">
              <a:rPr lang="fr-FR" smtClean="0"/>
              <a:t>20/09/2017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21B42-6E50-4BF9-B4A4-AA8D8687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01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E:\COPIRELEM\proportionnalit&#233;\ESEN%202017\atelier\S&#233;ance%208%20-%202%20juin%20-%20CM1-CM2%20-%20Probl&#232;mes%20proportionnalit&#233;%20pour%20les%20CM1.pdf" TargetMode="External"/><Relationship Id="rId2" Type="http://schemas.openxmlformats.org/officeDocument/2006/relationships/hyperlink" Target="file:///E:\COPIRELEM\proportionnalit&#233;\ESEN%202017\atelier\grille%20analyse%20pb%20prop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E:\COPIRELEM\proportionnalit&#233;\ESEN%202017\atelier\S&#233;ance%208%20-%202%20juin%20-%20CM1-CM2%20-%20Probl&#232;mes%20proportionnalit&#233;%20pour%20les%20CM1.pdf" TargetMode="External"/><Relationship Id="rId2" Type="http://schemas.openxmlformats.org/officeDocument/2006/relationships/hyperlink" Target="file:///E:\COPIRELEM\proportionnalit&#233;\ESEN%202017\atelier\grille%20analyse%20pb%20prop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E:\COPIRELEM\proportionnalit&#233;\ESEN%202017\atelier\Vercel%20-%20Gabin%20CE2%20-%20Ex%202%20Proportionnalit&#233;%20intuition.wmv" TargetMode="External"/><Relationship Id="rId2" Type="http://schemas.openxmlformats.org/officeDocument/2006/relationships/hyperlink" Target="file:///E:\COPIRELEM\proportionnalit&#233;\ESEN%202017\atelier\prod-citron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E:\COPIRELEM\proportionnalit&#233;\ESEN%202017\prop-lons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COPIRELEM\proportionnalit&#233;\ESEN%202017\atelier\S&#233;ance%208%20-%202%20juin%20-%20CM1-CM2%20-%20Probl&#232;mes%20proportionnalit&#233;%20pour%20les%20CM1.pdf" TargetMode="External"/><Relationship Id="rId2" Type="http://schemas.openxmlformats.org/officeDocument/2006/relationships/hyperlink" Target="file:///E:\COPIRELEM\proportionnalit&#233;\ESEN%202017\atelier\S&#233;ance%2012%20-%2015%20juin%20-%20CM1-CM2%20-%20Calcul%20mental%20proportionnalit&#233;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E:\COPIRELEM\proportionnalit&#233;\ESEN%202017\atelier\cap-mathsCM1.jpg" TargetMode="External"/><Relationship Id="rId5" Type="http://schemas.openxmlformats.org/officeDocument/2006/relationships/hyperlink" Target="file:///E:\COPIRELEM\proportionnalit&#233;\ESEN%202017\atelier\geant.pdf" TargetMode="External"/><Relationship Id="rId4" Type="http://schemas.openxmlformats.org/officeDocument/2006/relationships/hyperlink" Target="file:///E:\COPIRELEM\proportionnalit&#233;\ESEN%202017\RA16_C3_MATH_PROPO_PUZZLE_614225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E:\COPIRELEM\proportionnalit&#233;\ESEN%202017\atelier\RA_16_C3_MATH_calcul_ligne_c3_N.D_601002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654687"/>
            <a:ext cx="9144000" cy="81344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Atelier PROPORTIONNALITE</a:t>
            </a:r>
          </a:p>
          <a:p>
            <a:r>
              <a:rPr lang="fr-FR" dirty="0" smtClean="0"/>
              <a:t>Loïc Martin / Arnaud Simard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443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0005" y="2515201"/>
            <a:ext cx="10515600" cy="1325563"/>
          </a:xfrm>
        </p:spPr>
        <p:txBody>
          <a:bodyPr/>
          <a:lstStyle/>
          <a:p>
            <a:pPr algn="ctr"/>
            <a:r>
              <a:rPr lang="fr-FR" dirty="0" smtClean="0"/>
              <a:t>Questions /discussion : débat ouvert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0" y="324533"/>
            <a:ext cx="121919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Connaissances mathématiques, didactiques et pédagogiques sont intimement liées au cœur des pratiques enseignantes et ne peuvent être abordées de façon vraiment indépendante dans le cadre des situations de formation.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145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980303"/>
            <a:ext cx="9144000" cy="4168345"/>
          </a:xfrm>
        </p:spPr>
        <p:txBody>
          <a:bodyPr>
            <a:normAutofit/>
          </a:bodyPr>
          <a:lstStyle/>
          <a:p>
            <a:r>
              <a:rPr lang="fr-FR" dirty="0" smtClean="0"/>
              <a:t>1- Aspect « SAVOIR »</a:t>
            </a:r>
          </a:p>
          <a:p>
            <a:r>
              <a:rPr lang="fr-FR" dirty="0" smtClean="0"/>
              <a:t>2- Aspect « DIDACTIQUE »</a:t>
            </a:r>
          </a:p>
          <a:p>
            <a:r>
              <a:rPr lang="fr-FR" dirty="0" smtClean="0"/>
              <a:t>3- Aspect « PEDAGOGIQUE »</a:t>
            </a:r>
          </a:p>
          <a:p>
            <a:r>
              <a:rPr lang="fr-FR" dirty="0"/>
              <a:t>Connaissances mathématiques, didactiques et pédagogiques sont intimement liées au cœur des pratiques enseignantes et ne peuvent être abordées de façon vraiment indépendante dans le cadre des situations de formation.</a:t>
            </a:r>
            <a:endParaRPr lang="fr-FR" dirty="0" smtClean="0"/>
          </a:p>
          <a:p>
            <a:r>
              <a:rPr lang="fr-FR" dirty="0" smtClean="0"/>
              <a:t>4- Formation de formateurs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3"/>
            <a:ext cx="9144000" cy="3229231"/>
          </a:xfrm>
        </p:spPr>
        <p:txBody>
          <a:bodyPr>
            <a:normAutofit/>
          </a:bodyPr>
          <a:lstStyle/>
          <a:p>
            <a:r>
              <a:rPr lang="fr-FR" dirty="0" smtClean="0"/>
              <a:t>1- Aspect « SAVOIR »</a:t>
            </a:r>
          </a:p>
          <a:p>
            <a:endParaRPr lang="fr-FR" dirty="0"/>
          </a:p>
          <a:p>
            <a:r>
              <a:rPr lang="fr-FR" dirty="0" smtClean="0">
                <a:hlinkClick r:id="rId2" action="ppaction://hlinkfile"/>
              </a:rPr>
              <a:t>Grille d’analyse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Consigne : </a:t>
            </a:r>
          </a:p>
          <a:p>
            <a:r>
              <a:rPr lang="fr-FR" dirty="0" smtClean="0"/>
              <a:t>« Renseigner la grille d’analyse sur les exercices 1 et 4 de la fiche d’exercice </a:t>
            </a:r>
            <a:r>
              <a:rPr lang="fr-FR" dirty="0" smtClean="0">
                <a:hlinkClick r:id="rId3" action="ppaction://hlinkfile"/>
              </a:rPr>
              <a:t>CM1/CM2</a:t>
            </a:r>
            <a:r>
              <a:rPr lang="fr-FR" dirty="0" smtClean="0"/>
              <a:t>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5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3"/>
            <a:ext cx="9144000" cy="3229231"/>
          </a:xfrm>
        </p:spPr>
        <p:txBody>
          <a:bodyPr>
            <a:normAutofit/>
          </a:bodyPr>
          <a:lstStyle/>
          <a:p>
            <a:r>
              <a:rPr lang="fr-FR" dirty="0" smtClean="0"/>
              <a:t>1- Phase « SAVOIR »</a:t>
            </a:r>
          </a:p>
          <a:p>
            <a:endParaRPr lang="fr-FR" dirty="0"/>
          </a:p>
          <a:p>
            <a:r>
              <a:rPr lang="fr-FR" dirty="0" smtClean="0">
                <a:hlinkClick r:id="rId2" action="ppaction://hlinkfile"/>
              </a:rPr>
              <a:t>Grille d’analyse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Consigne : </a:t>
            </a:r>
          </a:p>
          <a:p>
            <a:r>
              <a:rPr lang="fr-FR" dirty="0" smtClean="0"/>
              <a:t>« Renseigner la grille d’analyse sur les exercices 1 et 4 de la fiche d’exercice </a:t>
            </a:r>
            <a:r>
              <a:rPr lang="fr-FR" dirty="0" smtClean="0">
                <a:hlinkClick r:id="rId3" action="ppaction://hlinkfile"/>
              </a:rPr>
              <a:t>CM1/CM2</a:t>
            </a:r>
            <a:r>
              <a:rPr lang="fr-FR" dirty="0" smtClean="0"/>
              <a:t> »</a:t>
            </a:r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81449" y="3550508"/>
            <a:ext cx="10783329" cy="29779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DISCUSSION</a:t>
            </a:r>
          </a:p>
          <a:p>
            <a:pPr lvl="0"/>
            <a:r>
              <a:rPr lang="fr-FR" dirty="0"/>
              <a:t>Quelles différences/ressemblances entre les énoncés ?</a:t>
            </a:r>
          </a:p>
          <a:p>
            <a:pPr lvl="0"/>
            <a:r>
              <a:rPr lang="fr-FR" dirty="0"/>
              <a:t>Quelles différences/ressemblances entre les procédures attendues ?</a:t>
            </a:r>
          </a:p>
          <a:p>
            <a:pPr lvl="0"/>
            <a:r>
              <a:rPr lang="fr-FR" dirty="0"/>
              <a:t>Quelles sont les difficultés prévisibles ?</a:t>
            </a:r>
          </a:p>
          <a:p>
            <a:pPr lvl="0"/>
            <a:r>
              <a:rPr lang="fr-FR" dirty="0"/>
              <a:t>Quelles sont les erreurs prévisibles ? </a:t>
            </a:r>
          </a:p>
          <a:p>
            <a:pPr lvl="0"/>
            <a:r>
              <a:rPr lang="fr-FR" dirty="0"/>
              <a:t>Comment transformer les énoncés pour faire évoluer les procédures attendues </a:t>
            </a:r>
            <a:r>
              <a:rPr lang="fr-FR" dirty="0" smtClean="0"/>
              <a:t>?</a:t>
            </a:r>
          </a:p>
          <a:p>
            <a:pPr lvl="0"/>
            <a:r>
              <a:rPr lang="fr-FR" dirty="0" smtClean="0"/>
              <a:t>En quoi cette grille d’analyse peut être utile en formation ?</a:t>
            </a:r>
            <a:r>
              <a:rPr lang="fr-FR" dirty="0"/>
              <a:t>	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3"/>
            <a:ext cx="9144000" cy="581591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2</a:t>
            </a:r>
            <a:r>
              <a:rPr lang="fr-FR" dirty="0" smtClean="0"/>
              <a:t>- Aspect « DIDACTIQUE »</a:t>
            </a:r>
          </a:p>
          <a:p>
            <a:endParaRPr lang="fr-FR" dirty="0" smtClean="0"/>
          </a:p>
          <a:p>
            <a:r>
              <a:rPr lang="fr-FR" dirty="0" smtClean="0">
                <a:hlinkClick r:id="rId2" action="ppaction://hlinkfile"/>
              </a:rPr>
              <a:t>Un exercice, des productions.</a:t>
            </a:r>
            <a:endParaRPr lang="fr-FR" dirty="0" smtClean="0"/>
          </a:p>
          <a:p>
            <a:r>
              <a:rPr lang="fr-FR" dirty="0" smtClean="0">
                <a:hlinkClick r:id="rId3" action="ppaction://hlinkfile"/>
              </a:rPr>
              <a:t>Un élève de CE2 à l’oral (vidéo).</a:t>
            </a:r>
            <a:endParaRPr lang="fr-FR" dirty="0" smtClean="0"/>
          </a:p>
          <a:p>
            <a:r>
              <a:rPr lang="fr-FR" dirty="0" smtClean="0">
                <a:hlinkClick r:id="rId4" action="ppaction://hlinkfile"/>
              </a:rPr>
              <a:t>Une séance de recherche en groupe (vidéo).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Consigne : </a:t>
            </a:r>
          </a:p>
          <a:p>
            <a:pPr lvl="0"/>
            <a:r>
              <a:rPr lang="fr-FR" dirty="0"/>
              <a:t>Quelles procédures ?</a:t>
            </a:r>
          </a:p>
          <a:p>
            <a:pPr lvl="0"/>
            <a:r>
              <a:rPr lang="fr-FR" dirty="0"/>
              <a:t>Quelles compétences semblent acquises ?</a:t>
            </a:r>
          </a:p>
          <a:p>
            <a:pPr lvl="0"/>
            <a:r>
              <a:rPr lang="fr-FR" dirty="0"/>
              <a:t>Quelle(s) erreur(s) ? Etait-ce prévisible ?</a:t>
            </a:r>
          </a:p>
          <a:p>
            <a:pPr lvl="0"/>
            <a:r>
              <a:rPr lang="fr-FR" dirty="0"/>
              <a:t>Comment faire évoluer les procédures ?</a:t>
            </a:r>
          </a:p>
          <a:p>
            <a:pPr lvl="0"/>
            <a:r>
              <a:rPr lang="fr-FR" dirty="0"/>
              <a:t>Comment passer des traces élèves aux écrits institutionnels </a:t>
            </a:r>
            <a:r>
              <a:rPr lang="fr-FR" dirty="0" smtClean="0"/>
              <a:t>?</a:t>
            </a:r>
            <a:endParaRPr lang="fr-FR" dirty="0"/>
          </a:p>
          <a:p>
            <a:pPr lvl="0"/>
            <a:r>
              <a:rPr lang="fr-FR" dirty="0"/>
              <a:t>Quelle synthèse dans la classe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2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7568" y="222424"/>
            <a:ext cx="9144000" cy="5857100"/>
          </a:xfrm>
        </p:spPr>
        <p:txBody>
          <a:bodyPr>
            <a:normAutofit/>
          </a:bodyPr>
          <a:lstStyle/>
          <a:p>
            <a:r>
              <a:rPr lang="fr-FR" dirty="0" smtClean="0"/>
              <a:t>3- Aspect « PEDAGOGIQUE »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050324" y="1254217"/>
            <a:ext cx="3431059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2" action="ppaction://hlinkpres?slideindex=1&amp;slidetitle="/>
              </a:rPr>
              <a:t>Temps court</a:t>
            </a:r>
          </a:p>
          <a:p>
            <a:r>
              <a:rPr lang="fr-FR" dirty="0" smtClean="0">
                <a:hlinkClick r:id="rId2" action="ppaction://hlinkpres?slideindex=1&amp;slidetitle="/>
              </a:rPr>
              <a:t>« activité flash »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7718855" y="1254217"/>
            <a:ext cx="3431059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3" action="ppaction://hlinkfile"/>
              </a:rPr>
              <a:t>Temps long</a:t>
            </a:r>
          </a:p>
          <a:p>
            <a:r>
              <a:rPr lang="fr-FR" dirty="0" smtClean="0">
                <a:hlinkClick r:id="rId3" action="ppaction://hlinkfile"/>
              </a:rPr>
              <a:t>« résolution de problème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562336" y="2162438"/>
            <a:ext cx="3587578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4" action="ppaction://hlinkfile"/>
              </a:rPr>
              <a:t>Temps long</a:t>
            </a:r>
          </a:p>
          <a:p>
            <a:r>
              <a:rPr lang="fr-FR" dirty="0" smtClean="0">
                <a:hlinkClick r:id="rId4" action="ppaction://hlinkfile"/>
              </a:rPr>
              <a:t>« documents ressource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050324" y="2178911"/>
            <a:ext cx="3587578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5" action="ppaction://hlinkfile"/>
              </a:rPr>
              <a:t>Temps long</a:t>
            </a:r>
          </a:p>
          <a:p>
            <a:r>
              <a:rPr lang="fr-FR" dirty="0" smtClean="0">
                <a:hlinkClick r:id="rId5" action="ppaction://hlinkfile"/>
              </a:rPr>
              <a:t>« problème à prise d’initiative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4743966" y="1521939"/>
            <a:ext cx="2712306" cy="741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6" action="ppaction://hlinkfile"/>
              </a:rPr>
              <a:t>Temps court/long</a:t>
            </a:r>
          </a:p>
          <a:p>
            <a:r>
              <a:rPr lang="fr-FR" dirty="0" smtClean="0">
                <a:hlinkClick r:id="rId6" action="ppaction://hlinkfile"/>
              </a:rPr>
              <a:t>« manuels »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734065" y="3562858"/>
            <a:ext cx="8732108" cy="2134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r>
              <a:rPr lang="fr-FR" sz="2400" dirty="0"/>
              <a:t>→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pour cette modalité de travail ?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r>
              <a:rPr lang="fr-FR" sz="2400" dirty="0"/>
              <a:t>→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régularité au cours de l’année scolaire ?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5291455" algn="l"/>
              </a:tabLst>
            </a:pPr>
            <a:r>
              <a:rPr lang="fr-FR" sz="2400" dirty="0"/>
              <a:t>→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intérêt de cette modalité de travail ?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2825577"/>
          </a:xfrm>
        </p:spPr>
        <p:txBody>
          <a:bodyPr>
            <a:normAutofit fontScale="92500"/>
          </a:bodyPr>
          <a:lstStyle/>
          <a:p>
            <a:r>
              <a:rPr lang="fr-FR" sz="2800" dirty="0" smtClean="0"/>
              <a:t>4- Formation de formateurs</a:t>
            </a:r>
          </a:p>
          <a:p>
            <a:endParaRPr lang="fr-FR" sz="2800" dirty="0" smtClean="0"/>
          </a:p>
          <a:p>
            <a:r>
              <a:rPr lang="fr-FR" sz="2800" u="sng" dirty="0" smtClean="0"/>
              <a:t>Aspect </a:t>
            </a:r>
            <a:r>
              <a:rPr lang="fr-FR" sz="2800" u="sng" dirty="0"/>
              <a:t>« SAVOIR » </a:t>
            </a:r>
            <a:r>
              <a:rPr lang="fr-FR" sz="2800" u="sng" dirty="0" smtClean="0"/>
              <a:t>:</a:t>
            </a:r>
            <a:r>
              <a:rPr lang="fr-FR" sz="2800" dirty="0" smtClean="0"/>
              <a:t> Les </a:t>
            </a:r>
            <a:r>
              <a:rPr lang="fr-FR" sz="2800" i="1" dirty="0"/>
              <a:t>connaissances mathématiques</a:t>
            </a:r>
            <a:r>
              <a:rPr lang="fr-FR" sz="2800" dirty="0"/>
              <a:t> correspondent aux connaissances mathématiques que les formés enseigneront à leurs élèves ainsi qu’à des connaissances mathématiques non enseignées aux élèves mais nécessaires aux formés pour enseigner.</a:t>
            </a:r>
          </a:p>
          <a:p>
            <a:r>
              <a:rPr lang="fr-FR" sz="2800" dirty="0"/>
              <a:t>	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442513" y="2583696"/>
            <a:ext cx="80353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→ Mise au point théorique : proportionnalité, linéarité, vitesse, pourcentage, échelles, géométrie</a:t>
            </a:r>
            <a:r>
              <a:rPr lang="fr-FR" sz="2800" dirty="0" smtClean="0"/>
              <a:t>…</a:t>
            </a:r>
          </a:p>
          <a:p>
            <a:endParaRPr lang="fr-FR" sz="2800" dirty="0"/>
          </a:p>
          <a:p>
            <a:r>
              <a:rPr lang="fr-FR" sz="2800" dirty="0" smtClean="0"/>
              <a:t>→ </a:t>
            </a:r>
            <a:r>
              <a:rPr lang="fr-FR" sz="2800" dirty="0"/>
              <a:t>Analyse de manuels : définitions proposées, exercices et problèmes (grille d’analyse</a:t>
            </a:r>
            <a:r>
              <a:rPr lang="fr-FR" sz="2800" dirty="0" smtClean="0"/>
              <a:t>)…</a:t>
            </a:r>
          </a:p>
          <a:p>
            <a:endParaRPr lang="fr-FR" sz="2800" dirty="0"/>
          </a:p>
          <a:p>
            <a:r>
              <a:rPr lang="fr-FR" sz="2800" dirty="0" smtClean="0"/>
              <a:t>→  </a:t>
            </a:r>
            <a:r>
              <a:rPr lang="fr-FR" sz="2800" dirty="0"/>
              <a:t>Analyse de documents personnels : création de supports par les enseignants eux-mêmes…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8225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4324864"/>
          </a:xfrm>
        </p:spPr>
        <p:txBody>
          <a:bodyPr>
            <a:noAutofit/>
          </a:bodyPr>
          <a:lstStyle/>
          <a:p>
            <a:r>
              <a:rPr lang="fr-FR" sz="2800" dirty="0" smtClean="0"/>
              <a:t>4- Formation de </a:t>
            </a:r>
            <a:r>
              <a:rPr lang="fr-FR" sz="2800" dirty="0" smtClean="0"/>
              <a:t>formateurs</a:t>
            </a:r>
            <a:endParaRPr lang="fr-FR" sz="2800" dirty="0" smtClean="0"/>
          </a:p>
          <a:p>
            <a:r>
              <a:rPr lang="fr-FR" sz="2800" u="sng" dirty="0" smtClean="0"/>
              <a:t>Aspect « DIDACTIQUE » :</a:t>
            </a:r>
            <a:r>
              <a:rPr lang="fr-FR" sz="2800" dirty="0" smtClean="0"/>
              <a:t> Les </a:t>
            </a:r>
            <a:r>
              <a:rPr lang="fr-FR" sz="2800" i="1" dirty="0" smtClean="0"/>
              <a:t>connaissances didactiques</a:t>
            </a:r>
            <a:r>
              <a:rPr lang="fr-FR" sz="2800" dirty="0" smtClean="0"/>
              <a:t>, spécifiques au contenu mathématique enseigné, sont des connaissances pour l’enseignant : elles correspondent à des transpositions de savoirs didactiques initialement conçus dans le cadre de la recherche. Par exemple le concept de variable didactique donne à l’enseignant le moyen d’identifier et de hiérarchiser les différents paramètres à considérer et de faire des choix des valeurs de </a:t>
            </a:r>
            <a:r>
              <a:rPr lang="fr-FR" sz="2800" dirty="0" smtClean="0"/>
              <a:t>certains paramètres </a:t>
            </a:r>
            <a:r>
              <a:rPr lang="fr-FR" sz="2800" dirty="0" smtClean="0"/>
              <a:t>en fonction de ses objectifs en termes d’apprentissage à provoquer</a:t>
            </a:r>
            <a:r>
              <a:rPr lang="fr-FR" sz="2800" dirty="0" smtClean="0"/>
              <a:t>.</a:t>
            </a:r>
            <a:endParaRPr lang="fr-FR" sz="28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895912" y="3553304"/>
            <a:ext cx="9479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→ Analyse de productions d’élèves (écrites, orales) : reconnaissance des </a:t>
            </a:r>
            <a:r>
              <a:rPr lang="fr-FR" sz="2800" dirty="0" smtClean="0"/>
              <a:t>procédures.</a:t>
            </a:r>
          </a:p>
          <a:p>
            <a:endParaRPr lang="fr-FR" sz="2800" dirty="0"/>
          </a:p>
          <a:p>
            <a:r>
              <a:rPr lang="fr-FR" sz="2800" dirty="0"/>
              <a:t>→ Analyse et compréhension du manuel du </a:t>
            </a:r>
            <a:r>
              <a:rPr lang="fr-FR" sz="2800" dirty="0" smtClean="0"/>
              <a:t>maitre.</a:t>
            </a:r>
          </a:p>
          <a:p>
            <a:endParaRPr lang="fr-FR" sz="2800" dirty="0"/>
          </a:p>
          <a:p>
            <a:r>
              <a:rPr lang="fr-FR" sz="2800" dirty="0" smtClean="0"/>
              <a:t>→ </a:t>
            </a:r>
            <a:r>
              <a:rPr lang="fr-FR" sz="2800" dirty="0"/>
              <a:t>Outiller les enseignants sur les écrits transitoires : passage de la production élève à l’écrit institutionnel (voir </a:t>
            </a:r>
            <a:r>
              <a:rPr lang="fr-FR" sz="2800" dirty="0">
                <a:hlinkClick r:id="rId2" action="ppaction://hlinkfile"/>
              </a:rPr>
              <a:t>doc ressource</a:t>
            </a:r>
            <a:r>
              <a:rPr lang="fr-FR" sz="2800" dirty="0"/>
              <a:t>).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8078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3665988"/>
          </a:xfrm>
        </p:spPr>
        <p:txBody>
          <a:bodyPr>
            <a:noAutofit/>
          </a:bodyPr>
          <a:lstStyle/>
          <a:p>
            <a:r>
              <a:rPr lang="fr-FR" sz="2800" dirty="0" smtClean="0"/>
              <a:t>4- Formation de </a:t>
            </a:r>
            <a:r>
              <a:rPr lang="fr-FR" sz="2800" dirty="0" smtClean="0"/>
              <a:t>formateurs</a:t>
            </a:r>
          </a:p>
          <a:p>
            <a:endParaRPr lang="fr-FR" sz="2800" dirty="0" smtClean="0"/>
          </a:p>
          <a:p>
            <a:r>
              <a:rPr lang="fr-FR" sz="2800" dirty="0" smtClean="0"/>
              <a:t>3- </a:t>
            </a:r>
            <a:r>
              <a:rPr lang="fr-FR" sz="2800" u="sng" dirty="0" smtClean="0"/>
              <a:t>Aspect « PEDAGOGIQUE » </a:t>
            </a:r>
            <a:r>
              <a:rPr lang="fr-FR" sz="2800" u="sng" dirty="0" smtClean="0"/>
              <a:t>:</a:t>
            </a:r>
            <a:r>
              <a:rPr lang="fr-FR" sz="2800" dirty="0" smtClean="0"/>
              <a:t> Les </a:t>
            </a:r>
            <a:r>
              <a:rPr lang="fr-FR" sz="2800" i="1" dirty="0" smtClean="0"/>
              <a:t>connaissances pédagogiques</a:t>
            </a:r>
            <a:r>
              <a:rPr lang="fr-FR" sz="2800" dirty="0" smtClean="0"/>
              <a:t> relèvent des conceptions de l’apprentissage, de l’organisation et de la gestion de la classe, indépendamment des contenus disciplinaires :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98140" y="2566957"/>
            <a:ext cx="97124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→ </a:t>
            </a:r>
            <a:r>
              <a:rPr lang="fr-FR" sz="2800" dirty="0"/>
              <a:t>envisager différentes modalités de travail (individuel, en petits groupes pour favoriser les interactions, en grand groupe</a:t>
            </a:r>
            <a:r>
              <a:rPr lang="fr-FR" sz="2800" dirty="0" smtClean="0"/>
              <a:t>).</a:t>
            </a:r>
            <a:endParaRPr lang="fr-FR" sz="2800" dirty="0"/>
          </a:p>
          <a:p>
            <a:r>
              <a:rPr lang="fr-FR" sz="2800" dirty="0"/>
              <a:t>→</a:t>
            </a:r>
            <a:r>
              <a:rPr lang="fr-FR" sz="2800" dirty="0" smtClean="0"/>
              <a:t> </a:t>
            </a:r>
            <a:r>
              <a:rPr lang="fr-FR" sz="2800" dirty="0"/>
              <a:t>différentes gestions de la mise en commun (par affichage – ou pas – des productions, par une prise en compte de toutes les productions ou d’une partie</a:t>
            </a:r>
            <a:r>
              <a:rPr lang="fr-FR" sz="2800" dirty="0" smtClean="0"/>
              <a:t>).</a:t>
            </a:r>
            <a:endParaRPr lang="fr-FR" sz="2800" dirty="0"/>
          </a:p>
          <a:p>
            <a:r>
              <a:rPr lang="fr-FR" sz="2800" dirty="0"/>
              <a:t>→</a:t>
            </a:r>
            <a:r>
              <a:rPr lang="fr-FR" sz="2800" dirty="0" smtClean="0"/>
              <a:t> </a:t>
            </a:r>
            <a:r>
              <a:rPr lang="fr-FR" sz="2800" dirty="0"/>
              <a:t>différents supports de travail (cahier de brouillon, affiches, ardoises ; éphémères ou pas).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797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188</Words>
  <Application>Microsoft Office PowerPoint</Application>
  <PresentationFormat>Grand écran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Questions /discussion : débat ouvert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asimard</dc:creator>
  <cp:lastModifiedBy>asimard</cp:lastModifiedBy>
  <cp:revision>10</cp:revision>
  <dcterms:created xsi:type="dcterms:W3CDTF">2017-09-06T10:51:15Z</dcterms:created>
  <dcterms:modified xsi:type="dcterms:W3CDTF">2017-09-20T09:42:41Z</dcterms:modified>
</cp:coreProperties>
</file>