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9144000" cy="51435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0" d="100"/>
          <a:sy n="140" d="100"/>
        </p:scale>
        <p:origin x="69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Couverture">
    <p:spTree>
      <p:nvGrpSpPr>
        <p:cNvPr id="1" name=""/>
        <p:cNvGrpSpPr/>
        <p:nvPr/>
      </p:nvGrpSpPr>
      <p:grpSpPr bwMode="auto">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XX/XX/XXXX</a:t>
            </a:r>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pPr>
              <a:defRPr/>
            </a:pPr>
            <a:r>
              <a:rPr lang="fr-FR"/>
              <a:t>Intitulé de la direction </a:t>
            </a:r>
            <a:br>
              <a:rPr lang="fr-FR"/>
            </a:br>
            <a:r>
              <a:rPr lang="fr-FR"/>
              <a:t>ou de l’organisme rattaché</a:t>
            </a:r>
            <a:endParaRP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fld id="{10C140CD-8AED-46FF-A9A2-77308F3F39AE}" type="slidenum">
              <a:rPr lang="fr-F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Titre</a:t>
            </a:r>
            <a:endParaRPr/>
          </a:p>
        </p:txBody>
      </p:sp>
      <p:pic>
        <p:nvPicPr>
          <p:cNvPr id="2" name="Image 1"/>
          <p:cNvPicPr>
            <a:picLocks noChangeAspect="1"/>
          </p:cNvPicPr>
          <p:nvPr userDrawn="1"/>
        </p:nvPicPr>
        <p:blipFill>
          <a:blip r:embed="rId2"/>
          <a:stretch/>
        </p:blipFill>
        <p:spPr bwMode="auto">
          <a:xfrm>
            <a:off x="360394" y="51469"/>
            <a:ext cx="4355622" cy="358112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re et sous-titre">
    <p:spTree>
      <p:nvGrpSpPr>
        <p:cNvPr id="1" name=""/>
        <p:cNvGrpSpPr/>
        <p:nvPr/>
      </p:nvGrpSpPr>
      <p:grpSpPr bwMode="auto">
        <a:xfrm>
          <a:off x="0" y="0"/>
          <a:ext cx="0" cy="0"/>
          <a:chOff x="0" y="0"/>
          <a:chExt cx="0" cy="0"/>
        </a:xfrm>
      </p:grpSpPr>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Titre</a:t>
            </a:r>
            <a:endParaRPr/>
          </a:p>
        </p:txBody>
      </p:sp>
      <p:sp>
        <p:nvSpPr>
          <p:cNvPr id="2" name="Espace réservé de la date 1"/>
          <p:cNvSpPr>
            <a:spLocks noGrp="1"/>
          </p:cNvSpPr>
          <p:nvPr>
            <p:ph type="dt" sz="half" idx="10"/>
          </p:nvPr>
        </p:nvSpPr>
        <p:spPr bwMode="gray"/>
        <p:txBody>
          <a:bodyPr/>
          <a:lstStyle/>
          <a:p>
            <a:pPr algn="r">
              <a:defRPr/>
            </a:pPr>
            <a:r>
              <a:rPr lang="fr-FR" cap="all"/>
              <a:t>XX/XX/XXXX</a:t>
            </a:r>
          </a:p>
        </p:txBody>
      </p:sp>
      <p:sp>
        <p:nvSpPr>
          <p:cNvPr id="3" name="Espace réservé du pied de page 2"/>
          <p:cNvSpPr>
            <a:spLocks noGrp="1"/>
          </p:cNvSpPr>
          <p:nvPr>
            <p:ph type="ftr" sz="quarter" idx="11"/>
          </p:nvPr>
        </p:nvSpPr>
        <p:spPr bwMode="gray"/>
        <p:txBody>
          <a:bodyPr/>
          <a:lstStyle>
            <a:lvl1pPr>
              <a:defRPr/>
            </a:lvl1pPr>
          </a:lstStyle>
          <a:p>
            <a:pPr>
              <a:defRPr/>
            </a:pPr>
            <a:r>
              <a:rPr lang="fr-FR"/>
              <a:t>Intitulé de la direction ou de l’organisme rattaché</a:t>
            </a:r>
            <a:endParaRPr/>
          </a:p>
        </p:txBody>
      </p:sp>
      <p:sp>
        <p:nvSpPr>
          <p:cNvPr id="8" name="Espace réservé du numéro de diapositive 7"/>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a:lvl1pPr>
            <a:lvl2pPr marL="0" indent="0">
              <a:spcBef>
                <a:spcPts val="500"/>
              </a:spcBef>
              <a:spcAft>
                <a:spcPts val="0"/>
              </a:spcAft>
              <a:buNone/>
              <a:defRPr sz="1850"/>
            </a:lvl2pPr>
          </a:lstStyle>
          <a:p>
            <a:pPr lvl="0">
              <a:defRPr/>
            </a:pPr>
            <a:r>
              <a:rPr lang="fr-FR"/>
              <a:t>Titre</a:t>
            </a:r>
            <a:endParaRPr/>
          </a:p>
          <a:p>
            <a:pPr lvl="1">
              <a:defRPr/>
            </a:pPr>
            <a:r>
              <a:rPr lang="fr-FR"/>
              <a:t>Sous-titre</a:t>
            </a:r>
            <a:endParaRPr/>
          </a:p>
        </p:txBody>
      </p:sp>
      <p:cxnSp>
        <p:nvCxnSpPr>
          <p:cNvPr id="12" name="Connecteur droit 11"/>
          <p:cNvCxnSpPr>
            <a:cxnSpLocks/>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stretch/>
        </p:blipFill>
        <p:spPr bwMode="auto">
          <a:xfrm>
            <a:off x="179512" y="118317"/>
            <a:ext cx="2195810" cy="180536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Sommaire">
    <p:spTree>
      <p:nvGrpSpPr>
        <p:cNvPr id="1" name=""/>
        <p:cNvGrpSpPr/>
        <p:nvPr/>
      </p:nvGrpSpPr>
      <p:grpSpPr bwMode="auto">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pPr>
              <a:defRPr/>
            </a:pPr>
            <a:r>
              <a:rPr lang="fr-FR"/>
              <a:t>Titre</a:t>
            </a:r>
            <a:endParaRPr/>
          </a:p>
        </p:txBody>
      </p:sp>
      <p:sp>
        <p:nvSpPr>
          <p:cNvPr id="3" name="Espace réservé de la date 2"/>
          <p:cNvSpPr>
            <a:spLocks noGrp="1"/>
          </p:cNvSpPr>
          <p:nvPr>
            <p:ph type="dt" sz="half" idx="10"/>
          </p:nvPr>
        </p:nvSpPr>
        <p:spPr bwMode="gray"/>
        <p:txBody>
          <a:bodyPr/>
          <a:lstStyle/>
          <a:p>
            <a:pPr algn="r">
              <a:defRPr/>
            </a:pPr>
            <a:r>
              <a:rPr lang="fr-FR" cap="all"/>
              <a:t>XX/XX/XXXX</a:t>
            </a:r>
          </a:p>
        </p:txBody>
      </p:sp>
      <p:sp>
        <p:nvSpPr>
          <p:cNvPr id="4" name="Espace réservé du pied de page 3"/>
          <p:cNvSpPr>
            <a:spLocks noGrp="1"/>
          </p:cNvSpPr>
          <p:nvPr>
            <p:ph type="ftr" sz="quarter" idx="11"/>
          </p:nvPr>
        </p:nvSpPr>
        <p:spPr bwMode="gray"/>
        <p:txBody>
          <a:bodyPr/>
          <a:lstStyle>
            <a:lvl1pPr>
              <a:defRPr/>
            </a:lvl1pPr>
          </a:lstStyle>
          <a:p>
            <a:pPr>
              <a:defRPr/>
            </a:pPr>
            <a:r>
              <a:rPr lang="fr-FR"/>
              <a:t>Intitulé de la direction ou de l’organisme rattaché</a:t>
            </a:r>
            <a:endParaRPr/>
          </a:p>
        </p:txBody>
      </p:sp>
      <p:sp>
        <p:nvSpPr>
          <p:cNvPr id="5"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Chapitre">
    <p:spTree>
      <p:nvGrpSpPr>
        <p:cNvPr id="1" name=""/>
        <p:cNvGrpSpPr/>
        <p:nvPr/>
      </p:nvGrpSpPr>
      <p:grpSpPr bwMode="auto">
        <a:xfrm>
          <a:off x="0" y="0"/>
          <a:ext cx="0" cy="0"/>
          <a:chOff x="0" y="0"/>
          <a:chExt cx="0" cy="0"/>
        </a:xfrm>
      </p:grpSpPr>
      <p:sp>
        <p:nvSpPr>
          <p:cNvPr id="6" name="Rectangle 5"/>
          <p:cNvSpPr/>
          <p:nvPr userDrawn="1"/>
        </p:nvSpPr>
        <p:spPr bwMode="auto">
          <a:xfrm>
            <a:off x="179512" y="4371950"/>
            <a:ext cx="878497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Disposition personnalisée">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p>
        </p:txBody>
      </p:sp>
      <p:sp>
        <p:nvSpPr>
          <p:cNvPr id="3" name="Espace réservé de la date 2"/>
          <p:cNvSpPr>
            <a:spLocks noGrp="1"/>
          </p:cNvSpPr>
          <p:nvPr>
            <p:ph type="dt" sz="half" idx="10"/>
          </p:nvPr>
        </p:nvSpPr>
        <p:spPr bwMode="auto"/>
        <p:txBody>
          <a:bodyPr/>
          <a:lstStyle/>
          <a:p>
            <a:pPr algn="r">
              <a:defRPr/>
            </a:pPr>
            <a:r>
              <a:rPr lang="fr-FR" cap="all"/>
              <a:t>XX/XX/XXXX</a:t>
            </a:r>
          </a:p>
        </p:txBody>
      </p:sp>
      <p:sp>
        <p:nvSpPr>
          <p:cNvPr id="4" name="Espace réservé du pied de page 3"/>
          <p:cNvSpPr>
            <a:spLocks noGrp="1"/>
          </p:cNvSpPr>
          <p:nvPr>
            <p:ph type="ftr" sz="quarter" idx="11"/>
          </p:nvPr>
        </p:nvSpPr>
        <p:spPr bwMode="auto"/>
        <p:txBody>
          <a:bodyPr/>
          <a:lstStyle/>
          <a:p>
            <a:pPr>
              <a:defRPr/>
            </a:pPr>
            <a:r>
              <a:rPr lang="fr-FR"/>
              <a:t>Intitulé de la direction ou de l’organisme rattaché</a:t>
            </a:r>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re et textes 3 colonnes">
    <p:spTree>
      <p:nvGrpSpPr>
        <p:cNvPr id="1" name=""/>
        <p:cNvGrpSpPr/>
        <p:nvPr/>
      </p:nvGrpSpPr>
      <p:grpSpPr bwMode="auto">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pPr>
              <a:defRPr/>
            </a:pPr>
            <a:r>
              <a:rPr lang="fr-FR"/>
              <a:t>Titre</a:t>
            </a:r>
            <a:endParaRPr/>
          </a:p>
        </p:txBody>
      </p:sp>
      <p:sp>
        <p:nvSpPr>
          <p:cNvPr id="3" name="Espace réservé de la date 2"/>
          <p:cNvSpPr>
            <a:spLocks noGrp="1"/>
          </p:cNvSpPr>
          <p:nvPr>
            <p:ph type="dt" sz="half" idx="10"/>
          </p:nvPr>
        </p:nvSpPr>
        <p:spPr bwMode="gray"/>
        <p:txBody>
          <a:bodyPr/>
          <a:lstStyle/>
          <a:p>
            <a:pPr algn="r">
              <a:defRPr/>
            </a:pPr>
            <a:r>
              <a:rPr lang="fr-FR" cap="all"/>
              <a:t>XX/XX/XXXX</a:t>
            </a:r>
          </a:p>
        </p:txBody>
      </p:sp>
      <p:sp>
        <p:nvSpPr>
          <p:cNvPr id="4" name="Espace réservé du pied de page 3"/>
          <p:cNvSpPr>
            <a:spLocks noGrp="1"/>
          </p:cNvSpPr>
          <p:nvPr>
            <p:ph type="ftr" sz="quarter" idx="11"/>
          </p:nvPr>
        </p:nvSpPr>
        <p:spPr bwMode="gray"/>
        <p:txBody>
          <a:bodyPr/>
          <a:lstStyle>
            <a:lvl1pPr>
              <a:defRPr/>
            </a:lvl1pPr>
          </a:lstStyle>
          <a:p>
            <a:pPr>
              <a:defRPr/>
            </a:pPr>
            <a:r>
              <a:rPr lang="fr-FR"/>
              <a:t>Intitulé de la direction ou de l’organisme rattaché</a:t>
            </a:r>
            <a:endParaRPr/>
          </a:p>
        </p:txBody>
      </p:sp>
      <p:sp>
        <p:nvSpPr>
          <p:cNvPr id="5"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defRPr/>
            </a:pPr>
            <a:r>
              <a:rPr lang="fr-FR"/>
              <a:t>Titre</a:t>
            </a:r>
            <a:endParaRPr/>
          </a:p>
          <a:p>
            <a:pPr lvl="1">
              <a:defRPr/>
            </a:pPr>
            <a:r>
              <a:rPr lang="fr-FR"/>
              <a:t>Sous-titre</a:t>
            </a:r>
            <a:endParaRP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pPr>
              <a:defRPr/>
            </a:pPr>
            <a:r>
              <a:rPr lang="fr-FR"/>
              <a:t>Titre</a:t>
            </a:r>
            <a:endParaRP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defRPr/>
            </a:pPr>
            <a:r>
              <a:rPr lang="fr-FR" cap="all"/>
              <a:t>XX/XX/XXXX</a:t>
            </a:r>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pPr>
              <a:defRPr/>
            </a:pPr>
            <a:r>
              <a:rPr lang="fr-FR"/>
              <a:t>Intitulé de la direction ou de l’organisme rattaché</a:t>
            </a:r>
            <a:endParaRP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pPr>
              <a:defRPr/>
            </a:pPr>
            <a:fld id="{733122C9-A0B9-462F-8757-0847AD287B63}" type="slidenum">
              <a:rPr lang="fr-FR"/>
              <a:t>‹N°›</a:t>
            </a:fld>
            <a:endParaRPr lang="fr-FR"/>
          </a:p>
        </p:txBody>
      </p:sp>
      <p:cxnSp>
        <p:nvCxnSpPr>
          <p:cNvPr id="10" name="Connecteur droit 9"/>
          <p:cNvCxnSpPr>
            <a:cxnSpLocks/>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8"/>
          <a:stretch/>
        </p:blipFill>
        <p:spPr bwMode="auto">
          <a:xfrm>
            <a:off x="323528" y="108000"/>
            <a:ext cx="755934" cy="62151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p:txStyles>
    <p:titleStyle>
      <a:lvl1pPr algn="l" defTabSz="914400">
        <a:lnSpc>
          <a:spcPct val="90000"/>
        </a:lnSpc>
        <a:spcBef>
          <a:spcPts val="0"/>
        </a:spcBef>
        <a:buNone/>
        <a:defRPr sz="2550" b="1">
          <a:solidFill>
            <a:schemeClr val="tx1"/>
          </a:solidFill>
          <a:latin typeface="+mj-lt"/>
          <a:ea typeface="+mj-ea"/>
          <a:cs typeface="+mj-cs"/>
        </a:defRPr>
      </a:lvl1pPr>
    </p:titleStyle>
    <p:bodyStyle>
      <a:lvl1pPr marL="0" indent="0" algn="l" defTabSz="914400">
        <a:lnSpc>
          <a:spcPct val="100000"/>
        </a:lnSpc>
        <a:spcBef>
          <a:spcPts val="0"/>
        </a:spcBef>
        <a:spcAft>
          <a:spcPts val="500"/>
        </a:spcAft>
        <a:buFont typeface="Arial"/>
        <a:buNone/>
        <a:defRPr sz="1050" b="0">
          <a:solidFill>
            <a:schemeClr val="tx1"/>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dailymotion.com/video/x7ypdmf" TargetMode="Externa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6" name="Espace réservé du texte 5"/>
          <p:cNvSpPr>
            <a:spLocks noGrp="1"/>
          </p:cNvSpPr>
          <p:nvPr>
            <p:ph type="body" sz="quarter" idx="13"/>
          </p:nvPr>
        </p:nvSpPr>
        <p:spPr bwMode="auto">
          <a:xfrm>
            <a:off x="2942416" y="339502"/>
            <a:ext cx="5256584" cy="1008112"/>
          </a:xfrm>
        </p:spPr>
        <p:txBody>
          <a:bodyPr/>
          <a:lstStyle/>
          <a:p>
            <a:pPr>
              <a:defRPr/>
            </a:pPr>
            <a:r>
              <a:rPr lang="fr-FR"/>
              <a:t>ADAGE</a:t>
            </a:r>
            <a:endParaRPr/>
          </a:p>
          <a:p>
            <a:pPr lvl="1">
              <a:defRPr/>
            </a:pPr>
            <a:r>
              <a:rPr lang="fr-FR"/>
              <a:t>Application dédiée à la généralisation de l’EAC</a:t>
            </a:r>
            <a:endParaRPr/>
          </a:p>
          <a:p>
            <a:pPr lvl="1">
              <a:defRPr/>
            </a:pPr>
            <a:endParaRPr lang="fr-FR"/>
          </a:p>
        </p:txBody>
      </p:sp>
      <p:sp>
        <p:nvSpPr>
          <p:cNvPr id="7" name="Espace réservé de la date 6"/>
          <p:cNvSpPr>
            <a:spLocks noGrp="1"/>
          </p:cNvSpPr>
          <p:nvPr>
            <p:ph type="dt" sz="half" idx="10"/>
          </p:nvPr>
        </p:nvSpPr>
        <p:spPr bwMode="auto"/>
        <p:txBody>
          <a:bodyPr/>
          <a:lstStyle/>
          <a:p>
            <a:pPr algn="r">
              <a:defRPr/>
            </a:pPr>
            <a:r>
              <a:rPr lang="fr-FR" cap="all"/>
              <a:t>XX/XX/XXXX</a:t>
            </a:r>
          </a:p>
        </p:txBody>
      </p:sp>
      <p:sp>
        <p:nvSpPr>
          <p:cNvPr id="8" name="Espace réservé du pied de page 7"/>
          <p:cNvSpPr>
            <a:spLocks noGrp="1"/>
          </p:cNvSpPr>
          <p:nvPr>
            <p:ph type="ftr" sz="quarter" idx="11"/>
          </p:nvPr>
        </p:nvSpPr>
        <p:spPr bwMode="auto"/>
        <p:txBody>
          <a:bodyPr/>
          <a:lstStyle/>
          <a:p>
            <a:pPr>
              <a:defRPr/>
            </a:pPr>
            <a:r>
              <a:rPr lang="fr-FR"/>
              <a:t>Intitulé de la direction ou de l’organisme rattaché</a:t>
            </a:r>
            <a:endParaRPr/>
          </a:p>
        </p:txBody>
      </p:sp>
      <p:sp>
        <p:nvSpPr>
          <p:cNvPr id="9" name="Espace réservé du numéro de diapositive 8"/>
          <p:cNvSpPr>
            <a:spLocks noGrp="1"/>
          </p:cNvSpPr>
          <p:nvPr>
            <p:ph type="sldNum" sz="quarter" idx="12"/>
          </p:nvPr>
        </p:nvSpPr>
        <p:spPr bwMode="auto"/>
        <p:txBody>
          <a:bodyPr/>
          <a:lstStyle/>
          <a:p>
            <a:pPr>
              <a:defRPr/>
            </a:pPr>
            <a:fld id="{733122C9-A0B9-462F-8757-0847AD287B63}" type="slidenum">
              <a:rPr lang="fr-FR"/>
              <a:t>1</a:t>
            </a:fld>
            <a:endParaRPr lang="fr-FR"/>
          </a:p>
        </p:txBody>
      </p:sp>
      <p:sp>
        <p:nvSpPr>
          <p:cNvPr id="3" name="Rectangle 2"/>
          <p:cNvSpPr/>
          <p:nvPr/>
        </p:nvSpPr>
        <p:spPr bwMode="auto">
          <a:xfrm>
            <a:off x="-219234" y="1923678"/>
            <a:ext cx="9111714" cy="461665"/>
          </a:xfrm>
          <a:prstGeom prst="rect">
            <a:avLst/>
          </a:prstGeom>
        </p:spPr>
        <p:txBody>
          <a:bodyPr wrap="square">
            <a:spAutoFit/>
          </a:bodyPr>
          <a:lstStyle/>
          <a:p>
            <a:pPr lvl="1">
              <a:defRPr/>
            </a:pPr>
            <a:r>
              <a:rPr lang="fr-FR" sz="2400" b="1" cap="all"/>
              <a:t>Je prépare mes projets 2023-2024</a:t>
            </a:r>
          </a:p>
        </p:txBody>
      </p:sp>
      <p:pic>
        <p:nvPicPr>
          <p:cNvPr id="4" name="Image 3"/>
          <p:cNvPicPr>
            <a:picLocks noChangeAspect="1"/>
          </p:cNvPicPr>
          <p:nvPr/>
        </p:nvPicPr>
        <p:blipFill>
          <a:blip r:embed="rId2"/>
          <a:stretch/>
        </p:blipFill>
        <p:spPr bwMode="auto">
          <a:xfrm>
            <a:off x="360000" y="2668660"/>
            <a:ext cx="4653676" cy="2114244"/>
          </a:xfrm>
          <a:prstGeom prst="rect">
            <a:avLst/>
          </a:prstGeom>
        </p:spPr>
      </p:pic>
      <p:sp>
        <p:nvSpPr>
          <p:cNvPr id="10" name="Rectangle avec flèche vers la gauche 9"/>
          <p:cNvSpPr/>
          <p:nvPr/>
        </p:nvSpPr>
        <p:spPr bwMode="auto">
          <a:xfrm>
            <a:off x="4499992" y="2715766"/>
            <a:ext cx="4464496" cy="1872208"/>
          </a:xfrm>
          <a:prstGeom prst="leftArrowCallout">
            <a:avLst>
              <a:gd name="adj1" fmla="val 25000"/>
              <a:gd name="adj2" fmla="val 25000"/>
              <a:gd name="adj3" fmla="val 25000"/>
              <a:gd name="adj4" fmla="val 84402"/>
            </a:avLst>
          </a:prstGeom>
          <a:solidFill>
            <a:srgbClr val="BF138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spcAft>
                <a:spcPts val="600"/>
              </a:spcAft>
              <a:defRPr/>
            </a:pPr>
            <a:r>
              <a:rPr lang="fr-FR" sz="1100"/>
              <a:t>Pour vous connecter à ADAGE : </a:t>
            </a:r>
          </a:p>
          <a:p>
            <a:pPr marL="171450" indent="-171450">
              <a:spcAft>
                <a:spcPts val="600"/>
              </a:spcAft>
              <a:buFontTx/>
              <a:buChar char="-"/>
              <a:defRPr/>
            </a:pPr>
            <a:r>
              <a:rPr lang="fr-FR" sz="1100"/>
              <a:t>Ouvrez l’intranet académique (ARENA ou Educagri)</a:t>
            </a:r>
            <a:endParaRPr/>
          </a:p>
          <a:p>
            <a:pPr marL="171450" indent="-171450">
              <a:spcAft>
                <a:spcPts val="600"/>
              </a:spcAft>
              <a:buFontTx/>
              <a:buChar char="-"/>
              <a:defRPr/>
            </a:pPr>
            <a:r>
              <a:rPr lang="fr-FR" sz="1100"/>
              <a:t>Renseignez vos identifiant et mot de passe</a:t>
            </a:r>
            <a:endParaRPr/>
          </a:p>
          <a:p>
            <a:pPr marL="171450" indent="-171450">
              <a:spcAft>
                <a:spcPts val="600"/>
              </a:spcAft>
              <a:buFontTx/>
              <a:buChar char="-"/>
              <a:defRPr/>
            </a:pPr>
            <a:r>
              <a:rPr lang="fr-FR" sz="1100"/>
              <a:t>Choisissez le domaine « Scolarité du 1er degré » ou « Scolarité du 2</a:t>
            </a:r>
            <a:r>
              <a:rPr lang="fr-FR" sz="1100" baseline="30000"/>
              <a:t>nd</a:t>
            </a:r>
            <a:r>
              <a:rPr lang="fr-FR" sz="1100"/>
              <a:t> degré »</a:t>
            </a:r>
            <a:endParaRPr/>
          </a:p>
          <a:p>
            <a:pPr marL="171450" indent="-171450">
              <a:spcAft>
                <a:spcPts val="600"/>
              </a:spcAft>
              <a:buFontTx/>
              <a:buChar char="-"/>
              <a:defRPr/>
            </a:pPr>
            <a:r>
              <a:rPr lang="fr-FR" sz="1100"/>
              <a:t>Cliquez sur « ADAGE - Application Dédiée À la Généralisation de l'EAC » dans la rubrique « Application dédiée aux parcours éducatifs »</a:t>
            </a:r>
            <a:endParaRPr lang="fr-FR" sz="1100">
              <a:solidFill>
                <a:schemeClr val="bg1"/>
              </a:solidFill>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 name="Image 9"/>
          <p:cNvPicPr>
            <a:picLocks noChangeAspect="1"/>
          </p:cNvPicPr>
          <p:nvPr/>
        </p:nvPicPr>
        <p:blipFill>
          <a:blip r:embed="rId2"/>
          <a:stretch/>
        </p:blipFill>
        <p:spPr bwMode="auto">
          <a:xfrm>
            <a:off x="323528" y="1111844"/>
            <a:ext cx="7056784" cy="3207630"/>
          </a:xfrm>
          <a:prstGeom prst="rect">
            <a:avLst/>
          </a:prstGeom>
        </p:spPr>
      </p:pic>
      <p:sp>
        <p:nvSpPr>
          <p:cNvPr id="2" name="Titre 1"/>
          <p:cNvSpPr>
            <a:spLocks noGrp="1"/>
          </p:cNvSpPr>
          <p:nvPr>
            <p:ph type="title" idx="4294967295"/>
          </p:nvPr>
        </p:nvSpPr>
        <p:spPr bwMode="auto">
          <a:xfrm>
            <a:off x="1259632" y="267494"/>
            <a:ext cx="7560766" cy="447675"/>
          </a:xfrm>
        </p:spPr>
        <p:txBody>
          <a:bodyPr/>
          <a:lstStyle/>
          <a:p>
            <a:pPr>
              <a:defRPr/>
            </a:pPr>
            <a:r>
              <a:rPr lang="fr-FR" sz="1050" b="0" dirty="0"/>
              <a:t>Prérequis : se connecter avec le profil « Rédacteur de projets ». Ce profil est attribué par le directeur d’école ou l’IEN de circonscription. Vidéo tutoriel  </a:t>
            </a:r>
            <a:r>
              <a:rPr lang="fr-FR" sz="1050" b="0" u="sng" dirty="0">
                <a:hlinkClick r:id="rId3" tooltip="https://www.dailymotion.com/video/x7ypdmf"/>
              </a:rPr>
              <a:t>https://www.dailymotion.com/video/x7ypdmf</a:t>
            </a:r>
            <a:r>
              <a:rPr lang="fr-FR" sz="1050" b="0" dirty="0"/>
              <a:t> (durée : 1mn17).</a:t>
            </a:r>
            <a:br>
              <a:rPr lang="fr-FR" sz="1050" b="0" dirty="0"/>
            </a:br>
            <a:br>
              <a:rPr lang="fr-FR" sz="1050" b="0" dirty="0"/>
            </a:br>
            <a:endParaRPr lang="fr-FR" sz="1050" b="0" dirty="0"/>
          </a:p>
        </p:txBody>
      </p:sp>
      <p:sp>
        <p:nvSpPr>
          <p:cNvPr id="4" name="Rectangle avec flèche vers le haut 3"/>
          <p:cNvSpPr/>
          <p:nvPr/>
        </p:nvSpPr>
        <p:spPr bwMode="auto">
          <a:xfrm>
            <a:off x="467544" y="3967878"/>
            <a:ext cx="3672408" cy="980136"/>
          </a:xfrm>
          <a:prstGeom prst="upArrowCallout">
            <a:avLst>
              <a:gd name="adj1" fmla="val 25000"/>
              <a:gd name="adj2" fmla="val 25000"/>
              <a:gd name="adj3" fmla="val 25000"/>
              <a:gd name="adj4" fmla="val 64977"/>
            </a:avLst>
          </a:prstGeom>
          <a:solidFill>
            <a:srgbClr val="CB198A"/>
          </a:solidFill>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fr-FR" sz="1050">
                <a:solidFill>
                  <a:schemeClr val="bg1"/>
                </a:solidFill>
                <a:latin typeface="+mj-lt"/>
                <a:ea typeface="+mj-ea"/>
                <a:cs typeface="+mj-cs"/>
              </a:rPr>
              <a:t>NOUVEAUTE : </a:t>
            </a:r>
            <a:r>
              <a:rPr lang="fr-FR" sz="1050" b="1">
                <a:solidFill>
                  <a:schemeClr val="bg1"/>
                </a:solidFill>
                <a:latin typeface="+mj-lt"/>
                <a:ea typeface="+mj-ea"/>
                <a:cs typeface="+mj-cs"/>
              </a:rPr>
              <a:t>les Appels à projets</a:t>
            </a:r>
            <a:endParaRPr/>
          </a:p>
          <a:p>
            <a:pPr algn="ctr">
              <a:defRPr/>
            </a:pPr>
            <a:r>
              <a:rPr lang="fr-FR" sz="1050">
                <a:solidFill>
                  <a:schemeClr val="bg1"/>
                </a:solidFill>
                <a:latin typeface="+mj-lt"/>
                <a:ea typeface="+mj-ea"/>
                <a:cs typeface="+mj-cs"/>
              </a:rPr>
              <a:t>Un portail d’inscription ou de candidature à des dispositifs  pour l’année scolaire 2023-24</a:t>
            </a:r>
          </a:p>
        </p:txBody>
      </p:sp>
      <p:sp>
        <p:nvSpPr>
          <p:cNvPr id="8" name="Rectangle avec flèche vers la gauche 7"/>
          <p:cNvSpPr/>
          <p:nvPr/>
        </p:nvSpPr>
        <p:spPr bwMode="auto">
          <a:xfrm>
            <a:off x="7308304" y="1563638"/>
            <a:ext cx="1728192" cy="1467808"/>
          </a:xfrm>
          <a:prstGeom prst="leftArrowCallout">
            <a:avLst>
              <a:gd name="adj1" fmla="val 25000"/>
              <a:gd name="adj2" fmla="val 25000"/>
              <a:gd name="adj3" fmla="val 25000"/>
              <a:gd name="adj4" fmla="val 67707"/>
            </a:avLst>
          </a:prstGeom>
          <a:solidFill>
            <a:srgbClr val="79AF39"/>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fr-FR" sz="1050">
                <a:solidFill>
                  <a:schemeClr val="bg1"/>
                </a:solidFill>
                <a:latin typeface="+mj-lt"/>
                <a:ea typeface="+mj-ea"/>
                <a:cs typeface="+mj-cs"/>
              </a:rPr>
              <a:t>Cliquez ici pour préparer les projets qui ne passent pas par le portail d’Appels à projets</a:t>
            </a:r>
          </a:p>
        </p:txBody>
      </p:sp>
      <p:sp>
        <p:nvSpPr>
          <p:cNvPr id="9" name="Rectangle 8"/>
          <p:cNvSpPr/>
          <p:nvPr/>
        </p:nvSpPr>
        <p:spPr bwMode="auto">
          <a:xfrm>
            <a:off x="251520" y="759618"/>
            <a:ext cx="2683748" cy="307777"/>
          </a:xfrm>
          <a:prstGeom prst="rect">
            <a:avLst/>
          </a:prstGeom>
        </p:spPr>
        <p:txBody>
          <a:bodyPr wrap="none">
            <a:spAutoFit/>
          </a:bodyPr>
          <a:lstStyle/>
          <a:p>
            <a:pPr>
              <a:defRPr/>
            </a:pPr>
            <a:r>
              <a:rPr lang="fr-FR" sz="1400"/>
              <a:t>Page d’accueil de l’application :</a:t>
            </a:r>
            <a:endParaRPr/>
          </a:p>
        </p:txBody>
      </p:sp>
      <p:sp>
        <p:nvSpPr>
          <p:cNvPr id="11" name="Rectangle 10"/>
          <p:cNvSpPr/>
          <p:nvPr/>
        </p:nvSpPr>
        <p:spPr bwMode="auto">
          <a:xfrm>
            <a:off x="4274463" y="4319474"/>
            <a:ext cx="2952328" cy="628540"/>
          </a:xfrm>
          <a:prstGeom prst="rect">
            <a:avLst/>
          </a:prstGeom>
          <a:solidFill>
            <a:srgbClr val="D81F94"/>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fr-FR" sz="900">
                <a:solidFill>
                  <a:schemeClr val="bg1"/>
                </a:solidFill>
                <a:latin typeface="+mj-lt"/>
                <a:ea typeface="+mj-ea"/>
                <a:cs typeface="+mj-cs"/>
              </a:rPr>
              <a:t>La capture d’écran ci-dessus est une simulation. Cette nouveauté est mise en ligne le 4 avril, les Appels à projets seront ajoutés au fil de la publication de leurs calendriers dans les semaines qui viennent.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2088000" y="2931790"/>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Titre 1"/>
          <p:cNvSpPr txBox="1"/>
          <p:nvPr/>
        </p:nvSpPr>
        <p:spPr bwMode="gray">
          <a:xfrm>
            <a:off x="1187624" y="123477"/>
            <a:ext cx="7564978" cy="1224136"/>
          </a:xfrm>
          <a:prstGeom prst="rect">
            <a:avLst/>
          </a:prstGeom>
        </p:spPr>
        <p:txBody>
          <a:bodyPr vert="horz" lIns="0" tIns="0" rIns="0" bIns="0" rtlCol="0" anchor="t" anchorCtr="0">
            <a:noAutofit/>
          </a:bodyPr>
          <a:lstStyle>
            <a:lvl1pPr algn="l" defTabSz="914400">
              <a:lnSpc>
                <a:spcPct val="90000"/>
              </a:lnSpc>
              <a:spcBef>
                <a:spcPts val="0"/>
              </a:spcBef>
              <a:buNone/>
              <a:defRPr sz="2550" b="1">
                <a:solidFill>
                  <a:schemeClr val="tx1"/>
                </a:solidFill>
                <a:latin typeface="+mj-lt"/>
                <a:ea typeface="+mj-ea"/>
                <a:cs typeface="+mj-cs"/>
              </a:defRPr>
            </a:lvl1pPr>
          </a:lstStyle>
          <a:p>
            <a:pPr>
              <a:spcAft>
                <a:spcPts val="600"/>
              </a:spcAft>
              <a:defRPr/>
            </a:pPr>
            <a:r>
              <a:rPr lang="fr-FR" sz="1050" b="0" dirty="0"/>
              <a:t>Le volet culturel du projet d’école regroupe l’ensemble des projets d’éducation artistique et culturelle portés par les équipes pédagogiques de l’école.</a:t>
            </a:r>
            <a:endParaRPr dirty="0"/>
          </a:p>
          <a:p>
            <a:pPr>
              <a:defRPr/>
            </a:pPr>
            <a:r>
              <a:rPr lang="fr-FR" sz="1050" b="0" dirty="0"/>
              <a:t>Il vous permet de prendre connaissance de toutes les initiatives au sein de votre école. Il est prévu pour faciliter le dialogue au sein de l’établissement scolaire entre pairs, avec la direction, pour préparer les budgets et les conseils d’école ou encore pour les commissions pédagogiques.</a:t>
            </a:r>
            <a:endParaRPr dirty="0"/>
          </a:p>
          <a:p>
            <a:pPr>
              <a:defRPr/>
            </a:pPr>
            <a:br>
              <a:rPr lang="fr-FR" sz="1050" b="0" dirty="0"/>
            </a:br>
            <a:r>
              <a:rPr lang="fr-FR" sz="1050" b="0" dirty="0"/>
              <a:t>Les informations renseignées alimentent les attestations individuelles des parcours EAC des élèves.</a:t>
            </a:r>
            <a:br>
              <a:rPr lang="fr-FR" sz="1050" b="0" dirty="0"/>
            </a:br>
            <a:endParaRPr lang="fr-FR" sz="1050" b="0" dirty="0"/>
          </a:p>
        </p:txBody>
      </p:sp>
      <p:grpSp>
        <p:nvGrpSpPr>
          <p:cNvPr id="11" name="Groupe 10"/>
          <p:cNvGrpSpPr/>
          <p:nvPr/>
        </p:nvGrpSpPr>
        <p:grpSpPr bwMode="auto">
          <a:xfrm>
            <a:off x="827584" y="1432842"/>
            <a:ext cx="7344816" cy="2507715"/>
            <a:chOff x="827584" y="1432842"/>
            <a:chExt cx="7344816" cy="2507715"/>
          </a:xfrm>
        </p:grpSpPr>
        <p:pic>
          <p:nvPicPr>
            <p:cNvPr id="5" name="Image 4"/>
            <p:cNvPicPr>
              <a:picLocks noChangeAspect="1"/>
            </p:cNvPicPr>
            <p:nvPr/>
          </p:nvPicPr>
          <p:blipFill>
            <a:blip r:embed="rId2"/>
            <a:srcRect t="49987"/>
            <a:stretch/>
          </p:blipFill>
          <p:spPr bwMode="auto">
            <a:xfrm>
              <a:off x="827584" y="2643758"/>
              <a:ext cx="7344816" cy="1296799"/>
            </a:xfrm>
            <a:prstGeom prst="rect">
              <a:avLst/>
            </a:prstGeom>
          </p:spPr>
        </p:pic>
        <p:pic>
          <p:nvPicPr>
            <p:cNvPr id="6" name="Image 5"/>
            <p:cNvPicPr>
              <a:picLocks noChangeAspect="1"/>
            </p:cNvPicPr>
            <p:nvPr/>
          </p:nvPicPr>
          <p:blipFill>
            <a:blip r:embed="rId3"/>
            <a:stretch/>
          </p:blipFill>
          <p:spPr bwMode="auto">
            <a:xfrm>
              <a:off x="941133" y="1432842"/>
              <a:ext cx="7117717" cy="1269703"/>
            </a:xfrm>
            <a:prstGeom prst="rect">
              <a:avLst/>
            </a:prstGeom>
          </p:spPr>
        </p:pic>
      </p:grpSp>
      <p:sp>
        <p:nvSpPr>
          <p:cNvPr id="8" name="Rectangle avec flèche vers le haut 7"/>
          <p:cNvSpPr/>
          <p:nvPr/>
        </p:nvSpPr>
        <p:spPr bwMode="auto">
          <a:xfrm>
            <a:off x="323528" y="3363838"/>
            <a:ext cx="2232248" cy="1656184"/>
          </a:xfrm>
          <a:prstGeom prst="upArrowCallout">
            <a:avLst>
              <a:gd name="adj1" fmla="val 26077"/>
              <a:gd name="adj2" fmla="val 25000"/>
              <a:gd name="adj3" fmla="val 25000"/>
              <a:gd name="adj4" fmla="val 64977"/>
            </a:avLst>
          </a:prstGeom>
          <a:solidFill>
            <a:srgbClr val="85C440"/>
          </a:solidFill>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fr-FR" sz="1050">
                <a:solidFill>
                  <a:schemeClr val="tx1"/>
                </a:solidFill>
                <a:latin typeface="+mj-lt"/>
                <a:ea typeface="+mj-ea"/>
                <a:cs typeface="+mj-cs"/>
              </a:rPr>
              <a:t>Chorale, classe orchestre, classe à horaires aménagés, enseignements optionnels et de spécialité, etc.</a:t>
            </a:r>
          </a:p>
        </p:txBody>
      </p:sp>
      <p:sp>
        <p:nvSpPr>
          <p:cNvPr id="9" name="Rectangle avec flèche vers le haut 8"/>
          <p:cNvSpPr/>
          <p:nvPr/>
        </p:nvSpPr>
        <p:spPr bwMode="auto">
          <a:xfrm>
            <a:off x="2928261" y="3373553"/>
            <a:ext cx="2921627" cy="1646469"/>
          </a:xfrm>
          <a:prstGeom prst="upArrowCallout">
            <a:avLst>
              <a:gd name="adj1" fmla="val 26077"/>
              <a:gd name="adj2" fmla="val 25000"/>
              <a:gd name="adj3" fmla="val 25000"/>
              <a:gd name="adj4" fmla="val 64977"/>
            </a:avLst>
          </a:prstGeom>
          <a:solidFill>
            <a:srgbClr val="9EAEDA"/>
          </a:solidFill>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fr-FR" sz="1050">
                <a:solidFill>
                  <a:schemeClr val="tx1"/>
                </a:solidFill>
                <a:latin typeface="+mj-lt"/>
                <a:ea typeface="+mj-ea"/>
                <a:cs typeface="+mj-cs"/>
              </a:rPr>
              <a:t>Projets pédagogiques liés à des dispositifs : Ecole et cinéma, Goncourt des lycéens, Concours national de la résistance, Création en cours, appels à projets académiques, etc.</a:t>
            </a:r>
          </a:p>
        </p:txBody>
      </p:sp>
      <p:sp>
        <p:nvSpPr>
          <p:cNvPr id="10" name="Rectangle avec flèche vers le haut 9"/>
          <p:cNvSpPr/>
          <p:nvPr/>
        </p:nvSpPr>
        <p:spPr bwMode="auto">
          <a:xfrm>
            <a:off x="6222373" y="3373553"/>
            <a:ext cx="2814123" cy="1646469"/>
          </a:xfrm>
          <a:prstGeom prst="upArrowCallout">
            <a:avLst>
              <a:gd name="adj1" fmla="val 26077"/>
              <a:gd name="adj2" fmla="val 25000"/>
              <a:gd name="adj3" fmla="val 25000"/>
              <a:gd name="adj4" fmla="val 64977"/>
            </a:avLst>
          </a:prstGeom>
          <a:solidFill>
            <a:srgbClr val="CF99CA"/>
          </a:solidFill>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fr-FR" sz="1050">
                <a:solidFill>
                  <a:schemeClr val="tx1"/>
                </a:solidFill>
                <a:latin typeface="+mj-lt"/>
                <a:ea typeface="+mj-ea"/>
                <a:cs typeface="+mj-cs"/>
              </a:rPr>
              <a:t>Projets pédagogiques non liés à un dispositif, ils sont définis de manière générique : projet articulant les trois piliers de l’EAC, action de sensibilisation artistique, club artistique, rencontre avec des artistes, etc.</a:t>
            </a:r>
          </a:p>
        </p:txBody>
      </p:sp>
      <p:sp>
        <p:nvSpPr>
          <p:cNvPr id="12" name="Rectangle avec flèche vers la gauche 11"/>
          <p:cNvSpPr/>
          <p:nvPr/>
        </p:nvSpPr>
        <p:spPr bwMode="auto">
          <a:xfrm>
            <a:off x="4299658" y="1752967"/>
            <a:ext cx="1340910" cy="914400"/>
          </a:xfrm>
          <a:prstGeom prst="leftArrowCallout">
            <a:avLst>
              <a:gd name="adj1" fmla="val 25000"/>
              <a:gd name="adj2" fmla="val 25000"/>
              <a:gd name="adj3" fmla="val 25000"/>
              <a:gd name="adj4" fmla="val 64977"/>
            </a:avLst>
          </a:prstGeom>
          <a:solidFill>
            <a:srgbClr val="D81F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050" b="1">
                <a:solidFill>
                  <a:schemeClr val="bg1"/>
                </a:solidFill>
                <a:latin typeface="+mj-lt"/>
                <a:ea typeface="+mj-ea"/>
                <a:cs typeface="+mj-cs"/>
              </a:rPr>
              <a:t>Choisir l’année 2023-2024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2088000" y="2931790"/>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nvGrpSpPr>
          <p:cNvPr id="16" name="Groupe 15"/>
          <p:cNvGrpSpPr/>
          <p:nvPr/>
        </p:nvGrpSpPr>
        <p:grpSpPr bwMode="auto">
          <a:xfrm>
            <a:off x="1331640" y="293528"/>
            <a:ext cx="9216911" cy="360041"/>
            <a:chOff x="611560" y="915566"/>
            <a:chExt cx="9216911" cy="360041"/>
          </a:xfrm>
        </p:grpSpPr>
        <p:pic>
          <p:nvPicPr>
            <p:cNvPr id="6" name="Image 5"/>
            <p:cNvPicPr>
              <a:picLocks noChangeAspect="1"/>
            </p:cNvPicPr>
            <p:nvPr/>
          </p:nvPicPr>
          <p:blipFill>
            <a:blip r:embed="rId2"/>
            <a:srcRect l="5883" t="63873" r="88235" b="22242"/>
            <a:stretch/>
          </p:blipFill>
          <p:spPr bwMode="auto">
            <a:xfrm>
              <a:off x="611560" y="915566"/>
              <a:ext cx="432048" cy="360041"/>
            </a:xfrm>
            <a:prstGeom prst="rect">
              <a:avLst/>
            </a:prstGeom>
          </p:spPr>
        </p:pic>
        <p:pic>
          <p:nvPicPr>
            <p:cNvPr id="7" name="Image 6"/>
            <p:cNvPicPr>
              <a:picLocks noChangeAspect="1"/>
            </p:cNvPicPr>
            <p:nvPr/>
          </p:nvPicPr>
          <p:blipFill>
            <a:blip r:embed="rId2"/>
            <a:srcRect l="38235" t="63873" r="55883" b="22241"/>
            <a:stretch/>
          </p:blipFill>
          <p:spPr bwMode="auto">
            <a:xfrm>
              <a:off x="1187624" y="915566"/>
              <a:ext cx="432048" cy="360040"/>
            </a:xfrm>
            <a:prstGeom prst="rect">
              <a:avLst/>
            </a:prstGeom>
          </p:spPr>
        </p:pic>
        <p:pic>
          <p:nvPicPr>
            <p:cNvPr id="8" name="Image 7"/>
            <p:cNvPicPr>
              <a:picLocks noChangeAspect="1"/>
            </p:cNvPicPr>
            <p:nvPr/>
          </p:nvPicPr>
          <p:blipFill>
            <a:blip r:embed="rId2"/>
            <a:srcRect l="70588" t="63873" r="24510" b="22242"/>
            <a:stretch/>
          </p:blipFill>
          <p:spPr bwMode="auto">
            <a:xfrm>
              <a:off x="1763689" y="915566"/>
              <a:ext cx="359999" cy="360000"/>
            </a:xfrm>
            <a:prstGeom prst="rect">
              <a:avLst/>
            </a:prstGeom>
          </p:spPr>
        </p:pic>
        <p:sp>
          <p:nvSpPr>
            <p:cNvPr id="9" name="Titre 1"/>
            <p:cNvSpPr txBox="1"/>
            <p:nvPr/>
          </p:nvSpPr>
          <p:spPr bwMode="gray">
            <a:xfrm>
              <a:off x="2267705" y="1051729"/>
              <a:ext cx="7560766" cy="223838"/>
            </a:xfrm>
            <a:prstGeom prst="rect">
              <a:avLst/>
            </a:prstGeom>
            <a:grpFill/>
          </p:spPr>
          <p:txBody>
            <a:bodyPr vert="horz" lIns="0" tIns="0" rIns="0" bIns="0" rtlCol="0" anchor="t" anchorCtr="0">
              <a:noAutofit/>
            </a:bodyPr>
            <a:lstStyle>
              <a:lvl1pPr algn="l" defTabSz="914400">
                <a:lnSpc>
                  <a:spcPct val="90000"/>
                </a:lnSpc>
                <a:spcBef>
                  <a:spcPts val="0"/>
                </a:spcBef>
                <a:buNone/>
                <a:defRPr sz="2550" b="1">
                  <a:solidFill>
                    <a:schemeClr val="tx1"/>
                  </a:solidFill>
                  <a:latin typeface="+mj-lt"/>
                  <a:ea typeface="+mj-ea"/>
                  <a:cs typeface="+mj-cs"/>
                </a:defRPr>
              </a:lvl1pPr>
            </a:lstStyle>
            <a:p>
              <a:pPr>
                <a:defRPr/>
              </a:pPr>
              <a:r>
                <a:rPr lang="fr-FR" sz="1050" b="0"/>
                <a:t>Utiliser « + » pour créer un nouveau projet</a:t>
              </a:r>
            </a:p>
          </p:txBody>
        </p:sp>
      </p:grpSp>
      <p:sp>
        <p:nvSpPr>
          <p:cNvPr id="11" name="Rectangle 10"/>
          <p:cNvSpPr/>
          <p:nvPr/>
        </p:nvSpPr>
        <p:spPr bwMode="auto">
          <a:xfrm>
            <a:off x="278787" y="2265656"/>
            <a:ext cx="2592248" cy="2412986"/>
          </a:xfrm>
          <a:prstGeom prst="rect">
            <a:avLst/>
          </a:prstGeom>
          <a:solidFill>
            <a:srgbClr val="E2E2E2"/>
          </a:solidFill>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fr-FR" sz="1050" dirty="0">
                <a:solidFill>
                  <a:schemeClr val="tx1"/>
                </a:solidFill>
                <a:latin typeface="+mj-lt"/>
                <a:ea typeface="+mj-ea"/>
                <a:cs typeface="+mj-cs"/>
              </a:rPr>
              <a:t>NOUVEAUTE </a:t>
            </a:r>
            <a:r>
              <a:rPr lang="fr-FR" sz="1050" dirty="0">
                <a:solidFill>
                  <a:schemeClr val="tx1"/>
                </a:solidFill>
              </a:rPr>
              <a:t>pour </a:t>
            </a:r>
            <a:r>
              <a:rPr lang="fr-FR" sz="1050" dirty="0">
                <a:solidFill>
                  <a:srgbClr val="4663B4"/>
                </a:solidFill>
              </a:rPr>
              <a:t>les projets liés à des dispositifs</a:t>
            </a:r>
            <a:r>
              <a:rPr lang="fr-FR" sz="1050" dirty="0">
                <a:solidFill>
                  <a:schemeClr val="tx1"/>
                </a:solidFill>
              </a:rPr>
              <a:t> et </a:t>
            </a:r>
            <a:r>
              <a:rPr lang="fr-FR" sz="1050" dirty="0">
                <a:solidFill>
                  <a:srgbClr val="B35BAA"/>
                </a:solidFill>
              </a:rPr>
              <a:t>les projets à l’initiative de l’établissement </a:t>
            </a:r>
            <a:r>
              <a:rPr lang="fr-FR" sz="1050" dirty="0">
                <a:solidFill>
                  <a:schemeClr val="tx1"/>
                </a:solidFill>
              </a:rPr>
              <a:t>:</a:t>
            </a:r>
          </a:p>
          <a:p>
            <a:pPr algn="ctr">
              <a:defRPr/>
            </a:pPr>
            <a:r>
              <a:rPr lang="fr-FR" sz="1050" dirty="0">
                <a:solidFill>
                  <a:schemeClr val="tx1"/>
                </a:solidFill>
                <a:latin typeface="+mj-lt"/>
                <a:ea typeface="+mj-ea"/>
                <a:cs typeface="+mj-cs"/>
              </a:rPr>
              <a:t> </a:t>
            </a:r>
            <a:endParaRPr dirty="0"/>
          </a:p>
          <a:p>
            <a:pPr algn="ctr">
              <a:defRPr/>
            </a:pPr>
            <a:r>
              <a:rPr lang="fr-FR" sz="1050" dirty="0">
                <a:solidFill>
                  <a:schemeClr val="tx1"/>
                </a:solidFill>
                <a:latin typeface="+mj-lt"/>
                <a:ea typeface="+mj-ea"/>
                <a:cs typeface="+mj-cs"/>
              </a:rPr>
              <a:t>Vous pouvez renseigner un budget prévisionnel et demander la validation de votre direction. </a:t>
            </a:r>
          </a:p>
          <a:p>
            <a:pPr algn="ctr">
              <a:defRPr/>
            </a:pPr>
            <a:endParaRPr dirty="0"/>
          </a:p>
          <a:p>
            <a:pPr algn="ctr">
              <a:defRPr/>
            </a:pPr>
            <a:r>
              <a:rPr lang="fr-FR" sz="1050" dirty="0">
                <a:solidFill>
                  <a:schemeClr val="tx1"/>
                </a:solidFill>
                <a:latin typeface="+mj-lt"/>
                <a:ea typeface="+mj-ea"/>
                <a:cs typeface="+mj-cs"/>
              </a:rPr>
              <a:t>Le budget est destiné au dialogue interne au sein de votre école (direction, collègues, conseil d’école).</a:t>
            </a:r>
            <a:endParaRPr dirty="0"/>
          </a:p>
        </p:txBody>
      </p:sp>
      <p:sp>
        <p:nvSpPr>
          <p:cNvPr id="15" name="Rectangle 14"/>
          <p:cNvSpPr/>
          <p:nvPr/>
        </p:nvSpPr>
        <p:spPr bwMode="auto">
          <a:xfrm>
            <a:off x="1259632" y="653528"/>
            <a:ext cx="5832648" cy="369332"/>
          </a:xfrm>
          <a:prstGeom prst="rect">
            <a:avLst/>
          </a:prstGeom>
        </p:spPr>
        <p:txBody>
          <a:bodyPr wrap="square">
            <a:spAutoFit/>
          </a:bodyPr>
          <a:lstStyle/>
          <a:p>
            <a:pPr>
              <a:defRPr/>
            </a:pPr>
            <a:r>
              <a:rPr lang="fr-FR" sz="1050" dirty="0">
                <a:latin typeface="+mj-lt"/>
                <a:ea typeface="+mj-ea"/>
                <a:cs typeface="+mj-cs"/>
              </a:rPr>
              <a:t>Ou sélectionnez un projet existant pour le compléter</a:t>
            </a:r>
            <a:r>
              <a:rPr lang="fr-FR" dirty="0"/>
              <a:t>.</a:t>
            </a:r>
          </a:p>
        </p:txBody>
      </p:sp>
      <p:pic>
        <p:nvPicPr>
          <p:cNvPr id="12" name="Image 11"/>
          <p:cNvPicPr>
            <a:picLocks noChangeAspect="1"/>
          </p:cNvPicPr>
          <p:nvPr/>
        </p:nvPicPr>
        <p:blipFill>
          <a:blip r:embed="rId3"/>
          <a:stretch>
            <a:fillRect/>
          </a:stretch>
        </p:blipFill>
        <p:spPr>
          <a:xfrm>
            <a:off x="2987785" y="1184938"/>
            <a:ext cx="5994005" cy="3493704"/>
          </a:xfrm>
          <a:prstGeom prst="rect">
            <a:avLst/>
          </a:prstGeom>
          <a:ln>
            <a:solidFill>
              <a:srgbClr val="4663B4"/>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2088000" y="2931790"/>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Rectangle 10"/>
          <p:cNvSpPr/>
          <p:nvPr/>
        </p:nvSpPr>
        <p:spPr bwMode="auto">
          <a:xfrm>
            <a:off x="1259631" y="267494"/>
            <a:ext cx="6944925" cy="576064"/>
          </a:xfrm>
          <a:prstGeom prst="rect">
            <a:avLst/>
          </a:prstGeom>
          <a:solidFill>
            <a:srgbClr val="E2E2E2"/>
          </a:solidFill>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fr-FR" sz="1050" dirty="0">
                <a:solidFill>
                  <a:schemeClr val="tx1"/>
                </a:solidFill>
                <a:latin typeface="+mj-lt"/>
                <a:ea typeface="+mj-ea"/>
                <a:cs typeface="+mj-cs"/>
              </a:rPr>
              <a:t>La page de « validation des projets » permet de suivre l’état de chaque projet : validation du directeur ou de l’IEN, avis de l’IEN et/ou avis de la commission qui étudie le projet dans le cadre d’un appel à projets.</a:t>
            </a:r>
          </a:p>
        </p:txBody>
      </p:sp>
      <p:grpSp>
        <p:nvGrpSpPr>
          <p:cNvPr id="13" name="Groupe 12"/>
          <p:cNvGrpSpPr/>
          <p:nvPr/>
        </p:nvGrpSpPr>
        <p:grpSpPr>
          <a:xfrm>
            <a:off x="539552" y="987574"/>
            <a:ext cx="7665005" cy="3746828"/>
            <a:chOff x="539552" y="987574"/>
            <a:chExt cx="7665005" cy="3746828"/>
          </a:xfrm>
        </p:grpSpPr>
        <p:grpSp>
          <p:nvGrpSpPr>
            <p:cNvPr id="10" name="Groupe 9"/>
            <p:cNvGrpSpPr/>
            <p:nvPr/>
          </p:nvGrpSpPr>
          <p:grpSpPr>
            <a:xfrm>
              <a:off x="539552" y="987574"/>
              <a:ext cx="7665005" cy="3746828"/>
              <a:chOff x="539552" y="987574"/>
              <a:chExt cx="7665005" cy="3746828"/>
            </a:xfrm>
          </p:grpSpPr>
          <p:grpSp>
            <p:nvGrpSpPr>
              <p:cNvPr id="9" name="Groupe 8"/>
              <p:cNvGrpSpPr/>
              <p:nvPr/>
            </p:nvGrpSpPr>
            <p:grpSpPr>
              <a:xfrm>
                <a:off x="539552" y="987574"/>
                <a:ext cx="7665005" cy="3746828"/>
                <a:chOff x="539552" y="987574"/>
                <a:chExt cx="7665005" cy="3746828"/>
              </a:xfrm>
            </p:grpSpPr>
            <p:grpSp>
              <p:nvGrpSpPr>
                <p:cNvPr id="7" name="Groupe 6"/>
                <p:cNvGrpSpPr/>
                <p:nvPr/>
              </p:nvGrpSpPr>
              <p:grpSpPr>
                <a:xfrm>
                  <a:off x="539552" y="987574"/>
                  <a:ext cx="7665005" cy="3746828"/>
                  <a:chOff x="539552" y="987574"/>
                  <a:chExt cx="7665005" cy="3746828"/>
                </a:xfrm>
              </p:grpSpPr>
              <p:pic>
                <p:nvPicPr>
                  <p:cNvPr id="2" name="Image 1"/>
                  <p:cNvPicPr>
                    <a:picLocks noChangeAspect="1"/>
                  </p:cNvPicPr>
                  <p:nvPr/>
                </p:nvPicPr>
                <p:blipFill>
                  <a:blip r:embed="rId2"/>
                  <a:stretch>
                    <a:fillRect/>
                  </a:stretch>
                </p:blipFill>
                <p:spPr>
                  <a:xfrm>
                    <a:off x="539552" y="987574"/>
                    <a:ext cx="7665005" cy="3746828"/>
                  </a:xfrm>
                  <a:prstGeom prst="rect">
                    <a:avLst/>
                  </a:prstGeom>
                  <a:ln>
                    <a:solidFill>
                      <a:srgbClr val="0070C0"/>
                    </a:solidFill>
                  </a:ln>
                </p:spPr>
              </p:pic>
              <p:sp>
                <p:nvSpPr>
                  <p:cNvPr id="6" name="Rectangle 5"/>
                  <p:cNvSpPr/>
                  <p:nvPr/>
                </p:nvSpPr>
                <p:spPr>
                  <a:xfrm>
                    <a:off x="1115616" y="4155926"/>
                    <a:ext cx="288032" cy="1440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Rectangle 7"/>
                <p:cNvSpPr/>
                <p:nvPr/>
              </p:nvSpPr>
              <p:spPr>
                <a:xfrm>
                  <a:off x="1115616" y="4515966"/>
                  <a:ext cx="288032" cy="7200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 name="Image 2"/>
              <p:cNvPicPr>
                <a:picLocks noChangeAspect="1"/>
              </p:cNvPicPr>
              <p:nvPr/>
            </p:nvPicPr>
            <p:blipFill>
              <a:blip r:embed="rId3"/>
              <a:stretch>
                <a:fillRect/>
              </a:stretch>
            </p:blipFill>
            <p:spPr>
              <a:xfrm>
                <a:off x="5724128" y="1491630"/>
                <a:ext cx="1371719" cy="938865"/>
              </a:xfrm>
              <a:prstGeom prst="rect">
                <a:avLst/>
              </a:prstGeom>
            </p:spPr>
          </p:pic>
          <p:sp>
            <p:nvSpPr>
              <p:cNvPr id="5" name="Rectangle 4"/>
              <p:cNvSpPr/>
              <p:nvPr/>
            </p:nvSpPr>
            <p:spPr>
              <a:xfrm>
                <a:off x="2051720" y="1059582"/>
                <a:ext cx="576064" cy="216024"/>
              </a:xfrm>
              <a:prstGeom prst="rect">
                <a:avLst/>
              </a:prstGeom>
              <a:noFill/>
              <a:ln>
                <a:solidFill>
                  <a:srgbClr val="D81F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 name="Rectangle 11"/>
            <p:cNvSpPr/>
            <p:nvPr/>
          </p:nvSpPr>
          <p:spPr bwMode="auto">
            <a:xfrm>
              <a:off x="1835696" y="4407954"/>
              <a:ext cx="792088" cy="1800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865167429"/>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MINISTÈRIEL</Template>
  <TotalTime>163</TotalTime>
  <Words>502</Words>
  <Application>Microsoft Office PowerPoint</Application>
  <DocSecurity>0</DocSecurity>
  <PresentationFormat>Affichage à l'écran (16:9)</PresentationFormat>
  <Paragraphs>32</Paragraphs>
  <Slides>5</Slides>
  <Notes>0</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5</vt:i4>
      </vt:variant>
    </vt:vector>
  </HeadingPairs>
  <TitlesOfParts>
    <vt:vector size="7" baseType="lpstr">
      <vt:lpstr>Arial</vt:lpstr>
      <vt:lpstr>MINISTÈRIEL</vt:lpstr>
      <vt:lpstr>Présentation PowerPoint</vt:lpstr>
      <vt:lpstr>Prérequis : se connecter avec le profil « Rédacteur de projets ». Ce profil est attribué par le directeur d’école ou l’IEN de circonscription. Vidéo tutoriel  https://www.dailymotion.com/video/x7ypdmf (durée : 1mn17).  </vt:lpstr>
      <vt:lpstr>Présentation PowerPoint</vt:lpstr>
      <vt:lpstr>Présentation PowerPoint</vt:lpstr>
      <vt:lpstr>Présentation PowerPoint</vt:lpstr>
    </vt:vector>
  </TitlesOfParts>
  <Manager>Client</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keywords/>
  <dc:description/>
  <cp:lastModifiedBy>Marianne</cp:lastModifiedBy>
  <cp:revision>45</cp:revision>
  <dcterms:created xsi:type="dcterms:W3CDTF">2020-03-05T15:21:24Z</dcterms:created>
  <dcterms:modified xsi:type="dcterms:W3CDTF">2023-03-31T14:17:22Z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