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4" r:id="rId4"/>
    <p:sldId id="265" r:id="rId5"/>
    <p:sldId id="260" r:id="rId6"/>
    <p:sldId id="266" r:id="rId7"/>
    <p:sldId id="262" r:id="rId8"/>
  </p:sldIdLst>
  <p:sldSz cx="9144000" cy="5143500" type="screen16x9"/>
  <p:notesSz cx="9144000" cy="51435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F4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65" y="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Couverture">
    <p:spTree>
      <p:nvGrpSpPr>
        <p:cNvPr id="1" name=""/>
        <p:cNvGrpSpPr/>
        <p:nvPr/>
      </p:nvGrpSpPr>
      <p:grpSpPr bwMode="auto">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XX/XX/XXXX</a:t>
            </a:r>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pPr>
              <a:defRPr/>
            </a:pPr>
            <a:r>
              <a:rPr lang="fr-FR"/>
              <a:t>Intitulé de la direction </a:t>
            </a:r>
            <a:br>
              <a:rPr lang="fr-FR"/>
            </a:br>
            <a:r>
              <a:rPr lang="fr-FR"/>
              <a:t>ou de l’organisme rattaché</a:t>
            </a:r>
            <a:endParaRP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fld id="{10C140CD-8AED-46FF-A9A2-77308F3F39AE}" type="slidenum">
              <a:rPr lang="fr-F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Titre</a:t>
            </a:r>
            <a:endParaRPr/>
          </a:p>
        </p:txBody>
      </p:sp>
      <p:pic>
        <p:nvPicPr>
          <p:cNvPr id="2" name="Image 1"/>
          <p:cNvPicPr>
            <a:picLocks noChangeAspect="1"/>
          </p:cNvPicPr>
          <p:nvPr userDrawn="1"/>
        </p:nvPicPr>
        <p:blipFill>
          <a:blip r:embed="rId2"/>
          <a:stretch/>
        </p:blipFill>
        <p:spPr bwMode="auto">
          <a:xfrm>
            <a:off x="360394" y="51469"/>
            <a:ext cx="4355622" cy="358112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re et sous-titre">
    <p:spTree>
      <p:nvGrpSpPr>
        <p:cNvPr id="1" name=""/>
        <p:cNvGrpSpPr/>
        <p:nvPr/>
      </p:nvGrpSpPr>
      <p:grpSpPr bwMode="auto">
        <a:xfrm>
          <a:off x="0" y="0"/>
          <a:ext cx="0" cy="0"/>
          <a:chOff x="0" y="0"/>
          <a:chExt cx="0" cy="0"/>
        </a:xfrm>
      </p:grpSpPr>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Titre</a:t>
            </a:r>
            <a:endParaRPr/>
          </a:p>
        </p:txBody>
      </p:sp>
      <p:sp>
        <p:nvSpPr>
          <p:cNvPr id="2" name="Espace réservé de la date 1"/>
          <p:cNvSpPr>
            <a:spLocks noGrp="1"/>
          </p:cNvSpPr>
          <p:nvPr>
            <p:ph type="dt" sz="half" idx="10"/>
          </p:nvPr>
        </p:nvSpPr>
        <p:spPr bwMode="gray"/>
        <p:txBody>
          <a:bodyPr/>
          <a:lstStyle/>
          <a:p>
            <a:pPr algn="r">
              <a:defRPr/>
            </a:pPr>
            <a:r>
              <a:rPr lang="fr-FR" cap="all"/>
              <a:t>XX/XX/XXXX</a:t>
            </a:r>
          </a:p>
        </p:txBody>
      </p:sp>
      <p:sp>
        <p:nvSpPr>
          <p:cNvPr id="3" name="Espace réservé du pied de page 2"/>
          <p:cNvSpPr>
            <a:spLocks noGrp="1"/>
          </p:cNvSpPr>
          <p:nvPr>
            <p:ph type="ftr" sz="quarter" idx="11"/>
          </p:nvPr>
        </p:nvSpPr>
        <p:spPr bwMode="gray"/>
        <p:txBody>
          <a:bodyPr/>
          <a:lstStyle>
            <a:lvl1pPr>
              <a:defRPr/>
            </a:lvl1pPr>
          </a:lstStyle>
          <a:p>
            <a:pPr>
              <a:defRPr/>
            </a:pPr>
            <a:r>
              <a:rPr lang="fr-FR"/>
              <a:t>Intitulé de la direction ou de l’organisme rattaché</a:t>
            </a:r>
            <a:endParaRPr/>
          </a:p>
        </p:txBody>
      </p:sp>
      <p:sp>
        <p:nvSpPr>
          <p:cNvPr id="8" name="Espace réservé du numéro de diapositive 7"/>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a:lvl1pPr>
            <a:lvl2pPr marL="0" indent="0">
              <a:spcBef>
                <a:spcPts val="500"/>
              </a:spcBef>
              <a:spcAft>
                <a:spcPts val="0"/>
              </a:spcAft>
              <a:buNone/>
              <a:defRPr sz="1850"/>
            </a:lvl2pPr>
          </a:lstStyle>
          <a:p>
            <a:pPr lvl="0">
              <a:defRPr/>
            </a:pPr>
            <a:r>
              <a:rPr lang="fr-FR"/>
              <a:t>Titre</a:t>
            </a:r>
            <a:endParaRPr/>
          </a:p>
          <a:p>
            <a:pPr lvl="1">
              <a:defRPr/>
            </a:pPr>
            <a:r>
              <a:rPr lang="fr-FR"/>
              <a:t>Sous-titre</a:t>
            </a:r>
            <a:endParaRPr/>
          </a:p>
        </p:txBody>
      </p:sp>
      <p:cxnSp>
        <p:nvCxnSpPr>
          <p:cNvPr id="12" name="Connecteur droit 11"/>
          <p:cNvCxnSpPr>
            <a:cxnSpLocks/>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stretch/>
        </p:blipFill>
        <p:spPr bwMode="auto">
          <a:xfrm>
            <a:off x="179512" y="118317"/>
            <a:ext cx="2195810" cy="180536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Sommaire">
    <p:spTree>
      <p:nvGrpSpPr>
        <p:cNvPr id="1" name=""/>
        <p:cNvGrpSpPr/>
        <p:nvPr/>
      </p:nvGrpSpPr>
      <p:grpSpPr bwMode="auto">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pPr>
              <a:defRPr/>
            </a:pPr>
            <a:r>
              <a:rPr lang="fr-FR"/>
              <a:t>Titre</a:t>
            </a:r>
            <a:endParaRPr/>
          </a:p>
        </p:txBody>
      </p:sp>
      <p:sp>
        <p:nvSpPr>
          <p:cNvPr id="3" name="Espace réservé de la date 2"/>
          <p:cNvSpPr>
            <a:spLocks noGrp="1"/>
          </p:cNvSpPr>
          <p:nvPr>
            <p:ph type="dt" sz="half" idx="10"/>
          </p:nvPr>
        </p:nvSpPr>
        <p:spPr bwMode="gray"/>
        <p:txBody>
          <a:bodyPr/>
          <a:lstStyle/>
          <a:p>
            <a:pPr algn="r">
              <a:defRPr/>
            </a:pPr>
            <a:r>
              <a:rPr lang="fr-FR" cap="all"/>
              <a:t>XX/XX/XXXX</a:t>
            </a:r>
          </a:p>
        </p:txBody>
      </p:sp>
      <p:sp>
        <p:nvSpPr>
          <p:cNvPr id="4" name="Espace réservé du pied de page 3"/>
          <p:cNvSpPr>
            <a:spLocks noGrp="1"/>
          </p:cNvSpPr>
          <p:nvPr>
            <p:ph type="ftr" sz="quarter" idx="11"/>
          </p:nvPr>
        </p:nvSpPr>
        <p:spPr bwMode="gray"/>
        <p:txBody>
          <a:bodyPr/>
          <a:lstStyle>
            <a:lvl1pPr>
              <a:defRPr/>
            </a:lvl1pPr>
          </a:lstStyle>
          <a:p>
            <a:pPr>
              <a:defRPr/>
            </a:pPr>
            <a:r>
              <a:rPr lang="fr-FR"/>
              <a:t>Intitulé de la direction ou de l’organisme rattaché</a:t>
            </a:r>
            <a:endParaRPr/>
          </a:p>
        </p:txBody>
      </p:sp>
      <p:sp>
        <p:nvSpPr>
          <p:cNvPr id="5" name="Espace réservé du numéro de diapositive 4"/>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Chapitre">
    <p:spTree>
      <p:nvGrpSpPr>
        <p:cNvPr id="1" name=""/>
        <p:cNvGrpSpPr/>
        <p:nvPr/>
      </p:nvGrpSpPr>
      <p:grpSpPr bwMode="auto">
        <a:xfrm>
          <a:off x="0" y="0"/>
          <a:ext cx="0" cy="0"/>
          <a:chOff x="0" y="0"/>
          <a:chExt cx="0" cy="0"/>
        </a:xfrm>
      </p:grpSpPr>
      <p:sp>
        <p:nvSpPr>
          <p:cNvPr id="6" name="Rectangle 5"/>
          <p:cNvSpPr/>
          <p:nvPr userDrawn="1"/>
        </p:nvSpPr>
        <p:spPr bwMode="auto">
          <a:xfrm>
            <a:off x="179512" y="4371950"/>
            <a:ext cx="878497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Disposition personnalisée">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endParaRPr/>
          </a:p>
        </p:txBody>
      </p:sp>
      <p:sp>
        <p:nvSpPr>
          <p:cNvPr id="3" name="Espace réservé de la date 2"/>
          <p:cNvSpPr>
            <a:spLocks noGrp="1"/>
          </p:cNvSpPr>
          <p:nvPr>
            <p:ph type="dt" sz="half" idx="10"/>
          </p:nvPr>
        </p:nvSpPr>
        <p:spPr bwMode="auto"/>
        <p:txBody>
          <a:bodyPr/>
          <a:lstStyle/>
          <a:p>
            <a:pPr algn="r">
              <a:defRPr/>
            </a:pPr>
            <a:r>
              <a:rPr lang="fr-FR" cap="all"/>
              <a:t>XX/XX/XXXX</a:t>
            </a:r>
          </a:p>
        </p:txBody>
      </p:sp>
      <p:sp>
        <p:nvSpPr>
          <p:cNvPr id="4" name="Espace réservé du pied de page 3"/>
          <p:cNvSpPr>
            <a:spLocks noGrp="1"/>
          </p:cNvSpPr>
          <p:nvPr>
            <p:ph type="ftr" sz="quarter" idx="11"/>
          </p:nvPr>
        </p:nvSpPr>
        <p:spPr bwMode="auto"/>
        <p:txBody>
          <a:bodyPr/>
          <a:lstStyle/>
          <a:p>
            <a:pPr>
              <a:defRPr/>
            </a:pPr>
            <a:r>
              <a:rPr lang="fr-FR"/>
              <a:t>Intitulé de la direction ou de l’organisme rattaché</a:t>
            </a:r>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re et textes 3 colonnes">
    <p:spTree>
      <p:nvGrpSpPr>
        <p:cNvPr id="1" name=""/>
        <p:cNvGrpSpPr/>
        <p:nvPr/>
      </p:nvGrpSpPr>
      <p:grpSpPr bwMode="auto">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pPr>
              <a:defRPr/>
            </a:pPr>
            <a:r>
              <a:rPr lang="fr-FR"/>
              <a:t>Titre</a:t>
            </a:r>
            <a:endParaRPr/>
          </a:p>
        </p:txBody>
      </p:sp>
      <p:sp>
        <p:nvSpPr>
          <p:cNvPr id="3" name="Espace réservé de la date 2"/>
          <p:cNvSpPr>
            <a:spLocks noGrp="1"/>
          </p:cNvSpPr>
          <p:nvPr>
            <p:ph type="dt" sz="half" idx="10"/>
          </p:nvPr>
        </p:nvSpPr>
        <p:spPr bwMode="gray"/>
        <p:txBody>
          <a:bodyPr/>
          <a:lstStyle/>
          <a:p>
            <a:pPr algn="r">
              <a:defRPr/>
            </a:pPr>
            <a:r>
              <a:rPr lang="fr-FR" cap="all"/>
              <a:t>XX/XX/XXXX</a:t>
            </a:r>
          </a:p>
        </p:txBody>
      </p:sp>
      <p:sp>
        <p:nvSpPr>
          <p:cNvPr id="4" name="Espace réservé du pied de page 3"/>
          <p:cNvSpPr>
            <a:spLocks noGrp="1"/>
          </p:cNvSpPr>
          <p:nvPr>
            <p:ph type="ftr" sz="quarter" idx="11"/>
          </p:nvPr>
        </p:nvSpPr>
        <p:spPr bwMode="gray"/>
        <p:txBody>
          <a:bodyPr/>
          <a:lstStyle>
            <a:lvl1pPr>
              <a:defRPr/>
            </a:lvl1pPr>
          </a:lstStyle>
          <a:p>
            <a:pPr>
              <a:defRPr/>
            </a:pPr>
            <a:r>
              <a:rPr lang="fr-FR"/>
              <a:t>Intitulé de la direction ou de l’organisme rattaché</a:t>
            </a:r>
            <a:endParaRPr/>
          </a:p>
        </p:txBody>
      </p:sp>
      <p:sp>
        <p:nvSpPr>
          <p:cNvPr id="5" name="Espace réservé du numéro de diapositive 4"/>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defRPr/>
            </a:pPr>
            <a:r>
              <a:rPr lang="fr-FR"/>
              <a:t>Titre</a:t>
            </a:r>
            <a:endParaRPr/>
          </a:p>
          <a:p>
            <a:pPr lvl="1">
              <a:defRPr/>
            </a:pPr>
            <a:r>
              <a:rPr lang="fr-FR"/>
              <a:t>Sous-titre</a:t>
            </a:r>
            <a:endParaRP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pPr>
              <a:defRPr/>
            </a:pPr>
            <a:r>
              <a:rPr lang="fr-FR"/>
              <a:t>Titre</a:t>
            </a:r>
            <a:endParaRP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defRPr/>
            </a:pPr>
            <a:r>
              <a:rPr lang="fr-FR" cap="all"/>
              <a:t>XX/XX/XXXX</a:t>
            </a:r>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pPr>
              <a:defRPr/>
            </a:pPr>
            <a:r>
              <a:rPr lang="fr-FR"/>
              <a:t>Intitulé de la direction ou de l’organisme rattaché</a:t>
            </a:r>
            <a:endParaRP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pPr>
              <a:defRPr/>
            </a:pPr>
            <a:fld id="{733122C9-A0B9-462F-8757-0847AD287B63}" type="slidenum">
              <a:rPr lang="fr-FR"/>
              <a:t>‹N°›</a:t>
            </a:fld>
            <a:endParaRPr lang="fr-FR"/>
          </a:p>
        </p:txBody>
      </p:sp>
      <p:cxnSp>
        <p:nvCxnSpPr>
          <p:cNvPr id="10" name="Connecteur droit 9"/>
          <p:cNvCxnSpPr>
            <a:cxnSpLocks/>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8"/>
          <a:stretch/>
        </p:blipFill>
        <p:spPr bwMode="auto">
          <a:xfrm>
            <a:off x="323528" y="108000"/>
            <a:ext cx="755934" cy="62151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p:txStyles>
    <p:titleStyle>
      <a:lvl1pPr algn="l" defTabSz="914400">
        <a:lnSpc>
          <a:spcPct val="90000"/>
        </a:lnSpc>
        <a:spcBef>
          <a:spcPts val="0"/>
        </a:spcBef>
        <a:buNone/>
        <a:defRPr sz="2550" b="1">
          <a:solidFill>
            <a:schemeClr val="tx1"/>
          </a:solidFill>
          <a:latin typeface="+mj-lt"/>
          <a:ea typeface="+mj-ea"/>
          <a:cs typeface="+mj-cs"/>
        </a:defRPr>
      </a:lvl1pPr>
    </p:titleStyle>
    <p:bodyStyle>
      <a:lvl1pPr marL="0" indent="0" algn="l" defTabSz="914400">
        <a:lnSpc>
          <a:spcPct val="100000"/>
        </a:lnSpc>
        <a:spcBef>
          <a:spcPts val="0"/>
        </a:spcBef>
        <a:spcAft>
          <a:spcPts val="500"/>
        </a:spcAft>
        <a:buFont typeface="Arial"/>
        <a:buNone/>
        <a:defRPr sz="1050" b="0">
          <a:solidFill>
            <a:schemeClr val="tx1"/>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dailymotion.com/video/x7ypdmf"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6" name="Espace réservé du texte 5"/>
          <p:cNvSpPr>
            <a:spLocks noGrp="1"/>
          </p:cNvSpPr>
          <p:nvPr>
            <p:ph type="body" sz="quarter" idx="13"/>
          </p:nvPr>
        </p:nvSpPr>
        <p:spPr bwMode="auto">
          <a:xfrm>
            <a:off x="2942416" y="339502"/>
            <a:ext cx="5256584" cy="1008112"/>
          </a:xfrm>
        </p:spPr>
        <p:txBody>
          <a:bodyPr/>
          <a:lstStyle/>
          <a:p>
            <a:pPr>
              <a:defRPr/>
            </a:pPr>
            <a:r>
              <a:rPr lang="fr-FR"/>
              <a:t>ADAGE</a:t>
            </a:r>
            <a:endParaRPr/>
          </a:p>
          <a:p>
            <a:pPr lvl="1">
              <a:defRPr/>
            </a:pPr>
            <a:r>
              <a:rPr lang="fr-FR"/>
              <a:t>Application dédiée à la généralisation de l’EAC</a:t>
            </a:r>
            <a:endParaRPr/>
          </a:p>
          <a:p>
            <a:pPr lvl="1">
              <a:defRPr/>
            </a:pPr>
            <a:endParaRPr lang="fr-FR"/>
          </a:p>
        </p:txBody>
      </p:sp>
      <p:sp>
        <p:nvSpPr>
          <p:cNvPr id="7" name="Espace réservé de la date 6"/>
          <p:cNvSpPr>
            <a:spLocks noGrp="1"/>
          </p:cNvSpPr>
          <p:nvPr>
            <p:ph type="dt" sz="half" idx="10"/>
          </p:nvPr>
        </p:nvSpPr>
        <p:spPr bwMode="auto"/>
        <p:txBody>
          <a:bodyPr/>
          <a:lstStyle/>
          <a:p>
            <a:pPr algn="r">
              <a:defRPr/>
            </a:pPr>
            <a:r>
              <a:rPr lang="fr-FR" cap="all"/>
              <a:t>XX/XX/XXXX</a:t>
            </a:r>
          </a:p>
        </p:txBody>
      </p:sp>
      <p:sp>
        <p:nvSpPr>
          <p:cNvPr id="8" name="Espace réservé du pied de page 7"/>
          <p:cNvSpPr>
            <a:spLocks noGrp="1"/>
          </p:cNvSpPr>
          <p:nvPr>
            <p:ph type="ftr" sz="quarter" idx="11"/>
          </p:nvPr>
        </p:nvSpPr>
        <p:spPr bwMode="auto"/>
        <p:txBody>
          <a:bodyPr/>
          <a:lstStyle/>
          <a:p>
            <a:pPr>
              <a:defRPr/>
            </a:pPr>
            <a:r>
              <a:rPr lang="fr-FR"/>
              <a:t>Intitulé de la direction ou de l’organisme rattaché</a:t>
            </a:r>
            <a:endParaRPr/>
          </a:p>
        </p:txBody>
      </p:sp>
      <p:sp>
        <p:nvSpPr>
          <p:cNvPr id="9" name="Espace réservé du numéro de diapositive 8"/>
          <p:cNvSpPr>
            <a:spLocks noGrp="1"/>
          </p:cNvSpPr>
          <p:nvPr>
            <p:ph type="sldNum" sz="quarter" idx="12"/>
          </p:nvPr>
        </p:nvSpPr>
        <p:spPr bwMode="auto"/>
        <p:txBody>
          <a:bodyPr/>
          <a:lstStyle/>
          <a:p>
            <a:pPr>
              <a:defRPr/>
            </a:pPr>
            <a:fld id="{733122C9-A0B9-462F-8757-0847AD287B63}" type="slidenum">
              <a:rPr lang="fr-FR"/>
              <a:t>1</a:t>
            </a:fld>
            <a:endParaRPr lang="fr-FR"/>
          </a:p>
        </p:txBody>
      </p:sp>
      <p:sp>
        <p:nvSpPr>
          <p:cNvPr id="3" name="Rectangle 2"/>
          <p:cNvSpPr/>
          <p:nvPr/>
        </p:nvSpPr>
        <p:spPr bwMode="auto">
          <a:xfrm>
            <a:off x="-219234" y="1923678"/>
            <a:ext cx="9111714" cy="461665"/>
          </a:xfrm>
          <a:prstGeom prst="rect">
            <a:avLst/>
          </a:prstGeom>
        </p:spPr>
        <p:txBody>
          <a:bodyPr wrap="square">
            <a:spAutoFit/>
          </a:bodyPr>
          <a:lstStyle/>
          <a:p>
            <a:pPr lvl="1">
              <a:defRPr/>
            </a:pPr>
            <a:r>
              <a:rPr lang="fr-FR" sz="2400" b="1" cap="all"/>
              <a:t>DIRECTEUR D’école</a:t>
            </a:r>
          </a:p>
        </p:txBody>
      </p:sp>
      <p:pic>
        <p:nvPicPr>
          <p:cNvPr id="4" name="Image 3"/>
          <p:cNvPicPr>
            <a:picLocks noChangeAspect="1"/>
          </p:cNvPicPr>
          <p:nvPr/>
        </p:nvPicPr>
        <p:blipFill>
          <a:blip r:embed="rId2"/>
          <a:stretch/>
        </p:blipFill>
        <p:spPr bwMode="auto">
          <a:xfrm>
            <a:off x="360000" y="2668660"/>
            <a:ext cx="4653676" cy="2114244"/>
          </a:xfrm>
          <a:prstGeom prst="rect">
            <a:avLst/>
          </a:prstGeom>
        </p:spPr>
      </p:pic>
      <p:sp>
        <p:nvSpPr>
          <p:cNvPr id="10" name="Rectangle avec flèche vers la gauche 9"/>
          <p:cNvSpPr/>
          <p:nvPr/>
        </p:nvSpPr>
        <p:spPr bwMode="auto">
          <a:xfrm>
            <a:off x="4499992" y="2715766"/>
            <a:ext cx="4464496" cy="1872208"/>
          </a:xfrm>
          <a:prstGeom prst="leftArrowCallout">
            <a:avLst>
              <a:gd name="adj1" fmla="val 25000"/>
              <a:gd name="adj2" fmla="val 25000"/>
              <a:gd name="adj3" fmla="val 25000"/>
              <a:gd name="adj4" fmla="val 84402"/>
            </a:avLst>
          </a:prstGeom>
          <a:solidFill>
            <a:srgbClr val="BF1380"/>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spcAft>
                <a:spcPts val="600"/>
              </a:spcAft>
              <a:defRPr/>
            </a:pPr>
            <a:r>
              <a:rPr lang="fr-FR" sz="1100" dirty="0"/>
              <a:t>Pour vous connecter à ADAGE : </a:t>
            </a:r>
            <a:endParaRPr dirty="0"/>
          </a:p>
          <a:p>
            <a:pPr marL="171450" indent="-171450">
              <a:spcAft>
                <a:spcPts val="600"/>
              </a:spcAft>
              <a:buFontTx/>
              <a:buChar char="-"/>
              <a:defRPr/>
            </a:pPr>
            <a:r>
              <a:rPr lang="fr-FR" sz="1100" dirty="0"/>
              <a:t>Ouvrez l’intranet académique (ARENA)</a:t>
            </a:r>
            <a:endParaRPr dirty="0"/>
          </a:p>
          <a:p>
            <a:pPr marL="171450" indent="-171450">
              <a:spcAft>
                <a:spcPts val="600"/>
              </a:spcAft>
              <a:buFontTx/>
              <a:buChar char="-"/>
              <a:defRPr/>
            </a:pPr>
            <a:r>
              <a:rPr lang="fr-FR" sz="1100" dirty="0"/>
              <a:t>Renseignez vos identifiant et mot de passe</a:t>
            </a:r>
            <a:endParaRPr dirty="0"/>
          </a:p>
          <a:p>
            <a:pPr marL="171450" indent="-171450">
              <a:spcAft>
                <a:spcPts val="600"/>
              </a:spcAft>
              <a:buFontTx/>
              <a:buChar char="-"/>
              <a:defRPr/>
            </a:pPr>
            <a:r>
              <a:rPr lang="fr-FR" sz="1100" dirty="0"/>
              <a:t>Choisissez le domaine « Scolarité du 1er degré » </a:t>
            </a:r>
            <a:endParaRPr lang="fr-FR" sz="1100" dirty="0" smtClean="0"/>
          </a:p>
          <a:p>
            <a:pPr marL="171450" indent="-171450">
              <a:spcAft>
                <a:spcPts val="600"/>
              </a:spcAft>
              <a:buFontTx/>
              <a:buChar char="-"/>
              <a:defRPr/>
            </a:pPr>
            <a:r>
              <a:rPr lang="fr-FR" sz="1100" dirty="0" smtClean="0"/>
              <a:t>Cliquez </a:t>
            </a:r>
            <a:r>
              <a:rPr lang="fr-FR" sz="1100" dirty="0"/>
              <a:t>sur « ADAGE - Application Dédiée À la Généralisation de l'EAC » dans la rubrique </a:t>
            </a:r>
            <a:r>
              <a:rPr lang="fr-FR" sz="1100" dirty="0" smtClean="0"/>
              <a:t>                  « </a:t>
            </a:r>
            <a:r>
              <a:rPr lang="fr-FR" sz="1100" dirty="0"/>
              <a:t>Application dédiée aux parcours éducatifs »</a:t>
            </a:r>
            <a:endParaRPr lang="fr-FR" sz="1100" dirty="0">
              <a:solidFill>
                <a:schemeClr val="bg1"/>
              </a:solidFill>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4"/>
          <p:cNvSpPr/>
          <p:nvPr/>
        </p:nvSpPr>
        <p:spPr bwMode="auto">
          <a:xfrm>
            <a:off x="614098" y="987574"/>
            <a:ext cx="7632774" cy="1200329"/>
          </a:xfrm>
          <a:prstGeom prst="rect">
            <a:avLst/>
          </a:prstGeom>
        </p:spPr>
        <p:txBody>
          <a:bodyPr wrap="square">
            <a:spAutoFit/>
          </a:bodyPr>
          <a:lstStyle/>
          <a:p>
            <a:pPr algn="ctr">
              <a:defRPr/>
            </a:pPr>
            <a:r>
              <a:rPr lang="fr-FR"/>
              <a:t>ADAGE vous permet de prendre connaissance de toutes les initiatives de vos équipes pédagogiques. Elle est prévue pour faciliter le dialogue au sein de l’école entre pairs, avec la direction, pour préparer les budgets et les conseils d’école.</a:t>
            </a:r>
          </a:p>
        </p:txBody>
      </p:sp>
      <p:sp>
        <p:nvSpPr>
          <p:cNvPr id="6" name="Rectangle 5"/>
          <p:cNvSpPr/>
          <p:nvPr/>
        </p:nvSpPr>
        <p:spPr bwMode="auto">
          <a:xfrm>
            <a:off x="395537" y="2643758"/>
            <a:ext cx="8280919"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defRPr/>
            </a:pPr>
            <a:r>
              <a:rPr lang="fr-FR"/>
              <a:t>Pour permettre la saisie la plus exhaustive possible, attribuez le profil « rédacteur de projets » aux professeurs de votre école.</a:t>
            </a:r>
          </a:p>
          <a:p>
            <a:pPr algn="ctr">
              <a:defRPr/>
            </a:pPr>
            <a:r>
              <a:rPr lang="fr-FR" sz="1200"/>
              <a:t>Vidéo tutoriel  </a:t>
            </a:r>
            <a:r>
              <a:rPr lang="fr-FR" sz="1200" u="sng">
                <a:hlinkClick r:id="rId2" tooltip="https://www.dailymotion.com/video/x7ypdmf"/>
              </a:rPr>
              <a:t>https://www.dailymotion.com/video/x7ypdmf</a:t>
            </a:r>
            <a:r>
              <a:rPr lang="fr-FR" sz="1200"/>
              <a:t> (durée : 1mn17</a:t>
            </a:r>
            <a:r>
              <a:rPr lang="fr-FR"/>
              <a:t>)</a:t>
            </a:r>
            <a:endParaRPr/>
          </a:p>
        </p:txBody>
      </p:sp>
      <p:sp>
        <p:nvSpPr>
          <p:cNvPr id="12" name="Rectangle 11"/>
          <p:cNvSpPr/>
          <p:nvPr/>
        </p:nvSpPr>
        <p:spPr bwMode="auto">
          <a:xfrm>
            <a:off x="395536" y="3795885"/>
            <a:ext cx="8282215" cy="365795"/>
          </a:xfrm>
          <a:prstGeom prst="rect">
            <a:avLst/>
          </a:prstGeom>
        </p:spPr>
        <p:txBody>
          <a:bodyPr wrap="square">
            <a:spAutoFit/>
          </a:bodyPr>
          <a:lstStyle/>
          <a:p>
            <a:pPr algn="ctr">
              <a:defRPr/>
            </a:pPr>
            <a:r>
              <a:rPr lang="fr-FR"/>
              <a:t>Il vous est toujours possible de modifier, d’annuler ou supprimer des projets.</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24152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47336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2088000" y="2931790"/>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3" name="Image 2"/>
          <p:cNvPicPr>
            <a:picLocks noChangeAspect="1"/>
          </p:cNvPicPr>
          <p:nvPr/>
        </p:nvPicPr>
        <p:blipFill>
          <a:blip r:embed="rId2"/>
          <a:stretch/>
        </p:blipFill>
        <p:spPr bwMode="auto">
          <a:xfrm>
            <a:off x="2915816" y="195486"/>
            <a:ext cx="5994005" cy="3493704"/>
          </a:xfrm>
          <a:prstGeom prst="rect">
            <a:avLst/>
          </a:prstGeom>
          <a:ln>
            <a:solidFill>
              <a:srgbClr val="4663B4"/>
            </a:solidFill>
          </a:ln>
        </p:spPr>
      </p:pic>
      <p:sp>
        <p:nvSpPr>
          <p:cNvPr id="11" name="Rectangle 10"/>
          <p:cNvSpPr/>
          <p:nvPr/>
        </p:nvSpPr>
        <p:spPr bwMode="auto">
          <a:xfrm>
            <a:off x="395812" y="2643758"/>
            <a:ext cx="3384376" cy="2358629"/>
          </a:xfrm>
          <a:prstGeom prst="rect">
            <a:avLst/>
          </a:prstGeom>
          <a:solidFill>
            <a:srgbClr val="E2E2E2"/>
          </a:solidFill>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fr-FR" sz="1050" dirty="0">
                <a:solidFill>
                  <a:schemeClr val="tx1"/>
                </a:solidFill>
                <a:latin typeface="+mj-lt"/>
                <a:ea typeface="+mj-ea"/>
                <a:cs typeface="+mj-cs"/>
              </a:rPr>
              <a:t>NOUVEAUTE </a:t>
            </a:r>
            <a:r>
              <a:rPr lang="fr-FR" sz="1050" dirty="0">
                <a:solidFill>
                  <a:schemeClr val="tx1"/>
                </a:solidFill>
              </a:rPr>
              <a:t>pour </a:t>
            </a:r>
            <a:r>
              <a:rPr lang="fr-FR" sz="1050" dirty="0">
                <a:solidFill>
                  <a:srgbClr val="4663B4"/>
                </a:solidFill>
              </a:rPr>
              <a:t>les projets liés à des dispositifs</a:t>
            </a:r>
            <a:r>
              <a:rPr lang="fr-FR" sz="1050" dirty="0">
                <a:solidFill>
                  <a:schemeClr val="tx1"/>
                </a:solidFill>
              </a:rPr>
              <a:t> et </a:t>
            </a:r>
            <a:r>
              <a:rPr lang="fr-FR" sz="1050" dirty="0">
                <a:solidFill>
                  <a:srgbClr val="B35BAA"/>
                </a:solidFill>
              </a:rPr>
              <a:t>les projets à l’initiative de l’établissement </a:t>
            </a:r>
            <a:r>
              <a:rPr lang="fr-FR" sz="1050" dirty="0">
                <a:solidFill>
                  <a:schemeClr val="tx1"/>
                </a:solidFill>
              </a:rPr>
              <a:t>:</a:t>
            </a:r>
            <a:endParaRPr dirty="0"/>
          </a:p>
          <a:p>
            <a:pPr algn="ctr">
              <a:defRPr/>
            </a:pPr>
            <a:r>
              <a:rPr lang="fr-FR" sz="1050" dirty="0">
                <a:solidFill>
                  <a:schemeClr val="tx1"/>
                </a:solidFill>
                <a:latin typeface="+mj-lt"/>
                <a:ea typeface="+mj-ea"/>
                <a:cs typeface="+mj-cs"/>
              </a:rPr>
              <a:t> </a:t>
            </a:r>
            <a:endParaRPr dirty="0"/>
          </a:p>
          <a:p>
            <a:pPr algn="ctr">
              <a:defRPr/>
            </a:pPr>
            <a:r>
              <a:rPr lang="fr-FR" sz="1050" dirty="0">
                <a:solidFill>
                  <a:schemeClr val="tx1"/>
                </a:solidFill>
                <a:latin typeface="+mj-lt"/>
                <a:ea typeface="+mj-ea"/>
                <a:cs typeface="+mj-cs"/>
              </a:rPr>
              <a:t>Les équipes pédagogiques peuvent renseigner un budget prévisionnel et demander la validation de votre direction.</a:t>
            </a:r>
            <a:endParaRPr dirty="0"/>
          </a:p>
          <a:p>
            <a:pPr algn="ctr">
              <a:defRPr/>
            </a:pPr>
            <a:endParaRPr lang="fr-FR" sz="1050" dirty="0">
              <a:solidFill>
                <a:schemeClr val="tx1"/>
              </a:solidFill>
              <a:latin typeface="+mj-lt"/>
              <a:ea typeface="+mj-ea"/>
              <a:cs typeface="+mj-cs"/>
            </a:endParaRPr>
          </a:p>
          <a:p>
            <a:pPr algn="ctr">
              <a:defRPr/>
            </a:pPr>
            <a:r>
              <a:rPr lang="fr-FR" sz="1050" dirty="0">
                <a:solidFill>
                  <a:schemeClr val="tx1"/>
                </a:solidFill>
                <a:latin typeface="+mj-lt"/>
                <a:ea typeface="+mj-ea"/>
                <a:cs typeface="+mj-cs"/>
              </a:rPr>
              <a:t>Le budget est destiné au </a:t>
            </a:r>
            <a:r>
              <a:rPr lang="fr-FR" sz="1050" b="1" dirty="0">
                <a:solidFill>
                  <a:schemeClr val="tx1"/>
                </a:solidFill>
                <a:latin typeface="+mj-lt"/>
                <a:ea typeface="+mj-ea"/>
                <a:cs typeface="+mj-cs"/>
              </a:rPr>
              <a:t>dialogue interne au sein de l’école </a:t>
            </a:r>
            <a:r>
              <a:rPr lang="fr-FR" sz="1050" dirty="0">
                <a:solidFill>
                  <a:schemeClr val="tx1"/>
                </a:solidFill>
                <a:latin typeface="+mj-lt"/>
                <a:ea typeface="+mj-ea"/>
                <a:cs typeface="+mj-cs"/>
              </a:rPr>
              <a:t>(direction, collègues, conseil d’école).</a:t>
            </a:r>
          </a:p>
          <a:p>
            <a:pPr algn="ctr">
              <a:defRPr/>
            </a:pPr>
            <a:endParaRPr lang="fr-FR" sz="1050" dirty="0">
              <a:solidFill>
                <a:schemeClr val="tx1"/>
              </a:solidFill>
              <a:latin typeface="+mj-lt"/>
              <a:ea typeface="+mj-ea"/>
              <a:cs typeface="+mj-cs"/>
            </a:endParaRPr>
          </a:p>
          <a:p>
            <a:pPr algn="ctr">
              <a:defRPr/>
            </a:pPr>
            <a:r>
              <a:rPr lang="fr-FR" sz="1050" dirty="0">
                <a:solidFill>
                  <a:schemeClr val="tx1"/>
                </a:solidFill>
                <a:latin typeface="+mj-lt"/>
                <a:ea typeface="+mj-ea"/>
                <a:cs typeface="+mj-cs"/>
              </a:rPr>
              <a:t>Il est modifiable à tout moment.</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24423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2088000" y="3887277"/>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31" name="ZoneTexte 30"/>
          <p:cNvSpPr txBox="1"/>
          <p:nvPr/>
        </p:nvSpPr>
        <p:spPr bwMode="auto">
          <a:xfrm>
            <a:off x="288570" y="843558"/>
            <a:ext cx="5256584" cy="276999"/>
          </a:xfrm>
          <a:prstGeom prst="rect">
            <a:avLst/>
          </a:prstGeom>
          <a:noFill/>
        </p:spPr>
        <p:txBody>
          <a:bodyPr wrap="square" rtlCol="0">
            <a:spAutoFit/>
          </a:bodyPr>
          <a:lstStyle/>
          <a:p>
            <a:pPr>
              <a:defRPr/>
            </a:pPr>
            <a:r>
              <a:rPr lang="fr-FR" sz="1200" b="1">
                <a:ea typeface="+mj-ea"/>
                <a:cs typeface="+mj-cs"/>
              </a:rPr>
              <a:t>Parcours des élèves</a:t>
            </a:r>
            <a:endParaRPr/>
          </a:p>
        </p:txBody>
      </p:sp>
      <p:sp>
        <p:nvSpPr>
          <p:cNvPr id="11" name="Rectangle 10"/>
          <p:cNvSpPr/>
          <p:nvPr/>
        </p:nvSpPr>
        <p:spPr bwMode="auto">
          <a:xfrm>
            <a:off x="2048356" y="3312983"/>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Rectangle avec flèche vers la droite 7"/>
          <p:cNvSpPr/>
          <p:nvPr/>
        </p:nvSpPr>
        <p:spPr bwMode="auto">
          <a:xfrm>
            <a:off x="168564" y="2916690"/>
            <a:ext cx="2592288" cy="1656184"/>
          </a:xfrm>
          <a:prstGeom prst="rightArrowCallout">
            <a:avLst>
              <a:gd name="adj1" fmla="val 25000"/>
              <a:gd name="adj2" fmla="val 25000"/>
              <a:gd name="adj3" fmla="val 25000"/>
              <a:gd name="adj4" fmla="val 73138"/>
            </a:avLst>
          </a:prstGeom>
          <a:solidFill>
            <a:srgbClr val="889BD1"/>
          </a:solidFill>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fr-FR" sz="1100">
                <a:solidFill>
                  <a:schemeClr val="tx1"/>
                </a:solidFill>
                <a:latin typeface="+mj-lt"/>
                <a:ea typeface="Montserrat"/>
                <a:cs typeface="Montserrat"/>
              </a:rPr>
              <a:t>A partir d’« Etablissement », puis « Edition de documents »,</a:t>
            </a:r>
            <a:endParaRPr/>
          </a:p>
          <a:p>
            <a:pPr algn="ctr">
              <a:defRPr/>
            </a:pPr>
            <a:r>
              <a:rPr lang="fr-FR" sz="1100">
                <a:solidFill>
                  <a:schemeClr val="tx1"/>
                </a:solidFill>
                <a:latin typeface="+mj-lt"/>
                <a:ea typeface="Montserrat"/>
                <a:cs typeface="Montserrat"/>
              </a:rPr>
              <a:t> </a:t>
            </a:r>
            <a:endParaRPr/>
          </a:p>
          <a:p>
            <a:pPr algn="ctr">
              <a:defRPr/>
            </a:pPr>
            <a:r>
              <a:rPr lang="fr-FR" sz="1100">
                <a:solidFill>
                  <a:schemeClr val="tx1"/>
                </a:solidFill>
                <a:latin typeface="+mj-lt"/>
                <a:ea typeface="Montserrat"/>
                <a:cs typeface="Montserrat"/>
              </a:rPr>
              <a:t>vous pouvez éditer les parcours des élèves et les distribuer aux familles.</a:t>
            </a:r>
            <a:endParaRPr/>
          </a:p>
        </p:txBody>
      </p:sp>
      <p:pic>
        <p:nvPicPr>
          <p:cNvPr id="2" name="Image 1"/>
          <p:cNvPicPr>
            <a:picLocks noChangeAspect="1"/>
          </p:cNvPicPr>
          <p:nvPr/>
        </p:nvPicPr>
        <p:blipFill>
          <a:blip r:embed="rId2"/>
          <a:stretch/>
        </p:blipFill>
        <p:spPr bwMode="auto">
          <a:xfrm>
            <a:off x="1979712" y="212007"/>
            <a:ext cx="4513373" cy="2004085"/>
          </a:xfrm>
          <a:prstGeom prst="rect">
            <a:avLst/>
          </a:prstGeom>
          <a:ln>
            <a:solidFill>
              <a:srgbClr val="4663B4"/>
            </a:solidFill>
          </a:ln>
        </p:spPr>
      </p:pic>
      <p:sp>
        <p:nvSpPr>
          <p:cNvPr id="15" name="Rectangle avec flèche vers la gauche 14"/>
          <p:cNvSpPr/>
          <p:nvPr/>
        </p:nvSpPr>
        <p:spPr bwMode="auto">
          <a:xfrm>
            <a:off x="6300192" y="80921"/>
            <a:ext cx="2592288" cy="2592288"/>
          </a:xfrm>
          <a:prstGeom prst="leftArrowCallout">
            <a:avLst>
              <a:gd name="adj1" fmla="val 18753"/>
              <a:gd name="adj2" fmla="val 18128"/>
              <a:gd name="adj3" fmla="val 10319"/>
              <a:gd name="adj4" fmla="val 80595"/>
            </a:avLst>
          </a:prstGeom>
          <a:solidFill>
            <a:srgbClr val="92D050"/>
          </a:solidFill>
          <a:ln/>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fr-FR" sz="1100">
                <a:solidFill>
                  <a:schemeClr val="tx1"/>
                </a:solidFill>
                <a:latin typeface="+mj-lt"/>
                <a:ea typeface="Montserrat"/>
                <a:cs typeface="Montserrat"/>
              </a:rPr>
              <a:t>Pour cibler plus spécifiquement des élèves ne bénéficiant pas de projet cette année, ou n’ayant pas bénéficié de projet les années précédentes :</a:t>
            </a:r>
            <a:endParaRPr/>
          </a:p>
          <a:p>
            <a:pPr algn="ctr">
              <a:defRPr/>
            </a:pPr>
            <a:endParaRPr lang="fr-FR" sz="1100">
              <a:solidFill>
                <a:schemeClr val="tx1"/>
              </a:solidFill>
              <a:latin typeface="+mj-lt"/>
              <a:ea typeface="Montserrat"/>
              <a:cs typeface="Montserrat"/>
            </a:endParaRPr>
          </a:p>
          <a:p>
            <a:pPr algn="ctr">
              <a:defRPr/>
            </a:pPr>
            <a:r>
              <a:rPr lang="fr-FR" sz="1100">
                <a:solidFill>
                  <a:schemeClr val="tx1"/>
                </a:solidFill>
                <a:latin typeface="+mj-lt"/>
                <a:ea typeface="Montserrat"/>
                <a:cs typeface="Montserrat"/>
              </a:rPr>
              <a:t>utilisez « Projets EAC » puis « Suivi des élèves » puis le moteur de recherche « Nombre d’actions : aucune » </a:t>
            </a:r>
            <a:endParaRPr/>
          </a:p>
          <a:p>
            <a:pPr algn="ctr">
              <a:defRPr/>
            </a:pPr>
            <a:endParaRPr lang="fr-FR" sz="1100">
              <a:solidFill>
                <a:schemeClr val="tx1"/>
              </a:solidFill>
              <a:latin typeface="+mj-lt"/>
              <a:ea typeface="Montserrat"/>
              <a:cs typeface="Montserrat"/>
            </a:endParaRPr>
          </a:p>
        </p:txBody>
      </p:sp>
      <p:pic>
        <p:nvPicPr>
          <p:cNvPr id="3" name="Image 2"/>
          <p:cNvPicPr>
            <a:picLocks noChangeAspect="1"/>
          </p:cNvPicPr>
          <p:nvPr/>
        </p:nvPicPr>
        <p:blipFill>
          <a:blip r:embed="rId3"/>
          <a:stretch/>
        </p:blipFill>
        <p:spPr bwMode="auto">
          <a:xfrm>
            <a:off x="2760852" y="2847643"/>
            <a:ext cx="6007877" cy="1794281"/>
          </a:xfrm>
          <a:prstGeom prst="rect">
            <a:avLst/>
          </a:prstGeom>
          <a:ln>
            <a:solidFill>
              <a:srgbClr val="4663B4"/>
            </a:solid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MINISTÈRIEL</Template>
  <TotalTime>15</TotalTime>
  <Words>307</Words>
  <Application>Microsoft Office PowerPoint</Application>
  <DocSecurity>0</DocSecurity>
  <PresentationFormat>Affichage à l'écran (16:9)</PresentationFormat>
  <Paragraphs>29</Paragraphs>
  <Slides>7</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7</vt:i4>
      </vt:variant>
    </vt:vector>
  </HeadingPairs>
  <TitlesOfParts>
    <vt:vector size="10" baseType="lpstr">
      <vt:lpstr>Arial</vt:lpstr>
      <vt:lpstr>Montserrat</vt:lpstr>
      <vt:lpstr>MINISTÈRIEL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Client</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keywords/>
  <dc:description/>
  <cp:lastModifiedBy>Veronique Charle</cp:lastModifiedBy>
  <cp:revision>66</cp:revision>
  <dcterms:created xsi:type="dcterms:W3CDTF">2020-03-05T15:21:24Z</dcterms:created>
  <dcterms:modified xsi:type="dcterms:W3CDTF">2023-09-18T12:46:58Z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