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4"/>
  </p:notesMasterIdLst>
  <p:sldIdLst>
    <p:sldId id="331" r:id="rId5"/>
    <p:sldId id="327" r:id="rId6"/>
    <p:sldId id="334" r:id="rId7"/>
    <p:sldId id="332" r:id="rId8"/>
    <p:sldId id="340" r:id="rId9"/>
    <p:sldId id="341" r:id="rId10"/>
    <p:sldId id="333" r:id="rId11"/>
    <p:sldId id="339" r:id="rId12"/>
    <p:sldId id="337"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4"/>
            <p14:sldId id="332"/>
            <p14:sldId id="340"/>
            <p14:sldId id="341"/>
            <p14:sldId id="333"/>
            <p14:sldId id="339"/>
            <p14:sldId id="337"/>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98A"/>
    <a:srgbClr val="D81F94"/>
    <a:srgbClr val="4663B4"/>
    <a:srgbClr val="FFD500"/>
    <a:srgbClr val="7CA946"/>
    <a:srgbClr val="889BD1"/>
    <a:srgbClr val="B35BAA"/>
    <a:srgbClr val="79AF39"/>
    <a:srgbClr val="E2E2E2"/>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46" d="100"/>
          <a:sy n="146" d="100"/>
        </p:scale>
        <p:origin x="114" y="15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05/04/2023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942416" y="339502"/>
            <a:ext cx="5256584" cy="1008112"/>
          </a:xfrm>
        </p:spPr>
        <p:txBody>
          <a:bodyPr/>
          <a:lstStyle/>
          <a:p>
            <a:r>
              <a:rPr lang="fr-FR" dirty="0"/>
              <a:t>ADAGE</a:t>
            </a:r>
          </a:p>
          <a:p>
            <a:pPr lvl="1"/>
            <a:r>
              <a:rPr lang="fr-FR" dirty="0"/>
              <a:t>Application dédiée à la généralisation de l’EAC</a:t>
            </a:r>
          </a:p>
          <a:p>
            <a:pPr lvl="1"/>
            <a:endParaRPr lang="fr-FR" dirty="0"/>
          </a:p>
        </p:txBody>
      </p:sp>
      <p:sp>
        <p:nvSpPr>
          <p:cNvPr id="7" name="Espace réservé de la date 6"/>
          <p:cNvSpPr>
            <a:spLocks noGrp="1"/>
          </p:cNvSpPr>
          <p:nvPr>
            <p:ph type="dt" sz="half" idx="10"/>
          </p:nvPr>
        </p:nvSpPr>
        <p:spPr/>
        <p:txBody>
          <a:bodyPr/>
          <a:lstStyle/>
          <a:p>
            <a:pPr algn="r"/>
            <a:r>
              <a:rPr lang="fr-FR" cap="all"/>
              <a:t>XX/XX/XXXX</a:t>
            </a:r>
            <a:endParaRPr lang="fr-FR" cap="all" dirty="0"/>
          </a:p>
        </p:txBody>
      </p:sp>
      <p:sp>
        <p:nvSpPr>
          <p:cNvPr id="8" name="Espace réservé du pied de page 7"/>
          <p:cNvSpPr>
            <a:spLocks noGrp="1"/>
          </p:cNvSpPr>
          <p:nvPr>
            <p:ph type="ftr" sz="quarter" idx="11"/>
          </p:nvPr>
        </p:nvSpPr>
        <p:spPr/>
        <p:txBody>
          <a:bodyPr/>
          <a:lstStyle/>
          <a:p>
            <a:r>
              <a:rPr lang="fr-FR" dirty="0"/>
              <a:t>Intitulé de la direction ou de l’organisme rattaché</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147226" y="1925506"/>
            <a:ext cx="9111714" cy="461665"/>
          </a:xfrm>
          <a:prstGeom prst="rect">
            <a:avLst/>
          </a:prstGeom>
        </p:spPr>
        <p:txBody>
          <a:bodyPr wrap="square">
            <a:spAutoFit/>
          </a:bodyPr>
          <a:lstStyle/>
          <a:p>
            <a:pPr lvl="1"/>
            <a:r>
              <a:rPr lang="fr-FR" sz="2400" b="1" cap="all" dirty="0"/>
              <a:t>IEN</a:t>
            </a:r>
          </a:p>
        </p:txBody>
      </p:sp>
      <p:pic>
        <p:nvPicPr>
          <p:cNvPr id="4" name="Image 3"/>
          <p:cNvPicPr>
            <a:picLocks noChangeAspect="1"/>
          </p:cNvPicPr>
          <p:nvPr/>
        </p:nvPicPr>
        <p:blipFill>
          <a:blip r:embed="rId2"/>
          <a:stretch>
            <a:fillRect/>
          </a:stretch>
        </p:blipFill>
        <p:spPr>
          <a:xfrm>
            <a:off x="360000" y="2668660"/>
            <a:ext cx="4653676" cy="2114244"/>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a:t>Ouvrez l’intranet académique (ARENA)</a:t>
            </a:r>
          </a:p>
          <a:p>
            <a:pPr marL="171450" indent="-171450">
              <a:spcAft>
                <a:spcPts val="600"/>
              </a:spcAft>
              <a:buFontTx/>
              <a:buChar char="-"/>
            </a:pPr>
            <a:r>
              <a:rPr lang="fr-FR" sz="1100" dirty="0"/>
              <a:t>Renseignez vos identifiant et mot de passe</a:t>
            </a:r>
          </a:p>
          <a:p>
            <a:pPr marL="171450" indent="-171450">
              <a:spcAft>
                <a:spcPts val="600"/>
              </a:spcAft>
              <a:buFontTx/>
              <a:buChar char="-"/>
            </a:pPr>
            <a:r>
              <a:rPr lang="fr-FR" sz="1100" dirty="0"/>
              <a:t>Choisissez 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5" y="212097"/>
            <a:ext cx="8856984" cy="923330"/>
          </a:xfrm>
          <a:prstGeom prst="rect">
            <a:avLst/>
          </a:prstGeom>
          <a:noFill/>
        </p:spPr>
        <p:txBody>
          <a:bodyPr wrap="square" rtlCol="0">
            <a:spAutoFit/>
          </a:bodyPr>
          <a:lstStyle/>
          <a:p>
            <a:pPr algn="ctr"/>
            <a:r>
              <a:rPr lang="fr-FR" dirty="0"/>
              <a:t>L’application évolue : </a:t>
            </a:r>
          </a:p>
          <a:p>
            <a:pPr algn="ctr"/>
            <a:r>
              <a:rPr lang="fr-FR" dirty="0"/>
              <a:t>les projets pour 2023-24 peuvent être renseignés dès avril 2023.</a:t>
            </a:r>
          </a:p>
          <a:p>
            <a:pPr algn="ctr"/>
            <a:endParaRPr lang="fr-FR" dirty="0"/>
          </a:p>
        </p:txBody>
      </p:sp>
      <p:sp>
        <p:nvSpPr>
          <p:cNvPr id="5" name="Rectangle 4"/>
          <p:cNvSpPr/>
          <p:nvPr/>
        </p:nvSpPr>
        <p:spPr>
          <a:xfrm>
            <a:off x="614098" y="987574"/>
            <a:ext cx="7632774" cy="1200329"/>
          </a:xfrm>
          <a:prstGeom prst="rect">
            <a:avLst/>
          </a:prstGeom>
        </p:spPr>
        <p:txBody>
          <a:bodyPr wrap="square">
            <a:spAutoFit/>
          </a:bodyPr>
          <a:lstStyle/>
          <a:p>
            <a:pPr algn="ctr"/>
            <a:r>
              <a:rPr lang="fr-FR" dirty="0"/>
              <a:t>ADAGE vous permet de prendre connaissance de toutes les initiatives de vos équipes pédagogiques. Elle est prévue pour faciliter le dialogue au sein de l’école entre pairs, avec la direction, pour préparer les budgets et les conseils d’école.</a:t>
            </a:r>
          </a:p>
        </p:txBody>
      </p:sp>
      <p:sp>
        <p:nvSpPr>
          <p:cNvPr id="6" name="Rectangle 5"/>
          <p:cNvSpPr/>
          <p:nvPr/>
        </p:nvSpPr>
        <p:spPr>
          <a:xfrm>
            <a:off x="395537" y="2279431"/>
            <a:ext cx="828092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dirty="0"/>
              <a:t>Pour permettre la saisie la plus exhaustive possible, attribuez le profil « rédacteur de projets » aux professeurs de votre circonscription.</a:t>
            </a:r>
          </a:p>
          <a:p>
            <a:pPr algn="ctr"/>
            <a:r>
              <a:rPr lang="fr-FR" dirty="0"/>
              <a:t>Vous pouvez aussi déléguer vos droits aux CP en leur attribuant le profil « relais de circonscription »</a:t>
            </a:r>
          </a:p>
          <a:p>
            <a:pPr algn="ctr"/>
            <a:r>
              <a:rPr lang="fr-FR" sz="1200" dirty="0"/>
              <a:t>Vidéo tutoriel  </a:t>
            </a:r>
            <a:r>
              <a:rPr lang="fr-FR" sz="1200" dirty="0">
                <a:hlinkClick r:id="rId2"/>
              </a:rPr>
              <a:t>https://www.dailymotion.com/video/x7ypdmf</a:t>
            </a:r>
            <a:r>
              <a:rPr lang="fr-FR" sz="1200" dirty="0"/>
              <a:t> (durée : 1mn17</a:t>
            </a:r>
            <a:r>
              <a:rPr lang="fr-FR" dirty="0"/>
              <a:t>)</a:t>
            </a:r>
          </a:p>
        </p:txBody>
      </p:sp>
      <p:sp>
        <p:nvSpPr>
          <p:cNvPr id="12" name="Rectangle 11"/>
          <p:cNvSpPr/>
          <p:nvPr/>
        </p:nvSpPr>
        <p:spPr>
          <a:xfrm>
            <a:off x="395495" y="3939902"/>
            <a:ext cx="8280920" cy="646331"/>
          </a:xfrm>
          <a:prstGeom prst="rect">
            <a:avLst/>
          </a:prstGeom>
        </p:spPr>
        <p:txBody>
          <a:bodyPr wrap="square">
            <a:spAutoFit/>
          </a:bodyPr>
          <a:lstStyle/>
          <a:p>
            <a:pPr algn="ctr"/>
            <a:r>
              <a:rPr lang="fr-FR" dirty="0"/>
              <a:t>Aucun engagement financier ne peut se faire par l’application ADAGE. Et il vous est toujours possible de modifier ou supprimer des saisies.</a:t>
            </a:r>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43608" y="267494"/>
            <a:ext cx="4286751" cy="307777"/>
          </a:xfrm>
          <a:prstGeom prst="rect">
            <a:avLst/>
          </a:prstGeom>
        </p:spPr>
        <p:txBody>
          <a:bodyPr wrap="none">
            <a:spAutoFit/>
          </a:bodyPr>
          <a:lstStyle/>
          <a:p>
            <a:r>
              <a:rPr lang="fr-FR" sz="1400" dirty="0"/>
              <a:t>Page d’accueil de l’application avec le profil « IEN »</a:t>
            </a:r>
          </a:p>
        </p:txBody>
      </p:sp>
      <p:grpSp>
        <p:nvGrpSpPr>
          <p:cNvPr id="14" name="Groupe 13"/>
          <p:cNvGrpSpPr/>
          <p:nvPr/>
        </p:nvGrpSpPr>
        <p:grpSpPr>
          <a:xfrm>
            <a:off x="179512" y="289600"/>
            <a:ext cx="8812259" cy="4486422"/>
            <a:chOff x="179512" y="289600"/>
            <a:chExt cx="8812259" cy="4486422"/>
          </a:xfrm>
        </p:grpSpPr>
        <p:sp>
          <p:nvSpPr>
            <p:cNvPr id="11" name="Rectangle 10"/>
            <p:cNvSpPr/>
            <p:nvPr/>
          </p:nvSpPr>
          <p:spPr>
            <a:xfrm>
              <a:off x="4118229" y="4147482"/>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900" dirty="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grpSp>
          <p:nvGrpSpPr>
            <p:cNvPr id="7" name="Groupe 6"/>
            <p:cNvGrpSpPr/>
            <p:nvPr/>
          </p:nvGrpSpPr>
          <p:grpSpPr>
            <a:xfrm>
              <a:off x="179512" y="289600"/>
              <a:ext cx="8812259" cy="3841841"/>
              <a:chOff x="179512" y="289600"/>
              <a:chExt cx="8812259" cy="3841841"/>
            </a:xfrm>
          </p:grpSpPr>
          <p:grpSp>
            <p:nvGrpSpPr>
              <p:cNvPr id="6" name="Groupe 5"/>
              <p:cNvGrpSpPr/>
              <p:nvPr/>
            </p:nvGrpSpPr>
            <p:grpSpPr>
              <a:xfrm>
                <a:off x="179512" y="289600"/>
                <a:ext cx="8812259" cy="3678278"/>
                <a:chOff x="179512" y="289600"/>
                <a:chExt cx="8812259" cy="3678278"/>
              </a:xfrm>
            </p:grpSpPr>
            <p:pic>
              <p:nvPicPr>
                <p:cNvPr id="3" name="Image 2"/>
                <p:cNvPicPr>
                  <a:picLocks noChangeAspect="1"/>
                </p:cNvPicPr>
                <p:nvPr/>
              </p:nvPicPr>
              <p:blipFill>
                <a:blip r:embed="rId2"/>
                <a:stretch>
                  <a:fillRect/>
                </a:stretch>
              </p:blipFill>
              <p:spPr>
                <a:xfrm>
                  <a:off x="179512" y="760700"/>
                  <a:ext cx="6851933" cy="3207178"/>
                </a:xfrm>
                <a:prstGeom prst="rect">
                  <a:avLst/>
                </a:prstGeom>
                <a:ln>
                  <a:solidFill>
                    <a:srgbClr val="4663B4"/>
                  </a:solidFill>
                </a:ln>
              </p:spPr>
            </p:pic>
            <p:sp>
              <p:nvSpPr>
                <p:cNvPr id="5" name="Flèche gauche 4"/>
                <p:cNvSpPr/>
                <p:nvPr/>
              </p:nvSpPr>
              <p:spPr>
                <a:xfrm>
                  <a:off x="6815421" y="2184269"/>
                  <a:ext cx="432048" cy="360040"/>
                </a:xfrm>
                <a:prstGeom prst="leftArrow">
                  <a:avLst/>
                </a:prstGeom>
                <a:solidFill>
                  <a:srgbClr val="7CA946"/>
                </a:solidFill>
                <a:ln>
                  <a:solidFill>
                    <a:srgbClr val="7CA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Processus 7"/>
                <p:cNvSpPr/>
                <p:nvPr/>
              </p:nvSpPr>
              <p:spPr>
                <a:xfrm>
                  <a:off x="7097840" y="289600"/>
                  <a:ext cx="1893931" cy="2271165"/>
                </a:xfrm>
                <a:prstGeom prst="flowChartProcess">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050" dirty="0">
                      <a:solidFill>
                        <a:schemeClr val="bg1"/>
                      </a:solidFill>
                      <a:latin typeface="+mj-lt"/>
                      <a:ea typeface="+mj-ea"/>
                      <a:cs typeface="+mj-cs"/>
                    </a:rPr>
                    <a:t> </a:t>
                  </a:r>
                  <a:r>
                    <a:rPr lang="fr-FR" sz="1050" dirty="0">
                      <a:solidFill>
                        <a:schemeClr val="bg1"/>
                      </a:solidFill>
                    </a:rPr>
                    <a:t>« Saisir un avis » : l’équipe pédagogique a candidaté sur un dispositif d’Appel à projets. La commission d’étude de la candidature souhaite votre avis. La demande d’avis s’affiche 7 jours avant la fin des inscriptions et jusqu’à 7 jours après la fin des inscriptions.</a:t>
                  </a:r>
                  <a:endParaRPr lang="fr-FR" sz="1050" dirty="0">
                    <a:solidFill>
                      <a:schemeClr val="bg1"/>
                    </a:solidFill>
                    <a:latin typeface="+mj-lt"/>
                    <a:ea typeface="+mj-ea"/>
                    <a:cs typeface="+mj-cs"/>
                  </a:endParaRPr>
                </a:p>
              </p:txBody>
            </p:sp>
          </p:grpSp>
          <p:sp>
            <p:nvSpPr>
              <p:cNvPr id="10" name="Organigramme : Processus 9"/>
              <p:cNvSpPr/>
              <p:nvPr/>
            </p:nvSpPr>
            <p:spPr>
              <a:xfrm>
                <a:off x="7177637" y="2951337"/>
                <a:ext cx="1668957" cy="1180104"/>
              </a:xfrm>
              <a:prstGeom prst="flowChartProcess">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50" dirty="0">
                    <a:solidFill>
                      <a:sysClr val="windowText" lastClr="000000"/>
                    </a:solidFill>
                  </a:rPr>
                  <a:t>En cliquant sur la flèche, consultez les dossiers d’inscription ou de candidature des écoles de votre circonscription. </a:t>
                </a:r>
                <a:endParaRPr lang="fr-FR" sz="1050" dirty="0">
                  <a:solidFill>
                    <a:sysClr val="windowText" lastClr="000000"/>
                  </a:solidFill>
                  <a:latin typeface="+mj-lt"/>
                  <a:ea typeface="+mj-ea"/>
                  <a:cs typeface="+mj-cs"/>
                </a:endParaRPr>
              </a:p>
            </p:txBody>
          </p:sp>
          <p:sp>
            <p:nvSpPr>
              <p:cNvPr id="12" name="Flèche gauche 11"/>
              <p:cNvSpPr/>
              <p:nvPr/>
            </p:nvSpPr>
            <p:spPr>
              <a:xfrm>
                <a:off x="6801782" y="3567135"/>
                <a:ext cx="432048" cy="360040"/>
              </a:xfrm>
              <a:prstGeom prst="leftArrow">
                <a:avLst/>
              </a:prstGeom>
              <a:solidFill>
                <a:srgbClr val="FFD500"/>
              </a:solid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nvSpPr>
            <p:spPr>
              <a:xfrm>
                <a:off x="6801782" y="3190639"/>
                <a:ext cx="432048" cy="360040"/>
              </a:xfrm>
              <a:prstGeom prst="leftArrow">
                <a:avLst/>
              </a:prstGeom>
              <a:solidFill>
                <a:srgbClr val="FFD500"/>
              </a:solid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Rectangle avec flèche vers le haut 3"/>
            <p:cNvSpPr/>
            <p:nvPr/>
          </p:nvSpPr>
          <p:spPr>
            <a:xfrm>
              <a:off x="325704" y="3795886"/>
              <a:ext cx="3672408" cy="980136"/>
            </a:xfrm>
            <a:prstGeom prst="upArrowCallout">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bg1"/>
                  </a:solidFill>
                  <a:latin typeface="+mj-lt"/>
                  <a:ea typeface="+mj-ea"/>
                  <a:cs typeface="+mj-cs"/>
                </a:rPr>
                <a:t>NOUVEAUTE : </a:t>
              </a:r>
              <a:r>
                <a:rPr lang="fr-FR" sz="1050" b="1" dirty="0">
                  <a:solidFill>
                    <a:schemeClr val="bg1"/>
                  </a:solidFill>
                  <a:latin typeface="+mj-lt"/>
                  <a:ea typeface="+mj-ea"/>
                  <a:cs typeface="+mj-cs"/>
                </a:rPr>
                <a:t>les Appels à projets</a:t>
              </a:r>
            </a:p>
            <a:p>
              <a:pPr algn="ctr"/>
              <a:r>
                <a:rPr lang="fr-FR" sz="1050" dirty="0">
                  <a:solidFill>
                    <a:schemeClr val="bg1"/>
                  </a:solidFill>
                  <a:latin typeface="+mj-lt"/>
                  <a:ea typeface="+mj-ea"/>
                  <a:cs typeface="+mj-cs"/>
                </a:rPr>
                <a:t>Un portail d’inscription ou de candidature à des dispositifs  pour l’année scolaire 2023-24</a:t>
              </a:r>
            </a:p>
          </p:txBody>
        </p:sp>
      </p:grpSp>
    </p:spTree>
    <p:extLst>
      <p:ext uri="{BB962C8B-B14F-4D97-AF65-F5344CB8AC3E}">
        <p14:creationId xmlns:p14="http://schemas.microsoft.com/office/powerpoint/2010/main" val="16010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44511" y="1203598"/>
            <a:ext cx="8291381" cy="2398646"/>
            <a:chOff x="323528" y="1181555"/>
            <a:chExt cx="8291381" cy="2398646"/>
          </a:xfrm>
        </p:grpSpPr>
        <p:pic>
          <p:nvPicPr>
            <p:cNvPr id="3" name="Image 2"/>
            <p:cNvPicPr>
              <a:picLocks noChangeAspect="1"/>
            </p:cNvPicPr>
            <p:nvPr/>
          </p:nvPicPr>
          <p:blipFill>
            <a:blip r:embed="rId2"/>
            <a:stretch>
              <a:fillRect/>
            </a:stretch>
          </p:blipFill>
          <p:spPr>
            <a:xfrm>
              <a:off x="323528" y="1181555"/>
              <a:ext cx="8291381" cy="2398646"/>
            </a:xfrm>
            <a:prstGeom prst="rect">
              <a:avLst/>
            </a:prstGeom>
            <a:ln>
              <a:solidFill>
                <a:srgbClr val="4663B4"/>
              </a:solidFill>
            </a:ln>
          </p:spPr>
        </p:pic>
        <p:sp>
          <p:nvSpPr>
            <p:cNvPr id="12" name="Rectangle avec flèche vers la gauche 11"/>
            <p:cNvSpPr/>
            <p:nvPr/>
          </p:nvSpPr>
          <p:spPr>
            <a:xfrm>
              <a:off x="4139952" y="1440126"/>
              <a:ext cx="1340910" cy="914400"/>
            </a:xfrm>
            <a:prstGeom prst="leftArrowCallou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mj-lt"/>
                  <a:ea typeface="+mj-ea"/>
                  <a:cs typeface="+mj-cs"/>
                </a:rPr>
                <a:t>Choisir l’année 2022-2023 ou </a:t>
              </a:r>
            </a:p>
            <a:p>
              <a:pPr algn="ctr"/>
              <a:r>
                <a:rPr lang="fr-FR" sz="1050" b="1" dirty="0">
                  <a:solidFill>
                    <a:schemeClr val="bg1"/>
                  </a:solidFill>
                  <a:latin typeface="+mj-lt"/>
                  <a:ea typeface="+mj-ea"/>
                  <a:cs typeface="+mj-cs"/>
                </a:rPr>
                <a:t>2023-2024</a:t>
              </a:r>
            </a:p>
          </p:txBody>
        </p:sp>
        <p:sp>
          <p:nvSpPr>
            <p:cNvPr id="2" name="Rectangle 1"/>
            <p:cNvSpPr/>
            <p:nvPr/>
          </p:nvSpPr>
          <p:spPr>
            <a:xfrm>
              <a:off x="1115616" y="1181555"/>
              <a:ext cx="756360" cy="310075"/>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p:cNvSpPr txBox="1">
            <a:spLocks/>
          </p:cNvSpPr>
          <p:nvPr/>
        </p:nvSpPr>
        <p:spPr bwMode="gray">
          <a:xfrm>
            <a:off x="1187624" y="222174"/>
            <a:ext cx="7564978" cy="5500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Le volet culturel du projet d’établissement regroupe l’ensemble des projets d’éducation artistique et culturelle portés par les équipes pédagogiques d’une même l’école.</a:t>
            </a:r>
          </a:p>
          <a:p>
            <a:r>
              <a:rPr lang="fr-FR" sz="1400" b="0" dirty="0"/>
              <a:t>Les informations renseignées alimentent les attestations individuelles des parcours EAC des élèves.</a:t>
            </a:r>
            <a:br>
              <a:rPr lang="fr-FR" sz="1050" b="0" dirty="0"/>
            </a:br>
            <a:endParaRPr lang="fr-FR" sz="1050" b="0" dirty="0"/>
          </a:p>
        </p:txBody>
      </p:sp>
      <p:sp>
        <p:nvSpPr>
          <p:cNvPr id="8" name="Rectangle avec flèche vers le haut 7"/>
          <p:cNvSpPr/>
          <p:nvPr/>
        </p:nvSpPr>
        <p:spPr>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Tree>
    <p:extLst>
      <p:ext uri="{BB962C8B-B14F-4D97-AF65-F5344CB8AC3E}">
        <p14:creationId xmlns:p14="http://schemas.microsoft.com/office/powerpoint/2010/main" val="382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gray">
          <a:xfrm>
            <a:off x="1187624" y="222174"/>
            <a:ext cx="7564978" cy="2430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Pour accéder au volet culturel d’une école de votre circonscription, </a:t>
            </a:r>
          </a:p>
          <a:p>
            <a:pPr>
              <a:spcAft>
                <a:spcPts val="600"/>
              </a:spcAft>
            </a:pPr>
            <a:r>
              <a:rPr lang="fr-FR" sz="1400" b="0" dirty="0"/>
              <a:t>utilisez « Projets EAC » puis « Découvrir des projets » ,</a:t>
            </a:r>
          </a:p>
          <a:p>
            <a:pPr>
              <a:spcAft>
                <a:spcPts val="600"/>
              </a:spcAft>
            </a:pPr>
            <a:r>
              <a:rPr lang="fr-FR" sz="1400" b="0" dirty="0"/>
              <a:t>puis renseignez le nom de l’école dans « Rechercher un établissement ».</a:t>
            </a:r>
            <a:br>
              <a:rPr lang="fr-FR" sz="1050" b="0" dirty="0"/>
            </a:br>
            <a:endParaRPr lang="fr-FR" sz="1050" b="0" dirty="0"/>
          </a:p>
        </p:txBody>
      </p:sp>
      <p:pic>
        <p:nvPicPr>
          <p:cNvPr id="5" name="Image 4"/>
          <p:cNvPicPr>
            <a:picLocks noChangeAspect="1"/>
          </p:cNvPicPr>
          <p:nvPr/>
        </p:nvPicPr>
        <p:blipFill>
          <a:blip r:embed="rId2"/>
          <a:stretch>
            <a:fillRect/>
          </a:stretch>
        </p:blipFill>
        <p:spPr>
          <a:xfrm>
            <a:off x="324007" y="1140018"/>
            <a:ext cx="7992888" cy="1334073"/>
          </a:xfrm>
          <a:prstGeom prst="rect">
            <a:avLst/>
          </a:prstGeom>
          <a:ln>
            <a:solidFill>
              <a:srgbClr val="4663B4"/>
            </a:solidFill>
          </a:ln>
        </p:spPr>
      </p:pic>
      <p:sp>
        <p:nvSpPr>
          <p:cNvPr id="11" name="Titre 1"/>
          <p:cNvSpPr txBox="1">
            <a:spLocks/>
          </p:cNvSpPr>
          <p:nvPr/>
        </p:nvSpPr>
        <p:spPr bwMode="gray">
          <a:xfrm>
            <a:off x="324007" y="2534844"/>
            <a:ext cx="7564978" cy="2430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Puis cliquez sur la maison.</a:t>
            </a:r>
            <a:br>
              <a:rPr lang="fr-FR" sz="1050" b="0" dirty="0"/>
            </a:br>
            <a:endParaRPr lang="fr-FR" sz="1050" b="0" dirty="0"/>
          </a:p>
        </p:txBody>
      </p:sp>
      <p:pic>
        <p:nvPicPr>
          <p:cNvPr id="6" name="Image 5"/>
          <p:cNvPicPr>
            <a:picLocks noChangeAspect="1"/>
          </p:cNvPicPr>
          <p:nvPr/>
        </p:nvPicPr>
        <p:blipFill>
          <a:blip r:embed="rId3"/>
          <a:stretch>
            <a:fillRect/>
          </a:stretch>
        </p:blipFill>
        <p:spPr>
          <a:xfrm>
            <a:off x="324007" y="2838608"/>
            <a:ext cx="7605082" cy="2159046"/>
          </a:xfrm>
          <a:prstGeom prst="rect">
            <a:avLst/>
          </a:prstGeom>
          <a:ln>
            <a:solidFill>
              <a:srgbClr val="CB198A"/>
            </a:solidFill>
          </a:ln>
        </p:spPr>
      </p:pic>
      <p:sp>
        <p:nvSpPr>
          <p:cNvPr id="14" name="Flèche vers le bas 13"/>
          <p:cNvSpPr/>
          <p:nvPr/>
        </p:nvSpPr>
        <p:spPr>
          <a:xfrm rot="20682672">
            <a:off x="120420" y="3428926"/>
            <a:ext cx="484632" cy="978408"/>
          </a:xfrm>
          <a:prstGeom prst="downArrow">
            <a:avLst/>
          </a:prstGeom>
          <a:solidFill>
            <a:srgbClr val="CB198A"/>
          </a:solidFill>
          <a:ln>
            <a:solidFill>
              <a:srgbClr val="CB1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827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gray">
          <a:xfrm>
            <a:off x="1187624" y="222174"/>
            <a:ext cx="7564978" cy="2430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Parcours alternatif : Pour accéder au volet culturel d’une école de votre circonscription, </a:t>
            </a:r>
          </a:p>
          <a:p>
            <a:pPr>
              <a:spcAft>
                <a:spcPts val="600"/>
              </a:spcAft>
            </a:pPr>
            <a:r>
              <a:rPr lang="fr-FR" sz="1400" b="0" dirty="0"/>
              <a:t>utilisez « Projets EAC » puis « Découvrir des projets » , puis « Afficher la cartographie».</a:t>
            </a:r>
            <a:br>
              <a:rPr lang="fr-FR" sz="1050" b="0" dirty="0"/>
            </a:br>
            <a:endParaRPr lang="fr-FR" sz="1050" b="0" dirty="0"/>
          </a:p>
        </p:txBody>
      </p:sp>
      <p:sp>
        <p:nvSpPr>
          <p:cNvPr id="11" name="Titre 1"/>
          <p:cNvSpPr txBox="1">
            <a:spLocks/>
          </p:cNvSpPr>
          <p:nvPr/>
        </p:nvSpPr>
        <p:spPr bwMode="gray">
          <a:xfrm>
            <a:off x="1187624" y="807404"/>
            <a:ext cx="7564978" cy="2430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Cliquez sur l’école puis sur la maison.</a:t>
            </a:r>
            <a:br>
              <a:rPr lang="fr-FR" sz="1050" b="0" dirty="0"/>
            </a:br>
            <a:endParaRPr lang="fr-FR" sz="1050" b="0" dirty="0"/>
          </a:p>
        </p:txBody>
      </p:sp>
      <p:grpSp>
        <p:nvGrpSpPr>
          <p:cNvPr id="4" name="Groupe 3"/>
          <p:cNvGrpSpPr/>
          <p:nvPr/>
        </p:nvGrpSpPr>
        <p:grpSpPr>
          <a:xfrm>
            <a:off x="1218070" y="1131590"/>
            <a:ext cx="7088418" cy="1791240"/>
            <a:chOff x="1763688" y="1635646"/>
            <a:chExt cx="7088418" cy="1791240"/>
          </a:xfrm>
        </p:grpSpPr>
        <p:pic>
          <p:nvPicPr>
            <p:cNvPr id="3" name="Image 2"/>
            <p:cNvPicPr>
              <a:picLocks noChangeAspect="1"/>
            </p:cNvPicPr>
            <p:nvPr/>
          </p:nvPicPr>
          <p:blipFill rotWithShape="1">
            <a:blip r:embed="rId2"/>
            <a:srcRect t="56170" b="-1243"/>
            <a:stretch/>
          </p:blipFill>
          <p:spPr>
            <a:xfrm>
              <a:off x="1763688" y="1635646"/>
              <a:ext cx="7088418" cy="1791240"/>
            </a:xfrm>
            <a:prstGeom prst="rect">
              <a:avLst/>
            </a:prstGeom>
            <a:ln>
              <a:solidFill>
                <a:srgbClr val="4663B4"/>
              </a:solidFill>
            </a:ln>
          </p:spPr>
        </p:pic>
        <p:sp>
          <p:nvSpPr>
            <p:cNvPr id="14" name="Flèche vers le bas 13"/>
            <p:cNvSpPr/>
            <p:nvPr/>
          </p:nvSpPr>
          <p:spPr>
            <a:xfrm rot="20682672">
              <a:off x="4116356" y="1668831"/>
              <a:ext cx="484632" cy="978408"/>
            </a:xfrm>
            <a:prstGeom prst="downArrow">
              <a:avLst/>
            </a:prstGeom>
            <a:solidFill>
              <a:srgbClr val="CB198A"/>
            </a:solidFill>
            <a:ln>
              <a:solidFill>
                <a:srgbClr val="466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à coins arrondis 7"/>
          <p:cNvSpPr/>
          <p:nvPr/>
        </p:nvSpPr>
        <p:spPr>
          <a:xfrm>
            <a:off x="1547664" y="3363838"/>
            <a:ext cx="6470792" cy="1202432"/>
          </a:xfrm>
          <a:prstGeom prst="round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B198A"/>
                </a:solidFill>
              </a:rPr>
              <a:t>Lorsque vous êtes sur le volet culturel d’une école, vous avez exactement les mêmes droits que le directeur d’école sur l’écriture, la validation ou la modification des projets.</a:t>
            </a:r>
          </a:p>
        </p:txBody>
      </p:sp>
    </p:spTree>
    <p:extLst>
      <p:ext uri="{BB962C8B-B14F-4D97-AF65-F5344CB8AC3E}">
        <p14:creationId xmlns:p14="http://schemas.microsoft.com/office/powerpoint/2010/main" val="230127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a:stretch>
            <a:fillRect/>
          </a:stretch>
        </p:blipFill>
        <p:spPr>
          <a:xfrm>
            <a:off x="2915816" y="195486"/>
            <a:ext cx="5994005" cy="3493704"/>
          </a:xfrm>
          <a:prstGeom prst="rect">
            <a:avLst/>
          </a:prstGeom>
          <a:ln>
            <a:solidFill>
              <a:srgbClr val="4663B4"/>
            </a:solidFill>
          </a:ln>
        </p:spPr>
      </p:pic>
      <p:sp>
        <p:nvSpPr>
          <p:cNvPr id="11" name="Rectangle 10"/>
          <p:cNvSpPr/>
          <p:nvPr/>
        </p:nvSpPr>
        <p:spPr>
          <a:xfrm>
            <a:off x="395812" y="2643758"/>
            <a:ext cx="3384376" cy="2358629"/>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r>
              <a:rPr lang="fr-FR" sz="1050" dirty="0">
                <a:solidFill>
                  <a:schemeClr val="tx1"/>
                </a:solidFill>
                <a:latin typeface="+mj-lt"/>
                <a:ea typeface="+mj-ea"/>
                <a:cs typeface="+mj-cs"/>
              </a:rPr>
              <a:t> </a:t>
            </a:r>
          </a:p>
          <a:p>
            <a:pPr algn="ctr"/>
            <a:r>
              <a:rPr lang="fr-FR" sz="1050" dirty="0">
                <a:solidFill>
                  <a:schemeClr val="tx1"/>
                </a:solidFill>
                <a:latin typeface="+mj-lt"/>
                <a:ea typeface="+mj-ea"/>
                <a:cs typeface="+mj-cs"/>
              </a:rPr>
              <a:t>Les équipes pédagogiques peuvent renseigner un budget prévisionnel et demander la validation de votre direction.</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Le budget est destiné au dialogue interne au sein de l’école (direction, collègues, conseil d’école).</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Il est modifiable à tout moment.</a:t>
            </a:r>
          </a:p>
        </p:txBody>
      </p:sp>
    </p:spTree>
    <p:extLst>
      <p:ext uri="{BB962C8B-B14F-4D97-AF65-F5344CB8AC3E}">
        <p14:creationId xmlns:p14="http://schemas.microsoft.com/office/powerpoint/2010/main" val="94352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13"/>
          <p:cNvSpPr/>
          <p:nvPr/>
        </p:nvSpPr>
        <p:spPr bwMode="auto">
          <a:xfrm>
            <a:off x="1259632" y="140389"/>
            <a:ext cx="6944925" cy="772765"/>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directeur ou de l’IEN, avis de l’IEN et/ou avis de la commission qui étudie le projet dans le cadre d’un appel à projets.</a:t>
            </a:r>
          </a:p>
          <a:p>
            <a:pPr algn="ctr">
              <a:defRPr/>
            </a:pP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Vous pouvez valider les projets ou saisir vos avis à partir de cette page.</a:t>
            </a:r>
          </a:p>
        </p:txBody>
      </p:sp>
      <p:grpSp>
        <p:nvGrpSpPr>
          <p:cNvPr id="20" name="Groupe 19"/>
          <p:cNvGrpSpPr/>
          <p:nvPr/>
        </p:nvGrpSpPr>
        <p:grpSpPr>
          <a:xfrm>
            <a:off x="395536" y="1131590"/>
            <a:ext cx="8464671" cy="3315013"/>
            <a:chOff x="395536" y="1131590"/>
            <a:chExt cx="8464671" cy="3315013"/>
          </a:xfrm>
        </p:grpSpPr>
        <p:pic>
          <p:nvPicPr>
            <p:cNvPr id="18" name="Image 17"/>
            <p:cNvPicPr>
              <a:picLocks noChangeAspect="1"/>
            </p:cNvPicPr>
            <p:nvPr/>
          </p:nvPicPr>
          <p:blipFill>
            <a:blip r:embed="rId2"/>
            <a:stretch>
              <a:fillRect/>
            </a:stretch>
          </p:blipFill>
          <p:spPr>
            <a:xfrm>
              <a:off x="395536" y="1131590"/>
              <a:ext cx="8464671" cy="3315013"/>
            </a:xfrm>
            <a:prstGeom prst="rect">
              <a:avLst/>
            </a:prstGeom>
            <a:ln>
              <a:solidFill>
                <a:srgbClr val="4663B4"/>
              </a:solidFill>
            </a:ln>
          </p:spPr>
        </p:pic>
        <p:sp>
          <p:nvSpPr>
            <p:cNvPr id="16" name="Rectangle avec flèche vers la gauche 15"/>
            <p:cNvSpPr/>
            <p:nvPr/>
          </p:nvSpPr>
          <p:spPr>
            <a:xfrm>
              <a:off x="6012160" y="1779662"/>
              <a:ext cx="1340910" cy="914400"/>
            </a:xfrm>
            <a:prstGeom prst="leftArrowCallou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mj-lt"/>
                  <a:ea typeface="+mj-ea"/>
                  <a:cs typeface="+mj-cs"/>
                </a:rPr>
                <a:t>Choisir l’année</a:t>
              </a:r>
            </a:p>
            <a:p>
              <a:pPr algn="ctr"/>
              <a:r>
                <a:rPr lang="fr-FR" sz="1050" b="1" dirty="0">
                  <a:solidFill>
                    <a:schemeClr val="bg1"/>
                  </a:solidFill>
                  <a:latin typeface="+mj-lt"/>
                  <a:ea typeface="+mj-ea"/>
                  <a:cs typeface="+mj-cs"/>
                </a:rPr>
                <a:t>2023-2024</a:t>
              </a:r>
            </a:p>
          </p:txBody>
        </p:sp>
        <p:sp>
          <p:nvSpPr>
            <p:cNvPr id="19" name="Rectangle 18"/>
            <p:cNvSpPr/>
            <p:nvPr/>
          </p:nvSpPr>
          <p:spPr>
            <a:xfrm>
              <a:off x="2088000" y="1131590"/>
              <a:ext cx="611792"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D81F94"/>
                  </a:solidFill>
                </a:ln>
                <a:noFill/>
              </a:endParaRPr>
            </a:p>
          </p:txBody>
        </p:sp>
      </p:grpSp>
    </p:spTree>
    <p:extLst>
      <p:ext uri="{BB962C8B-B14F-4D97-AF65-F5344CB8AC3E}">
        <p14:creationId xmlns:p14="http://schemas.microsoft.com/office/powerpoint/2010/main" val="51635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288570" y="843558"/>
            <a:ext cx="5256584" cy="276999"/>
          </a:xfrm>
          <a:prstGeom prst="rect">
            <a:avLst/>
          </a:prstGeom>
          <a:noFill/>
        </p:spPr>
        <p:txBody>
          <a:bodyPr wrap="square" rtlCol="0">
            <a:spAutoFit/>
          </a:bodyPr>
          <a:lstStyle/>
          <a:p>
            <a:r>
              <a:rPr lang="fr-FR" sz="1200" b="1" dirty="0">
                <a:ea typeface="+mj-ea"/>
                <a:cs typeface="+mj-cs"/>
                <a:sym typeface="Montserrat"/>
              </a:rPr>
              <a:t>Parcours des élèves</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stretch>
            <a:fillRect/>
          </a:stretch>
        </p:blipFill>
        <p:spPr>
          <a:xfrm>
            <a:off x="395536" y="1419622"/>
            <a:ext cx="6262431" cy="2780724"/>
          </a:xfrm>
          <a:prstGeom prst="rect">
            <a:avLst/>
          </a:prstGeom>
          <a:ln>
            <a:solidFill>
              <a:srgbClr val="4663B4"/>
            </a:solidFill>
          </a:ln>
        </p:spPr>
      </p:pic>
      <p:sp>
        <p:nvSpPr>
          <p:cNvPr id="15" name="Rectangle à coins arrondis 14"/>
          <p:cNvSpPr/>
          <p:nvPr/>
        </p:nvSpPr>
        <p:spPr>
          <a:xfrm>
            <a:off x="6804248" y="1464154"/>
            <a:ext cx="2088232" cy="2592288"/>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dirty="0">
                <a:solidFill>
                  <a:schemeClr val="tx1"/>
                </a:solidFill>
                <a:latin typeface="+mj-lt"/>
                <a:ea typeface="Montserrat"/>
                <a:cs typeface="Montserrat"/>
              </a:rPr>
              <a:t>Pour cibler plus spécifiquement des élèves ne bénéficiant pas de projet cette année, ou n’ayant pas bénéficié de projet les années précédentes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utilisez « Projets EAC » puis « Suivi des élèves » puis le moteur de recherche « Nombre d’actions : aucune ». </a:t>
            </a:r>
          </a:p>
          <a:p>
            <a:pPr algn="ctr"/>
            <a:endParaRPr lang="fr-FR" sz="1100" dirty="0">
              <a:solidFill>
                <a:schemeClr val="tx1"/>
              </a:solidFill>
              <a:latin typeface="+mj-lt"/>
              <a:ea typeface="Montserrat"/>
              <a:cs typeface="Montserrat"/>
            </a:endParaRPr>
          </a:p>
        </p:txBody>
      </p:sp>
    </p:spTree>
    <p:extLst>
      <p:ext uri="{BB962C8B-B14F-4D97-AF65-F5344CB8AC3E}">
        <p14:creationId xmlns:p14="http://schemas.microsoft.com/office/powerpoint/2010/main" val="218243100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454</TotalTime>
  <Words>772</Words>
  <Application>Microsoft Office PowerPoint</Application>
  <PresentationFormat>Affichage à l'écran (16:9)</PresentationFormat>
  <Paragraphs>55</Paragraphs>
  <Slides>9</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9</vt:i4>
      </vt:variant>
    </vt:vector>
  </HeadingPairs>
  <TitlesOfParts>
    <vt:vector size="11" baseType="lpstr">
      <vt:lpstr>Arial</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Marianne</cp:lastModifiedBy>
  <cp:revision>66</cp:revision>
  <dcterms:created xsi:type="dcterms:W3CDTF">2020-03-05T15:21:24Z</dcterms:created>
  <dcterms:modified xsi:type="dcterms:W3CDTF">2023-04-05T12:50:26Z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